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1F_2C28657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7" r:id="rId5"/>
    <p:sldId id="2604" r:id="rId6"/>
    <p:sldId id="2593" r:id="rId7"/>
    <p:sldId id="2598" r:id="rId8"/>
    <p:sldId id="799" r:id="rId9"/>
    <p:sldId id="328" r:id="rId10"/>
    <p:sldId id="2600" r:id="rId11"/>
    <p:sldId id="827" r:id="rId12"/>
    <p:sldId id="259" r:id="rId13"/>
    <p:sldId id="2595" r:id="rId14"/>
    <p:sldId id="2606" r:id="rId15"/>
    <p:sldId id="2605" r:id="rId16"/>
    <p:sldId id="2608" r:id="rId17"/>
    <p:sldId id="2607" r:id="rId18"/>
    <p:sldId id="258" r:id="rId19"/>
    <p:sldId id="2601" r:id="rId20"/>
    <p:sldId id="2594" r:id="rId21"/>
    <p:sldId id="2602" r:id="rId22"/>
    <p:sldId id="6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84A10F-D82A-F3FB-08E1-5F87CF05464D}" name="Sean Hutchinson" initials="SH" userId="Sean Hutchinson" providerId="None"/>
  <p188:author id="{BBECD2E5-4563-65FD-EF2D-7005746DF4C8}" name="Jennifer Davis" initials="JD" userId="S::jennifer@readyfornext.com::0d2ed9cc-011f-46c9-9444-f9862c246d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3156"/>
    <a:srgbClr val="8EA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67C24F-7C52-48B6-9393-400C2CB4209D}" v="134" dt="2023-10-10T20:49:10.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69734" autoAdjust="0"/>
  </p:normalViewPr>
  <p:slideViewPr>
    <p:cSldViewPr snapToGrid="0">
      <p:cViewPr varScale="1">
        <p:scale>
          <a:sx n="73" d="100"/>
          <a:sy n="73" d="100"/>
        </p:scale>
        <p:origin x="18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1228227916819"/>
          <c:y val="7.1310370344676077E-2"/>
          <c:w val="0.41449321694787516"/>
          <c:h val="0.88087411980991359"/>
        </c:manualLayout>
      </c:layout>
      <c:doughnutChart>
        <c:varyColors val="1"/>
        <c:ser>
          <c:idx val="0"/>
          <c:order val="0"/>
          <c:tx>
            <c:strRef>
              <c:f>Sheet1!$B$1</c:f>
              <c:strCache>
                <c:ptCount val="1"/>
                <c:pt idx="0">
                  <c:v>Percent</c:v>
                </c:pt>
              </c:strCache>
            </c:strRef>
          </c:tx>
          <c:spPr>
            <a:ln w="22225">
              <a:solidFill>
                <a:schemeClr val="bg1"/>
              </a:solidFill>
            </a:ln>
          </c:spPr>
          <c:dPt>
            <c:idx val="0"/>
            <c:bubble3D val="0"/>
            <c:spPr>
              <a:solidFill>
                <a:schemeClr val="accent2"/>
              </a:solidFill>
              <a:ln w="22225">
                <a:solidFill>
                  <a:schemeClr val="bg1"/>
                </a:solidFill>
              </a:ln>
            </c:spPr>
            <c:extLst>
              <c:ext xmlns:c16="http://schemas.microsoft.com/office/drawing/2014/chart" uri="{C3380CC4-5D6E-409C-BE32-E72D297353CC}">
                <c16:uniqueId val="{00000001-4A71-4E93-8003-3E679FBC5336}"/>
              </c:ext>
            </c:extLst>
          </c:dPt>
          <c:dPt>
            <c:idx val="1"/>
            <c:bubble3D val="0"/>
            <c:spPr>
              <a:solidFill>
                <a:srgbClr val="5C5D60"/>
              </a:solidFill>
              <a:ln w="22225">
                <a:solidFill>
                  <a:schemeClr val="bg1"/>
                </a:solidFill>
              </a:ln>
            </c:spPr>
            <c:extLst>
              <c:ext xmlns:c16="http://schemas.microsoft.com/office/drawing/2014/chart" uri="{C3380CC4-5D6E-409C-BE32-E72D297353CC}">
                <c16:uniqueId val="{00000003-4A71-4E93-8003-3E679FBC5336}"/>
              </c:ext>
            </c:extLst>
          </c:dPt>
          <c:dPt>
            <c:idx val="2"/>
            <c:bubble3D val="0"/>
            <c:spPr>
              <a:solidFill>
                <a:srgbClr val="797A7D"/>
              </a:solidFill>
              <a:ln w="22225">
                <a:solidFill>
                  <a:schemeClr val="bg1"/>
                </a:solidFill>
              </a:ln>
            </c:spPr>
            <c:extLst>
              <c:ext xmlns:c16="http://schemas.microsoft.com/office/drawing/2014/chart" uri="{C3380CC4-5D6E-409C-BE32-E72D297353CC}">
                <c16:uniqueId val="{00000005-4A71-4E93-8003-3E679FBC5336}"/>
              </c:ext>
            </c:extLst>
          </c:dPt>
          <c:dPt>
            <c:idx val="3"/>
            <c:bubble3D val="0"/>
            <c:spPr>
              <a:solidFill>
                <a:srgbClr val="B3B3B5"/>
              </a:solidFill>
              <a:ln w="22225">
                <a:solidFill>
                  <a:schemeClr val="bg1"/>
                </a:solidFill>
              </a:ln>
            </c:spPr>
            <c:extLst>
              <c:ext xmlns:c16="http://schemas.microsoft.com/office/drawing/2014/chart" uri="{C3380CC4-5D6E-409C-BE32-E72D297353CC}">
                <c16:uniqueId val="{00000007-4A71-4E93-8003-3E679FBC5336}"/>
              </c:ext>
            </c:extLst>
          </c:dPt>
          <c:dLbls>
            <c:dLbl>
              <c:idx val="0"/>
              <c:tx>
                <c:rich>
                  <a:bodyPr/>
                  <a:lstStyle/>
                  <a:p>
                    <a:pPr>
                      <a:defRPr sz="2400">
                        <a:solidFill>
                          <a:schemeClr val="tx1"/>
                        </a:solidFill>
                        <a:latin typeface="+mn-lt"/>
                      </a:defRPr>
                    </a:pPr>
                    <a:r>
                      <a:rPr lang="en-US" sz="2400">
                        <a:solidFill>
                          <a:schemeClr val="bg1"/>
                        </a:solidFill>
                      </a:rPr>
                      <a:t>47</a:t>
                    </a:r>
                    <a:r>
                      <a:rPr lang="en-US" sz="2000">
                        <a:solidFill>
                          <a:schemeClr val="bg1"/>
                        </a:solidFill>
                      </a:rPr>
                      <a:t>%</a:t>
                    </a:r>
                    <a:endParaRPr lang="en-US" sz="2400">
                      <a:solidFill>
                        <a:schemeClr val="bg1"/>
                      </a:solidFill>
                    </a:endParaRPr>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A71-4E93-8003-3E679FBC5336}"/>
                </c:ext>
              </c:extLst>
            </c:dLbl>
            <c:spPr>
              <a:noFill/>
              <a:ln>
                <a:noFill/>
              </a:ln>
              <a:effectLst/>
            </c:spPr>
            <c:txPr>
              <a:bodyPr/>
              <a:lstStyle/>
              <a:p>
                <a:pPr>
                  <a:defRPr sz="2200">
                    <a:solidFill>
                      <a:schemeClr val="bg1"/>
                    </a:solidFill>
                    <a:latin typeface="+mn-lt"/>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0–5 years</c:v>
                </c:pt>
                <c:pt idx="1">
                  <c:v>5–10 years</c:v>
                </c:pt>
                <c:pt idx="2">
                  <c:v>More than 10 years or never</c:v>
                </c:pt>
              </c:strCache>
            </c:strRef>
          </c:cat>
          <c:val>
            <c:numRef>
              <c:f>Sheet1!$B$2:$B$4</c:f>
              <c:numCache>
                <c:formatCode>0%</c:formatCode>
                <c:ptCount val="3"/>
                <c:pt idx="0">
                  <c:v>0.47</c:v>
                </c:pt>
                <c:pt idx="1">
                  <c:v>0.25</c:v>
                </c:pt>
                <c:pt idx="2">
                  <c:v>0.28000000000000003</c:v>
                </c:pt>
              </c:numCache>
            </c:numRef>
          </c:val>
          <c:extLst>
            <c:ext xmlns:c16="http://schemas.microsoft.com/office/drawing/2014/chart" uri="{C3380CC4-5D6E-409C-BE32-E72D297353CC}">
              <c16:uniqueId val="{00000008-4A71-4E93-8003-3E679FBC5336}"/>
            </c:ext>
          </c:extLst>
        </c:ser>
        <c:dLbls>
          <c:showLegendKey val="0"/>
          <c:showVal val="0"/>
          <c:showCatName val="0"/>
          <c:showSerName val="0"/>
          <c:showPercent val="0"/>
          <c:showBubbleSize val="0"/>
          <c:showLeaderLines val="1"/>
        </c:dLbls>
        <c:firstSliceAng val="170"/>
        <c:holeSize val="60"/>
      </c:doughnutChart>
      <c:spPr>
        <a:noFill/>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rgbClr val="8EA8B2"/>
            </a:solidFill>
            <a:ln>
              <a:noFill/>
            </a:ln>
            <a:effectLst/>
          </c:spPr>
          <c:invertIfNegative val="0"/>
          <c:cat>
            <c:strRef>
              <c:f>Sheet1!$A$2:$A$5</c:f>
              <c:strCache>
                <c:ptCount val="4"/>
                <c:pt idx="0">
                  <c:v>Canada</c:v>
                </c:pt>
                <c:pt idx="1">
                  <c:v>Saskatchewan</c:v>
                </c:pt>
                <c:pt idx="2">
                  <c:v>Regina</c:v>
                </c:pt>
                <c:pt idx="3">
                  <c:v>Saskatoon</c:v>
                </c:pt>
              </c:strCache>
            </c:strRef>
          </c:cat>
          <c:val>
            <c:numRef>
              <c:f>Sheet1!$B$2:$B$5</c:f>
              <c:numCache>
                <c:formatCode>General</c:formatCode>
                <c:ptCount val="4"/>
                <c:pt idx="0">
                  <c:v>14.6</c:v>
                </c:pt>
                <c:pt idx="1">
                  <c:v>16.2</c:v>
                </c:pt>
                <c:pt idx="2">
                  <c:v>15</c:v>
                </c:pt>
                <c:pt idx="3">
                  <c:v>16.2</c:v>
                </c:pt>
              </c:numCache>
            </c:numRef>
          </c:val>
          <c:extLst>
            <c:ext xmlns:c16="http://schemas.microsoft.com/office/drawing/2014/chart" uri="{C3380CC4-5D6E-409C-BE32-E72D297353CC}">
              <c16:uniqueId val="{00000000-7012-428E-8E05-A460D83E0AC4}"/>
            </c:ext>
          </c:extLst>
        </c:ser>
        <c:dLbls>
          <c:showLegendKey val="0"/>
          <c:showVal val="0"/>
          <c:showCatName val="0"/>
          <c:showSerName val="0"/>
          <c:showPercent val="0"/>
          <c:showBubbleSize val="0"/>
        </c:dLbls>
        <c:gapWidth val="219"/>
        <c:overlap val="-27"/>
        <c:axId val="1124991248"/>
        <c:axId val="1062506176"/>
      </c:barChart>
      <c:catAx>
        <c:axId val="112499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53156"/>
                </a:solidFill>
                <a:latin typeface="+mn-lt"/>
                <a:ea typeface="+mn-ea"/>
                <a:cs typeface="+mn-cs"/>
              </a:defRPr>
            </a:pPr>
            <a:endParaRPr lang="en-US"/>
          </a:p>
        </c:txPr>
        <c:crossAx val="1062506176"/>
        <c:crosses val="autoZero"/>
        <c:auto val="1"/>
        <c:lblAlgn val="ctr"/>
        <c:lblOffset val="100"/>
        <c:noMultiLvlLbl val="0"/>
      </c:catAx>
      <c:valAx>
        <c:axId val="106250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53156"/>
                </a:solidFill>
                <a:latin typeface="+mn-lt"/>
                <a:ea typeface="+mn-ea"/>
                <a:cs typeface="+mn-cs"/>
              </a:defRPr>
            </a:pPr>
            <a:endParaRPr lang="en-US"/>
          </a:p>
        </c:txPr>
        <c:crossAx val="1124991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1F_2C286572.xml><?xml version="1.0" encoding="utf-8"?>
<p188:cmLst xmlns:a="http://schemas.openxmlformats.org/drawingml/2006/main" xmlns:r="http://schemas.openxmlformats.org/officeDocument/2006/relationships" xmlns:p188="http://schemas.microsoft.com/office/powerpoint/2018/8/main">
  <p188:cm id="{52DC58AF-FF48-4B29-8FB2-F681DE25663E}" authorId="{C884A10F-D82A-F3FB-08E1-5F87CF05464D}" status="resolved" created="2022-01-21T16:37:11.896">
    <pc:sldMkLst xmlns:pc="http://schemas.microsoft.com/office/powerpoint/2013/main/command">
      <pc:docMk/>
      <pc:sldMk cId="740844914" sldId="799"/>
    </pc:sldMkLst>
    <p188:pos x="10344150" y="3082925"/>
    <p188:txBody>
      <a:bodyPr/>
      <a:lstStyle/>
      <a:p>
        <a:r>
          <a:rPr lang="en-US"/>
          <a:t>Move the pie charts further apart</a:t>
        </a:r>
      </a:p>
    </p188:txBody>
  </p188:cm>
  <p188:cm id="{8C66FEB1-1879-4E26-BAA5-963D6044E36C}" authorId="{C884A10F-D82A-F3FB-08E1-5F87CF05464D}" status="resolved" created="2022-01-21T16:39:13.067">
    <pc:sldMkLst xmlns:pc="http://schemas.microsoft.com/office/powerpoint/2013/main/command">
      <pc:docMk/>
      <pc:sldMk cId="740844914" sldId="799"/>
    </pc:sldMkLst>
    <p188:txBody>
      <a:bodyPr/>
      <a:lstStyle/>
      <a:p>
        <a:r>
          <a:rPr lang="en-US"/>
          <a:t>Let's animate this slide so the second pie chart appears after the first</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E45BC-E3E6-4990-8AD0-83BCB93282E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CA"/>
        </a:p>
      </dgm:t>
    </dgm:pt>
    <dgm:pt modelId="{2E5765CD-DDC0-4B31-9E7D-3CDE2EB413F5}">
      <dgm:prSet phldrT="[Text]" custT="1"/>
      <dgm:spPr>
        <a:solidFill>
          <a:srgbClr val="153156"/>
        </a:solidFill>
      </dgm:spPr>
      <dgm:t>
        <a:bodyPr/>
        <a:lstStyle/>
        <a:p>
          <a:r>
            <a:rPr lang="en-CA" sz="2000" dirty="0">
              <a:latin typeface="Franklin Gothic Book" panose="020B0503020102020204" pitchFamily="34" charset="0"/>
            </a:rPr>
            <a:t>Understand your level of risk</a:t>
          </a:r>
        </a:p>
      </dgm:t>
    </dgm:pt>
    <dgm:pt modelId="{56BC0BA2-6D77-4181-ACCF-7C4C99E2ED6B}" type="parTrans" cxnId="{40666EB8-8AD3-4B08-8428-001D7E61F2C0}">
      <dgm:prSet/>
      <dgm:spPr/>
      <dgm:t>
        <a:bodyPr/>
        <a:lstStyle/>
        <a:p>
          <a:endParaRPr lang="en-CA"/>
        </a:p>
      </dgm:t>
    </dgm:pt>
    <dgm:pt modelId="{A04E92EF-0033-491A-AF02-5F08A927C79E}" type="sibTrans" cxnId="{40666EB8-8AD3-4B08-8428-001D7E61F2C0}">
      <dgm:prSet/>
      <dgm:spPr/>
      <dgm:t>
        <a:bodyPr/>
        <a:lstStyle/>
        <a:p>
          <a:endParaRPr lang="en-CA"/>
        </a:p>
      </dgm:t>
    </dgm:pt>
    <dgm:pt modelId="{94C1EB7D-0268-4E03-A86A-1C4DED02D81C}">
      <dgm:prSet phldrT="[Text]" custT="1"/>
      <dgm:spPr>
        <a:solidFill>
          <a:srgbClr val="153156"/>
        </a:solidFill>
      </dgm:spPr>
      <dgm:t>
        <a:bodyPr/>
        <a:lstStyle/>
        <a:p>
          <a:r>
            <a:rPr lang="en-CA" sz="2000" dirty="0">
              <a:latin typeface="Franklin Gothic Book" panose="020B0503020102020204" pitchFamily="34" charset="0"/>
            </a:rPr>
            <a:t>Survey owners about transition timelines</a:t>
          </a:r>
        </a:p>
      </dgm:t>
    </dgm:pt>
    <dgm:pt modelId="{43D86C97-CFB4-4EC3-8518-694B0CAEBDE4}" type="parTrans" cxnId="{989886DE-E980-41EE-B2E5-225AAC512B43}">
      <dgm:prSet/>
      <dgm:spPr/>
      <dgm:t>
        <a:bodyPr/>
        <a:lstStyle/>
        <a:p>
          <a:endParaRPr lang="en-CA"/>
        </a:p>
      </dgm:t>
    </dgm:pt>
    <dgm:pt modelId="{A02A1BDC-C851-4FA2-AB9F-5FF399415EA1}" type="sibTrans" cxnId="{989886DE-E980-41EE-B2E5-225AAC512B43}">
      <dgm:prSet/>
      <dgm:spPr/>
      <dgm:t>
        <a:bodyPr/>
        <a:lstStyle/>
        <a:p>
          <a:endParaRPr lang="en-CA"/>
        </a:p>
      </dgm:t>
    </dgm:pt>
    <dgm:pt modelId="{86BB3112-7B1C-4201-A597-FF3FE66D151A}">
      <dgm:prSet phldrT="[Text]" custT="1"/>
      <dgm:spPr>
        <a:solidFill>
          <a:srgbClr val="153156"/>
        </a:solidFill>
      </dgm:spPr>
      <dgm:t>
        <a:bodyPr/>
        <a:lstStyle/>
        <a:p>
          <a:r>
            <a:rPr lang="en-CA" sz="2000" dirty="0">
              <a:latin typeface="Franklin Gothic Book" panose="020B0503020102020204" pitchFamily="34" charset="0"/>
            </a:rPr>
            <a:t>Create a specific network and awareness program</a:t>
          </a:r>
        </a:p>
      </dgm:t>
    </dgm:pt>
    <dgm:pt modelId="{873B5E82-E177-4F11-AECD-3EF022ABA28C}" type="parTrans" cxnId="{FFC9B484-61B5-44EF-87BC-E6EB961FC3A0}">
      <dgm:prSet/>
      <dgm:spPr/>
      <dgm:t>
        <a:bodyPr/>
        <a:lstStyle/>
        <a:p>
          <a:endParaRPr lang="en-CA"/>
        </a:p>
      </dgm:t>
    </dgm:pt>
    <dgm:pt modelId="{CF4DEA84-8D7F-4C2B-839D-73455ED0946D}" type="sibTrans" cxnId="{FFC9B484-61B5-44EF-87BC-E6EB961FC3A0}">
      <dgm:prSet/>
      <dgm:spPr/>
      <dgm:t>
        <a:bodyPr/>
        <a:lstStyle/>
        <a:p>
          <a:endParaRPr lang="en-CA"/>
        </a:p>
      </dgm:t>
    </dgm:pt>
    <dgm:pt modelId="{C2A1559E-B166-461D-9E03-636C33FDFEB1}">
      <dgm:prSet custT="1"/>
      <dgm:spPr>
        <a:solidFill>
          <a:srgbClr val="153156"/>
        </a:solidFill>
      </dgm:spPr>
      <dgm:t>
        <a:bodyPr/>
        <a:lstStyle/>
        <a:p>
          <a:r>
            <a:rPr lang="en-CA" sz="2000" dirty="0">
              <a:latin typeface="Franklin Gothic Book" panose="020B0503020102020204" pitchFamily="34" charset="0"/>
            </a:rPr>
            <a:t>Uncover and offer transition pathways</a:t>
          </a:r>
        </a:p>
      </dgm:t>
    </dgm:pt>
    <dgm:pt modelId="{6E89ACDB-129B-44E0-B29C-57C07C048636}" type="parTrans" cxnId="{192A6ED1-57E3-4F91-896A-AC459D708A5F}">
      <dgm:prSet/>
      <dgm:spPr/>
      <dgm:t>
        <a:bodyPr/>
        <a:lstStyle/>
        <a:p>
          <a:endParaRPr lang="en-CA"/>
        </a:p>
      </dgm:t>
    </dgm:pt>
    <dgm:pt modelId="{3F1997A0-158E-4434-8241-76A387D45680}" type="sibTrans" cxnId="{192A6ED1-57E3-4F91-896A-AC459D708A5F}">
      <dgm:prSet/>
      <dgm:spPr/>
      <dgm:t>
        <a:bodyPr/>
        <a:lstStyle/>
        <a:p>
          <a:endParaRPr lang="en-CA"/>
        </a:p>
      </dgm:t>
    </dgm:pt>
    <dgm:pt modelId="{A2FB1342-B961-4D7D-9335-67C53715828D}">
      <dgm:prSet custT="1"/>
      <dgm:spPr>
        <a:solidFill>
          <a:srgbClr val="153156"/>
        </a:solidFill>
      </dgm:spPr>
      <dgm:t>
        <a:bodyPr/>
        <a:lstStyle/>
        <a:p>
          <a:r>
            <a:rPr lang="en-CA" sz="2000" dirty="0">
              <a:latin typeface="Franklin Gothic Book" panose="020B0503020102020204" pitchFamily="34" charset="0"/>
            </a:rPr>
            <a:t>Enhance BRE efforts to include retention through transition</a:t>
          </a:r>
        </a:p>
      </dgm:t>
    </dgm:pt>
    <dgm:pt modelId="{DB461012-9F6F-4F07-9DED-CFBEA3DB227F}" type="parTrans" cxnId="{7FF894A8-8B82-4970-8C77-9BDF73CECE19}">
      <dgm:prSet/>
      <dgm:spPr/>
      <dgm:t>
        <a:bodyPr/>
        <a:lstStyle/>
        <a:p>
          <a:endParaRPr lang="en-CA"/>
        </a:p>
      </dgm:t>
    </dgm:pt>
    <dgm:pt modelId="{2C22B0A2-8024-4BD0-9CB2-906E9F623C63}" type="sibTrans" cxnId="{7FF894A8-8B82-4970-8C77-9BDF73CECE19}">
      <dgm:prSet/>
      <dgm:spPr/>
      <dgm:t>
        <a:bodyPr/>
        <a:lstStyle/>
        <a:p>
          <a:endParaRPr lang="en-CA"/>
        </a:p>
      </dgm:t>
    </dgm:pt>
    <dgm:pt modelId="{99339DE0-5C60-42A9-989C-F9BD3830C9A4}" type="pres">
      <dgm:prSet presAssocID="{D01E45BC-E3E6-4990-8AD0-83BCB93282E9}" presName="CompostProcess" presStyleCnt="0">
        <dgm:presLayoutVars>
          <dgm:dir/>
          <dgm:resizeHandles val="exact"/>
        </dgm:presLayoutVars>
      </dgm:prSet>
      <dgm:spPr/>
    </dgm:pt>
    <dgm:pt modelId="{43D4FE20-DF68-433A-8AA1-D347C1FB0A55}" type="pres">
      <dgm:prSet presAssocID="{D01E45BC-E3E6-4990-8AD0-83BCB93282E9}" presName="arrow" presStyleLbl="bgShp" presStyleIdx="0" presStyleCnt="1"/>
      <dgm:spPr>
        <a:solidFill>
          <a:srgbClr val="8EA8B2"/>
        </a:solidFill>
      </dgm:spPr>
    </dgm:pt>
    <dgm:pt modelId="{8F53F2A8-A63E-4525-8D4A-F29D7E9EE668}" type="pres">
      <dgm:prSet presAssocID="{D01E45BC-E3E6-4990-8AD0-83BCB93282E9}" presName="linearProcess" presStyleCnt="0"/>
      <dgm:spPr/>
    </dgm:pt>
    <dgm:pt modelId="{FAC6759C-6503-4CF1-B95D-08F5B54D2778}" type="pres">
      <dgm:prSet presAssocID="{2E5765CD-DDC0-4B31-9E7D-3CDE2EB413F5}" presName="textNode" presStyleLbl="node1" presStyleIdx="0" presStyleCnt="5">
        <dgm:presLayoutVars>
          <dgm:bulletEnabled val="1"/>
        </dgm:presLayoutVars>
      </dgm:prSet>
      <dgm:spPr/>
    </dgm:pt>
    <dgm:pt modelId="{6550B189-7032-455B-8AF3-DA1BA90B827D}" type="pres">
      <dgm:prSet presAssocID="{A04E92EF-0033-491A-AF02-5F08A927C79E}" presName="sibTrans" presStyleCnt="0"/>
      <dgm:spPr/>
    </dgm:pt>
    <dgm:pt modelId="{D54CD39C-147E-494D-9BC2-5A51BE6EB344}" type="pres">
      <dgm:prSet presAssocID="{94C1EB7D-0268-4E03-A86A-1C4DED02D81C}" presName="textNode" presStyleLbl="node1" presStyleIdx="1" presStyleCnt="5">
        <dgm:presLayoutVars>
          <dgm:bulletEnabled val="1"/>
        </dgm:presLayoutVars>
      </dgm:prSet>
      <dgm:spPr/>
    </dgm:pt>
    <dgm:pt modelId="{6A294A46-AF60-4F4C-BCFC-9F1CA1CCF646}" type="pres">
      <dgm:prSet presAssocID="{A02A1BDC-C851-4FA2-AB9F-5FF399415EA1}" presName="sibTrans" presStyleCnt="0"/>
      <dgm:spPr/>
    </dgm:pt>
    <dgm:pt modelId="{556CBC9D-7608-4542-94FD-233E22B2E3C4}" type="pres">
      <dgm:prSet presAssocID="{86BB3112-7B1C-4201-A597-FF3FE66D151A}" presName="textNode" presStyleLbl="node1" presStyleIdx="2" presStyleCnt="5">
        <dgm:presLayoutVars>
          <dgm:bulletEnabled val="1"/>
        </dgm:presLayoutVars>
      </dgm:prSet>
      <dgm:spPr/>
    </dgm:pt>
    <dgm:pt modelId="{B17B4842-BA9C-4BCC-9DC9-7D7FEDEEC900}" type="pres">
      <dgm:prSet presAssocID="{CF4DEA84-8D7F-4C2B-839D-73455ED0946D}" presName="sibTrans" presStyleCnt="0"/>
      <dgm:spPr/>
    </dgm:pt>
    <dgm:pt modelId="{590DE305-D954-4E83-9C4E-19D4500DF191}" type="pres">
      <dgm:prSet presAssocID="{C2A1559E-B166-461D-9E03-636C33FDFEB1}" presName="textNode" presStyleLbl="node1" presStyleIdx="3" presStyleCnt="5">
        <dgm:presLayoutVars>
          <dgm:bulletEnabled val="1"/>
        </dgm:presLayoutVars>
      </dgm:prSet>
      <dgm:spPr/>
    </dgm:pt>
    <dgm:pt modelId="{05CC3992-2F95-4EB4-A245-C5C6E23DDF47}" type="pres">
      <dgm:prSet presAssocID="{3F1997A0-158E-4434-8241-76A387D45680}" presName="sibTrans" presStyleCnt="0"/>
      <dgm:spPr/>
    </dgm:pt>
    <dgm:pt modelId="{A6B9CB88-84D1-473C-B306-3F38D9FB2254}" type="pres">
      <dgm:prSet presAssocID="{A2FB1342-B961-4D7D-9335-67C53715828D}" presName="textNode" presStyleLbl="node1" presStyleIdx="4" presStyleCnt="5">
        <dgm:presLayoutVars>
          <dgm:bulletEnabled val="1"/>
        </dgm:presLayoutVars>
      </dgm:prSet>
      <dgm:spPr/>
    </dgm:pt>
  </dgm:ptLst>
  <dgm:cxnLst>
    <dgm:cxn modelId="{A927A13E-78C7-43B5-BE07-F36D8E5A4B19}" type="presOf" srcId="{2E5765CD-DDC0-4B31-9E7D-3CDE2EB413F5}" destId="{FAC6759C-6503-4CF1-B95D-08F5B54D2778}" srcOrd="0" destOrd="0" presId="urn:microsoft.com/office/officeart/2005/8/layout/hProcess9"/>
    <dgm:cxn modelId="{640BEC68-7986-4B11-9765-9ADE9A16C1A7}" type="presOf" srcId="{86BB3112-7B1C-4201-A597-FF3FE66D151A}" destId="{556CBC9D-7608-4542-94FD-233E22B2E3C4}" srcOrd="0" destOrd="0" presId="urn:microsoft.com/office/officeart/2005/8/layout/hProcess9"/>
    <dgm:cxn modelId="{FFC9B484-61B5-44EF-87BC-E6EB961FC3A0}" srcId="{D01E45BC-E3E6-4990-8AD0-83BCB93282E9}" destId="{86BB3112-7B1C-4201-A597-FF3FE66D151A}" srcOrd="2" destOrd="0" parTransId="{873B5E82-E177-4F11-AECD-3EF022ABA28C}" sibTransId="{CF4DEA84-8D7F-4C2B-839D-73455ED0946D}"/>
    <dgm:cxn modelId="{7FF894A8-8B82-4970-8C77-9BDF73CECE19}" srcId="{D01E45BC-E3E6-4990-8AD0-83BCB93282E9}" destId="{A2FB1342-B961-4D7D-9335-67C53715828D}" srcOrd="4" destOrd="0" parTransId="{DB461012-9F6F-4F07-9DED-CFBEA3DB227F}" sibTransId="{2C22B0A2-8024-4BD0-9CB2-906E9F623C63}"/>
    <dgm:cxn modelId="{A6221CB4-ACC5-4E39-9AA3-8899A090B2F3}" type="presOf" srcId="{94C1EB7D-0268-4E03-A86A-1C4DED02D81C}" destId="{D54CD39C-147E-494D-9BC2-5A51BE6EB344}" srcOrd="0" destOrd="0" presId="urn:microsoft.com/office/officeart/2005/8/layout/hProcess9"/>
    <dgm:cxn modelId="{40666EB8-8AD3-4B08-8428-001D7E61F2C0}" srcId="{D01E45BC-E3E6-4990-8AD0-83BCB93282E9}" destId="{2E5765CD-DDC0-4B31-9E7D-3CDE2EB413F5}" srcOrd="0" destOrd="0" parTransId="{56BC0BA2-6D77-4181-ACCF-7C4C99E2ED6B}" sibTransId="{A04E92EF-0033-491A-AF02-5F08A927C79E}"/>
    <dgm:cxn modelId="{CBF379BF-D8DA-4BE5-BD9C-4CAB8EB50113}" type="presOf" srcId="{A2FB1342-B961-4D7D-9335-67C53715828D}" destId="{A6B9CB88-84D1-473C-B306-3F38D9FB2254}" srcOrd="0" destOrd="0" presId="urn:microsoft.com/office/officeart/2005/8/layout/hProcess9"/>
    <dgm:cxn modelId="{192A6ED1-57E3-4F91-896A-AC459D708A5F}" srcId="{D01E45BC-E3E6-4990-8AD0-83BCB93282E9}" destId="{C2A1559E-B166-461D-9E03-636C33FDFEB1}" srcOrd="3" destOrd="0" parTransId="{6E89ACDB-129B-44E0-B29C-57C07C048636}" sibTransId="{3F1997A0-158E-4434-8241-76A387D45680}"/>
    <dgm:cxn modelId="{3B50AED2-367D-450B-A556-3A94484B3921}" type="presOf" srcId="{C2A1559E-B166-461D-9E03-636C33FDFEB1}" destId="{590DE305-D954-4E83-9C4E-19D4500DF191}" srcOrd="0" destOrd="0" presId="urn:microsoft.com/office/officeart/2005/8/layout/hProcess9"/>
    <dgm:cxn modelId="{175CD3D5-F0FC-4F30-B687-20346BB5CEDC}" type="presOf" srcId="{D01E45BC-E3E6-4990-8AD0-83BCB93282E9}" destId="{99339DE0-5C60-42A9-989C-F9BD3830C9A4}" srcOrd="0" destOrd="0" presId="urn:microsoft.com/office/officeart/2005/8/layout/hProcess9"/>
    <dgm:cxn modelId="{989886DE-E980-41EE-B2E5-225AAC512B43}" srcId="{D01E45BC-E3E6-4990-8AD0-83BCB93282E9}" destId="{94C1EB7D-0268-4E03-A86A-1C4DED02D81C}" srcOrd="1" destOrd="0" parTransId="{43D86C97-CFB4-4EC3-8518-694B0CAEBDE4}" sibTransId="{A02A1BDC-C851-4FA2-AB9F-5FF399415EA1}"/>
    <dgm:cxn modelId="{81419592-D48D-41F0-9FC8-F80C501A7944}" type="presParOf" srcId="{99339DE0-5C60-42A9-989C-F9BD3830C9A4}" destId="{43D4FE20-DF68-433A-8AA1-D347C1FB0A55}" srcOrd="0" destOrd="0" presId="urn:microsoft.com/office/officeart/2005/8/layout/hProcess9"/>
    <dgm:cxn modelId="{8163F6C9-FF8C-4F72-8A72-202982098057}" type="presParOf" srcId="{99339DE0-5C60-42A9-989C-F9BD3830C9A4}" destId="{8F53F2A8-A63E-4525-8D4A-F29D7E9EE668}" srcOrd="1" destOrd="0" presId="urn:microsoft.com/office/officeart/2005/8/layout/hProcess9"/>
    <dgm:cxn modelId="{F5DA3A61-A3DE-408C-A8FB-13A42956BED5}" type="presParOf" srcId="{8F53F2A8-A63E-4525-8D4A-F29D7E9EE668}" destId="{FAC6759C-6503-4CF1-B95D-08F5B54D2778}" srcOrd="0" destOrd="0" presId="urn:microsoft.com/office/officeart/2005/8/layout/hProcess9"/>
    <dgm:cxn modelId="{9815FF6B-7D1A-4175-801B-0D364E843F66}" type="presParOf" srcId="{8F53F2A8-A63E-4525-8D4A-F29D7E9EE668}" destId="{6550B189-7032-455B-8AF3-DA1BA90B827D}" srcOrd="1" destOrd="0" presId="urn:microsoft.com/office/officeart/2005/8/layout/hProcess9"/>
    <dgm:cxn modelId="{74787BD6-3307-4CF4-98D2-ADC947D4C29C}" type="presParOf" srcId="{8F53F2A8-A63E-4525-8D4A-F29D7E9EE668}" destId="{D54CD39C-147E-494D-9BC2-5A51BE6EB344}" srcOrd="2" destOrd="0" presId="urn:microsoft.com/office/officeart/2005/8/layout/hProcess9"/>
    <dgm:cxn modelId="{B425540A-82CE-4384-88C2-1654ABB8734F}" type="presParOf" srcId="{8F53F2A8-A63E-4525-8D4A-F29D7E9EE668}" destId="{6A294A46-AF60-4F4C-BCFC-9F1CA1CCF646}" srcOrd="3" destOrd="0" presId="urn:microsoft.com/office/officeart/2005/8/layout/hProcess9"/>
    <dgm:cxn modelId="{4CDEC9EA-0B60-4E95-AD03-D4A9F1C1912C}" type="presParOf" srcId="{8F53F2A8-A63E-4525-8D4A-F29D7E9EE668}" destId="{556CBC9D-7608-4542-94FD-233E22B2E3C4}" srcOrd="4" destOrd="0" presId="urn:microsoft.com/office/officeart/2005/8/layout/hProcess9"/>
    <dgm:cxn modelId="{1D1E9F9D-1DA3-4E6B-B130-ECBF9A3AB8D4}" type="presParOf" srcId="{8F53F2A8-A63E-4525-8D4A-F29D7E9EE668}" destId="{B17B4842-BA9C-4BCC-9DC9-7D7FEDEEC900}" srcOrd="5" destOrd="0" presId="urn:microsoft.com/office/officeart/2005/8/layout/hProcess9"/>
    <dgm:cxn modelId="{06BF15CC-75C8-4852-8230-E2A446E4C3A2}" type="presParOf" srcId="{8F53F2A8-A63E-4525-8D4A-F29D7E9EE668}" destId="{590DE305-D954-4E83-9C4E-19D4500DF191}" srcOrd="6" destOrd="0" presId="urn:microsoft.com/office/officeart/2005/8/layout/hProcess9"/>
    <dgm:cxn modelId="{76519311-031E-4646-B154-EBBD9AB49C35}" type="presParOf" srcId="{8F53F2A8-A63E-4525-8D4A-F29D7E9EE668}" destId="{05CC3992-2F95-4EB4-A245-C5C6E23DDF47}" srcOrd="7" destOrd="0" presId="urn:microsoft.com/office/officeart/2005/8/layout/hProcess9"/>
    <dgm:cxn modelId="{0002FF4E-E346-419E-9EDB-FE1E7BA7B055}" type="presParOf" srcId="{8F53F2A8-A63E-4525-8D4A-F29D7E9EE668}" destId="{A6B9CB88-84D1-473C-B306-3F38D9FB225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388D04-BC6E-4ECA-A936-C38A7607B045}"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CA"/>
        </a:p>
      </dgm:t>
    </dgm:pt>
    <dgm:pt modelId="{25B7052F-5F35-48D1-845A-82AF03F6EA81}">
      <dgm:prSet phldrT="[Text]"/>
      <dgm:spPr/>
      <dgm:t>
        <a:bodyPr/>
        <a:lstStyle/>
        <a:p>
          <a:pPr algn="l"/>
          <a:r>
            <a:rPr lang="en-CA" dirty="0">
              <a:latin typeface="Franklin Gothic Book" panose="020B0503020102020204" pitchFamily="34" charset="0"/>
            </a:rPr>
            <a:t>Foundations Premium</a:t>
          </a:r>
        </a:p>
      </dgm:t>
    </dgm:pt>
    <dgm:pt modelId="{736252A5-2C28-4C4D-A9A5-7F432DC6ED81}" type="parTrans" cxnId="{FAC6B2A3-92D4-4ED5-ACBB-5599C49BE8F4}">
      <dgm:prSet/>
      <dgm:spPr/>
      <dgm:t>
        <a:bodyPr/>
        <a:lstStyle/>
        <a:p>
          <a:endParaRPr lang="en-CA">
            <a:latin typeface="Franklin Gothic Book" panose="020B0503020102020204" pitchFamily="34" charset="0"/>
          </a:endParaRPr>
        </a:p>
      </dgm:t>
    </dgm:pt>
    <dgm:pt modelId="{65D5A239-6E0D-45E5-B49A-16FC306BAEAB}" type="sibTrans" cxnId="{FAC6B2A3-92D4-4ED5-ACBB-5599C49BE8F4}">
      <dgm:prSet/>
      <dgm:spPr/>
      <dgm:t>
        <a:bodyPr/>
        <a:lstStyle/>
        <a:p>
          <a:endParaRPr lang="en-CA">
            <a:latin typeface="Franklin Gothic Book" panose="020B0503020102020204" pitchFamily="34" charset="0"/>
          </a:endParaRPr>
        </a:p>
      </dgm:t>
    </dgm:pt>
    <dgm:pt modelId="{D3A1A3E8-DC71-48FC-A3BC-C3C1371CB9F0}">
      <dgm:prSet phldrT="[Text]" custT="1"/>
      <dgm:spPr>
        <a:solidFill>
          <a:srgbClr val="153156"/>
        </a:solidFill>
      </dgm:spPr>
      <dgm:t>
        <a:bodyPr/>
        <a:lstStyle/>
        <a:p>
          <a:r>
            <a:rPr lang="en-CA" sz="1800" dirty="0">
              <a:latin typeface="Franklin Gothic Book" panose="020B0503020102020204" pitchFamily="34" charset="0"/>
            </a:rPr>
            <a:t>1000 business owners</a:t>
          </a:r>
        </a:p>
      </dgm:t>
    </dgm:pt>
    <dgm:pt modelId="{7B6B6B08-6695-40F4-A6BF-230ED7AAACE5}" type="parTrans" cxnId="{17032F9C-60DA-4B6B-8430-3089076D925A}">
      <dgm:prSet/>
      <dgm:spPr/>
      <dgm:t>
        <a:bodyPr/>
        <a:lstStyle/>
        <a:p>
          <a:endParaRPr lang="en-CA">
            <a:latin typeface="Franklin Gothic Book" panose="020B0503020102020204" pitchFamily="34" charset="0"/>
          </a:endParaRPr>
        </a:p>
      </dgm:t>
    </dgm:pt>
    <dgm:pt modelId="{692889F2-F8A0-4C5E-98AF-AF1AA93C003D}" type="sibTrans" cxnId="{17032F9C-60DA-4B6B-8430-3089076D925A}">
      <dgm:prSet/>
      <dgm:spPr/>
      <dgm:t>
        <a:bodyPr/>
        <a:lstStyle/>
        <a:p>
          <a:endParaRPr lang="en-CA">
            <a:latin typeface="Franklin Gothic Book" panose="020B0503020102020204" pitchFamily="34" charset="0"/>
          </a:endParaRPr>
        </a:p>
      </dgm:t>
    </dgm:pt>
    <dgm:pt modelId="{8939F75C-F436-490A-B568-9633F3065415}">
      <dgm:prSet phldrT="[Text]"/>
      <dgm:spPr/>
      <dgm:t>
        <a:bodyPr/>
        <a:lstStyle/>
        <a:p>
          <a:pPr algn="l"/>
          <a:r>
            <a:rPr lang="en-CA" dirty="0">
              <a:latin typeface="Franklin Gothic Book" panose="020B0503020102020204" pitchFamily="34" charset="0"/>
            </a:rPr>
            <a:t>Foundations Lite</a:t>
          </a:r>
        </a:p>
      </dgm:t>
    </dgm:pt>
    <dgm:pt modelId="{2A03AE4D-14B9-48C9-97F5-029279B32816}" type="parTrans" cxnId="{CEEC64EE-794E-46CA-A222-31B5B4C24DE9}">
      <dgm:prSet/>
      <dgm:spPr/>
      <dgm:t>
        <a:bodyPr/>
        <a:lstStyle/>
        <a:p>
          <a:endParaRPr lang="en-CA">
            <a:latin typeface="Franklin Gothic Book" panose="020B0503020102020204" pitchFamily="34" charset="0"/>
          </a:endParaRPr>
        </a:p>
      </dgm:t>
    </dgm:pt>
    <dgm:pt modelId="{C3BFF031-AA5E-417E-A6BC-6E5BCD4EDD68}" type="sibTrans" cxnId="{CEEC64EE-794E-46CA-A222-31B5B4C24DE9}">
      <dgm:prSet/>
      <dgm:spPr/>
      <dgm:t>
        <a:bodyPr/>
        <a:lstStyle/>
        <a:p>
          <a:endParaRPr lang="en-CA">
            <a:latin typeface="Franklin Gothic Book" panose="020B0503020102020204" pitchFamily="34" charset="0"/>
          </a:endParaRPr>
        </a:p>
      </dgm:t>
    </dgm:pt>
    <dgm:pt modelId="{88D24BF0-8F9D-45D8-A219-F06A49DA361E}">
      <dgm:prSet phldrT="[Text]" custT="1"/>
      <dgm:spPr>
        <a:solidFill>
          <a:srgbClr val="153156"/>
        </a:solidFill>
      </dgm:spPr>
      <dgm:t>
        <a:bodyPr/>
        <a:lstStyle/>
        <a:p>
          <a:r>
            <a:rPr lang="en-CA" sz="1800" dirty="0">
              <a:latin typeface="Franklin Gothic Book" panose="020B0503020102020204" pitchFamily="34" charset="0"/>
            </a:rPr>
            <a:t>200 business owners</a:t>
          </a:r>
        </a:p>
      </dgm:t>
    </dgm:pt>
    <dgm:pt modelId="{47467DA3-E13C-4215-972C-876B31B4CDD5}" type="parTrans" cxnId="{8B90529A-BE47-44AE-81D4-FF4A0BD12A9B}">
      <dgm:prSet/>
      <dgm:spPr/>
      <dgm:t>
        <a:bodyPr/>
        <a:lstStyle/>
        <a:p>
          <a:endParaRPr lang="en-CA">
            <a:latin typeface="Franklin Gothic Book" panose="020B0503020102020204" pitchFamily="34" charset="0"/>
          </a:endParaRPr>
        </a:p>
      </dgm:t>
    </dgm:pt>
    <dgm:pt modelId="{F2C32009-3E29-4918-B4DE-801AFAC59D16}" type="sibTrans" cxnId="{8B90529A-BE47-44AE-81D4-FF4A0BD12A9B}">
      <dgm:prSet/>
      <dgm:spPr/>
      <dgm:t>
        <a:bodyPr/>
        <a:lstStyle/>
        <a:p>
          <a:endParaRPr lang="en-CA">
            <a:latin typeface="Franklin Gothic Book" panose="020B0503020102020204" pitchFamily="34" charset="0"/>
          </a:endParaRPr>
        </a:p>
      </dgm:t>
    </dgm:pt>
    <dgm:pt modelId="{0873493C-52B1-4135-BBAC-0FE15B391E7E}">
      <dgm:prSet phldrT="[Text]"/>
      <dgm:spPr/>
      <dgm:t>
        <a:bodyPr/>
        <a:lstStyle/>
        <a:p>
          <a:pPr algn="l"/>
          <a:r>
            <a:rPr lang="en-CA" dirty="0">
              <a:latin typeface="Franklin Gothic Book" panose="020B0503020102020204" pitchFamily="34" charset="0"/>
            </a:rPr>
            <a:t>Business Owner Toolkit</a:t>
          </a:r>
        </a:p>
      </dgm:t>
    </dgm:pt>
    <dgm:pt modelId="{58557B23-6331-4D82-BFB3-141C3C500F39}" type="parTrans" cxnId="{B1B23FF2-0626-416B-8F7C-6B45E27FA1C8}">
      <dgm:prSet/>
      <dgm:spPr/>
      <dgm:t>
        <a:bodyPr/>
        <a:lstStyle/>
        <a:p>
          <a:endParaRPr lang="en-CA">
            <a:latin typeface="Franklin Gothic Book" panose="020B0503020102020204" pitchFamily="34" charset="0"/>
          </a:endParaRPr>
        </a:p>
      </dgm:t>
    </dgm:pt>
    <dgm:pt modelId="{B53E9804-D895-4D82-A5D0-5BDE48E47769}" type="sibTrans" cxnId="{B1B23FF2-0626-416B-8F7C-6B45E27FA1C8}">
      <dgm:prSet/>
      <dgm:spPr/>
      <dgm:t>
        <a:bodyPr/>
        <a:lstStyle/>
        <a:p>
          <a:endParaRPr lang="en-CA">
            <a:latin typeface="Franklin Gothic Book" panose="020B0503020102020204" pitchFamily="34" charset="0"/>
          </a:endParaRPr>
        </a:p>
      </dgm:t>
    </dgm:pt>
    <dgm:pt modelId="{282F0ED3-AF3C-4B34-B6FB-E65FBA1FE489}">
      <dgm:prSet phldrT="[Text]" custT="1"/>
      <dgm:spPr>
        <a:solidFill>
          <a:srgbClr val="153156"/>
        </a:solidFill>
      </dgm:spPr>
      <dgm:t>
        <a:bodyPr/>
        <a:lstStyle/>
        <a:p>
          <a:r>
            <a:rPr lang="en-CA" sz="1800" dirty="0">
              <a:latin typeface="Franklin Gothic Book" panose="020B0503020102020204" pitchFamily="34" charset="0"/>
            </a:rPr>
            <a:t>Up to 500 business owners</a:t>
          </a:r>
        </a:p>
      </dgm:t>
    </dgm:pt>
    <dgm:pt modelId="{825794D7-0A1D-450C-BADE-6D0CE05D60CF}" type="parTrans" cxnId="{814600C5-F263-4215-9C36-31543B2479CD}">
      <dgm:prSet/>
      <dgm:spPr/>
      <dgm:t>
        <a:bodyPr/>
        <a:lstStyle/>
        <a:p>
          <a:endParaRPr lang="en-CA">
            <a:latin typeface="Franklin Gothic Book" panose="020B0503020102020204" pitchFamily="34" charset="0"/>
          </a:endParaRPr>
        </a:p>
      </dgm:t>
    </dgm:pt>
    <dgm:pt modelId="{1B22064F-31D7-4BB8-84E5-C185CB075D3F}" type="sibTrans" cxnId="{814600C5-F263-4215-9C36-31543B2479CD}">
      <dgm:prSet/>
      <dgm:spPr/>
      <dgm:t>
        <a:bodyPr/>
        <a:lstStyle/>
        <a:p>
          <a:endParaRPr lang="en-CA">
            <a:latin typeface="Franklin Gothic Book" panose="020B0503020102020204" pitchFamily="34" charset="0"/>
          </a:endParaRPr>
        </a:p>
      </dgm:t>
    </dgm:pt>
    <dgm:pt modelId="{A98C5BE3-C234-4D23-B2A0-0DAFF0EE23AC}">
      <dgm:prSet phldrT="[Text]" custT="1"/>
      <dgm:spPr>
        <a:solidFill>
          <a:srgbClr val="153156"/>
        </a:solidFill>
      </dgm:spPr>
      <dgm:t>
        <a:bodyPr/>
        <a:lstStyle/>
        <a:p>
          <a:r>
            <a:rPr lang="en-CA" sz="1800" dirty="0">
              <a:latin typeface="Franklin Gothic Book" panose="020B0503020102020204" pitchFamily="34" charset="0"/>
            </a:rPr>
            <a:t>Unlimited assessments</a:t>
          </a:r>
        </a:p>
      </dgm:t>
    </dgm:pt>
    <dgm:pt modelId="{45EF592E-F038-4D7E-A0CE-82A2599BA530}" type="parTrans" cxnId="{3DC5E4DB-63A2-4D54-8199-0BDB9524BF58}">
      <dgm:prSet/>
      <dgm:spPr/>
      <dgm:t>
        <a:bodyPr/>
        <a:lstStyle/>
        <a:p>
          <a:endParaRPr lang="en-CA">
            <a:latin typeface="Franklin Gothic Book" panose="020B0503020102020204" pitchFamily="34" charset="0"/>
          </a:endParaRPr>
        </a:p>
      </dgm:t>
    </dgm:pt>
    <dgm:pt modelId="{946C2672-B944-452A-94D2-69BD640610A0}" type="sibTrans" cxnId="{3DC5E4DB-63A2-4D54-8199-0BDB9524BF58}">
      <dgm:prSet/>
      <dgm:spPr/>
      <dgm:t>
        <a:bodyPr/>
        <a:lstStyle/>
        <a:p>
          <a:endParaRPr lang="en-CA">
            <a:latin typeface="Franklin Gothic Book" panose="020B0503020102020204" pitchFamily="34" charset="0"/>
          </a:endParaRPr>
        </a:p>
      </dgm:t>
    </dgm:pt>
    <dgm:pt modelId="{749839EE-4AF6-48DD-ABDA-0820D37C8DEF}">
      <dgm:prSet phldrT="[Text]" custT="1"/>
      <dgm:spPr>
        <a:solidFill>
          <a:srgbClr val="153156"/>
        </a:solidFill>
      </dgm:spPr>
      <dgm:t>
        <a:bodyPr/>
        <a:lstStyle/>
        <a:p>
          <a:r>
            <a:rPr lang="en-CA" sz="1800" dirty="0">
              <a:latin typeface="Franklin Gothic Book" panose="020B0503020102020204" pitchFamily="34" charset="0"/>
            </a:rPr>
            <a:t>Unlimited assessments</a:t>
          </a:r>
        </a:p>
      </dgm:t>
    </dgm:pt>
    <dgm:pt modelId="{20BD6536-4F28-4743-9E77-885D5FEE59F8}" type="parTrans" cxnId="{723204A8-23B9-4405-BE00-7D87C09AB0C9}">
      <dgm:prSet/>
      <dgm:spPr/>
      <dgm:t>
        <a:bodyPr/>
        <a:lstStyle/>
        <a:p>
          <a:endParaRPr lang="en-CA">
            <a:latin typeface="Franklin Gothic Book" panose="020B0503020102020204" pitchFamily="34" charset="0"/>
          </a:endParaRPr>
        </a:p>
      </dgm:t>
    </dgm:pt>
    <dgm:pt modelId="{08A28B23-CC99-405F-8BDC-C37DB20D47B8}" type="sibTrans" cxnId="{723204A8-23B9-4405-BE00-7D87C09AB0C9}">
      <dgm:prSet/>
      <dgm:spPr/>
      <dgm:t>
        <a:bodyPr/>
        <a:lstStyle/>
        <a:p>
          <a:endParaRPr lang="en-CA">
            <a:latin typeface="Franklin Gothic Book" panose="020B0503020102020204" pitchFamily="34" charset="0"/>
          </a:endParaRPr>
        </a:p>
      </dgm:t>
    </dgm:pt>
    <dgm:pt modelId="{C41539DC-3F18-414E-AB43-42E140BF97BC}">
      <dgm:prSet phldrT="[Text]" custT="1"/>
      <dgm:spPr>
        <a:solidFill>
          <a:srgbClr val="153156"/>
        </a:solidFill>
      </dgm:spPr>
      <dgm:t>
        <a:bodyPr/>
        <a:lstStyle/>
        <a:p>
          <a:r>
            <a:rPr lang="en-CA" sz="1800" dirty="0">
              <a:latin typeface="Franklin Gothic Book" panose="020B0503020102020204" pitchFamily="34" charset="0"/>
            </a:rPr>
            <a:t>2-year license</a:t>
          </a:r>
        </a:p>
      </dgm:t>
    </dgm:pt>
    <dgm:pt modelId="{2FDE41D0-BD36-496A-ADEA-E4C5140B1D03}" type="parTrans" cxnId="{A514805D-22DA-4988-9FEC-FCDA33D2C53C}">
      <dgm:prSet/>
      <dgm:spPr/>
      <dgm:t>
        <a:bodyPr/>
        <a:lstStyle/>
        <a:p>
          <a:endParaRPr lang="en-CA">
            <a:latin typeface="Franklin Gothic Book" panose="020B0503020102020204" pitchFamily="34" charset="0"/>
          </a:endParaRPr>
        </a:p>
      </dgm:t>
    </dgm:pt>
    <dgm:pt modelId="{8C6CDEB5-CF4D-454F-AECF-39178F35D0B7}" type="sibTrans" cxnId="{A514805D-22DA-4988-9FEC-FCDA33D2C53C}">
      <dgm:prSet/>
      <dgm:spPr/>
      <dgm:t>
        <a:bodyPr/>
        <a:lstStyle/>
        <a:p>
          <a:endParaRPr lang="en-CA">
            <a:latin typeface="Franklin Gothic Book" panose="020B0503020102020204" pitchFamily="34" charset="0"/>
          </a:endParaRPr>
        </a:p>
      </dgm:t>
    </dgm:pt>
    <dgm:pt modelId="{EA8F2E86-F40F-4FDB-A90C-6815F9E6A46A}">
      <dgm:prSet phldrT="[Text]" custT="1"/>
      <dgm:spPr>
        <a:solidFill>
          <a:srgbClr val="153156"/>
        </a:solidFill>
      </dgm:spPr>
      <dgm:t>
        <a:bodyPr/>
        <a:lstStyle/>
        <a:p>
          <a:r>
            <a:rPr lang="en-CA" sz="1800" dirty="0">
              <a:latin typeface="Franklin Gothic Book" panose="020B0503020102020204" pitchFamily="34" charset="0"/>
            </a:rPr>
            <a:t>Unlimited assessments</a:t>
          </a:r>
        </a:p>
      </dgm:t>
    </dgm:pt>
    <dgm:pt modelId="{35368845-EE03-4B2E-9C9C-CFD4CA7659DA}" type="parTrans" cxnId="{1FB6C537-6DBB-4444-BD5A-A0708CAA9B23}">
      <dgm:prSet/>
      <dgm:spPr/>
      <dgm:t>
        <a:bodyPr/>
        <a:lstStyle/>
        <a:p>
          <a:endParaRPr lang="en-CA">
            <a:latin typeface="Franklin Gothic Book" panose="020B0503020102020204" pitchFamily="34" charset="0"/>
          </a:endParaRPr>
        </a:p>
      </dgm:t>
    </dgm:pt>
    <dgm:pt modelId="{5772D8D7-135D-4D46-8E58-24A2C4A90E39}" type="sibTrans" cxnId="{1FB6C537-6DBB-4444-BD5A-A0708CAA9B23}">
      <dgm:prSet/>
      <dgm:spPr/>
      <dgm:t>
        <a:bodyPr/>
        <a:lstStyle/>
        <a:p>
          <a:endParaRPr lang="en-CA">
            <a:latin typeface="Franklin Gothic Book" panose="020B0503020102020204" pitchFamily="34" charset="0"/>
          </a:endParaRPr>
        </a:p>
      </dgm:t>
    </dgm:pt>
    <dgm:pt modelId="{35C70A87-F15E-402F-B3C6-2CCC90FECF46}">
      <dgm:prSet phldrT="[Text]" custT="1"/>
      <dgm:spPr>
        <a:solidFill>
          <a:srgbClr val="153156"/>
        </a:solidFill>
      </dgm:spPr>
      <dgm:t>
        <a:bodyPr/>
        <a:lstStyle/>
        <a:p>
          <a:r>
            <a:rPr lang="en-CA" sz="1800" dirty="0">
              <a:latin typeface="Franklin Gothic Book" panose="020B0503020102020204" pitchFamily="34" charset="0"/>
            </a:rPr>
            <a:t>1-year license</a:t>
          </a:r>
        </a:p>
      </dgm:t>
    </dgm:pt>
    <dgm:pt modelId="{31A6BF94-75A9-4A75-BC3F-C952EB4E4CB0}" type="parTrans" cxnId="{60193BE0-3378-4035-9B5A-AD0E5C867014}">
      <dgm:prSet/>
      <dgm:spPr/>
      <dgm:t>
        <a:bodyPr/>
        <a:lstStyle/>
        <a:p>
          <a:endParaRPr lang="en-CA">
            <a:latin typeface="Franklin Gothic Book" panose="020B0503020102020204" pitchFamily="34" charset="0"/>
          </a:endParaRPr>
        </a:p>
      </dgm:t>
    </dgm:pt>
    <dgm:pt modelId="{2D7DD32E-8D22-4BF4-AE72-339DA10D93BE}" type="sibTrans" cxnId="{60193BE0-3378-4035-9B5A-AD0E5C867014}">
      <dgm:prSet/>
      <dgm:spPr/>
      <dgm:t>
        <a:bodyPr/>
        <a:lstStyle/>
        <a:p>
          <a:endParaRPr lang="en-CA">
            <a:latin typeface="Franklin Gothic Book" panose="020B0503020102020204" pitchFamily="34" charset="0"/>
          </a:endParaRPr>
        </a:p>
      </dgm:t>
    </dgm:pt>
    <dgm:pt modelId="{15ED1451-65F1-4DB4-AE5A-FA9462155A20}">
      <dgm:prSet phldrT="[Text]" custT="1"/>
      <dgm:spPr>
        <a:solidFill>
          <a:srgbClr val="153156"/>
        </a:solidFill>
      </dgm:spPr>
      <dgm:t>
        <a:bodyPr/>
        <a:lstStyle/>
        <a:p>
          <a:r>
            <a:rPr lang="en-CA" sz="1800" dirty="0">
              <a:latin typeface="Franklin Gothic Book" panose="020B0503020102020204" pitchFamily="34" charset="0"/>
            </a:rPr>
            <a:t>1-year license</a:t>
          </a:r>
        </a:p>
      </dgm:t>
    </dgm:pt>
    <dgm:pt modelId="{924F7127-1E98-4476-ADB1-590858D0D261}" type="parTrans" cxnId="{D95BC275-DE24-4B44-9E7D-A140AF3148CE}">
      <dgm:prSet/>
      <dgm:spPr/>
      <dgm:t>
        <a:bodyPr/>
        <a:lstStyle/>
        <a:p>
          <a:endParaRPr lang="en-CA">
            <a:latin typeface="Franklin Gothic Book" panose="020B0503020102020204" pitchFamily="34" charset="0"/>
          </a:endParaRPr>
        </a:p>
      </dgm:t>
    </dgm:pt>
    <dgm:pt modelId="{61BCA87A-6E36-4229-8147-998AB153377F}" type="sibTrans" cxnId="{D95BC275-DE24-4B44-9E7D-A140AF3148CE}">
      <dgm:prSet/>
      <dgm:spPr/>
      <dgm:t>
        <a:bodyPr/>
        <a:lstStyle/>
        <a:p>
          <a:endParaRPr lang="en-CA">
            <a:latin typeface="Franklin Gothic Book" panose="020B0503020102020204" pitchFamily="34" charset="0"/>
          </a:endParaRPr>
        </a:p>
      </dgm:t>
    </dgm:pt>
    <dgm:pt modelId="{6AF815A2-C84D-45E5-A9EA-EE61A1E9C190}">
      <dgm:prSet phldrT="[Text]" custT="1"/>
      <dgm:spPr>
        <a:solidFill>
          <a:srgbClr val="153156"/>
        </a:solidFill>
      </dgm:spPr>
      <dgm:t>
        <a:bodyPr/>
        <a:lstStyle/>
        <a:p>
          <a:r>
            <a:rPr lang="en-CA" sz="1800" dirty="0">
              <a:latin typeface="Franklin Gothic Book" panose="020B0503020102020204" pitchFamily="34" charset="0"/>
            </a:rPr>
            <a:t>4 half-day business owner workshops</a:t>
          </a:r>
        </a:p>
      </dgm:t>
    </dgm:pt>
    <dgm:pt modelId="{0F688F27-C82C-471D-9001-47022C4C33E6}" type="parTrans" cxnId="{0F64CF93-650A-42B6-B625-FDF6A7C11560}">
      <dgm:prSet/>
      <dgm:spPr/>
    </dgm:pt>
    <dgm:pt modelId="{6C08F515-ECD5-4E87-BCF9-74CA88902B25}" type="sibTrans" cxnId="{0F64CF93-650A-42B6-B625-FDF6A7C11560}">
      <dgm:prSet/>
      <dgm:spPr/>
    </dgm:pt>
    <dgm:pt modelId="{963576D8-D14F-40A7-A6B4-4B57DE49F898}">
      <dgm:prSet phldrT="[Text]" custT="1"/>
      <dgm:spPr>
        <a:solidFill>
          <a:srgbClr val="153156"/>
        </a:solidFill>
      </dgm:spPr>
      <dgm:t>
        <a:bodyPr/>
        <a:lstStyle/>
        <a:p>
          <a:r>
            <a:rPr lang="en-CA" sz="1800" dirty="0">
              <a:latin typeface="Franklin Gothic Book" panose="020B0503020102020204" pitchFamily="34" charset="0"/>
            </a:rPr>
            <a:t>Compiled owner data </a:t>
          </a:r>
        </a:p>
      </dgm:t>
    </dgm:pt>
    <dgm:pt modelId="{C6B1CEE9-1DD4-4830-A023-FFC28B07AA2D}" type="parTrans" cxnId="{CDF99219-6CC0-45E4-8A19-5495FACB4213}">
      <dgm:prSet/>
      <dgm:spPr/>
    </dgm:pt>
    <dgm:pt modelId="{09EAA0FD-2350-41AB-B92C-C731F785C6EB}" type="sibTrans" cxnId="{CDF99219-6CC0-45E4-8A19-5495FACB4213}">
      <dgm:prSet/>
      <dgm:spPr/>
    </dgm:pt>
    <dgm:pt modelId="{12951F90-34CC-4292-924E-4C590E644223}" type="pres">
      <dgm:prSet presAssocID="{85388D04-BC6E-4ECA-A936-C38A7607B045}" presName="linearFlow" presStyleCnt="0">
        <dgm:presLayoutVars>
          <dgm:dir/>
          <dgm:animLvl val="lvl"/>
          <dgm:resizeHandles/>
        </dgm:presLayoutVars>
      </dgm:prSet>
      <dgm:spPr/>
    </dgm:pt>
    <dgm:pt modelId="{7D0417B7-C217-4548-AEE3-2E9C76E3C222}" type="pres">
      <dgm:prSet presAssocID="{25B7052F-5F35-48D1-845A-82AF03F6EA81}" presName="compositeNode" presStyleCnt="0">
        <dgm:presLayoutVars>
          <dgm:bulletEnabled val="1"/>
        </dgm:presLayoutVars>
      </dgm:prSet>
      <dgm:spPr/>
    </dgm:pt>
    <dgm:pt modelId="{43364407-EA0A-48E5-B2FB-C597D417AB25}" type="pres">
      <dgm:prSet presAssocID="{25B7052F-5F35-48D1-845A-82AF03F6EA81}" presName="image" presStyleLbl="fgImgPlace1" presStyleIdx="0" presStyleCnt="3" custScaleX="153750" custScaleY="143142" custLinFactNeighborY="-625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ople in a classroom"/>
        </a:ext>
      </dgm:extLst>
    </dgm:pt>
    <dgm:pt modelId="{52805364-BC47-485A-AB5F-DCD007C4287A}" type="pres">
      <dgm:prSet presAssocID="{25B7052F-5F35-48D1-845A-82AF03F6EA81}" presName="childNode" presStyleLbl="node1" presStyleIdx="0" presStyleCnt="3" custScaleY="86397">
        <dgm:presLayoutVars>
          <dgm:bulletEnabled val="1"/>
        </dgm:presLayoutVars>
      </dgm:prSet>
      <dgm:spPr/>
    </dgm:pt>
    <dgm:pt modelId="{BCAD77D0-6EA2-434A-A2D7-C9E7DBCD9DED}" type="pres">
      <dgm:prSet presAssocID="{25B7052F-5F35-48D1-845A-82AF03F6EA81}" presName="parentNode" presStyleLbl="revTx" presStyleIdx="0" presStyleCnt="3">
        <dgm:presLayoutVars>
          <dgm:chMax val="0"/>
          <dgm:bulletEnabled val="1"/>
        </dgm:presLayoutVars>
      </dgm:prSet>
      <dgm:spPr/>
    </dgm:pt>
    <dgm:pt modelId="{63504704-575D-46A3-9AF8-8C72E93D867C}" type="pres">
      <dgm:prSet presAssocID="{65D5A239-6E0D-45E5-B49A-16FC306BAEAB}" presName="sibTrans" presStyleCnt="0"/>
      <dgm:spPr/>
    </dgm:pt>
    <dgm:pt modelId="{B3B16D3A-7A2F-435B-A86C-898981C00814}" type="pres">
      <dgm:prSet presAssocID="{8939F75C-F436-490A-B568-9633F3065415}" presName="compositeNode" presStyleCnt="0">
        <dgm:presLayoutVars>
          <dgm:bulletEnabled val="1"/>
        </dgm:presLayoutVars>
      </dgm:prSet>
      <dgm:spPr/>
    </dgm:pt>
    <dgm:pt modelId="{0EAD9FD3-A435-47F4-8A8E-868FFEC55B75}" type="pres">
      <dgm:prSet presAssocID="{8939F75C-F436-490A-B568-9633F3065415}" presName="image" presStyleLbl="fgImgPlace1" presStyleIdx="1" presStyleCnt="3" custScaleX="153750" custScaleY="143142" custLinFactNeighborY="-625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Old man staring at camera"/>
        </a:ext>
      </dgm:extLst>
    </dgm:pt>
    <dgm:pt modelId="{9B663996-F9BA-43A1-8488-AEAB8E598040}" type="pres">
      <dgm:prSet presAssocID="{8939F75C-F436-490A-B568-9633F3065415}" presName="childNode" presStyleLbl="node1" presStyleIdx="1" presStyleCnt="3" custScaleY="86397">
        <dgm:presLayoutVars>
          <dgm:bulletEnabled val="1"/>
        </dgm:presLayoutVars>
      </dgm:prSet>
      <dgm:spPr/>
    </dgm:pt>
    <dgm:pt modelId="{B232CBA7-7418-4182-9013-ED76A0BEE727}" type="pres">
      <dgm:prSet presAssocID="{8939F75C-F436-490A-B568-9633F3065415}" presName="parentNode" presStyleLbl="revTx" presStyleIdx="1" presStyleCnt="3">
        <dgm:presLayoutVars>
          <dgm:chMax val="0"/>
          <dgm:bulletEnabled val="1"/>
        </dgm:presLayoutVars>
      </dgm:prSet>
      <dgm:spPr/>
    </dgm:pt>
    <dgm:pt modelId="{70781538-B99D-42F6-883C-01FF88FA366D}" type="pres">
      <dgm:prSet presAssocID="{C3BFF031-AA5E-417E-A6BC-6E5BCD4EDD68}" presName="sibTrans" presStyleCnt="0"/>
      <dgm:spPr/>
    </dgm:pt>
    <dgm:pt modelId="{015BABAB-28FD-44CC-B6BB-5C0A92514382}" type="pres">
      <dgm:prSet presAssocID="{0873493C-52B1-4135-BBAC-0FE15B391E7E}" presName="compositeNode" presStyleCnt="0">
        <dgm:presLayoutVars>
          <dgm:bulletEnabled val="1"/>
        </dgm:presLayoutVars>
      </dgm:prSet>
      <dgm:spPr/>
    </dgm:pt>
    <dgm:pt modelId="{AE9D0413-776B-491D-9D36-3B5070DBC3FD}" type="pres">
      <dgm:prSet presAssocID="{0873493C-52B1-4135-BBAC-0FE15B391E7E}" presName="image" presStyleLbl="fgImgPlace1" presStyleIdx="2" presStyleCnt="3" custScaleX="153750" custScaleY="143142" custLinFactNeighborY="-625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ooden toolbox"/>
        </a:ext>
      </dgm:extLst>
    </dgm:pt>
    <dgm:pt modelId="{226FAA22-8043-408C-AD9D-4CB749018E15}" type="pres">
      <dgm:prSet presAssocID="{0873493C-52B1-4135-BBAC-0FE15B391E7E}" presName="childNode" presStyleLbl="node1" presStyleIdx="2" presStyleCnt="3" custScaleY="86397">
        <dgm:presLayoutVars>
          <dgm:bulletEnabled val="1"/>
        </dgm:presLayoutVars>
      </dgm:prSet>
      <dgm:spPr/>
    </dgm:pt>
    <dgm:pt modelId="{B788AA4B-E0CD-4892-A4FC-75DB11124453}" type="pres">
      <dgm:prSet presAssocID="{0873493C-52B1-4135-BBAC-0FE15B391E7E}" presName="parentNode" presStyleLbl="revTx" presStyleIdx="2" presStyleCnt="3">
        <dgm:presLayoutVars>
          <dgm:chMax val="0"/>
          <dgm:bulletEnabled val="1"/>
        </dgm:presLayoutVars>
      </dgm:prSet>
      <dgm:spPr/>
    </dgm:pt>
  </dgm:ptLst>
  <dgm:cxnLst>
    <dgm:cxn modelId="{FDC8A107-F8D2-4663-B1BF-CD92E1FE7488}" type="presOf" srcId="{A98C5BE3-C234-4D23-B2A0-0DAFF0EE23AC}" destId="{226FAA22-8043-408C-AD9D-4CB749018E15}" srcOrd="0" destOrd="1" presId="urn:microsoft.com/office/officeart/2005/8/layout/hList2"/>
    <dgm:cxn modelId="{E2EED817-9CC7-498A-9BB0-50102F4EE6AA}" type="presOf" srcId="{35C70A87-F15E-402F-B3C6-2CCC90FECF46}" destId="{9B663996-F9BA-43A1-8488-AEAB8E598040}" srcOrd="0" destOrd="2" presId="urn:microsoft.com/office/officeart/2005/8/layout/hList2"/>
    <dgm:cxn modelId="{CDF99219-6CC0-45E4-8A19-5495FACB4213}" srcId="{25B7052F-5F35-48D1-845A-82AF03F6EA81}" destId="{963576D8-D14F-40A7-A6B4-4B57DE49F898}" srcOrd="4" destOrd="0" parTransId="{C6B1CEE9-1DD4-4830-A023-FFC28B07AA2D}" sibTransId="{09EAA0FD-2350-41AB-B92C-C731F785C6EB}"/>
    <dgm:cxn modelId="{861B701F-2D30-4EF7-B8C3-92B57F699D98}" type="presOf" srcId="{8939F75C-F436-490A-B568-9633F3065415}" destId="{B232CBA7-7418-4182-9013-ED76A0BEE727}" srcOrd="0" destOrd="0" presId="urn:microsoft.com/office/officeart/2005/8/layout/hList2"/>
    <dgm:cxn modelId="{62ACCC2D-2A3E-4B20-8501-1A0F9A716BAC}" type="presOf" srcId="{749839EE-4AF6-48DD-ABDA-0820D37C8DEF}" destId="{52805364-BC47-485A-AB5F-DCD007C4287A}" srcOrd="0" destOrd="1" presId="urn:microsoft.com/office/officeart/2005/8/layout/hList2"/>
    <dgm:cxn modelId="{1FB6C537-6DBB-4444-BD5A-A0708CAA9B23}" srcId="{8939F75C-F436-490A-B568-9633F3065415}" destId="{EA8F2E86-F40F-4FDB-A90C-6815F9E6A46A}" srcOrd="1" destOrd="0" parTransId="{35368845-EE03-4B2E-9C9C-CFD4CA7659DA}" sibTransId="{5772D8D7-135D-4D46-8E58-24A2C4A90E39}"/>
    <dgm:cxn modelId="{2776FF37-8448-4336-91BD-12D0A4B6C519}" type="presOf" srcId="{85388D04-BC6E-4ECA-A936-C38A7607B045}" destId="{12951F90-34CC-4292-924E-4C590E644223}" srcOrd="0" destOrd="0" presId="urn:microsoft.com/office/officeart/2005/8/layout/hList2"/>
    <dgm:cxn modelId="{A514805D-22DA-4988-9FEC-FCDA33D2C53C}" srcId="{25B7052F-5F35-48D1-845A-82AF03F6EA81}" destId="{C41539DC-3F18-414E-AB43-42E140BF97BC}" srcOrd="3" destOrd="0" parTransId="{2FDE41D0-BD36-496A-ADEA-E4C5140B1D03}" sibTransId="{8C6CDEB5-CF4D-454F-AECF-39178F35D0B7}"/>
    <dgm:cxn modelId="{2FC5CA5E-D26C-46D8-A527-6E5905F74C72}" type="presOf" srcId="{25B7052F-5F35-48D1-845A-82AF03F6EA81}" destId="{BCAD77D0-6EA2-434A-A2D7-C9E7DBCD9DED}" srcOrd="0" destOrd="0" presId="urn:microsoft.com/office/officeart/2005/8/layout/hList2"/>
    <dgm:cxn modelId="{0ABE1A42-B909-419E-8EA6-C7976139F3B2}" type="presOf" srcId="{88D24BF0-8F9D-45D8-A219-F06A49DA361E}" destId="{9B663996-F9BA-43A1-8488-AEAB8E598040}" srcOrd="0" destOrd="0" presId="urn:microsoft.com/office/officeart/2005/8/layout/hList2"/>
    <dgm:cxn modelId="{5252F34C-AC0C-4993-819E-BD6F078AB663}" type="presOf" srcId="{15ED1451-65F1-4DB4-AE5A-FA9462155A20}" destId="{226FAA22-8043-408C-AD9D-4CB749018E15}" srcOrd="0" destOrd="2" presId="urn:microsoft.com/office/officeart/2005/8/layout/hList2"/>
    <dgm:cxn modelId="{1BCFEA54-D641-4BFC-8A7E-131280D03AE3}" type="presOf" srcId="{D3A1A3E8-DC71-48FC-A3BC-C3C1371CB9F0}" destId="{52805364-BC47-485A-AB5F-DCD007C4287A}" srcOrd="0" destOrd="0" presId="urn:microsoft.com/office/officeart/2005/8/layout/hList2"/>
    <dgm:cxn modelId="{D95BC275-DE24-4B44-9E7D-A140AF3148CE}" srcId="{0873493C-52B1-4135-BBAC-0FE15B391E7E}" destId="{15ED1451-65F1-4DB4-AE5A-FA9462155A20}" srcOrd="2" destOrd="0" parTransId="{924F7127-1E98-4476-ADB1-590858D0D261}" sibTransId="{61BCA87A-6E36-4229-8147-998AB153377F}"/>
    <dgm:cxn modelId="{34492F58-58E6-45F2-8E9B-0B3AF0CA088B}" type="presOf" srcId="{6AF815A2-C84D-45E5-A9EA-EE61A1E9C190}" destId="{52805364-BC47-485A-AB5F-DCD007C4287A}" srcOrd="0" destOrd="2" presId="urn:microsoft.com/office/officeart/2005/8/layout/hList2"/>
    <dgm:cxn modelId="{4BAFEE59-4FC8-4005-9A28-19AD93EF38F7}" type="presOf" srcId="{963576D8-D14F-40A7-A6B4-4B57DE49F898}" destId="{52805364-BC47-485A-AB5F-DCD007C4287A}" srcOrd="0" destOrd="4" presId="urn:microsoft.com/office/officeart/2005/8/layout/hList2"/>
    <dgm:cxn modelId="{3EDCD88B-B2AE-4CC2-AC8E-26A27BC2FE68}" type="presOf" srcId="{EA8F2E86-F40F-4FDB-A90C-6815F9E6A46A}" destId="{9B663996-F9BA-43A1-8488-AEAB8E598040}" srcOrd="0" destOrd="1" presId="urn:microsoft.com/office/officeart/2005/8/layout/hList2"/>
    <dgm:cxn modelId="{0F64CF93-650A-42B6-B625-FDF6A7C11560}" srcId="{25B7052F-5F35-48D1-845A-82AF03F6EA81}" destId="{6AF815A2-C84D-45E5-A9EA-EE61A1E9C190}" srcOrd="2" destOrd="0" parTransId="{0F688F27-C82C-471D-9001-47022C4C33E6}" sibTransId="{6C08F515-ECD5-4E87-BCF9-74CA88902B25}"/>
    <dgm:cxn modelId="{8B90529A-BE47-44AE-81D4-FF4A0BD12A9B}" srcId="{8939F75C-F436-490A-B568-9633F3065415}" destId="{88D24BF0-8F9D-45D8-A219-F06A49DA361E}" srcOrd="0" destOrd="0" parTransId="{47467DA3-E13C-4215-972C-876B31B4CDD5}" sibTransId="{F2C32009-3E29-4918-B4DE-801AFAC59D16}"/>
    <dgm:cxn modelId="{AA23E49B-4037-4595-A5E8-A4B8D393EE2B}" type="presOf" srcId="{C41539DC-3F18-414E-AB43-42E140BF97BC}" destId="{52805364-BC47-485A-AB5F-DCD007C4287A}" srcOrd="0" destOrd="3" presId="urn:microsoft.com/office/officeart/2005/8/layout/hList2"/>
    <dgm:cxn modelId="{17032F9C-60DA-4B6B-8430-3089076D925A}" srcId="{25B7052F-5F35-48D1-845A-82AF03F6EA81}" destId="{D3A1A3E8-DC71-48FC-A3BC-C3C1371CB9F0}" srcOrd="0" destOrd="0" parTransId="{7B6B6B08-6695-40F4-A6BF-230ED7AAACE5}" sibTransId="{692889F2-F8A0-4C5E-98AF-AF1AA93C003D}"/>
    <dgm:cxn modelId="{FAC6B2A3-92D4-4ED5-ACBB-5599C49BE8F4}" srcId="{85388D04-BC6E-4ECA-A936-C38A7607B045}" destId="{25B7052F-5F35-48D1-845A-82AF03F6EA81}" srcOrd="0" destOrd="0" parTransId="{736252A5-2C28-4C4D-A9A5-7F432DC6ED81}" sibTransId="{65D5A239-6E0D-45E5-B49A-16FC306BAEAB}"/>
    <dgm:cxn modelId="{723204A8-23B9-4405-BE00-7D87C09AB0C9}" srcId="{25B7052F-5F35-48D1-845A-82AF03F6EA81}" destId="{749839EE-4AF6-48DD-ABDA-0820D37C8DEF}" srcOrd="1" destOrd="0" parTransId="{20BD6536-4F28-4743-9E77-885D5FEE59F8}" sibTransId="{08A28B23-CC99-405F-8BDC-C37DB20D47B8}"/>
    <dgm:cxn modelId="{41358AB9-155D-453C-9704-41354DDCD09B}" type="presOf" srcId="{282F0ED3-AF3C-4B34-B6FB-E65FBA1FE489}" destId="{226FAA22-8043-408C-AD9D-4CB749018E15}" srcOrd="0" destOrd="0" presId="urn:microsoft.com/office/officeart/2005/8/layout/hList2"/>
    <dgm:cxn modelId="{814600C5-F263-4215-9C36-31543B2479CD}" srcId="{0873493C-52B1-4135-BBAC-0FE15B391E7E}" destId="{282F0ED3-AF3C-4B34-B6FB-E65FBA1FE489}" srcOrd="0" destOrd="0" parTransId="{825794D7-0A1D-450C-BADE-6D0CE05D60CF}" sibTransId="{1B22064F-31D7-4BB8-84E5-C185CB075D3F}"/>
    <dgm:cxn modelId="{3DC5E4DB-63A2-4D54-8199-0BDB9524BF58}" srcId="{0873493C-52B1-4135-BBAC-0FE15B391E7E}" destId="{A98C5BE3-C234-4D23-B2A0-0DAFF0EE23AC}" srcOrd="1" destOrd="0" parTransId="{45EF592E-F038-4D7E-A0CE-82A2599BA530}" sibTransId="{946C2672-B944-452A-94D2-69BD640610A0}"/>
    <dgm:cxn modelId="{60193BE0-3378-4035-9B5A-AD0E5C867014}" srcId="{8939F75C-F436-490A-B568-9633F3065415}" destId="{35C70A87-F15E-402F-B3C6-2CCC90FECF46}" srcOrd="2" destOrd="0" parTransId="{31A6BF94-75A9-4A75-BC3F-C952EB4E4CB0}" sibTransId="{2D7DD32E-8D22-4BF4-AE72-339DA10D93BE}"/>
    <dgm:cxn modelId="{CEEC64EE-794E-46CA-A222-31B5B4C24DE9}" srcId="{85388D04-BC6E-4ECA-A936-C38A7607B045}" destId="{8939F75C-F436-490A-B568-9633F3065415}" srcOrd="1" destOrd="0" parTransId="{2A03AE4D-14B9-48C9-97F5-029279B32816}" sibTransId="{C3BFF031-AA5E-417E-A6BC-6E5BCD4EDD68}"/>
    <dgm:cxn modelId="{2BB963F0-6B25-4000-9204-3A99EC727116}" type="presOf" srcId="{0873493C-52B1-4135-BBAC-0FE15B391E7E}" destId="{B788AA4B-E0CD-4892-A4FC-75DB11124453}" srcOrd="0" destOrd="0" presId="urn:microsoft.com/office/officeart/2005/8/layout/hList2"/>
    <dgm:cxn modelId="{B1B23FF2-0626-416B-8F7C-6B45E27FA1C8}" srcId="{85388D04-BC6E-4ECA-A936-C38A7607B045}" destId="{0873493C-52B1-4135-BBAC-0FE15B391E7E}" srcOrd="2" destOrd="0" parTransId="{58557B23-6331-4D82-BFB3-141C3C500F39}" sibTransId="{B53E9804-D895-4D82-A5D0-5BDE48E47769}"/>
    <dgm:cxn modelId="{42CB89BD-9F5C-4304-8CFE-F7361F3FC234}" type="presParOf" srcId="{12951F90-34CC-4292-924E-4C590E644223}" destId="{7D0417B7-C217-4548-AEE3-2E9C76E3C222}" srcOrd="0" destOrd="0" presId="urn:microsoft.com/office/officeart/2005/8/layout/hList2"/>
    <dgm:cxn modelId="{105F9EA0-DE0A-42F2-8B66-4B41A27FEDD6}" type="presParOf" srcId="{7D0417B7-C217-4548-AEE3-2E9C76E3C222}" destId="{43364407-EA0A-48E5-B2FB-C597D417AB25}" srcOrd="0" destOrd="0" presId="urn:microsoft.com/office/officeart/2005/8/layout/hList2"/>
    <dgm:cxn modelId="{9F3DB3EA-37A7-4527-8BC8-3BB01A8159B9}" type="presParOf" srcId="{7D0417B7-C217-4548-AEE3-2E9C76E3C222}" destId="{52805364-BC47-485A-AB5F-DCD007C4287A}" srcOrd="1" destOrd="0" presId="urn:microsoft.com/office/officeart/2005/8/layout/hList2"/>
    <dgm:cxn modelId="{FD2AC5D7-139C-4012-BA3E-56C0C7C76264}" type="presParOf" srcId="{7D0417B7-C217-4548-AEE3-2E9C76E3C222}" destId="{BCAD77D0-6EA2-434A-A2D7-C9E7DBCD9DED}" srcOrd="2" destOrd="0" presId="urn:microsoft.com/office/officeart/2005/8/layout/hList2"/>
    <dgm:cxn modelId="{992181A4-3CFA-4912-9DD1-A89148641BB0}" type="presParOf" srcId="{12951F90-34CC-4292-924E-4C590E644223}" destId="{63504704-575D-46A3-9AF8-8C72E93D867C}" srcOrd="1" destOrd="0" presId="urn:microsoft.com/office/officeart/2005/8/layout/hList2"/>
    <dgm:cxn modelId="{674F6D28-699E-4899-96D1-796FC6046F31}" type="presParOf" srcId="{12951F90-34CC-4292-924E-4C590E644223}" destId="{B3B16D3A-7A2F-435B-A86C-898981C00814}" srcOrd="2" destOrd="0" presId="urn:microsoft.com/office/officeart/2005/8/layout/hList2"/>
    <dgm:cxn modelId="{0E145F6E-93D7-4F52-AC4F-08872E661037}" type="presParOf" srcId="{B3B16D3A-7A2F-435B-A86C-898981C00814}" destId="{0EAD9FD3-A435-47F4-8A8E-868FFEC55B75}" srcOrd="0" destOrd="0" presId="urn:microsoft.com/office/officeart/2005/8/layout/hList2"/>
    <dgm:cxn modelId="{A30A9332-6730-4FFF-8328-4AE0AA1203FD}" type="presParOf" srcId="{B3B16D3A-7A2F-435B-A86C-898981C00814}" destId="{9B663996-F9BA-43A1-8488-AEAB8E598040}" srcOrd="1" destOrd="0" presId="urn:microsoft.com/office/officeart/2005/8/layout/hList2"/>
    <dgm:cxn modelId="{FFA0A73F-1C1B-40AB-B635-23401C31B952}" type="presParOf" srcId="{B3B16D3A-7A2F-435B-A86C-898981C00814}" destId="{B232CBA7-7418-4182-9013-ED76A0BEE727}" srcOrd="2" destOrd="0" presId="urn:microsoft.com/office/officeart/2005/8/layout/hList2"/>
    <dgm:cxn modelId="{C72D5F19-4B27-46DF-AB43-75E09D3DF687}" type="presParOf" srcId="{12951F90-34CC-4292-924E-4C590E644223}" destId="{70781538-B99D-42F6-883C-01FF88FA366D}" srcOrd="3" destOrd="0" presId="urn:microsoft.com/office/officeart/2005/8/layout/hList2"/>
    <dgm:cxn modelId="{C0894544-5CC3-4ABB-A54D-7144D9F701BF}" type="presParOf" srcId="{12951F90-34CC-4292-924E-4C590E644223}" destId="{015BABAB-28FD-44CC-B6BB-5C0A92514382}" srcOrd="4" destOrd="0" presId="urn:microsoft.com/office/officeart/2005/8/layout/hList2"/>
    <dgm:cxn modelId="{2F382BE7-10BC-43DE-901C-31EC9C06467F}" type="presParOf" srcId="{015BABAB-28FD-44CC-B6BB-5C0A92514382}" destId="{AE9D0413-776B-491D-9D36-3B5070DBC3FD}" srcOrd="0" destOrd="0" presId="urn:microsoft.com/office/officeart/2005/8/layout/hList2"/>
    <dgm:cxn modelId="{657B398E-C4A6-4A10-A861-5BD1EDEBED68}" type="presParOf" srcId="{015BABAB-28FD-44CC-B6BB-5C0A92514382}" destId="{226FAA22-8043-408C-AD9D-4CB749018E15}" srcOrd="1" destOrd="0" presId="urn:microsoft.com/office/officeart/2005/8/layout/hList2"/>
    <dgm:cxn modelId="{D2A53B46-E2AA-478B-B937-5D678CF9CFD1}" type="presParOf" srcId="{015BABAB-28FD-44CC-B6BB-5C0A92514382}" destId="{B788AA4B-E0CD-4892-A4FC-75DB1112445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4FE20-DF68-433A-8AA1-D347C1FB0A55}">
      <dsp:nvSpPr>
        <dsp:cNvPr id="0" name=""/>
        <dsp:cNvSpPr/>
      </dsp:nvSpPr>
      <dsp:spPr>
        <a:xfrm>
          <a:off x="866393" y="0"/>
          <a:ext cx="9819132" cy="4351338"/>
        </a:xfrm>
        <a:prstGeom prst="rightArrow">
          <a:avLst/>
        </a:prstGeom>
        <a:solidFill>
          <a:srgbClr val="8EA8B2"/>
        </a:solidFill>
        <a:ln>
          <a:noFill/>
        </a:ln>
        <a:effectLst/>
      </dsp:spPr>
      <dsp:style>
        <a:lnRef idx="0">
          <a:scrgbClr r="0" g="0" b="0"/>
        </a:lnRef>
        <a:fillRef idx="1">
          <a:scrgbClr r="0" g="0" b="0"/>
        </a:fillRef>
        <a:effectRef idx="0">
          <a:scrgbClr r="0" g="0" b="0"/>
        </a:effectRef>
        <a:fontRef idx="minor"/>
      </dsp:style>
    </dsp:sp>
    <dsp:sp modelId="{FAC6759C-6503-4CF1-B95D-08F5B54D2778}">
      <dsp:nvSpPr>
        <dsp:cNvPr id="0" name=""/>
        <dsp:cNvSpPr/>
      </dsp:nvSpPr>
      <dsp:spPr>
        <a:xfrm>
          <a:off x="3384" y="1305401"/>
          <a:ext cx="2037379" cy="1740535"/>
        </a:xfrm>
        <a:prstGeom prst="round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Franklin Gothic Book" panose="020B0503020102020204" pitchFamily="34" charset="0"/>
            </a:rPr>
            <a:t>Understand your level of risk</a:t>
          </a:r>
        </a:p>
      </dsp:txBody>
      <dsp:txXfrm>
        <a:off x="88350" y="1390367"/>
        <a:ext cx="1867447" cy="1570603"/>
      </dsp:txXfrm>
    </dsp:sp>
    <dsp:sp modelId="{D54CD39C-147E-494D-9BC2-5A51BE6EB344}">
      <dsp:nvSpPr>
        <dsp:cNvPr id="0" name=""/>
        <dsp:cNvSpPr/>
      </dsp:nvSpPr>
      <dsp:spPr>
        <a:xfrm>
          <a:off x="2380327" y="1305401"/>
          <a:ext cx="2037379" cy="1740535"/>
        </a:xfrm>
        <a:prstGeom prst="round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Franklin Gothic Book" panose="020B0503020102020204" pitchFamily="34" charset="0"/>
            </a:rPr>
            <a:t>Survey owners about transition timelines</a:t>
          </a:r>
        </a:p>
      </dsp:txBody>
      <dsp:txXfrm>
        <a:off x="2465293" y="1390367"/>
        <a:ext cx="1867447" cy="1570603"/>
      </dsp:txXfrm>
    </dsp:sp>
    <dsp:sp modelId="{556CBC9D-7608-4542-94FD-233E22B2E3C4}">
      <dsp:nvSpPr>
        <dsp:cNvPr id="0" name=""/>
        <dsp:cNvSpPr/>
      </dsp:nvSpPr>
      <dsp:spPr>
        <a:xfrm>
          <a:off x="4757270" y="1305401"/>
          <a:ext cx="2037379" cy="1740535"/>
        </a:xfrm>
        <a:prstGeom prst="round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Franklin Gothic Book" panose="020B0503020102020204" pitchFamily="34" charset="0"/>
            </a:rPr>
            <a:t>Create a specific network and awareness program</a:t>
          </a:r>
        </a:p>
      </dsp:txBody>
      <dsp:txXfrm>
        <a:off x="4842236" y="1390367"/>
        <a:ext cx="1867447" cy="1570603"/>
      </dsp:txXfrm>
    </dsp:sp>
    <dsp:sp modelId="{590DE305-D954-4E83-9C4E-19D4500DF191}">
      <dsp:nvSpPr>
        <dsp:cNvPr id="0" name=""/>
        <dsp:cNvSpPr/>
      </dsp:nvSpPr>
      <dsp:spPr>
        <a:xfrm>
          <a:off x="7134213" y="1305401"/>
          <a:ext cx="2037379" cy="1740535"/>
        </a:xfrm>
        <a:prstGeom prst="round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Franklin Gothic Book" panose="020B0503020102020204" pitchFamily="34" charset="0"/>
            </a:rPr>
            <a:t>Uncover and offer transition pathways</a:t>
          </a:r>
        </a:p>
      </dsp:txBody>
      <dsp:txXfrm>
        <a:off x="7219179" y="1390367"/>
        <a:ext cx="1867447" cy="1570603"/>
      </dsp:txXfrm>
    </dsp:sp>
    <dsp:sp modelId="{A6B9CB88-84D1-473C-B306-3F38D9FB2254}">
      <dsp:nvSpPr>
        <dsp:cNvPr id="0" name=""/>
        <dsp:cNvSpPr/>
      </dsp:nvSpPr>
      <dsp:spPr>
        <a:xfrm>
          <a:off x="9511156" y="1305401"/>
          <a:ext cx="2037379" cy="1740535"/>
        </a:xfrm>
        <a:prstGeom prst="round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Franklin Gothic Book" panose="020B0503020102020204" pitchFamily="34" charset="0"/>
            </a:rPr>
            <a:t>Enhance BRE efforts to include retention through transition</a:t>
          </a:r>
        </a:p>
      </dsp:txBody>
      <dsp:txXfrm>
        <a:off x="9596122" y="1390367"/>
        <a:ext cx="1867447"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77D0-6EA2-434A-A2D7-C9E7DBCD9DED}">
      <dsp:nvSpPr>
        <dsp:cNvPr id="0" name=""/>
        <dsp:cNvSpPr/>
      </dsp:nvSpPr>
      <dsp:spPr>
        <a:xfrm rot="16200000">
          <a:off x="-1346511" y="2358935"/>
          <a:ext cx="3394043" cy="48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0200" bIns="0" numCol="1" spcCol="1270" anchor="t" anchorCtr="0">
          <a:noAutofit/>
        </a:bodyPr>
        <a:lstStyle/>
        <a:p>
          <a:pPr marL="0" lvl="0" indent="0" algn="l" defTabSz="1022350">
            <a:lnSpc>
              <a:spcPct val="90000"/>
            </a:lnSpc>
            <a:spcBef>
              <a:spcPct val="0"/>
            </a:spcBef>
            <a:spcAft>
              <a:spcPct val="35000"/>
            </a:spcAft>
            <a:buNone/>
          </a:pPr>
          <a:r>
            <a:rPr lang="en-CA" sz="2300" kern="1200" dirty="0">
              <a:latin typeface="Franklin Gothic Book" panose="020B0503020102020204" pitchFamily="34" charset="0"/>
            </a:rPr>
            <a:t>Foundations Premium</a:t>
          </a:r>
        </a:p>
      </dsp:txBody>
      <dsp:txXfrm>
        <a:off x="-1346511" y="2358935"/>
        <a:ext cx="3394043" cy="487785"/>
      </dsp:txXfrm>
    </dsp:sp>
    <dsp:sp modelId="{52805364-BC47-485A-AB5F-DCD007C4287A}">
      <dsp:nvSpPr>
        <dsp:cNvPr id="0" name=""/>
        <dsp:cNvSpPr/>
      </dsp:nvSpPr>
      <dsp:spPr>
        <a:xfrm>
          <a:off x="594403" y="1136651"/>
          <a:ext cx="2429690" cy="2932351"/>
        </a:xfrm>
        <a:prstGeom prst="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30200" rIns="128016" bIns="128016" numCol="1" spcCol="1270" anchor="t" anchorCtr="0">
          <a:noAutofit/>
        </a:bodyPr>
        <a:lstStyle/>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1000 business owners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Unlimited assessments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4 half-day business owner workshops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2-year license</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Compiled owner data </a:t>
          </a:r>
        </a:p>
      </dsp:txBody>
      <dsp:txXfrm>
        <a:off x="594403" y="1136651"/>
        <a:ext cx="2429690" cy="2932351"/>
      </dsp:txXfrm>
    </dsp:sp>
    <dsp:sp modelId="{43364407-EA0A-48E5-B2FB-C597D417AB25}">
      <dsp:nvSpPr>
        <dsp:cNvPr id="0" name=""/>
        <dsp:cNvSpPr/>
      </dsp:nvSpPr>
      <dsp:spPr>
        <a:xfrm>
          <a:off x="-155567" y="0"/>
          <a:ext cx="1499941" cy="13964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32CBA7-7418-4182-9013-ED76A0BEE727}">
      <dsp:nvSpPr>
        <dsp:cNvPr id="0" name=""/>
        <dsp:cNvSpPr/>
      </dsp:nvSpPr>
      <dsp:spPr>
        <a:xfrm rot="16200000">
          <a:off x="2477025" y="2358935"/>
          <a:ext cx="3394043" cy="48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0200" bIns="0" numCol="1" spcCol="1270" anchor="t" anchorCtr="0">
          <a:noAutofit/>
        </a:bodyPr>
        <a:lstStyle/>
        <a:p>
          <a:pPr marL="0" lvl="0" indent="0" algn="l" defTabSz="1022350">
            <a:lnSpc>
              <a:spcPct val="90000"/>
            </a:lnSpc>
            <a:spcBef>
              <a:spcPct val="0"/>
            </a:spcBef>
            <a:spcAft>
              <a:spcPct val="35000"/>
            </a:spcAft>
            <a:buNone/>
          </a:pPr>
          <a:r>
            <a:rPr lang="en-CA" sz="2300" kern="1200" dirty="0">
              <a:latin typeface="Franklin Gothic Book" panose="020B0503020102020204" pitchFamily="34" charset="0"/>
            </a:rPr>
            <a:t>Foundations Lite</a:t>
          </a:r>
        </a:p>
      </dsp:txBody>
      <dsp:txXfrm>
        <a:off x="2477025" y="2358935"/>
        <a:ext cx="3394043" cy="487785"/>
      </dsp:txXfrm>
    </dsp:sp>
    <dsp:sp modelId="{9B663996-F9BA-43A1-8488-AEAB8E598040}">
      <dsp:nvSpPr>
        <dsp:cNvPr id="0" name=""/>
        <dsp:cNvSpPr/>
      </dsp:nvSpPr>
      <dsp:spPr>
        <a:xfrm>
          <a:off x="4417939" y="1136651"/>
          <a:ext cx="2429690" cy="2932351"/>
        </a:xfrm>
        <a:prstGeom prst="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30200" rIns="128016" bIns="128016" numCol="1" spcCol="1270" anchor="t" anchorCtr="0">
          <a:noAutofit/>
        </a:bodyPr>
        <a:lstStyle/>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200 business owners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Unlimited assessments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1-year license</a:t>
          </a:r>
        </a:p>
      </dsp:txBody>
      <dsp:txXfrm>
        <a:off x="4417939" y="1136651"/>
        <a:ext cx="2429690" cy="2932351"/>
      </dsp:txXfrm>
    </dsp:sp>
    <dsp:sp modelId="{0EAD9FD3-A435-47F4-8A8E-868FFEC55B75}">
      <dsp:nvSpPr>
        <dsp:cNvPr id="0" name=""/>
        <dsp:cNvSpPr/>
      </dsp:nvSpPr>
      <dsp:spPr>
        <a:xfrm>
          <a:off x="3667969" y="0"/>
          <a:ext cx="1499941" cy="13964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8AA4B-E0CD-4892-A4FC-75DB11124453}">
      <dsp:nvSpPr>
        <dsp:cNvPr id="0" name=""/>
        <dsp:cNvSpPr/>
      </dsp:nvSpPr>
      <dsp:spPr>
        <a:xfrm rot="16200000">
          <a:off x="6300561" y="2358935"/>
          <a:ext cx="3394043" cy="48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0200" bIns="0" numCol="1" spcCol="1270" anchor="t" anchorCtr="0">
          <a:noAutofit/>
        </a:bodyPr>
        <a:lstStyle/>
        <a:p>
          <a:pPr marL="0" lvl="0" indent="0" algn="l" defTabSz="1022350">
            <a:lnSpc>
              <a:spcPct val="90000"/>
            </a:lnSpc>
            <a:spcBef>
              <a:spcPct val="0"/>
            </a:spcBef>
            <a:spcAft>
              <a:spcPct val="35000"/>
            </a:spcAft>
            <a:buNone/>
          </a:pPr>
          <a:r>
            <a:rPr lang="en-CA" sz="2300" kern="1200" dirty="0">
              <a:latin typeface="Franklin Gothic Book" panose="020B0503020102020204" pitchFamily="34" charset="0"/>
            </a:rPr>
            <a:t>Business Owner Toolkit</a:t>
          </a:r>
        </a:p>
      </dsp:txBody>
      <dsp:txXfrm>
        <a:off x="6300561" y="2358935"/>
        <a:ext cx="3394043" cy="487785"/>
      </dsp:txXfrm>
    </dsp:sp>
    <dsp:sp modelId="{226FAA22-8043-408C-AD9D-4CB749018E15}">
      <dsp:nvSpPr>
        <dsp:cNvPr id="0" name=""/>
        <dsp:cNvSpPr/>
      </dsp:nvSpPr>
      <dsp:spPr>
        <a:xfrm>
          <a:off x="8241476" y="1136651"/>
          <a:ext cx="2429690" cy="2932351"/>
        </a:xfrm>
        <a:prstGeom prst="rect">
          <a:avLst/>
        </a:prstGeom>
        <a:solidFill>
          <a:srgbClr val="1531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30200" rIns="128016" bIns="128016" numCol="1" spcCol="1270" anchor="t" anchorCtr="0">
          <a:noAutofit/>
        </a:bodyPr>
        <a:lstStyle/>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Up to 500 business owners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Unlimited assessments</a:t>
          </a:r>
        </a:p>
        <a:p>
          <a:pPr marL="171450" lvl="1" indent="-171450" algn="l" defTabSz="800100">
            <a:lnSpc>
              <a:spcPct val="90000"/>
            </a:lnSpc>
            <a:spcBef>
              <a:spcPct val="0"/>
            </a:spcBef>
            <a:spcAft>
              <a:spcPct val="15000"/>
            </a:spcAft>
            <a:buChar char="•"/>
          </a:pPr>
          <a:r>
            <a:rPr lang="en-CA" sz="1800" kern="1200" dirty="0">
              <a:latin typeface="Franklin Gothic Book" panose="020B0503020102020204" pitchFamily="34" charset="0"/>
            </a:rPr>
            <a:t>1-year license</a:t>
          </a:r>
        </a:p>
      </dsp:txBody>
      <dsp:txXfrm>
        <a:off x="8241476" y="1136651"/>
        <a:ext cx="2429690" cy="2932351"/>
      </dsp:txXfrm>
    </dsp:sp>
    <dsp:sp modelId="{AE9D0413-776B-491D-9D36-3B5070DBC3FD}">
      <dsp:nvSpPr>
        <dsp:cNvPr id="0" name=""/>
        <dsp:cNvSpPr/>
      </dsp:nvSpPr>
      <dsp:spPr>
        <a:xfrm>
          <a:off x="7491505" y="0"/>
          <a:ext cx="1499941" cy="13964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2EDA5-A23E-4AB7-AD65-B204532C353C}" type="datetimeFigureOut">
              <a:rPr lang="en-CA" smtClean="0"/>
              <a:t>2023-10-10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A1CB7-3D87-4B7C-AD10-2ECE3714F184}" type="slidenum">
              <a:rPr lang="en-CA" smtClean="0"/>
              <a:t>‹#›</a:t>
            </a:fld>
            <a:endParaRPr lang="en-CA"/>
          </a:p>
        </p:txBody>
      </p:sp>
    </p:spTree>
    <p:extLst>
      <p:ext uri="{BB962C8B-B14F-4D97-AF65-F5344CB8AC3E}">
        <p14:creationId xmlns:p14="http://schemas.microsoft.com/office/powerpoint/2010/main" val="115388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By most accounts, Boomers are increasingly ready to exit their businesses</a:t>
            </a:r>
          </a:p>
          <a:p>
            <a:endParaRPr lang="en-US" dirty="0"/>
          </a:p>
          <a:p>
            <a:pPr algn="l"/>
            <a:endParaRPr lang="en-CA" sz="1800" b="0" i="0" u="none" strike="noStrike" baseline="0" dirty="0">
              <a:solidFill>
                <a:srgbClr val="000000"/>
              </a:solidFill>
              <a:latin typeface="Avenir LT Std 45 Book" panose="020B0502020203020204" pitchFamily="34" charset="0"/>
            </a:endParaRPr>
          </a:p>
          <a:p>
            <a:r>
              <a:rPr lang="en-US" sz="1800" b="0" i="0" u="none" strike="noStrike" baseline="0" dirty="0">
                <a:solidFill>
                  <a:srgbClr val="073166"/>
                </a:solidFill>
                <a:latin typeface="Avenir LT Std 45 Book" panose="020B0502020203020204" pitchFamily="34" charset="0"/>
              </a:rPr>
              <a:t>A 2018 Canadian Federation of Independent Business (CFIB) report, Getting the Transition Right, found that 72% of business owners plan to exit by 2028 with 47% of those owners intending to transition by 2023. It also found that four out of five (81%) cited retirement as their reason for exiting. Extrapolated from the total number of small and medium sized businesses in Canada, roughly 458,000 boomer owners are trying to figure out what to do with their businesses before 2023 and a total of 701,000 are by 2028. The number of businesses owned by baby boomers has a multiplier effect – a baby boomer may own multiple businesses and a business may have multiple baby boomer partners. </a:t>
            </a:r>
            <a:endParaRPr lang="en-US" dirty="0"/>
          </a:p>
          <a:p>
            <a:endParaRPr lang="en-US" dirty="0"/>
          </a:p>
          <a:p>
            <a:r>
              <a:rPr lang="en-US" dirty="0"/>
              <a:t>Unfortunately, many business owners will end up exiting later than expected because they underestimate the planning that is required for a successful sale. </a:t>
            </a:r>
          </a:p>
          <a:p>
            <a:r>
              <a:rPr lang="en-US" dirty="0"/>
              <a:t>Over half of business owners have never had their business appraised and nearly half haven’t put a formal exit strategy in place.</a:t>
            </a:r>
            <a:endParaRPr lang="en-US" baseline="30000" dirty="0"/>
          </a:p>
        </p:txBody>
      </p:sp>
      <p:sp>
        <p:nvSpPr>
          <p:cNvPr id="4" name="Slide Number Placeholder 3"/>
          <p:cNvSpPr>
            <a:spLocks noGrp="1"/>
          </p:cNvSpPr>
          <p:nvPr>
            <p:ph type="sldNum" sz="quarter" idx="10"/>
          </p:nvPr>
        </p:nvSpPr>
        <p:spPr/>
        <p:txBody>
          <a:bodyPr/>
          <a:lstStyle/>
          <a:p>
            <a:fld id="{2A45EEF0-2412-4E74-8042-71FA5C916756}" type="slidenum">
              <a:rPr lang="en-US" altLang="zh-TW" smtClean="0"/>
              <a:pPr/>
              <a:t>3</a:t>
            </a:fld>
            <a:endParaRPr lang="en-US" altLang="zh-TW"/>
          </a:p>
        </p:txBody>
      </p:sp>
    </p:spTree>
    <p:extLst>
      <p:ext uri="{BB962C8B-B14F-4D97-AF65-F5344CB8AC3E}">
        <p14:creationId xmlns:p14="http://schemas.microsoft.com/office/powerpoint/2010/main" val="261987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r>
              <a:rPr lang="en-CA" dirty="0"/>
              <a:t>Enter a handful of numbers</a:t>
            </a:r>
          </a:p>
          <a:p>
            <a:r>
              <a:rPr lang="en-CA" dirty="0"/>
              <a:t>Understand owner and employee income at risk</a:t>
            </a:r>
          </a:p>
          <a:p>
            <a:r>
              <a:rPr lang="en-CA" dirty="0"/>
              <a:t>If a statical number of those businesses fail to transition see lost wealth and income</a:t>
            </a:r>
          </a:p>
          <a:p>
            <a:r>
              <a:rPr lang="en-CA" dirty="0"/>
              <a:t>Jobs on the line</a:t>
            </a:r>
          </a:p>
          <a:p>
            <a:endParaRPr lang="en-CA" dirty="0"/>
          </a:p>
        </p:txBody>
      </p:sp>
      <p:sp>
        <p:nvSpPr>
          <p:cNvPr id="4" name="Slide Number Placeholder 3"/>
          <p:cNvSpPr>
            <a:spLocks noGrp="1"/>
          </p:cNvSpPr>
          <p:nvPr>
            <p:ph type="sldNum" sz="quarter" idx="5"/>
          </p:nvPr>
        </p:nvSpPr>
        <p:spPr/>
        <p:txBody>
          <a:bodyPr/>
          <a:lstStyle/>
          <a:p>
            <a:fld id="{D5CA1CB7-3D87-4B7C-AD10-2ECE3714F184}" type="slidenum">
              <a:rPr lang="en-CA" smtClean="0"/>
              <a:t>16</a:t>
            </a:fld>
            <a:endParaRPr lang="en-CA"/>
          </a:p>
        </p:txBody>
      </p:sp>
    </p:spTree>
    <p:extLst>
      <p:ext uri="{BB962C8B-B14F-4D97-AF65-F5344CB8AC3E}">
        <p14:creationId xmlns:p14="http://schemas.microsoft.com/office/powerpoint/2010/main" val="363453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Cindy</a:t>
            </a:r>
          </a:p>
          <a:p>
            <a:endParaRPr lang="en-CA" dirty="0"/>
          </a:p>
          <a:p>
            <a:r>
              <a:rPr lang="en-CA" dirty="0"/>
              <a:t>QR code = an online appointment contact form</a:t>
            </a:r>
          </a:p>
          <a:p>
            <a:endParaRPr lang="en-CA" dirty="0"/>
          </a:p>
          <a:p>
            <a:r>
              <a:rPr lang="en-CA" dirty="0"/>
              <a:t>You saw what’s coming in the US – you can jump the queue by engaging us</a:t>
            </a:r>
          </a:p>
          <a:p>
            <a:endParaRPr lang="en-CA" dirty="0"/>
          </a:p>
          <a:p>
            <a:r>
              <a:rPr lang="en-CA" dirty="0"/>
              <a:t>Optimal number is 10 communities per year in each country</a:t>
            </a:r>
          </a:p>
        </p:txBody>
      </p:sp>
      <p:sp>
        <p:nvSpPr>
          <p:cNvPr id="4" name="Slide Number Placeholder 3"/>
          <p:cNvSpPr>
            <a:spLocks noGrp="1"/>
          </p:cNvSpPr>
          <p:nvPr>
            <p:ph type="sldNum" sz="quarter" idx="5"/>
          </p:nvPr>
        </p:nvSpPr>
        <p:spPr/>
        <p:txBody>
          <a:bodyPr/>
          <a:lstStyle/>
          <a:p>
            <a:fld id="{D5CA1CB7-3D87-4B7C-AD10-2ECE3714F184}" type="slidenum">
              <a:rPr lang="en-CA" smtClean="0"/>
              <a:t>18</a:t>
            </a:fld>
            <a:endParaRPr lang="en-CA"/>
          </a:p>
        </p:txBody>
      </p:sp>
    </p:spTree>
    <p:extLst>
      <p:ext uri="{BB962C8B-B14F-4D97-AF65-F5344CB8AC3E}">
        <p14:creationId xmlns:p14="http://schemas.microsoft.com/office/powerpoint/2010/main" val="232759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Cindy - Pg 3 of CDN white paper</a:t>
            </a:r>
          </a:p>
          <a:p>
            <a:endParaRPr lang="en-CA" dirty="0"/>
          </a:p>
          <a:p>
            <a:pPr algn="l"/>
            <a:endParaRPr lang="en-CA" sz="1800" b="0" i="0" u="none" strike="noStrike" baseline="0" dirty="0">
              <a:solidFill>
                <a:srgbClr val="000000"/>
              </a:solidFill>
              <a:latin typeface="Avenir LT Std 45 Book" panose="020B0502020203020204" pitchFamily="34" charset="0"/>
            </a:endParaRPr>
          </a:p>
          <a:p>
            <a:r>
              <a:rPr lang="en-US" sz="1800" b="0" i="0" u="none" strike="noStrike" baseline="0" dirty="0">
                <a:solidFill>
                  <a:srgbClr val="053165"/>
                </a:solidFill>
                <a:latin typeface="Avenir LT Std 45 Book" panose="020B0502020203020204" pitchFamily="34" charset="0"/>
              </a:rPr>
              <a:t>Cities across the country are faced with an unprecedented challenge: navigating through turbulent economic times while facing persistent effects from the COVID-19 crisis. Traditionally, Canadian cities have looked to attract global investment to create the jobs and capital investment necessary to grow their economies. Like many developed countries, Canada has relied heavily on external funding sources for support. Yet, amid the pandemic, many multinational firms are reassessing trade, real estate and general business investments making the need to resuscitate Canadian cities and businesses from within critical. </a:t>
            </a:r>
          </a:p>
          <a:p>
            <a:endParaRPr lang="en-US" sz="1800" b="0" i="0" u="none" strike="noStrike" baseline="0" dirty="0">
              <a:solidFill>
                <a:srgbClr val="053165"/>
              </a:solidFill>
              <a:latin typeface="Avenir LT Std 45 Book" panose="020B0502020203020204" pitchFamily="34" charset="0"/>
            </a:endParaRPr>
          </a:p>
          <a:p>
            <a:r>
              <a:rPr lang="en-US" sz="1800" b="0" i="0" u="none" strike="noStrike" baseline="0" dirty="0">
                <a:solidFill>
                  <a:srgbClr val="053165"/>
                </a:solidFill>
                <a:latin typeface="Avenir LT Std 45 Book" panose="020B0502020203020204" pitchFamily="34" charset="0"/>
              </a:rPr>
              <a:t>A </a:t>
            </a:r>
            <a:r>
              <a:rPr lang="en-US" sz="1800" b="0" i="0" u="sng" strike="noStrike" baseline="0" dirty="0">
                <a:solidFill>
                  <a:srgbClr val="053165"/>
                </a:solidFill>
                <a:latin typeface="Avenir LT Std 45 Book" panose="020B0502020203020204" pitchFamily="34" charset="0"/>
              </a:rPr>
              <a:t>recent United Nations Conference on Trade and Development (UNCTAD) report </a:t>
            </a:r>
            <a:r>
              <a:rPr lang="en-US" sz="1800" b="0" i="0" u="none" strike="noStrike" baseline="0" dirty="0">
                <a:solidFill>
                  <a:srgbClr val="053165"/>
                </a:solidFill>
                <a:latin typeface="Avenir LT Std 45 Book" panose="020B0502020203020204" pitchFamily="34" charset="0"/>
              </a:rPr>
              <a:t>cited that global foreign direct investment (FDI) flows fell 49 percent in the first half of 2020 compared to 2019 due to the economic fallout from COVID-19. </a:t>
            </a:r>
          </a:p>
          <a:p>
            <a:endParaRPr lang="en-US" sz="1800" b="0" i="0" u="none" strike="noStrike" baseline="0" dirty="0">
              <a:solidFill>
                <a:srgbClr val="053165"/>
              </a:solidFill>
              <a:latin typeface="Avenir LT Std 45 Book" panose="020B0502020203020204" pitchFamily="34" charset="0"/>
            </a:endParaRPr>
          </a:p>
          <a:p>
            <a:r>
              <a:rPr lang="en-US" sz="1800" b="1" i="0" u="none" strike="noStrike" baseline="0" dirty="0">
                <a:solidFill>
                  <a:srgbClr val="053165"/>
                </a:solidFill>
                <a:latin typeface="Avenir Black" panose="020B0803020203020204" pitchFamily="34" charset="-78"/>
              </a:rPr>
              <a:t>For many Canadian communities, the worst of the FDI fall out is yet to come. </a:t>
            </a:r>
          </a:p>
          <a:p>
            <a:endParaRPr lang="en-US" sz="1800" b="0" i="0" u="none" strike="noStrike" baseline="0" dirty="0">
              <a:solidFill>
                <a:srgbClr val="053165"/>
              </a:solidFill>
              <a:latin typeface="Avenir Black" panose="020B0803020203020204" pitchFamily="34" charset="-78"/>
            </a:endParaRPr>
          </a:p>
          <a:p>
            <a:r>
              <a:rPr lang="en-US" sz="1800" b="0" i="0" u="none" strike="noStrike" baseline="0" dirty="0">
                <a:solidFill>
                  <a:srgbClr val="053165"/>
                </a:solidFill>
                <a:latin typeface="Avenir LT Std 45 Book" panose="020B0502020203020204" pitchFamily="34" charset="0"/>
              </a:rPr>
              <a:t>The pandemic has made it even more challenging and important for cities to protect their economic base while providing economic growth opportunities for the people living and working in their communities. </a:t>
            </a:r>
          </a:p>
          <a:p>
            <a:endParaRPr lang="en-US" sz="1800" b="0" i="0" u="none" strike="noStrike" baseline="0" dirty="0">
              <a:solidFill>
                <a:srgbClr val="053165"/>
              </a:solidFill>
              <a:latin typeface="Avenir LT Std 45 Book" panose="020B0502020203020204" pitchFamily="34" charset="0"/>
            </a:endParaRPr>
          </a:p>
          <a:p>
            <a:r>
              <a:rPr lang="en-US" sz="1800" b="0" i="0" u="sng" strike="noStrike" baseline="0" dirty="0">
                <a:solidFill>
                  <a:srgbClr val="053165"/>
                </a:solidFill>
                <a:latin typeface="Avenir LT Std 45 Book" panose="020B0502020203020204" pitchFamily="34" charset="0"/>
              </a:rPr>
              <a:t>The International Economic Development Council (IEDC) suggests the retention and expansion of businesses generate 80 percent of a community’s economic activity. </a:t>
            </a:r>
          </a:p>
          <a:p>
            <a:endParaRPr lang="en-US" sz="1800" b="0" i="0" u="none" strike="noStrike" baseline="0" dirty="0">
              <a:solidFill>
                <a:srgbClr val="053165"/>
              </a:solidFill>
              <a:latin typeface="Avenir LT Std 45 Book" panose="020B0502020203020204" pitchFamily="34" charset="0"/>
            </a:endParaRPr>
          </a:p>
          <a:p>
            <a:r>
              <a:rPr lang="en-US" sz="1800" b="0" i="0" u="none" strike="noStrike" baseline="0" dirty="0">
                <a:solidFill>
                  <a:srgbClr val="053165"/>
                </a:solidFill>
                <a:latin typeface="Avenir LT Std 45 Book" panose="020B0502020203020204" pitchFamily="34" charset="0"/>
              </a:rPr>
              <a:t>By any measure, boomer owned businesses drive local economies, representing at least 40 percent of a city’s economy, if not more. </a:t>
            </a:r>
          </a:p>
          <a:p>
            <a:endParaRPr lang="en-CA" dirty="0"/>
          </a:p>
          <a:p>
            <a:pPr algn="l"/>
            <a:endParaRPr lang="en-CA" sz="1800" b="0" i="0" u="none" strike="noStrike" baseline="0" dirty="0">
              <a:solidFill>
                <a:srgbClr val="000000"/>
              </a:solidFill>
              <a:latin typeface="Avenir Black" panose="020B0803020203020204" pitchFamily="34" charset="-78"/>
            </a:endParaRPr>
          </a:p>
          <a:p>
            <a:r>
              <a:rPr lang="en-US" sz="1800" b="1" i="0" u="none" strike="noStrike" baseline="0" dirty="0">
                <a:solidFill>
                  <a:srgbClr val="FFFFFF"/>
                </a:solidFill>
                <a:latin typeface="Avenir Black" panose="020B0803020203020204" pitchFamily="34" charset="-78"/>
              </a:rPr>
              <a:t>Some reports suggest these uncertain economic times may impact multiple generations. However, one generation — baby boomers — may offer a solution, a possible silver lining, if they can successfully and smoothly transition ownership of their businesses, ensuring community stability, continued business growth and the protection of long-standing legacies. </a:t>
            </a:r>
            <a:endParaRPr lang="en-CA" dirty="0"/>
          </a:p>
        </p:txBody>
      </p:sp>
      <p:sp>
        <p:nvSpPr>
          <p:cNvPr id="4" name="Slide Number Placeholder 3"/>
          <p:cNvSpPr>
            <a:spLocks noGrp="1"/>
          </p:cNvSpPr>
          <p:nvPr>
            <p:ph type="sldNum" sz="quarter" idx="5"/>
          </p:nvPr>
        </p:nvSpPr>
        <p:spPr/>
        <p:txBody>
          <a:bodyPr/>
          <a:lstStyle/>
          <a:p>
            <a:fld id="{CC8D333F-A1FD-409D-9DF6-E06BD815F2C4}" type="slidenum">
              <a:rPr lang="en-CA" smtClean="0"/>
              <a:t>4</a:t>
            </a:fld>
            <a:endParaRPr lang="en-CA"/>
          </a:p>
        </p:txBody>
      </p:sp>
    </p:spTree>
    <p:extLst>
      <p:ext uri="{BB962C8B-B14F-4D97-AF65-F5344CB8AC3E}">
        <p14:creationId xmlns:p14="http://schemas.microsoft.com/office/powerpoint/2010/main" val="423487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r>
              <a:rPr lang="en-CA" dirty="0"/>
              <a:t>Composite showing example of average 65-year-old holdings vs a 65-year-old business owner.</a:t>
            </a:r>
          </a:p>
        </p:txBody>
      </p:sp>
      <p:sp>
        <p:nvSpPr>
          <p:cNvPr id="4" name="Slide Number Placeholder 3"/>
          <p:cNvSpPr>
            <a:spLocks noGrp="1"/>
          </p:cNvSpPr>
          <p:nvPr>
            <p:ph type="sldNum" sz="quarter" idx="5"/>
          </p:nvPr>
        </p:nvSpPr>
        <p:spPr/>
        <p:txBody>
          <a:bodyPr/>
          <a:lstStyle/>
          <a:p>
            <a:fld id="{D5CA1CB7-3D87-4B7C-AD10-2ECE3714F184}" type="slidenum">
              <a:rPr lang="en-CA" smtClean="0"/>
              <a:t>5</a:t>
            </a:fld>
            <a:endParaRPr lang="en-CA"/>
          </a:p>
        </p:txBody>
      </p:sp>
    </p:spTree>
    <p:extLst>
      <p:ext uri="{BB962C8B-B14F-4D97-AF65-F5344CB8AC3E}">
        <p14:creationId xmlns:p14="http://schemas.microsoft.com/office/powerpoint/2010/main" val="76277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Cindy</a:t>
            </a:r>
          </a:p>
          <a:p>
            <a:endParaRPr lang="en-CA" dirty="0"/>
          </a:p>
          <a:p>
            <a:r>
              <a:rPr lang="en-CA" dirty="0"/>
              <a:t>As point of reference, the enterprise value of baby boomer owned businesses is five times greater than the enterprise value of Amazon, Apple and Google combined.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52C23-0003-4EE5-ABF4-F8B674671C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40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LOTS OF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52C23-0003-4EE5-ABF4-F8B674671CA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9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Cindy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January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Small- and medium-sized businesses are significant contributors to the Canadian economy. For context, small businesses made up 98.1% of all employer businesses in Canada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Small businesses employed 9.7 million individuals in Canada – about two-thirds of the total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force, in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By comparison, medium-sized businesses employed 3.2 million individuals (21.2%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force) and large businesses employed 2.3 million individuals (14.8%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8D333F-A1FD-409D-9DF6-E06BD815F2C4}" type="slidenum">
              <a:rPr lang="en-CA" smtClean="0"/>
              <a:t>8</a:t>
            </a:fld>
            <a:endParaRPr lang="en-CA"/>
          </a:p>
        </p:txBody>
      </p:sp>
    </p:spTree>
    <p:extLst>
      <p:ext uri="{BB962C8B-B14F-4D97-AF65-F5344CB8AC3E}">
        <p14:creationId xmlns:p14="http://schemas.microsoft.com/office/powerpoint/2010/main" val="5025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Sean</a:t>
            </a:r>
          </a:p>
        </p:txBody>
      </p:sp>
      <p:sp>
        <p:nvSpPr>
          <p:cNvPr id="4" name="Slide Number Placeholder 3"/>
          <p:cNvSpPr>
            <a:spLocks noGrp="1"/>
          </p:cNvSpPr>
          <p:nvPr>
            <p:ph type="sldNum" sz="quarter" idx="5"/>
          </p:nvPr>
        </p:nvSpPr>
        <p:spPr/>
        <p:txBody>
          <a:bodyPr/>
          <a:lstStyle/>
          <a:p>
            <a:fld id="{D5CA1CB7-3D87-4B7C-AD10-2ECE3714F184}" type="slidenum">
              <a:rPr lang="en-CA" smtClean="0"/>
              <a:t>10</a:t>
            </a:fld>
            <a:endParaRPr lang="en-CA"/>
          </a:p>
        </p:txBody>
      </p:sp>
    </p:spTree>
    <p:extLst>
      <p:ext uri="{BB962C8B-B14F-4D97-AF65-F5344CB8AC3E}">
        <p14:creationId xmlns:p14="http://schemas.microsoft.com/office/powerpoint/2010/main" val="642053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Foundation Premium</a:t>
            </a:r>
          </a:p>
          <a:p>
            <a:r>
              <a:rPr lang="en-CA" dirty="0"/>
              <a:t>- $75,000 price tag</a:t>
            </a:r>
          </a:p>
          <a:p>
            <a:r>
              <a:rPr lang="en-CA" dirty="0"/>
              <a:t>- provide compiled data about engagement and results on a quarterly basis</a:t>
            </a:r>
          </a:p>
          <a:p>
            <a:r>
              <a:rPr lang="en-CA" dirty="0"/>
              <a:t>- unlimited assessments</a:t>
            </a:r>
          </a:p>
          <a:p>
            <a:r>
              <a:rPr lang="en-CA" dirty="0"/>
              <a:t>- access to </a:t>
            </a:r>
            <a:r>
              <a:rPr lang="en-CA" dirty="0" err="1"/>
              <a:t>microlearnigs</a:t>
            </a:r>
            <a:r>
              <a:rPr lang="en-CA" dirty="0"/>
              <a:t> complete with resources and tools to put to immediate use</a:t>
            </a:r>
          </a:p>
          <a:p>
            <a:r>
              <a:rPr lang="en-CA" dirty="0"/>
              <a:t>- 4 half-day in-person workshops for engaged owners – 4 x 50 aka 200 owners</a:t>
            </a:r>
          </a:p>
          <a:p>
            <a:r>
              <a:rPr lang="en-CA" dirty="0"/>
              <a:t>- access to portal for 2 years for ongoing learning</a:t>
            </a:r>
          </a:p>
          <a:p>
            <a:r>
              <a:rPr lang="en-CA" dirty="0"/>
              <a:t>- compiled owner data at end of project with insight from your region, external data and recommendations</a:t>
            </a:r>
          </a:p>
          <a:p>
            <a:endParaRPr lang="en-CA" dirty="0"/>
          </a:p>
          <a:p>
            <a:r>
              <a:rPr lang="en-CA" dirty="0"/>
              <a:t>Foundations Lite</a:t>
            </a:r>
          </a:p>
          <a:p>
            <a:r>
              <a:rPr lang="en-CA" dirty="0"/>
              <a:t>- 200 business owners </a:t>
            </a:r>
          </a:p>
          <a:p>
            <a:r>
              <a:rPr lang="en-CA" dirty="0"/>
              <a:t>- unlimited assessments </a:t>
            </a:r>
          </a:p>
          <a:p>
            <a:r>
              <a:rPr lang="en-CA" dirty="0"/>
              <a:t>- </a:t>
            </a:r>
            <a:r>
              <a:rPr lang="en-US" dirty="0"/>
              <a:t>access to </a:t>
            </a:r>
            <a:r>
              <a:rPr lang="en-US" dirty="0" err="1"/>
              <a:t>microlearnigs</a:t>
            </a:r>
            <a:r>
              <a:rPr lang="en-US" dirty="0"/>
              <a:t> complete with resources and tools to put to immediate use</a:t>
            </a:r>
          </a:p>
          <a:p>
            <a:r>
              <a:rPr lang="en-US" dirty="0"/>
              <a:t>- access to portal for 1 year for ongoing learning</a:t>
            </a:r>
          </a:p>
          <a:p>
            <a:r>
              <a:rPr lang="en-US" dirty="0"/>
              <a:t>- provide compiled data about engagement and results at end of year</a:t>
            </a:r>
          </a:p>
          <a:p>
            <a:endParaRPr lang="en-US" dirty="0"/>
          </a:p>
          <a:p>
            <a:r>
              <a:rPr lang="en-US" dirty="0"/>
              <a:t>Business Owner Toolkit</a:t>
            </a:r>
          </a:p>
          <a:p>
            <a:r>
              <a:rPr lang="en-US" dirty="0"/>
              <a:t>- up to 500 business owners\</a:t>
            </a:r>
          </a:p>
          <a:p>
            <a:r>
              <a:rPr lang="en-US" dirty="0"/>
              <a:t>- unlimited assessments </a:t>
            </a:r>
          </a:p>
          <a:p>
            <a:r>
              <a:rPr lang="en-US" dirty="0"/>
              <a:t>- access to portal for 1 year for ongoing learning</a:t>
            </a:r>
          </a:p>
          <a:p>
            <a:r>
              <a:rPr lang="en-US" dirty="0"/>
              <a:t>- provide compiled data about engagement and results at end of year</a:t>
            </a:r>
          </a:p>
          <a:p>
            <a:endParaRPr lang="en-US" dirty="0"/>
          </a:p>
          <a:p>
            <a:endParaRPr lang="en-CA" dirty="0"/>
          </a:p>
        </p:txBody>
      </p:sp>
      <p:sp>
        <p:nvSpPr>
          <p:cNvPr id="4" name="Slide Number Placeholder 3"/>
          <p:cNvSpPr>
            <a:spLocks noGrp="1"/>
          </p:cNvSpPr>
          <p:nvPr>
            <p:ph type="sldNum" sz="quarter" idx="5"/>
          </p:nvPr>
        </p:nvSpPr>
        <p:spPr/>
        <p:txBody>
          <a:bodyPr/>
          <a:lstStyle/>
          <a:p>
            <a:fld id="{D5CA1CB7-3D87-4B7C-AD10-2ECE3714F184}" type="slidenum">
              <a:rPr lang="en-CA" smtClean="0"/>
              <a:t>11</a:t>
            </a:fld>
            <a:endParaRPr lang="en-CA"/>
          </a:p>
        </p:txBody>
      </p:sp>
    </p:spTree>
    <p:extLst>
      <p:ext uri="{BB962C8B-B14F-4D97-AF65-F5344CB8AC3E}">
        <p14:creationId xmlns:p14="http://schemas.microsoft.com/office/powerpoint/2010/main" val="1829403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More about the Business Owner toolkit</a:t>
            </a:r>
          </a:p>
          <a:p>
            <a:r>
              <a:rPr lang="en-CA" dirty="0"/>
              <a:t>- allows up to 500 business owners access to unlimited assessments – Spotlight, Owner dependence, transition readiness, </a:t>
            </a:r>
            <a:r>
              <a:rPr lang="en-CA" dirty="0" err="1"/>
              <a:t>etc</a:t>
            </a:r>
            <a:endParaRPr lang="en-CA" dirty="0"/>
          </a:p>
          <a:p>
            <a:r>
              <a:rPr lang="en-CA" dirty="0"/>
              <a:t>- access a library of </a:t>
            </a:r>
            <a:r>
              <a:rPr lang="en-CA" dirty="0" err="1"/>
              <a:t>microlearnings</a:t>
            </a:r>
            <a:r>
              <a:rPr lang="en-CA" dirty="0"/>
              <a:t> to build value and prepare for eventual transition </a:t>
            </a:r>
            <a:r>
              <a:rPr lang="en-US" dirty="0"/>
              <a:t>complete with resources and tools to put to immediate use</a:t>
            </a:r>
          </a:p>
          <a:p>
            <a:r>
              <a:rPr lang="en-CA" dirty="0"/>
              <a:t>- self-paced education from a wide variety of professionals on a wide variety of topics to help owners build value in their business and prepare for </a:t>
            </a:r>
            <a:r>
              <a:rPr lang="en-CA"/>
              <a:t>an eventual </a:t>
            </a:r>
            <a:r>
              <a:rPr lang="en-CA" dirty="0"/>
              <a:t>exit</a:t>
            </a:r>
          </a:p>
          <a:p>
            <a:r>
              <a:rPr lang="en-CA" dirty="0"/>
              <a:t>- summary of data about businesses who participated from your region</a:t>
            </a:r>
          </a:p>
        </p:txBody>
      </p:sp>
      <p:sp>
        <p:nvSpPr>
          <p:cNvPr id="4" name="Slide Number Placeholder 3"/>
          <p:cNvSpPr>
            <a:spLocks noGrp="1"/>
          </p:cNvSpPr>
          <p:nvPr>
            <p:ph type="sldNum" sz="quarter" idx="5"/>
          </p:nvPr>
        </p:nvSpPr>
        <p:spPr/>
        <p:txBody>
          <a:bodyPr/>
          <a:lstStyle/>
          <a:p>
            <a:fld id="{D5CA1CB7-3D87-4B7C-AD10-2ECE3714F184}" type="slidenum">
              <a:rPr lang="en-CA" smtClean="0"/>
              <a:t>12</a:t>
            </a:fld>
            <a:endParaRPr lang="en-CA"/>
          </a:p>
        </p:txBody>
      </p:sp>
    </p:spTree>
    <p:extLst>
      <p:ext uri="{BB962C8B-B14F-4D97-AF65-F5344CB8AC3E}">
        <p14:creationId xmlns:p14="http://schemas.microsoft.com/office/powerpoint/2010/main" val="197851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EE81-5CB1-4169-A09A-394A9507CA1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0CD7155-E78D-4DEB-925F-FA39A45A12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300552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efault Body Slide">
    <p:spTree>
      <p:nvGrpSpPr>
        <p:cNvPr id="1" name=""/>
        <p:cNvGrpSpPr/>
        <p:nvPr/>
      </p:nvGrpSpPr>
      <p:grpSpPr>
        <a:xfrm>
          <a:off x="0" y="0"/>
          <a:ext cx="0" cy="0"/>
          <a:chOff x="0" y="0"/>
          <a:chExt cx="0" cy="0"/>
        </a:xfrm>
      </p:grpSpPr>
      <p:sp>
        <p:nvSpPr>
          <p:cNvPr id="35" name="LAYOUT BODY"/>
          <p:cNvSpPr>
            <a:spLocks noGrp="1"/>
          </p:cNvSpPr>
          <p:nvPr>
            <p:ph sz="quarter" idx="12"/>
            <p:custDataLst>
              <p:tags r:id="rId1"/>
            </p:custDataLst>
          </p:nvPr>
        </p:nvSpPr>
        <p:spPr>
          <a:xfrm>
            <a:off x="509848" y="1487979"/>
            <a:ext cx="11139053" cy="4354412"/>
          </a:xfrm>
          <a:prstGeom prst="rect">
            <a:avLst/>
          </a:prstGeom>
        </p:spPr>
        <p:txBody>
          <a:bodyPr lIns="0" tIns="0" rIns="0" bIns="0">
            <a:noAutofit/>
          </a:bodyPr>
          <a:lstStyle>
            <a:lvl1pPr marL="0" indent="0">
              <a:spcBef>
                <a:spcPts val="600"/>
              </a:spcBef>
              <a:buFontTx/>
              <a:buNone/>
              <a:defRPr sz="1000">
                <a:latin typeface="+mn-lt"/>
                <a:cs typeface="Aharoni" pitchFamily="2" charset="-79"/>
              </a:defRPr>
            </a:lvl1pPr>
            <a:lvl2pPr marL="0" indent="0">
              <a:spcBef>
                <a:spcPts val="600"/>
              </a:spcBef>
              <a:buFontTx/>
              <a:buNone/>
              <a:defRPr sz="1000">
                <a:latin typeface="+mn-lt"/>
                <a:cs typeface="Aharoni" pitchFamily="2" charset="-79"/>
              </a:defRPr>
            </a:lvl2pPr>
            <a:lvl3pPr marL="206327" indent="-206327">
              <a:spcBef>
                <a:spcPts val="600"/>
              </a:spcBef>
              <a:buClr>
                <a:schemeClr val="tx2"/>
              </a:buClr>
              <a:buFont typeface="Symbol" pitchFamily="18" charset="2"/>
              <a:buChar char="·"/>
              <a:defRPr sz="1000">
                <a:latin typeface="+mn-lt"/>
                <a:cs typeface="Aharoni" pitchFamily="2" charset="-79"/>
              </a:defRPr>
            </a:lvl3pPr>
            <a:lvl4pPr marL="418423" indent="-207768">
              <a:spcBef>
                <a:spcPts val="300"/>
              </a:spcBef>
              <a:buClr>
                <a:schemeClr val="tx1"/>
              </a:buClr>
              <a:buSzPct val="84000"/>
              <a:buFont typeface="Times New Roman" pitchFamily="18" charset="0"/>
              <a:buChar char="–"/>
              <a:defRPr sz="1000">
                <a:latin typeface="+mn-lt"/>
                <a:cs typeface="Aharoni" pitchFamily="2" charset="-79"/>
              </a:defRPr>
            </a:lvl4pPr>
            <a:lvl5pPr marL="624748" indent="-204883">
              <a:spcBef>
                <a:spcPts val="300"/>
              </a:spcBef>
              <a:buClr>
                <a:schemeClr val="tx1"/>
              </a:buClr>
              <a:buSzPct val="84000"/>
              <a:buFont typeface="Times New Roman" pitchFamily="18" charset="0"/>
              <a:buChar char="–"/>
              <a:defRPr lang="en-US" sz="1000" kern="1200" dirty="0" smtClean="0">
                <a:solidFill>
                  <a:schemeClr val="tx1"/>
                </a:solidFill>
                <a:latin typeface="+mn-lt"/>
                <a:ea typeface="+mn-ea"/>
                <a:cs typeface="Aharoni" pitchFamily="2" charset="-79"/>
              </a:defRPr>
            </a:lvl5pPr>
            <a:lvl6pPr marL="624748" indent="-204883">
              <a:spcBef>
                <a:spcPts val="300"/>
              </a:spcBef>
              <a:buClr>
                <a:srgbClr val="000000"/>
              </a:buClr>
              <a:buSzPct val="84000"/>
              <a:buFont typeface="Times New Roman" pitchFamily="18" charset="0"/>
              <a:buChar char="–"/>
              <a:defRPr sz="1000" b="0"/>
            </a:lvl6pPr>
            <a:lvl7pPr marL="624748" indent="-209212">
              <a:spcBef>
                <a:spcPts val="300"/>
              </a:spcBef>
              <a:buClr>
                <a:srgbClr val="000000"/>
              </a:buClr>
              <a:buSzPct val="84000"/>
              <a:buFont typeface="Times New Roman" pitchFamily="18" charset="0"/>
              <a:buChar char="–"/>
              <a:defRPr sz="1000"/>
            </a:lvl7pPr>
            <a:lvl8pPr marL="624748" indent="-206327">
              <a:spcBef>
                <a:spcPts val="300"/>
              </a:spcBef>
              <a:buClr>
                <a:srgbClr val="000000"/>
              </a:buClr>
              <a:buSzPct val="84000"/>
              <a:buFont typeface="Times New Roman" pitchFamily="18" charset="0"/>
              <a:buChar char="–"/>
              <a:defRPr sz="1000"/>
            </a:lvl8pPr>
            <a:lvl9pPr marL="624748" indent="-206327">
              <a:spcBef>
                <a:spcPts val="300"/>
              </a:spcBef>
              <a:buClr>
                <a:srgbClr val="000000"/>
              </a:buClr>
              <a:buSzPct val="84000"/>
              <a:buFont typeface="Times New Roman" pitchFamily="18" charset="0"/>
              <a:buChar cha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AGE HEADING"/>
          <p:cNvSpPr>
            <a:spLocks noGrp="1"/>
          </p:cNvSpPr>
          <p:nvPr>
            <p:ph type="title" hasCustomPrompt="1"/>
            <p:custDataLst>
              <p:tags r:id="rId2"/>
            </p:custDataLst>
          </p:nvPr>
        </p:nvSpPr>
        <p:spPr>
          <a:xfrm>
            <a:off x="509848" y="4"/>
            <a:ext cx="11139055" cy="856211"/>
          </a:xfrm>
        </p:spPr>
        <p:txBody>
          <a:bodyPr lIns="0" tIns="0" rIns="0" bIns="0" anchor="b" anchorCtr="0">
            <a:normAutofit/>
          </a:bodyPr>
          <a:lstStyle>
            <a:lvl1pPr>
              <a:lnSpc>
                <a:spcPts val="2909"/>
              </a:lnSpc>
              <a:defRPr sz="2545" b="0" baseline="0">
                <a:solidFill>
                  <a:schemeClr val="tx1"/>
                </a:solidFill>
                <a:latin typeface="Frutiger 45 Light"/>
                <a:ea typeface="Arial Unicode MS" pitchFamily="34" charset="-128"/>
              </a:defRPr>
            </a:lvl1pPr>
          </a:lstStyle>
          <a:p>
            <a:r>
              <a:rPr lang="en-US"/>
              <a:t>&lt;&lt;Page heading&gt;&gt;</a:t>
            </a:r>
          </a:p>
        </p:txBody>
      </p:sp>
      <p:sp>
        <p:nvSpPr>
          <p:cNvPr id="19" name="Slide Number Textbox"/>
          <p:cNvSpPr txBox="1"/>
          <p:nvPr userDrawn="1"/>
        </p:nvSpPr>
        <p:spPr>
          <a:xfrm>
            <a:off x="11161222" y="6234546"/>
            <a:ext cx="498764" cy="349135"/>
          </a:xfrm>
          <a:prstGeom prst="rect">
            <a:avLst/>
          </a:prstGeom>
          <a:noFill/>
        </p:spPr>
        <p:txBody>
          <a:bodyPr wrap="square" lIns="0" tIns="0" rIns="0" bIns="0" rtlCol="0" anchor="b" anchorCtr="0">
            <a:noAutofit/>
          </a:bodyPr>
          <a:lstStyle/>
          <a:p>
            <a:pPr algn="r"/>
            <a:fld id="{8A23ABA4-7C5F-4A82-88F7-CAC0346A6918}" type="slidenum">
              <a:rPr lang="en-US" sz="636" smtClean="0">
                <a:latin typeface="+mn-lt"/>
              </a:rPr>
              <a:pPr algn="r"/>
              <a:t>‹#›</a:t>
            </a:fld>
            <a:endParaRPr lang="en-US" sz="636">
              <a:latin typeface="+mn-lt"/>
            </a:endParaRPr>
          </a:p>
        </p:txBody>
      </p:sp>
      <p:grpSp>
        <p:nvGrpSpPr>
          <p:cNvPr id="20" name="PXP_GRIDLINES" hidden="1"/>
          <p:cNvGrpSpPr/>
          <p:nvPr userDrawn="1"/>
        </p:nvGrpSpPr>
        <p:grpSpPr>
          <a:xfrm>
            <a:off x="-37139" y="0"/>
            <a:ext cx="12234040" cy="6858000"/>
            <a:chOff x="-30640" y="0"/>
            <a:chExt cx="10093083" cy="7543800"/>
          </a:xfrm>
        </p:grpSpPr>
        <p:cxnSp>
          <p:nvCxnSpPr>
            <p:cNvPr id="33" name="Straight Connector 32" hidden="1"/>
            <p:cNvCxnSpPr/>
            <p:nvPr userDrawn="1"/>
          </p:nvCxnSpPr>
          <p:spPr>
            <a:xfrm>
              <a:off x="402594" y="0"/>
              <a:ext cx="0" cy="7543800"/>
            </a:xfrm>
            <a:prstGeom prst="line">
              <a:avLst/>
            </a:prstGeom>
            <a:ln w="12700">
              <a:solidFill>
                <a:srgbClr val="BC142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hidden="1"/>
            <p:cNvCxnSpPr/>
            <p:nvPr userDrawn="1"/>
          </p:nvCxnSpPr>
          <p:spPr>
            <a:xfrm>
              <a:off x="5029200" y="0"/>
              <a:ext cx="0" cy="7543800"/>
            </a:xfrm>
            <a:prstGeom prst="line">
              <a:avLst/>
            </a:prstGeom>
            <a:ln w="3175">
              <a:solidFill>
                <a:srgbClr val="46474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hidden="1"/>
            <p:cNvCxnSpPr/>
            <p:nvPr userDrawn="1"/>
          </p:nvCxnSpPr>
          <p:spPr>
            <a:xfrm>
              <a:off x="9610343" y="0"/>
              <a:ext cx="0" cy="7543800"/>
            </a:xfrm>
            <a:prstGeom prst="line">
              <a:avLst/>
            </a:prstGeom>
            <a:ln w="12700">
              <a:solidFill>
                <a:srgbClr val="BC142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userDrawn="1"/>
          </p:nvCxnSpPr>
          <p:spPr>
            <a:xfrm>
              <a:off x="0" y="551751"/>
              <a:ext cx="10058400"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hidden="1"/>
            <p:cNvCxnSpPr/>
            <p:nvPr userDrawn="1"/>
          </p:nvCxnSpPr>
          <p:spPr>
            <a:xfrm>
              <a:off x="-1600" y="1079526"/>
              <a:ext cx="100584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3200" y="1636176"/>
              <a:ext cx="10058400" cy="0"/>
            </a:xfrm>
            <a:prstGeom prst="line">
              <a:avLst/>
            </a:prstGeom>
            <a:ln w="12700">
              <a:solidFill>
                <a:srgbClr val="BC142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userDrawn="1"/>
          </p:nvCxnSpPr>
          <p:spPr>
            <a:xfrm>
              <a:off x="-13716" y="6587211"/>
              <a:ext cx="10058400" cy="0"/>
            </a:xfrm>
            <a:prstGeom prst="line">
              <a:avLst/>
            </a:prstGeom>
            <a:ln w="12700">
              <a:solidFill>
                <a:srgbClr val="BC142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userDrawn="1"/>
          </p:nvCxnSpPr>
          <p:spPr>
            <a:xfrm>
              <a:off x="-30640" y="4003499"/>
              <a:ext cx="10058400" cy="0"/>
            </a:xfrm>
            <a:prstGeom prst="line">
              <a:avLst/>
            </a:prstGeom>
            <a:ln w="3175">
              <a:solidFill>
                <a:srgbClr val="46474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userDrawn="1"/>
          </p:nvCxnSpPr>
          <p:spPr>
            <a:xfrm>
              <a:off x="0" y="4359099"/>
              <a:ext cx="10058400" cy="0"/>
            </a:xfrm>
            <a:prstGeom prst="line">
              <a:avLst/>
            </a:prstGeom>
            <a:ln w="3175">
              <a:solidFill>
                <a:srgbClr val="46474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userDrawn="1"/>
          </p:nvCxnSpPr>
          <p:spPr>
            <a:xfrm>
              <a:off x="-5646" y="850908"/>
              <a:ext cx="10058400"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userDrawn="1"/>
          </p:nvCxnSpPr>
          <p:spPr>
            <a:xfrm>
              <a:off x="4043" y="1491573"/>
              <a:ext cx="100584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DraftStamp" hidden="1"/>
          <p:cNvSpPr txBox="1"/>
          <p:nvPr userDrawn="1">
            <p:custDataLst>
              <p:tags r:id="rId3"/>
            </p:custDataLst>
          </p:nvPr>
        </p:nvSpPr>
        <p:spPr>
          <a:xfrm>
            <a:off x="509848" y="230909"/>
            <a:ext cx="1308485" cy="300182"/>
          </a:xfrm>
          <a:prstGeom prst="rect">
            <a:avLst/>
          </a:prstGeom>
          <a:noFill/>
        </p:spPr>
        <p:txBody>
          <a:bodyPr vert="horz" wrap="none" lIns="0" tIns="0" rIns="0" bIns="0" rtlCol="0" anchor="b">
            <a:noAutofit/>
          </a:bodyPr>
          <a:lstStyle/>
          <a:p>
            <a:pPr algn="l">
              <a:lnSpc>
                <a:spcPct val="100000"/>
              </a:lnSpc>
              <a:spcBef>
                <a:spcPct val="0"/>
              </a:spcBef>
              <a:spcAft>
                <a:spcPct val="0"/>
              </a:spcAft>
            </a:pPr>
            <a:r>
              <a:rPr kumimoji="0" lang="en-US" sz="2182" b="1" i="0" u="none" baseline="0">
                <a:solidFill>
                  <a:srgbClr val="E60000"/>
                </a:solidFill>
                <a:latin typeface="Frutiger 45 Light"/>
              </a:rPr>
              <a:t>Draft</a:t>
            </a:r>
          </a:p>
        </p:txBody>
      </p:sp>
    </p:spTree>
    <p:extLst>
      <p:ext uri="{BB962C8B-B14F-4D97-AF65-F5344CB8AC3E}">
        <p14:creationId xmlns:p14="http://schemas.microsoft.com/office/powerpoint/2010/main" val="74512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22387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7F09-746D-4E5E-A206-BBED79C982C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F39292-FF4D-4AAC-95A6-17946FAC4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0915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EA85-5071-47FE-B9E4-EC3D116033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6A4423D-ED23-4565-8291-D3F6249D7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0261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7DC6-19A0-43FC-A77B-9D1CCCBFD3C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324FC7D-76B2-4C68-B1BC-AC54DCDB28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B7B146-CF31-41BB-AD57-4C68B7C818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320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9F83-96F5-41FE-96A0-DE0C3C00129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B6DFF22-9973-436E-8EA3-D9D51B63B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ACD750-5FE4-45C2-8F44-69B0BFFFD2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BDDF9D6-455A-4FFE-B20B-9256D50F7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21A91-92DD-45D1-AE08-EB773083F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995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67D0-46FA-4296-B6FA-598FBDD9CDA2}"/>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5999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3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F731-747E-4B24-BC27-06B97B71C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89891F8-A7BB-4B76-B94E-EEC6A7FB1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7EB90D1-2BA0-450F-BF60-AC71D4127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5829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FC64-28F2-4234-8A0F-B50BB566E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D02D479-EFED-4D4D-BA74-244483DAF1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EC8514C-65C5-490F-9EB2-342422DA3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177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0FB786-E9D9-4EB5-ABB0-1FED47BB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ACBC178B-B38B-4466-BABC-13A77807E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Box 6">
            <a:extLst>
              <a:ext uri="{FF2B5EF4-FFF2-40B4-BE49-F238E27FC236}">
                <a16:creationId xmlns:a16="http://schemas.microsoft.com/office/drawing/2014/main" id="{509159AC-1C1C-41AB-88B5-D49E66E11023}"/>
              </a:ext>
            </a:extLst>
          </p:cNvPr>
          <p:cNvSpPr txBox="1"/>
          <p:nvPr userDrawn="1"/>
        </p:nvSpPr>
        <p:spPr>
          <a:xfrm>
            <a:off x="6005591" y="6492875"/>
            <a:ext cx="5163593" cy="246221"/>
          </a:xfrm>
          <a:prstGeom prst="rect">
            <a:avLst/>
          </a:prstGeom>
          <a:noFill/>
        </p:spPr>
        <p:txBody>
          <a:bodyPr wrap="none" rtlCol="0">
            <a:spAutoFit/>
          </a:bodyPr>
          <a:lstStyle/>
          <a:p>
            <a:r>
              <a:rPr lang="en-CA" sz="1000" dirty="0">
                <a:solidFill>
                  <a:srgbClr val="8DA7B1"/>
                </a:solidFill>
                <a:latin typeface="Palatino Linotype" panose="02040502050505030304" pitchFamily="18" charset="0"/>
              </a:rPr>
              <a:t>©2023 RFN Communities LLC. All rights reserved. Not to be used without permission.</a:t>
            </a:r>
          </a:p>
        </p:txBody>
      </p:sp>
      <p:pic>
        <p:nvPicPr>
          <p:cNvPr id="6" name="Picture 5" descr="A blue and grey logo&#10;&#10;Description automatically generated">
            <a:extLst>
              <a:ext uri="{FF2B5EF4-FFF2-40B4-BE49-F238E27FC236}">
                <a16:creationId xmlns:a16="http://schemas.microsoft.com/office/drawing/2014/main" id="{349C485E-28AD-8137-48CC-DA8457EB9C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73814" y="6028514"/>
            <a:ext cx="934666" cy="642937"/>
          </a:xfrm>
          <a:prstGeom prst="rect">
            <a:avLst/>
          </a:prstGeom>
        </p:spPr>
      </p:pic>
    </p:spTree>
    <p:extLst>
      <p:ext uri="{BB962C8B-B14F-4D97-AF65-F5344CB8AC3E}">
        <p14:creationId xmlns:p14="http://schemas.microsoft.com/office/powerpoint/2010/main" val="2823074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solidFill>
            <a:srgbClr val="153156"/>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315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315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315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1.xml"/><Relationship Id="rId4" Type="http://schemas.openxmlformats.org/officeDocument/2006/relationships/hyperlink" Target="http://www.linkedin.com/company/%20ready-for-next-cit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6.xml"/><Relationship Id="rId7"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31F_2C286572.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AB352-7D08-414D-A118-9B1F2745D8D8}"/>
              </a:ext>
            </a:extLst>
          </p:cNvPr>
          <p:cNvPicPr>
            <a:picLocks noChangeAspect="1"/>
          </p:cNvPicPr>
          <p:nvPr/>
        </p:nvPicPr>
        <p:blipFill rotWithShape="1">
          <a:blip r:embed="rId2">
            <a:extLst>
              <a:ext uri="{28A0092B-C50C-407E-A947-70E740481C1C}">
                <a14:useLocalDpi xmlns:a14="http://schemas.microsoft.com/office/drawing/2010/main" val="0"/>
              </a:ext>
            </a:extLst>
          </a:blip>
          <a:srcRect t="15074"/>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9A6CC658-6DE9-4591-8D2A-DA7FDD0357DF}"/>
              </a:ext>
            </a:extLst>
          </p:cNvPr>
          <p:cNvSpPr>
            <a:spLocks noGrp="1"/>
          </p:cNvSpPr>
          <p:nvPr>
            <p:ph type="ctrTitle"/>
          </p:nvPr>
        </p:nvSpPr>
        <p:spPr>
          <a:xfrm>
            <a:off x="969264" y="5154168"/>
            <a:ext cx="6648119" cy="1261872"/>
          </a:xfrm>
        </p:spPr>
        <p:txBody>
          <a:bodyPr anchor="ctr">
            <a:normAutofit fontScale="90000"/>
          </a:bodyPr>
          <a:lstStyle/>
          <a:p>
            <a:pPr algn="r"/>
            <a:r>
              <a:rPr lang="en-US" sz="4800" dirty="0">
                <a:solidFill>
                  <a:schemeClr val="tx1">
                    <a:lumMod val="85000"/>
                    <a:lumOff val="15000"/>
                  </a:schemeClr>
                </a:solidFill>
              </a:rPr>
              <a:t>Is Your Community </a:t>
            </a:r>
            <a:br>
              <a:rPr lang="en-US" sz="4800" dirty="0">
                <a:solidFill>
                  <a:schemeClr val="tx1">
                    <a:lumMod val="85000"/>
                    <a:lumOff val="15000"/>
                  </a:schemeClr>
                </a:solidFill>
              </a:rPr>
            </a:br>
            <a:r>
              <a:rPr lang="en-US" sz="4800" dirty="0">
                <a:solidFill>
                  <a:schemeClr val="tx1">
                    <a:lumMod val="85000"/>
                    <a:lumOff val="15000"/>
                  </a:schemeClr>
                </a:solidFill>
              </a:rPr>
              <a:t>Ready for Next?</a:t>
            </a:r>
            <a:endParaRPr lang="en-CA" sz="4800" dirty="0">
              <a:solidFill>
                <a:schemeClr val="tx1">
                  <a:lumMod val="85000"/>
                  <a:lumOff val="15000"/>
                </a:schemeClr>
              </a:solidFill>
            </a:endParaRPr>
          </a:p>
        </p:txBody>
      </p:sp>
      <p:sp>
        <p:nvSpPr>
          <p:cNvPr id="10" name="Subtitle 9">
            <a:extLst>
              <a:ext uri="{FF2B5EF4-FFF2-40B4-BE49-F238E27FC236}">
                <a16:creationId xmlns:a16="http://schemas.microsoft.com/office/drawing/2014/main" id="{ACFAB028-2DC8-4CF7-8172-D528580CC9EE}"/>
              </a:ext>
            </a:extLst>
          </p:cNvPr>
          <p:cNvSpPr>
            <a:spLocks noGrp="1"/>
          </p:cNvSpPr>
          <p:nvPr>
            <p:ph type="subTitle" idx="1"/>
          </p:nvPr>
        </p:nvSpPr>
        <p:spPr>
          <a:xfrm>
            <a:off x="8458200" y="5154168"/>
            <a:ext cx="2892986" cy="1261872"/>
          </a:xfrm>
        </p:spPr>
        <p:txBody>
          <a:bodyPr anchor="ctr">
            <a:normAutofit/>
          </a:bodyPr>
          <a:lstStyle/>
          <a:p>
            <a:pPr algn="l"/>
            <a:r>
              <a:rPr lang="en-CA" dirty="0">
                <a:solidFill>
                  <a:schemeClr val="tx2"/>
                </a:solidFill>
              </a:rPr>
              <a:t>Cindy Reid - Shelton</a:t>
            </a:r>
          </a:p>
        </p:txBody>
      </p:sp>
      <p:cxnSp>
        <p:nvCxnSpPr>
          <p:cNvPr id="17" name="Straight Connector 1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5637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F1B7F-6EE5-4B5F-A5B9-A90BAEE3D599}"/>
              </a:ext>
            </a:extLst>
          </p:cNvPr>
          <p:cNvSpPr>
            <a:spLocks noGrp="1"/>
          </p:cNvSpPr>
          <p:nvPr>
            <p:ph type="title"/>
          </p:nvPr>
        </p:nvSpPr>
        <p:spPr/>
        <p:txBody>
          <a:bodyPr/>
          <a:lstStyle/>
          <a:p>
            <a:r>
              <a:rPr lang="en-CA" dirty="0"/>
              <a:t>Check-in with your community</a:t>
            </a:r>
          </a:p>
        </p:txBody>
      </p:sp>
      <p:graphicFrame>
        <p:nvGraphicFramePr>
          <p:cNvPr id="2" name="Content Placeholder 1">
            <a:extLst>
              <a:ext uri="{FF2B5EF4-FFF2-40B4-BE49-F238E27FC236}">
                <a16:creationId xmlns:a16="http://schemas.microsoft.com/office/drawing/2014/main" id="{A90DCB30-1A66-4DA9-A205-A1C1BEF44889}"/>
              </a:ext>
            </a:extLst>
          </p:cNvPr>
          <p:cNvGraphicFramePr>
            <a:graphicFrameLocks noGrp="1"/>
          </p:cNvGraphicFramePr>
          <p:nvPr>
            <p:ph idx="1"/>
            <p:extLst>
              <p:ext uri="{D42A27DB-BD31-4B8C-83A1-F6EECF244321}">
                <p14:modId xmlns:p14="http://schemas.microsoft.com/office/powerpoint/2010/main" val="3623585337"/>
              </p:ext>
            </p:extLst>
          </p:nvPr>
        </p:nvGraphicFramePr>
        <p:xfrm>
          <a:off x="300990" y="1551305"/>
          <a:ext cx="115519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70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6671-017B-EA2D-5A40-83C6C3C95C47}"/>
              </a:ext>
            </a:extLst>
          </p:cNvPr>
          <p:cNvSpPr>
            <a:spLocks noGrp="1"/>
          </p:cNvSpPr>
          <p:nvPr>
            <p:ph type="title"/>
          </p:nvPr>
        </p:nvSpPr>
        <p:spPr/>
        <p:txBody>
          <a:bodyPr/>
          <a:lstStyle/>
          <a:p>
            <a:r>
              <a:rPr lang="en-CA" dirty="0"/>
              <a:t>RFN Communities Solutions</a:t>
            </a:r>
          </a:p>
        </p:txBody>
      </p:sp>
      <p:graphicFrame>
        <p:nvGraphicFramePr>
          <p:cNvPr id="4" name="Content Placeholder 3">
            <a:extLst>
              <a:ext uri="{FF2B5EF4-FFF2-40B4-BE49-F238E27FC236}">
                <a16:creationId xmlns:a16="http://schemas.microsoft.com/office/drawing/2014/main" id="{798DFD93-5F5C-968E-F2F7-05391E3D401C}"/>
              </a:ext>
            </a:extLst>
          </p:cNvPr>
          <p:cNvGraphicFramePr>
            <a:graphicFrameLocks noGrp="1"/>
          </p:cNvGraphicFramePr>
          <p:nvPr>
            <p:ph idx="1"/>
            <p:extLst>
              <p:ext uri="{D42A27DB-BD31-4B8C-83A1-F6EECF244321}">
                <p14:modId xmlns:p14="http://schemas.microsoft.com/office/powerpoint/2010/main" val="35971821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677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5EDABD-3420-7DB0-FCE4-017512AF731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tx1"/>
                </a:solidFill>
              </a:rPr>
              <a:t>Business Owner Toolkit</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116AC26-B448-5C3A-63A9-A7AED90B580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400" dirty="0">
                <a:solidFill>
                  <a:schemeClr val="tx1"/>
                </a:solidFill>
              </a:rPr>
              <a:t>Help your owners build transferable value and prepare for their eventual transition.</a:t>
            </a:r>
          </a:p>
          <a:p>
            <a:r>
              <a:rPr lang="en-US" sz="2400" dirty="0">
                <a:solidFill>
                  <a:schemeClr val="tx1"/>
                </a:solidFill>
              </a:rPr>
              <a:t>Summary of business data from your community or municipality.</a:t>
            </a:r>
          </a:p>
        </p:txBody>
      </p:sp>
      <p:pic>
        <p:nvPicPr>
          <p:cNvPr id="8" name="Content Placeholder 7" descr="Wooden toolbox">
            <a:extLst>
              <a:ext uri="{FF2B5EF4-FFF2-40B4-BE49-F238E27FC236}">
                <a16:creationId xmlns:a16="http://schemas.microsoft.com/office/drawing/2014/main" id="{BCDCE75E-2395-B6F5-58D3-332E9403029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68" t="11" r="29979" b="-13"/>
          <a:stretch/>
        </p:blipFill>
        <p:spPr>
          <a:xfrm>
            <a:off x="5323894"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0429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8EF3-384E-62D2-3E1B-333E0C988EC8}"/>
              </a:ext>
            </a:extLst>
          </p:cNvPr>
          <p:cNvSpPr>
            <a:spLocks noGrp="1"/>
          </p:cNvSpPr>
          <p:nvPr>
            <p:ph type="title"/>
          </p:nvPr>
        </p:nvSpPr>
        <p:spPr/>
        <p:txBody>
          <a:bodyPr/>
          <a:lstStyle/>
          <a:p>
            <a:r>
              <a:rPr lang="en-CA" dirty="0"/>
              <a:t>How Owners Benefit</a:t>
            </a:r>
          </a:p>
        </p:txBody>
      </p:sp>
      <p:sp>
        <p:nvSpPr>
          <p:cNvPr id="3" name="Content Placeholder 2">
            <a:extLst>
              <a:ext uri="{FF2B5EF4-FFF2-40B4-BE49-F238E27FC236}">
                <a16:creationId xmlns:a16="http://schemas.microsoft.com/office/drawing/2014/main" id="{4F122ABC-FE62-493A-65F8-99989AF47009}"/>
              </a:ext>
            </a:extLst>
          </p:cNvPr>
          <p:cNvSpPr>
            <a:spLocks noGrp="1"/>
          </p:cNvSpPr>
          <p:nvPr>
            <p:ph sz="half" idx="1"/>
          </p:nvPr>
        </p:nvSpPr>
        <p:spPr/>
        <p:txBody>
          <a:bodyPr/>
          <a:lstStyle/>
          <a:p>
            <a:r>
              <a:rPr lang="en-CA" dirty="0"/>
              <a:t>Limited valuation for their business, highlighting value opportunities</a:t>
            </a:r>
          </a:p>
          <a:p>
            <a:r>
              <a:rPr lang="en-CA" dirty="0"/>
              <a:t>Education on topics to support business growth</a:t>
            </a:r>
          </a:p>
          <a:p>
            <a:r>
              <a:rPr lang="en-CA" dirty="0"/>
              <a:t>Tools and resources to implement immediately</a:t>
            </a:r>
          </a:p>
          <a:p>
            <a:endParaRPr lang="en-CA" dirty="0"/>
          </a:p>
        </p:txBody>
      </p:sp>
      <p:pic>
        <p:nvPicPr>
          <p:cNvPr id="8" name="Picture 7" descr="A person in a machine room&#10;&#10;Description automatically generated with medium confidence">
            <a:extLst>
              <a:ext uri="{FF2B5EF4-FFF2-40B4-BE49-F238E27FC236}">
                <a16:creationId xmlns:a16="http://schemas.microsoft.com/office/drawing/2014/main" id="{BFCBFC43-215D-2990-EE19-912D9E27F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2" y="1184674"/>
            <a:ext cx="3112205" cy="4288960"/>
          </a:xfrm>
          <a:prstGeom prst="rect">
            <a:avLst/>
          </a:prstGeom>
        </p:spPr>
      </p:pic>
      <p:pic>
        <p:nvPicPr>
          <p:cNvPr id="6" name="Content Placeholder 5" descr="A screenshot of a computer screen&#10;&#10;Description automatically generated">
            <a:extLst>
              <a:ext uri="{FF2B5EF4-FFF2-40B4-BE49-F238E27FC236}">
                <a16:creationId xmlns:a16="http://schemas.microsoft.com/office/drawing/2014/main" id="{D80EB8DD-B0E7-5BF2-3A47-EF4351F63E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12136" y="1810504"/>
            <a:ext cx="3483479" cy="4351338"/>
          </a:xfrm>
        </p:spPr>
      </p:pic>
    </p:spTree>
    <p:extLst>
      <p:ext uri="{BB962C8B-B14F-4D97-AF65-F5344CB8AC3E}">
        <p14:creationId xmlns:p14="http://schemas.microsoft.com/office/powerpoint/2010/main" val="379558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1637-05D8-8BDC-D5EF-57596000B2EE}"/>
              </a:ext>
            </a:extLst>
          </p:cNvPr>
          <p:cNvSpPr>
            <a:spLocks noGrp="1"/>
          </p:cNvSpPr>
          <p:nvPr>
            <p:ph type="title"/>
          </p:nvPr>
        </p:nvSpPr>
        <p:spPr/>
        <p:txBody>
          <a:bodyPr>
            <a:normAutofit fontScale="90000"/>
          </a:bodyPr>
          <a:lstStyle/>
          <a:p>
            <a:r>
              <a:rPr lang="en-CA" dirty="0"/>
              <a:t>Percentage of SK Businesses with Owners Over 65</a:t>
            </a:r>
          </a:p>
        </p:txBody>
      </p:sp>
      <p:graphicFrame>
        <p:nvGraphicFramePr>
          <p:cNvPr id="7" name="Content Placeholder 6">
            <a:extLst>
              <a:ext uri="{FF2B5EF4-FFF2-40B4-BE49-F238E27FC236}">
                <a16:creationId xmlns:a16="http://schemas.microsoft.com/office/drawing/2014/main" id="{1EA2929E-AC0F-19EA-93E0-0B2F0419BEE6}"/>
              </a:ext>
            </a:extLst>
          </p:cNvPr>
          <p:cNvGraphicFramePr>
            <a:graphicFrameLocks noGrp="1"/>
          </p:cNvGraphicFramePr>
          <p:nvPr>
            <p:ph idx="1"/>
            <p:extLst>
              <p:ext uri="{D42A27DB-BD31-4B8C-83A1-F6EECF244321}">
                <p14:modId xmlns:p14="http://schemas.microsoft.com/office/powerpoint/2010/main" val="1419186168"/>
              </p:ext>
            </p:extLst>
          </p:nvPr>
        </p:nvGraphicFramePr>
        <p:xfrm>
          <a:off x="1562582" y="1825625"/>
          <a:ext cx="8993529" cy="401959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E400AA1-37FF-AFCD-F5F5-085B8FFDA545}"/>
              </a:ext>
            </a:extLst>
          </p:cNvPr>
          <p:cNvSpPr txBox="1"/>
          <p:nvPr/>
        </p:nvSpPr>
        <p:spPr>
          <a:xfrm>
            <a:off x="7239895" y="3689872"/>
            <a:ext cx="419548" cy="646331"/>
          </a:xfrm>
          <a:prstGeom prst="rect">
            <a:avLst/>
          </a:prstGeom>
          <a:noFill/>
        </p:spPr>
        <p:txBody>
          <a:bodyPr wrap="square" rtlCol="0">
            <a:spAutoFit/>
          </a:bodyPr>
          <a:lstStyle/>
          <a:p>
            <a:r>
              <a:rPr lang="en-CA" sz="3600" dirty="0">
                <a:solidFill>
                  <a:schemeClr val="bg1"/>
                </a:solidFill>
                <a:latin typeface="Palatino Linotype" panose="02040502050505030304" pitchFamily="18" charset="0"/>
              </a:rPr>
              <a:t>*</a:t>
            </a:r>
          </a:p>
        </p:txBody>
      </p:sp>
      <p:sp>
        <p:nvSpPr>
          <p:cNvPr id="13" name="TextBox 12">
            <a:extLst>
              <a:ext uri="{FF2B5EF4-FFF2-40B4-BE49-F238E27FC236}">
                <a16:creationId xmlns:a16="http://schemas.microsoft.com/office/drawing/2014/main" id="{DB53E6A8-BD46-F0F2-F794-EEA29481CD4E}"/>
              </a:ext>
            </a:extLst>
          </p:cNvPr>
          <p:cNvSpPr txBox="1"/>
          <p:nvPr/>
        </p:nvSpPr>
        <p:spPr>
          <a:xfrm>
            <a:off x="3101788" y="6472711"/>
            <a:ext cx="2567494" cy="276999"/>
          </a:xfrm>
          <a:prstGeom prst="rect">
            <a:avLst/>
          </a:prstGeom>
          <a:noFill/>
        </p:spPr>
        <p:txBody>
          <a:bodyPr wrap="square" rtlCol="0">
            <a:spAutoFit/>
          </a:bodyPr>
          <a:lstStyle/>
          <a:p>
            <a:r>
              <a:rPr lang="en-CA" sz="1200" dirty="0">
                <a:solidFill>
                  <a:srgbClr val="153156"/>
                </a:solidFill>
                <a:latin typeface="Palatino Linotype" panose="02040502050505030304" pitchFamily="18" charset="0"/>
              </a:rPr>
              <a:t>* Estimate based on available data.</a:t>
            </a:r>
          </a:p>
        </p:txBody>
      </p:sp>
    </p:spTree>
    <p:extLst>
      <p:ext uri="{BB962C8B-B14F-4D97-AF65-F5344CB8AC3E}">
        <p14:creationId xmlns:p14="http://schemas.microsoft.com/office/powerpoint/2010/main" val="377050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9175F3E-EA9C-48DE-9757-A4AEF36BD54F}"/>
              </a:ext>
            </a:extLst>
          </p:cNvPr>
          <p:cNvSpPr>
            <a:spLocks noGrp="1"/>
          </p:cNvSpPr>
          <p:nvPr>
            <p:ph sz="half" idx="1"/>
          </p:nvPr>
        </p:nvSpPr>
        <p:spPr>
          <a:xfrm>
            <a:off x="1094096" y="3842932"/>
            <a:ext cx="4167115" cy="2163551"/>
          </a:xfrm>
        </p:spPr>
        <p:txBody>
          <a:bodyPr vert="horz" lIns="91440" tIns="45720" rIns="91440" bIns="45720" rtlCol="0" anchor="t">
            <a:normAutofit/>
          </a:bodyPr>
          <a:lstStyle/>
          <a:p>
            <a:pPr marL="0" indent="0">
              <a:buNone/>
            </a:pPr>
            <a:r>
              <a:rPr lang="en-US" sz="2400" kern="1200" dirty="0">
                <a:solidFill>
                  <a:schemeClr val="tx1"/>
                </a:solidFill>
              </a:rPr>
              <a:t>Rate your community’s business disruption risk with a few different figures.</a:t>
            </a:r>
          </a:p>
        </p:txBody>
      </p:sp>
      <p:sp>
        <p:nvSpPr>
          <p:cNvPr id="18" name="Freeform: Shape 17">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picture containing text, sign, vector graphics&#10;&#10;Description automatically generated">
            <a:extLst>
              <a:ext uri="{FF2B5EF4-FFF2-40B4-BE49-F238E27FC236}">
                <a16:creationId xmlns:a16="http://schemas.microsoft.com/office/drawing/2014/main" id="{01578DAE-D63F-40B4-B3A1-D3EBAF17E7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34250" y="2572544"/>
            <a:ext cx="2857500" cy="2857500"/>
          </a:xfrm>
          <a:prstGeom prst="rect">
            <a:avLst/>
          </a:prstGeom>
        </p:spPr>
      </p:pic>
      <p:sp>
        <p:nvSpPr>
          <p:cNvPr id="2" name="Title 1">
            <a:extLst>
              <a:ext uri="{FF2B5EF4-FFF2-40B4-BE49-F238E27FC236}">
                <a16:creationId xmlns:a16="http://schemas.microsoft.com/office/drawing/2014/main" id="{D2EB44A2-698F-4DD4-A23C-684190D09A1F}"/>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dirty="0">
                <a:solidFill>
                  <a:schemeClr val="tx1"/>
                </a:solidFill>
              </a:rPr>
              <a:t>Business Disruption Risk</a:t>
            </a:r>
          </a:p>
        </p:txBody>
      </p:sp>
      <p:sp>
        <p:nvSpPr>
          <p:cNvPr id="11" name="Content Placeholder 2">
            <a:extLst>
              <a:ext uri="{FF2B5EF4-FFF2-40B4-BE49-F238E27FC236}">
                <a16:creationId xmlns:a16="http://schemas.microsoft.com/office/drawing/2014/main" id="{2535F65B-DDCA-514A-B217-ECDE7C92A0EB}"/>
              </a:ext>
            </a:extLst>
          </p:cNvPr>
          <p:cNvSpPr txBox="1">
            <a:spLocks/>
          </p:cNvSpPr>
          <p:nvPr/>
        </p:nvSpPr>
        <p:spPr>
          <a:xfrm>
            <a:off x="601250" y="2544144"/>
            <a:ext cx="8319052" cy="35719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315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3156"/>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3156"/>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Font typeface="Arial" panose="020B0604020202020204" pitchFamily="34" charset="0"/>
              <a:buNone/>
            </a:pPr>
            <a:endParaRPr lang="en-US" sz="1100" dirty="0"/>
          </a:p>
        </p:txBody>
      </p:sp>
      <p:sp>
        <p:nvSpPr>
          <p:cNvPr id="3" name="TextBox 2">
            <a:extLst>
              <a:ext uri="{FF2B5EF4-FFF2-40B4-BE49-F238E27FC236}">
                <a16:creationId xmlns:a16="http://schemas.microsoft.com/office/drawing/2014/main" id="{95ED3449-6746-F2CB-5B98-C1CEBE86B3D1}"/>
              </a:ext>
            </a:extLst>
          </p:cNvPr>
          <p:cNvSpPr txBox="1"/>
          <p:nvPr/>
        </p:nvSpPr>
        <p:spPr>
          <a:xfrm>
            <a:off x="6005591" y="6492875"/>
            <a:ext cx="5163593" cy="246221"/>
          </a:xfrm>
          <a:prstGeom prst="rect">
            <a:avLst/>
          </a:prstGeom>
          <a:noFill/>
        </p:spPr>
        <p:txBody>
          <a:bodyPr wrap="none" rtlCol="0">
            <a:spAutoFit/>
          </a:bodyPr>
          <a:lstStyle/>
          <a:p>
            <a:r>
              <a:rPr lang="en-CA" sz="1000" dirty="0">
                <a:solidFill>
                  <a:srgbClr val="8DA7B1"/>
                </a:solidFill>
                <a:latin typeface="Palatino Linotype" panose="02040502050505030304" pitchFamily="18" charset="0"/>
              </a:rPr>
              <a:t>©2023 RFN Communities LLC. All rights reserved. Not to be used without permission.</a:t>
            </a:r>
          </a:p>
        </p:txBody>
      </p:sp>
      <p:pic>
        <p:nvPicPr>
          <p:cNvPr id="5" name="Picture 4" descr="A blue and grey logo&#10;&#10;Description automatically generated">
            <a:extLst>
              <a:ext uri="{FF2B5EF4-FFF2-40B4-BE49-F238E27FC236}">
                <a16:creationId xmlns:a16="http://schemas.microsoft.com/office/drawing/2014/main" id="{5DD37B75-9584-4B96-587A-1EC6FECC6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814" y="6028514"/>
            <a:ext cx="934666" cy="642937"/>
          </a:xfrm>
          <a:prstGeom prst="rect">
            <a:avLst/>
          </a:prstGeom>
        </p:spPr>
      </p:pic>
    </p:spTree>
    <p:extLst>
      <p:ext uri="{BB962C8B-B14F-4D97-AF65-F5344CB8AC3E}">
        <p14:creationId xmlns:p14="http://schemas.microsoft.com/office/powerpoint/2010/main" val="210276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B0F0-992E-4D3E-ABEA-152564788088}"/>
              </a:ext>
            </a:extLst>
          </p:cNvPr>
          <p:cNvSpPr>
            <a:spLocks noGrp="1"/>
          </p:cNvSpPr>
          <p:nvPr>
            <p:ph type="title"/>
          </p:nvPr>
        </p:nvSpPr>
        <p:spPr/>
        <p:txBody>
          <a:bodyPr/>
          <a:lstStyle/>
          <a:p>
            <a:r>
              <a:rPr lang="en-CA" dirty="0"/>
              <a:t>Sample of BDR</a:t>
            </a:r>
          </a:p>
        </p:txBody>
      </p:sp>
      <p:pic>
        <p:nvPicPr>
          <p:cNvPr id="9" name="Content Placeholder 8" descr="Business man pulling a block from Jenga tower">
            <a:extLst>
              <a:ext uri="{FF2B5EF4-FFF2-40B4-BE49-F238E27FC236}">
                <a16:creationId xmlns:a16="http://schemas.microsoft.com/office/drawing/2014/main" id="{E9A91DB6-4585-443D-AE95-C34BA04DE71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084" r="8306"/>
          <a:stretch/>
        </p:blipFill>
        <p:spPr>
          <a:xfrm>
            <a:off x="-13445" y="1602890"/>
            <a:ext cx="6356649" cy="5255855"/>
          </a:xfrm>
        </p:spPr>
      </p:pic>
      <p:pic>
        <p:nvPicPr>
          <p:cNvPr id="6" name="Picture 5">
            <a:extLst>
              <a:ext uri="{FF2B5EF4-FFF2-40B4-BE49-F238E27FC236}">
                <a16:creationId xmlns:a16="http://schemas.microsoft.com/office/drawing/2014/main" id="{80BDC4DC-B06D-4914-A010-2AB85AE4C878}"/>
              </a:ext>
            </a:extLst>
          </p:cNvPr>
          <p:cNvPicPr>
            <a:picLocks noChangeAspect="1"/>
          </p:cNvPicPr>
          <p:nvPr/>
        </p:nvPicPr>
        <p:blipFill rotWithShape="1">
          <a:blip r:embed="rId4"/>
          <a:srcRect l="67698" t="11712" r="18196" b="7848"/>
          <a:stretch/>
        </p:blipFill>
        <p:spPr>
          <a:xfrm>
            <a:off x="6960198" y="107723"/>
            <a:ext cx="4023360" cy="6452768"/>
          </a:xfrm>
          <a:prstGeom prst="rect">
            <a:avLst/>
          </a:prstGeom>
        </p:spPr>
      </p:pic>
    </p:spTree>
    <p:extLst>
      <p:ext uri="{BB962C8B-B14F-4D97-AF65-F5344CB8AC3E}">
        <p14:creationId xmlns:p14="http://schemas.microsoft.com/office/powerpoint/2010/main" val="36816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A55E-7064-4589-A314-277CF57AEC18}"/>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dirty="0"/>
              <a:t>Canadian White Paper</a:t>
            </a:r>
          </a:p>
        </p:txBody>
      </p:sp>
      <p:sp>
        <p:nvSpPr>
          <p:cNvPr id="3" name="Content Placeholder 2">
            <a:extLst>
              <a:ext uri="{FF2B5EF4-FFF2-40B4-BE49-F238E27FC236}">
                <a16:creationId xmlns:a16="http://schemas.microsoft.com/office/drawing/2014/main" id="{317465E9-95A0-4A71-A6FB-4C8D3F418E3A}"/>
              </a:ext>
            </a:extLst>
          </p:cNvPr>
          <p:cNvSpPr>
            <a:spLocks noGrp="1"/>
          </p:cNvSpPr>
          <p:nvPr>
            <p:ph sz="half" idx="1"/>
          </p:nvPr>
        </p:nvSpPr>
        <p:spPr>
          <a:xfrm>
            <a:off x="648931" y="2438400"/>
            <a:ext cx="3505494" cy="3785419"/>
          </a:xfrm>
        </p:spPr>
        <p:txBody>
          <a:bodyPr vert="horz" lIns="91440" tIns="45720" rIns="91440" bIns="45720" rtlCol="0">
            <a:normAutofit/>
          </a:bodyPr>
          <a:lstStyle/>
          <a:p>
            <a:pPr algn="l"/>
            <a:endParaRPr lang="en-CA" sz="1800" b="0" i="0" u="none" strike="noStrike" baseline="0" dirty="0">
              <a:solidFill>
                <a:srgbClr val="000000"/>
              </a:solidFill>
              <a:latin typeface="Avenir Black" panose="020B0803020203020204" pitchFamily="34" charset="-78"/>
            </a:endParaRPr>
          </a:p>
          <a:p>
            <a:pPr marL="0" indent="0">
              <a:buNone/>
            </a:pPr>
            <a:r>
              <a:rPr lang="en-US" sz="2400" b="1" i="0" u="none" strike="noStrike" baseline="0" dirty="0">
                <a:solidFill>
                  <a:srgbClr val="1E5C90"/>
                </a:solidFill>
              </a:rPr>
              <a:t>Uncovering the Giant Economic Risk that </a:t>
            </a:r>
            <a:r>
              <a:rPr lang="en-CA" sz="2400" b="1" i="0" u="none" strike="noStrike" baseline="0" dirty="0">
                <a:solidFill>
                  <a:srgbClr val="1E5C90"/>
                </a:solidFill>
              </a:rPr>
              <a:t>Could Cost Canadian Cities Trillions. </a:t>
            </a:r>
            <a:endParaRPr lang="en-US" sz="2400" dirty="0">
              <a:solidFill>
                <a:schemeClr val="tx1"/>
              </a:solidFill>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Qr code&#10;&#10;Description automatically generated">
            <a:extLst>
              <a:ext uri="{FF2B5EF4-FFF2-40B4-BE49-F238E27FC236}">
                <a16:creationId xmlns:a16="http://schemas.microsoft.com/office/drawing/2014/main" id="{3494439F-E4B0-41A2-B341-56401F1EDE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44446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8"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A85B0F0-992E-4D3E-ABEA-152564788088}"/>
              </a:ext>
            </a:extLst>
          </p:cNvPr>
          <p:cNvSpPr>
            <a:spLocks noGrp="1"/>
          </p:cNvSpPr>
          <p:nvPr>
            <p:ph type="title"/>
          </p:nvPr>
        </p:nvSpPr>
        <p:spPr>
          <a:xfrm>
            <a:off x="926013" y="2519734"/>
            <a:ext cx="4607261" cy="2183042"/>
          </a:xfrm>
        </p:spPr>
        <p:txBody>
          <a:bodyPr vert="horz" lIns="91440" tIns="45720" rIns="91440" bIns="45720" rtlCol="0" anchor="b">
            <a:normAutofit/>
          </a:bodyPr>
          <a:lstStyle/>
          <a:p>
            <a:r>
              <a:rPr lang="en-US" sz="6000" dirty="0">
                <a:solidFill>
                  <a:schemeClr val="tx1"/>
                </a:solidFill>
              </a:rPr>
              <a:t>Next Steps</a:t>
            </a:r>
          </a:p>
        </p:txBody>
      </p:sp>
      <p:sp>
        <p:nvSpPr>
          <p:cNvPr id="21"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Shape 22">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8" name="Content Placeholder 7" descr="Qr code&#10;&#10;Description automatically generated">
            <a:extLst>
              <a:ext uri="{FF2B5EF4-FFF2-40B4-BE49-F238E27FC236}">
                <a16:creationId xmlns:a16="http://schemas.microsoft.com/office/drawing/2014/main" id="{CF31B12B-2D4B-4012-BE8F-3EBBD782F58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6964" y="1112208"/>
            <a:ext cx="1846470" cy="1839945"/>
          </a:xfrm>
          <a:prstGeom prst="rect">
            <a:avLst/>
          </a:prstGeom>
        </p:spPr>
      </p:pic>
      <p:pic>
        <p:nvPicPr>
          <p:cNvPr id="6" name="Content Placeholder 5" descr="Logo&#10;&#10;Description automatically generated">
            <a:extLst>
              <a:ext uri="{FF2B5EF4-FFF2-40B4-BE49-F238E27FC236}">
                <a16:creationId xmlns:a16="http://schemas.microsoft.com/office/drawing/2014/main" id="{0B4E75CB-EBC6-4BCB-BDA4-33C7262415EF}"/>
              </a:ext>
            </a:extLst>
          </p:cNvPr>
          <p:cNvPicPr>
            <a:picLocks noChangeAspect="1"/>
          </p:cNvPicPr>
          <p:nvPr/>
        </p:nvPicPr>
        <p:blipFill rotWithShape="1">
          <a:blip r:embed="rId4">
            <a:extLst>
              <a:ext uri="{28A0092B-C50C-407E-A947-70E740481C1C}">
                <a14:useLocalDpi xmlns:a14="http://schemas.microsoft.com/office/drawing/2010/main" val="0"/>
              </a:ext>
            </a:extLst>
          </a:blip>
          <a:srcRect t="4134" r="5140"/>
          <a:stretch/>
        </p:blipFill>
        <p:spPr>
          <a:xfrm>
            <a:off x="7971800" y="2246876"/>
            <a:ext cx="2926472" cy="2957479"/>
          </a:xfrm>
          <a:prstGeom prst="rect">
            <a:avLst/>
          </a:prstGeom>
        </p:spPr>
      </p:pic>
      <p:sp>
        <p:nvSpPr>
          <p:cNvPr id="3" name="TextBox 2">
            <a:extLst>
              <a:ext uri="{FF2B5EF4-FFF2-40B4-BE49-F238E27FC236}">
                <a16:creationId xmlns:a16="http://schemas.microsoft.com/office/drawing/2014/main" id="{2523EA0A-FEB5-5DEE-C900-F2AB0E7147E9}"/>
              </a:ext>
            </a:extLst>
          </p:cNvPr>
          <p:cNvSpPr txBox="1"/>
          <p:nvPr/>
        </p:nvSpPr>
        <p:spPr>
          <a:xfrm>
            <a:off x="6005591" y="6492875"/>
            <a:ext cx="5163593" cy="246221"/>
          </a:xfrm>
          <a:prstGeom prst="rect">
            <a:avLst/>
          </a:prstGeom>
          <a:noFill/>
        </p:spPr>
        <p:txBody>
          <a:bodyPr wrap="none" rtlCol="0">
            <a:spAutoFit/>
          </a:bodyPr>
          <a:lstStyle/>
          <a:p>
            <a:r>
              <a:rPr lang="en-CA" sz="1000" dirty="0">
                <a:solidFill>
                  <a:srgbClr val="8DA7B1"/>
                </a:solidFill>
                <a:latin typeface="Palatino Linotype" panose="02040502050505030304" pitchFamily="18" charset="0"/>
              </a:rPr>
              <a:t>©2023 RFN Communities LLC. All rights reserved. Not to be used without permission.</a:t>
            </a:r>
          </a:p>
        </p:txBody>
      </p:sp>
      <p:pic>
        <p:nvPicPr>
          <p:cNvPr id="4" name="Picture 3" descr="A blue and grey logo&#10;&#10;Description automatically generated">
            <a:extLst>
              <a:ext uri="{FF2B5EF4-FFF2-40B4-BE49-F238E27FC236}">
                <a16:creationId xmlns:a16="http://schemas.microsoft.com/office/drawing/2014/main" id="{45B12D9B-562C-D07E-C3CE-E492B0B3D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3814" y="6028514"/>
            <a:ext cx="934666" cy="642937"/>
          </a:xfrm>
          <a:prstGeom prst="rect">
            <a:avLst/>
          </a:prstGeom>
        </p:spPr>
      </p:pic>
    </p:spTree>
    <p:extLst>
      <p:ext uri="{BB962C8B-B14F-4D97-AF65-F5344CB8AC3E}">
        <p14:creationId xmlns:p14="http://schemas.microsoft.com/office/powerpoint/2010/main" val="91715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5B97C0-1516-4064-BDC3-9FBD13568414}"/>
              </a:ext>
            </a:extLst>
          </p:cNvPr>
          <p:cNvPicPr>
            <a:picLocks noChangeAspect="1"/>
          </p:cNvPicPr>
          <p:nvPr/>
        </p:nvPicPr>
        <p:blipFill>
          <a:blip r:embed="rId2">
            <a:extLst>
              <a:ext uri="{28A0092B-C50C-407E-A947-70E740481C1C}">
                <a14:useLocalDpi xmlns:a14="http://schemas.microsoft.com/office/drawing/2010/main" val="0"/>
              </a:ext>
            </a:extLst>
          </a:blip>
          <a:srcRect l="16517" r="16517"/>
          <a:stretch/>
        </p:blipFill>
        <p:spPr>
          <a:xfrm>
            <a:off x="-125813" y="0"/>
            <a:ext cx="8170554" cy="6858000"/>
          </a:xfrm>
          <a:prstGeom prst="rect">
            <a:avLst/>
          </a:prstGeom>
        </p:spPr>
      </p:pic>
      <p:sp>
        <p:nvSpPr>
          <p:cNvPr id="44" name="Line 5"/>
          <p:cNvSpPr>
            <a:spLocks noChangeShapeType="1"/>
          </p:cNvSpPr>
          <p:nvPr/>
        </p:nvSpPr>
        <p:spPr bwMode="auto">
          <a:xfrm>
            <a:off x="748577" y="-87418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899" tIns="60950" rIns="121899" bIns="60950" numCol="1" anchor="t" anchorCtr="0" compatLnSpc="1">
            <a:prstTxWarp prst="textNoShape">
              <a:avLst/>
            </a:prstTxWarp>
          </a:bodyPr>
          <a:lstStyle/>
          <a:p>
            <a:endParaRPr lang="en-US" sz="900">
              <a:latin typeface="Sinkin Sans 300 Light" charset="0"/>
            </a:endParaRPr>
          </a:p>
        </p:txBody>
      </p:sp>
      <p:sp>
        <p:nvSpPr>
          <p:cNvPr id="45" name="Line 6"/>
          <p:cNvSpPr>
            <a:spLocks noChangeShapeType="1"/>
          </p:cNvSpPr>
          <p:nvPr/>
        </p:nvSpPr>
        <p:spPr bwMode="auto">
          <a:xfrm>
            <a:off x="748577" y="-87418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899" tIns="60950" rIns="121899" bIns="60950" numCol="1" anchor="t" anchorCtr="0" compatLnSpc="1">
            <a:prstTxWarp prst="textNoShape">
              <a:avLst/>
            </a:prstTxWarp>
          </a:bodyPr>
          <a:lstStyle/>
          <a:p>
            <a:endParaRPr lang="en-US" sz="900">
              <a:latin typeface="Sinkin Sans 300 Light" charset="0"/>
            </a:endParaRPr>
          </a:p>
        </p:txBody>
      </p:sp>
      <p:pic>
        <p:nvPicPr>
          <p:cNvPr id="2" name="Picture 1">
            <a:extLst>
              <a:ext uri="{FF2B5EF4-FFF2-40B4-BE49-F238E27FC236}">
                <a16:creationId xmlns:a16="http://schemas.microsoft.com/office/drawing/2014/main" id="{018E16E1-9196-4733-9657-944EAEF92C2D}"/>
              </a:ext>
            </a:extLst>
          </p:cNvPr>
          <p:cNvPicPr>
            <a:picLocks noChangeAspect="1"/>
          </p:cNvPicPr>
          <p:nvPr/>
        </p:nvPicPr>
        <p:blipFill>
          <a:blip r:embed="rId3"/>
          <a:stretch>
            <a:fillRect/>
          </a:stretch>
        </p:blipFill>
        <p:spPr>
          <a:xfrm flipH="1">
            <a:off x="4558221" y="0"/>
            <a:ext cx="7632192" cy="6858000"/>
          </a:xfrm>
          <a:prstGeom prst="rect">
            <a:avLst/>
          </a:prstGeom>
        </p:spPr>
      </p:pic>
      <p:sp>
        <p:nvSpPr>
          <p:cNvPr id="20" name="Freeform 185">
            <a:extLst>
              <a:ext uri="{FF2B5EF4-FFF2-40B4-BE49-F238E27FC236}">
                <a16:creationId xmlns:a16="http://schemas.microsoft.com/office/drawing/2014/main" id="{7D919957-1B7C-442B-AC3F-3D8352817872}"/>
              </a:ext>
            </a:extLst>
          </p:cNvPr>
          <p:cNvSpPr>
            <a:spLocks noChangeArrowheads="1"/>
          </p:cNvSpPr>
          <p:nvPr/>
        </p:nvSpPr>
        <p:spPr bwMode="auto">
          <a:xfrm>
            <a:off x="9225262" y="874453"/>
            <a:ext cx="1576611" cy="1110343"/>
          </a:xfrm>
          <a:custGeom>
            <a:avLst/>
            <a:gdLst>
              <a:gd name="T0" fmla="*/ 545 w 619"/>
              <a:gd name="T1" fmla="*/ 0 h 472"/>
              <a:gd name="T2" fmla="*/ 545 w 619"/>
              <a:gd name="T3" fmla="*/ 0 h 472"/>
              <a:gd name="T4" fmla="*/ 73 w 619"/>
              <a:gd name="T5" fmla="*/ 0 h 472"/>
              <a:gd name="T6" fmla="*/ 0 w 619"/>
              <a:gd name="T7" fmla="*/ 73 h 472"/>
              <a:gd name="T8" fmla="*/ 0 w 619"/>
              <a:gd name="T9" fmla="*/ 397 h 472"/>
              <a:gd name="T10" fmla="*/ 73 w 619"/>
              <a:gd name="T11" fmla="*/ 471 h 472"/>
              <a:gd name="T12" fmla="*/ 545 w 619"/>
              <a:gd name="T13" fmla="*/ 471 h 472"/>
              <a:gd name="T14" fmla="*/ 618 w 619"/>
              <a:gd name="T15" fmla="*/ 397 h 472"/>
              <a:gd name="T16" fmla="*/ 618 w 619"/>
              <a:gd name="T17" fmla="*/ 73 h 472"/>
              <a:gd name="T18" fmla="*/ 545 w 619"/>
              <a:gd name="T19" fmla="*/ 0 h 472"/>
              <a:gd name="T20" fmla="*/ 559 w 619"/>
              <a:gd name="T21" fmla="*/ 44 h 472"/>
              <a:gd name="T22" fmla="*/ 559 w 619"/>
              <a:gd name="T23" fmla="*/ 44 h 472"/>
              <a:gd name="T24" fmla="*/ 309 w 619"/>
              <a:gd name="T25" fmla="*/ 235 h 472"/>
              <a:gd name="T26" fmla="*/ 59 w 619"/>
              <a:gd name="T27" fmla="*/ 44 h 472"/>
              <a:gd name="T28" fmla="*/ 559 w 619"/>
              <a:gd name="T29" fmla="*/ 44 h 472"/>
              <a:gd name="T30" fmla="*/ 29 w 619"/>
              <a:gd name="T31" fmla="*/ 397 h 472"/>
              <a:gd name="T32" fmla="*/ 29 w 619"/>
              <a:gd name="T33" fmla="*/ 397 h 472"/>
              <a:gd name="T34" fmla="*/ 29 w 619"/>
              <a:gd name="T35" fmla="*/ 73 h 472"/>
              <a:gd name="T36" fmla="*/ 206 w 619"/>
              <a:gd name="T37" fmla="*/ 221 h 472"/>
              <a:gd name="T38" fmla="*/ 29 w 619"/>
              <a:gd name="T39" fmla="*/ 397 h 472"/>
              <a:gd name="T40" fmla="*/ 59 w 619"/>
              <a:gd name="T41" fmla="*/ 427 h 472"/>
              <a:gd name="T42" fmla="*/ 59 w 619"/>
              <a:gd name="T43" fmla="*/ 427 h 472"/>
              <a:gd name="T44" fmla="*/ 236 w 619"/>
              <a:gd name="T45" fmla="*/ 235 h 472"/>
              <a:gd name="T46" fmla="*/ 309 w 619"/>
              <a:gd name="T47" fmla="*/ 294 h 472"/>
              <a:gd name="T48" fmla="*/ 368 w 619"/>
              <a:gd name="T49" fmla="*/ 235 h 472"/>
              <a:gd name="T50" fmla="*/ 559 w 619"/>
              <a:gd name="T51" fmla="*/ 427 h 472"/>
              <a:gd name="T52" fmla="*/ 59 w 619"/>
              <a:gd name="T53" fmla="*/ 427 h 472"/>
              <a:gd name="T54" fmla="*/ 589 w 619"/>
              <a:gd name="T55" fmla="*/ 397 h 472"/>
              <a:gd name="T56" fmla="*/ 589 w 619"/>
              <a:gd name="T57" fmla="*/ 397 h 472"/>
              <a:gd name="T58" fmla="*/ 589 w 619"/>
              <a:gd name="T59" fmla="*/ 397 h 472"/>
              <a:gd name="T60" fmla="*/ 412 w 619"/>
              <a:gd name="T61" fmla="*/ 221 h 472"/>
              <a:gd name="T62" fmla="*/ 589 w 619"/>
              <a:gd name="T63" fmla="*/ 73 h 472"/>
              <a:gd name="T64" fmla="*/ 589 w 619"/>
              <a:gd name="T65" fmla="*/ 39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lnTo>
                  <a:pt x="589" y="397"/>
                </a:lnTo>
                <a:cubicBezTo>
                  <a:pt x="412" y="221"/>
                  <a:pt x="412" y="221"/>
                  <a:pt x="412" y="221"/>
                </a:cubicBezTo>
                <a:cubicBezTo>
                  <a:pt x="589" y="73"/>
                  <a:pt x="589" y="73"/>
                  <a:pt x="589" y="73"/>
                </a:cubicBezTo>
                <a:lnTo>
                  <a:pt x="589" y="397"/>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21877" tIns="60939" rIns="121877" bIns="60939" anchor="ctr"/>
          <a:lstStyle/>
          <a:p>
            <a:pPr>
              <a:defRPr/>
            </a:pPr>
            <a:endParaRPr lang="en-US" sz="4799">
              <a:latin typeface="Sinkin Sans 300 Light" charset="0"/>
            </a:endParaRPr>
          </a:p>
        </p:txBody>
      </p:sp>
      <p:sp>
        <p:nvSpPr>
          <p:cNvPr id="24" name="TextBox 23">
            <a:extLst>
              <a:ext uri="{FF2B5EF4-FFF2-40B4-BE49-F238E27FC236}">
                <a16:creationId xmlns:a16="http://schemas.microsoft.com/office/drawing/2014/main" id="{64166BCC-F84B-4AB7-9CD7-A3FDED07E418}"/>
              </a:ext>
            </a:extLst>
          </p:cNvPr>
          <p:cNvSpPr txBox="1"/>
          <p:nvPr/>
        </p:nvSpPr>
        <p:spPr>
          <a:xfrm>
            <a:off x="8717325" y="2254682"/>
            <a:ext cx="2497543" cy="553998"/>
          </a:xfrm>
          <a:prstGeom prst="rect">
            <a:avLst/>
          </a:prstGeom>
          <a:noFill/>
        </p:spPr>
        <p:txBody>
          <a:bodyPr wrap="none" rtlCol="0">
            <a:spAutoFit/>
          </a:bodyPr>
          <a:lstStyle/>
          <a:p>
            <a:pPr algn="ctr"/>
            <a:r>
              <a:rPr lang="en-US" sz="3000" b="1">
                <a:solidFill>
                  <a:schemeClr val="bg2"/>
                </a:solidFill>
                <a:latin typeface="Franklin Gothic Book" panose="020B0503020102020204" pitchFamily="34" charset="0"/>
                <a:ea typeface="Sinkin Sans 600 SemiBold" charset="0"/>
                <a:cs typeface="Sinkin Sans 600 SemiBold" charset="0"/>
              </a:rPr>
              <a:t>GET IN TOUCH</a:t>
            </a:r>
          </a:p>
        </p:txBody>
      </p:sp>
      <p:sp>
        <p:nvSpPr>
          <p:cNvPr id="25" name="TextBox 24">
            <a:extLst>
              <a:ext uri="{FF2B5EF4-FFF2-40B4-BE49-F238E27FC236}">
                <a16:creationId xmlns:a16="http://schemas.microsoft.com/office/drawing/2014/main" id="{15A242D1-2DE5-4636-83CC-4D5344EE2C21}"/>
              </a:ext>
            </a:extLst>
          </p:cNvPr>
          <p:cNvSpPr txBox="1"/>
          <p:nvPr/>
        </p:nvSpPr>
        <p:spPr>
          <a:xfrm>
            <a:off x="6660390" y="3174093"/>
            <a:ext cx="4498069" cy="2169825"/>
          </a:xfrm>
          <a:prstGeom prst="rect">
            <a:avLst/>
          </a:prstGeom>
          <a:noFill/>
        </p:spPr>
        <p:txBody>
          <a:bodyPr wrap="square" rtlCol="0">
            <a:spAutoFit/>
          </a:bodyPr>
          <a:lstStyle/>
          <a:p>
            <a:pPr algn="r"/>
            <a:r>
              <a:rPr lang="en-US" sz="2700">
                <a:solidFill>
                  <a:schemeClr val="bg1"/>
                </a:solidFill>
                <a:latin typeface="Franklin Gothic Book" panose="020B0503020102020204" pitchFamily="34" charset="0"/>
                <a:ea typeface="Sinkin Sans 300 Light" charset="0"/>
                <a:cs typeface="Sinkin Sans 300 Light" charset="0"/>
              </a:rPr>
              <a:t>Send us a message or call to schedule an impact assessment. </a:t>
            </a:r>
          </a:p>
          <a:p>
            <a:pPr algn="r"/>
            <a:r>
              <a:rPr lang="en-US" sz="2700">
                <a:solidFill>
                  <a:schemeClr val="bg1"/>
                </a:solidFill>
                <a:latin typeface="Franklin Gothic Book" panose="020B0503020102020204" pitchFamily="34" charset="0"/>
                <a:ea typeface="Sinkin Sans 300 Light" charset="0"/>
                <a:cs typeface="Sinkin Sans 300 Light" charset="0"/>
              </a:rPr>
              <a:t>Visit ReadyForNextCities.com to take the pledge.</a:t>
            </a:r>
          </a:p>
        </p:txBody>
      </p:sp>
      <p:sp>
        <p:nvSpPr>
          <p:cNvPr id="26" name="Shape 1646">
            <a:hlinkClick r:id="rId4"/>
            <a:extLst>
              <a:ext uri="{FF2B5EF4-FFF2-40B4-BE49-F238E27FC236}">
                <a16:creationId xmlns:a16="http://schemas.microsoft.com/office/drawing/2014/main" id="{2865FFAC-C48E-4FB4-A16C-07949C52BD95}"/>
              </a:ext>
            </a:extLst>
          </p:cNvPr>
          <p:cNvSpPr/>
          <p:nvPr/>
        </p:nvSpPr>
        <p:spPr>
          <a:xfrm>
            <a:off x="10750561" y="5894139"/>
            <a:ext cx="524617" cy="524616"/>
          </a:xfrm>
          <a:custGeom>
            <a:avLst/>
            <a:gdLst/>
            <a:ahLst/>
            <a:cxnLst>
              <a:cxn ang="0">
                <a:pos x="wd2" y="hd2"/>
              </a:cxn>
              <a:cxn ang="5400000">
                <a:pos x="wd2" y="hd2"/>
              </a:cxn>
              <a:cxn ang="10800000">
                <a:pos x="wd2" y="hd2"/>
              </a:cxn>
              <a:cxn ang="16200000">
                <a:pos x="wd2" y="hd2"/>
              </a:cxn>
            </a:cxnLst>
            <a:rect l="0" t="0" r="r" b="b"/>
            <a:pathLst>
              <a:path w="21600" h="21600" extrusionOk="0">
                <a:moveTo>
                  <a:pt x="273" y="21600"/>
                </a:moveTo>
                <a:lnTo>
                  <a:pt x="4902" y="21600"/>
                </a:lnTo>
                <a:lnTo>
                  <a:pt x="4902" y="7024"/>
                </a:lnTo>
                <a:lnTo>
                  <a:pt x="273" y="7024"/>
                </a:lnTo>
                <a:lnTo>
                  <a:pt x="273" y="21600"/>
                </a:lnTo>
                <a:cubicBezTo>
                  <a:pt x="273" y="21600"/>
                  <a:pt x="273" y="21600"/>
                  <a:pt x="273" y="21600"/>
                </a:cubicBezTo>
                <a:close/>
                <a:moveTo>
                  <a:pt x="2621" y="0"/>
                </a:moveTo>
                <a:cubicBezTo>
                  <a:pt x="1033" y="0"/>
                  <a:pt x="0" y="1086"/>
                  <a:pt x="0" y="2518"/>
                </a:cubicBezTo>
                <a:cubicBezTo>
                  <a:pt x="0" y="3917"/>
                  <a:pt x="1004" y="5039"/>
                  <a:pt x="2558" y="5039"/>
                </a:cubicBezTo>
                <a:lnTo>
                  <a:pt x="2589" y="5039"/>
                </a:lnTo>
                <a:cubicBezTo>
                  <a:pt x="4203" y="5039"/>
                  <a:pt x="5207" y="3917"/>
                  <a:pt x="5207" y="2518"/>
                </a:cubicBezTo>
                <a:cubicBezTo>
                  <a:pt x="5178" y="1086"/>
                  <a:pt x="4203" y="0"/>
                  <a:pt x="2621" y="0"/>
                </a:cubicBezTo>
                <a:cubicBezTo>
                  <a:pt x="2621" y="0"/>
                  <a:pt x="2621" y="0"/>
                  <a:pt x="2621" y="0"/>
                </a:cubicBezTo>
                <a:close/>
                <a:moveTo>
                  <a:pt x="21600" y="13242"/>
                </a:moveTo>
                <a:lnTo>
                  <a:pt x="21600" y="21600"/>
                </a:lnTo>
                <a:lnTo>
                  <a:pt x="16970" y="21600"/>
                </a:lnTo>
                <a:lnTo>
                  <a:pt x="16970" y="13803"/>
                </a:lnTo>
                <a:cubicBezTo>
                  <a:pt x="16970" y="11844"/>
                  <a:pt x="16299" y="10507"/>
                  <a:pt x="14623" y="10507"/>
                </a:cubicBezTo>
                <a:cubicBezTo>
                  <a:pt x="13345" y="10507"/>
                  <a:pt x="12582" y="11408"/>
                  <a:pt x="12250" y="12280"/>
                </a:cubicBezTo>
                <a:cubicBezTo>
                  <a:pt x="12127" y="12592"/>
                  <a:pt x="12094" y="13025"/>
                  <a:pt x="12094" y="13462"/>
                </a:cubicBezTo>
                <a:lnTo>
                  <a:pt x="12094" y="21600"/>
                </a:lnTo>
                <a:lnTo>
                  <a:pt x="7463" y="21600"/>
                </a:lnTo>
                <a:cubicBezTo>
                  <a:pt x="7463" y="21600"/>
                  <a:pt x="7525" y="8394"/>
                  <a:pt x="7463" y="7024"/>
                </a:cubicBezTo>
                <a:lnTo>
                  <a:pt x="12094" y="7024"/>
                </a:lnTo>
                <a:lnTo>
                  <a:pt x="12094" y="9093"/>
                </a:lnTo>
                <a:cubicBezTo>
                  <a:pt x="12087" y="9106"/>
                  <a:pt x="12074" y="9123"/>
                  <a:pt x="12066" y="9139"/>
                </a:cubicBezTo>
                <a:lnTo>
                  <a:pt x="12094" y="9139"/>
                </a:lnTo>
                <a:lnTo>
                  <a:pt x="12094" y="9093"/>
                </a:lnTo>
                <a:cubicBezTo>
                  <a:pt x="12710" y="8101"/>
                  <a:pt x="13808" y="6683"/>
                  <a:pt x="16269" y="6683"/>
                </a:cubicBezTo>
                <a:cubicBezTo>
                  <a:pt x="19315" y="6683"/>
                  <a:pt x="21600" y="8767"/>
                  <a:pt x="21600" y="13242"/>
                </a:cubicBezTo>
                <a:cubicBezTo>
                  <a:pt x="21600" y="13242"/>
                  <a:pt x="21600" y="13242"/>
                  <a:pt x="21600" y="13242"/>
                </a:cubicBezTo>
                <a:close/>
              </a:path>
            </a:pathLst>
          </a:custGeom>
          <a:solidFill>
            <a:srgbClr val="FFFFFF"/>
          </a:solidFill>
          <a:ln w="12700" cap="flat">
            <a:noFill/>
            <a:miter lim="400000"/>
          </a:ln>
          <a:effectLst/>
        </p:spPr>
        <p:txBody>
          <a:bodyPr wrap="square" lIns="0" tIns="0" rIns="0" bIns="0" numCol="1" anchor="ctr">
            <a:noAutofit/>
          </a:bodyP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TextBox 26">
            <a:extLst>
              <a:ext uri="{FF2B5EF4-FFF2-40B4-BE49-F238E27FC236}">
                <a16:creationId xmlns:a16="http://schemas.microsoft.com/office/drawing/2014/main" id="{F1C3CE90-8538-4026-AF3D-90A7A96A1B44}"/>
              </a:ext>
            </a:extLst>
          </p:cNvPr>
          <p:cNvSpPr txBox="1"/>
          <p:nvPr/>
        </p:nvSpPr>
        <p:spPr>
          <a:xfrm>
            <a:off x="6919263" y="6053823"/>
            <a:ext cx="3345211" cy="430887"/>
          </a:xfrm>
          <a:prstGeom prst="rect">
            <a:avLst/>
          </a:prstGeom>
          <a:noFill/>
        </p:spPr>
        <p:txBody>
          <a:bodyPr wrap="none" rtlCol="0">
            <a:spAutoFit/>
          </a:bodyPr>
          <a:lstStyle/>
          <a:p>
            <a:pPr algn="r"/>
            <a:r>
              <a:rPr lang="en-US" sz="2200">
                <a:solidFill>
                  <a:schemeClr val="bg1"/>
                </a:solidFill>
                <a:latin typeface="Franklin Gothic Book" panose="020B0503020102020204" pitchFamily="34" charset="0"/>
                <a:ea typeface="Sinkin Sans 300 Light" charset="0"/>
                <a:cs typeface="Sinkin Sans 300 Light" charset="0"/>
              </a:rPr>
              <a:t>Cities@ReadyForNext.com </a:t>
            </a:r>
          </a:p>
        </p:txBody>
      </p:sp>
    </p:spTree>
    <p:extLst>
      <p:ext uri="{BB962C8B-B14F-4D97-AF65-F5344CB8AC3E}">
        <p14:creationId xmlns:p14="http://schemas.microsoft.com/office/powerpoint/2010/main" val="129687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3FF24-05FD-9600-0A8E-2CA7C0A53C2B}"/>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dirty="0"/>
              <a:t>Cindy Reid-Shelton</a:t>
            </a:r>
          </a:p>
        </p:txBody>
      </p:sp>
      <p:pic>
        <p:nvPicPr>
          <p:cNvPr id="8" name="Content Placeholder 7" descr="A person leaning against a brick wall&#10;&#10;Description automatically generated">
            <a:extLst>
              <a:ext uri="{FF2B5EF4-FFF2-40B4-BE49-F238E27FC236}">
                <a16:creationId xmlns:a16="http://schemas.microsoft.com/office/drawing/2014/main" id="{2BDD1B31-AD43-DB83-67A3-88846B92C63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007" r="708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5">
            <a:extLst>
              <a:ext uri="{FF2B5EF4-FFF2-40B4-BE49-F238E27FC236}">
                <a16:creationId xmlns:a16="http://schemas.microsoft.com/office/drawing/2014/main" id="{CC5DD01E-90F5-7D3C-D0D8-0A6A3114C666}"/>
              </a:ext>
            </a:extLst>
          </p:cNvPr>
          <p:cNvSpPr>
            <a:spLocks noGrp="1"/>
          </p:cNvSpPr>
          <p:nvPr>
            <p:ph sz="half" idx="2"/>
          </p:nvPr>
        </p:nvSpPr>
        <p:spPr>
          <a:xfrm>
            <a:off x="6417734" y="2614612"/>
            <a:ext cx="5291663" cy="3752849"/>
          </a:xfrm>
        </p:spPr>
        <p:txBody>
          <a:bodyPr vert="horz" lIns="91440" tIns="45720" rIns="91440" bIns="45720" rtlCol="0">
            <a:normAutofit/>
          </a:bodyPr>
          <a:lstStyle/>
          <a:p>
            <a:r>
              <a:rPr lang="en-US" sz="1800" dirty="0"/>
              <a:t>Partner, Ready for Next Global</a:t>
            </a:r>
          </a:p>
          <a:p>
            <a:r>
              <a:rPr lang="en-US" sz="1800" dirty="0"/>
              <a:t>CFP, CHFC, CLU, TEP, CEPA, CBA</a:t>
            </a:r>
          </a:p>
        </p:txBody>
      </p:sp>
    </p:spTree>
    <p:extLst>
      <p:ext uri="{BB962C8B-B14F-4D97-AF65-F5344CB8AC3E}">
        <p14:creationId xmlns:p14="http://schemas.microsoft.com/office/powerpoint/2010/main" val="1062780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2"/>
          </p:nvPr>
        </p:nvGraphicFramePr>
        <p:xfrm>
          <a:off x="1919798" y="1899173"/>
          <a:ext cx="8352404" cy="3930203"/>
        </p:xfrm>
        <a:graphic>
          <a:graphicData uri="http://schemas.openxmlformats.org/drawingml/2006/chart">
            <c:chart xmlns:c="http://schemas.openxmlformats.org/drawingml/2006/chart" xmlns:r="http://schemas.openxmlformats.org/officeDocument/2006/relationships" r:id="rId9"/>
          </a:graphicData>
        </a:graphic>
      </p:graphicFrame>
      <p:sp>
        <p:nvSpPr>
          <p:cNvPr id="5" name="LAYOUT BODY"/>
          <p:cNvSpPr txBox="1">
            <a:spLocks/>
          </p:cNvSpPr>
          <p:nvPr>
            <p:custDataLst>
              <p:tags r:id="rId2"/>
            </p:custDataLst>
          </p:nvPr>
        </p:nvSpPr>
        <p:spPr>
          <a:xfrm>
            <a:off x="438268" y="4099271"/>
            <a:ext cx="2422011" cy="1451641"/>
          </a:xfrm>
          <a:prstGeom prst="rect">
            <a:avLst/>
          </a:prstGeom>
          <a:noFill/>
        </p:spPr>
        <p:txBody>
          <a:bodyPr vert="horz" lIns="0" tIns="0" rIns="0" bIns="0" rtlCol="0" anchor="b" anchorCtr="0">
            <a:noAutofit/>
          </a:bodyPr>
          <a:lstStyle>
            <a:lvl1pPr marL="0" marR="0" indent="0" algn="l" defTabSz="1005505" rtl="0" eaLnBrk="1" fontAlgn="auto" latinLnBrk="0" hangingPunct="1">
              <a:lnSpc>
                <a:spcPct val="100000"/>
              </a:lnSpc>
              <a:spcBef>
                <a:spcPts val="660"/>
              </a:spcBef>
              <a:spcAft>
                <a:spcPts val="0"/>
              </a:spcAft>
              <a:buClrTx/>
              <a:buSzPct val="120000"/>
              <a:buFontTx/>
              <a:buNone/>
              <a:tabLst/>
              <a:defRPr lang="en-US" sz="1100" b="0" kern="0" baseline="0">
                <a:solidFill>
                  <a:schemeClr val="tx1"/>
                </a:solidFill>
                <a:latin typeface="+mn-lt"/>
                <a:ea typeface="+mn-ea"/>
                <a:cs typeface="Aharoni" pitchFamily="2" charset="-79"/>
              </a:defRPr>
            </a:lvl1pPr>
            <a:lvl2pPr marL="0" marR="0" indent="0" algn="l" defTabSz="1005505" rtl="0" eaLnBrk="1" fontAlgn="auto" latinLnBrk="0" hangingPunct="1">
              <a:lnSpc>
                <a:spcPct val="100000"/>
              </a:lnSpc>
              <a:spcBef>
                <a:spcPts val="660"/>
              </a:spcBef>
              <a:spcAft>
                <a:spcPts val="0"/>
              </a:spcAft>
              <a:buClrTx/>
              <a:buSzTx/>
              <a:buFontTx/>
              <a:buNone/>
              <a:tabLst/>
              <a:defRPr lang="en-US" sz="1100" kern="0" baseline="0">
                <a:solidFill>
                  <a:schemeClr val="tx1"/>
                </a:solidFill>
                <a:latin typeface="+mn-lt"/>
                <a:ea typeface="+mn-ea"/>
                <a:cs typeface="Aharoni" pitchFamily="2" charset="-79"/>
              </a:defRPr>
            </a:lvl2pPr>
            <a:lvl3pPr marL="227013" marR="0" indent="-227013" algn="l" defTabSz="1005505" rtl="0" eaLnBrk="1" fontAlgn="auto" latinLnBrk="0" hangingPunct="1">
              <a:lnSpc>
                <a:spcPct val="100000"/>
              </a:lnSpc>
              <a:spcBef>
                <a:spcPts val="660"/>
              </a:spcBef>
              <a:spcAft>
                <a:spcPts val="0"/>
              </a:spcAft>
              <a:buClr>
                <a:schemeClr val="tx2"/>
              </a:buClr>
              <a:buSzTx/>
              <a:buFont typeface="Symbol" pitchFamily="18" charset="2"/>
              <a:buChar char="·"/>
              <a:tabLst/>
              <a:defRPr lang="en-US" sz="1100" kern="0" baseline="0">
                <a:solidFill>
                  <a:schemeClr val="tx1"/>
                </a:solidFill>
                <a:latin typeface="+mn-lt"/>
                <a:ea typeface="+mn-ea"/>
                <a:cs typeface="Aharoni" pitchFamily="2" charset="-79"/>
              </a:defRPr>
            </a:lvl3pPr>
            <a:lvl4pPr marL="460375" marR="0" indent="-228600"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0" baseline="0">
                <a:solidFill>
                  <a:schemeClr val="tx1"/>
                </a:solidFill>
                <a:latin typeface="+mn-lt"/>
                <a:ea typeface="+mn-ea"/>
                <a:cs typeface="Aharoni" pitchFamily="2" charset="-79"/>
              </a:defRPr>
            </a:lvl4pPr>
            <a:lvl5pPr marL="687388" marR="0" indent="-225425"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1200" baseline="0" dirty="0" smtClean="0">
                <a:solidFill>
                  <a:schemeClr val="tx1"/>
                </a:solidFill>
                <a:latin typeface="+mn-lt"/>
                <a:ea typeface="+mn-ea"/>
                <a:cs typeface="Aharoni" pitchFamily="2" charset="-79"/>
              </a:defRPr>
            </a:lvl5pPr>
            <a:lvl6pPr marL="687388" marR="0" indent="-225425"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b="0" kern="0" baseline="0">
                <a:solidFill>
                  <a:schemeClr val="tx1"/>
                </a:solidFill>
                <a:latin typeface="Frutiger 45 Light" pitchFamily="34" charset="0"/>
                <a:ea typeface="+mn-ea"/>
                <a:cs typeface="+mn-cs"/>
              </a:defRPr>
            </a:lvl6pPr>
            <a:lvl7pPr marL="687388" marR="0" indent="-230188"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7pPr>
            <a:lvl8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8pPr>
            <a:lvl9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9pPr>
          </a:lstStyle>
          <a:p>
            <a:pPr fontAlgn="base" hangingPunct="0">
              <a:spcBef>
                <a:spcPct val="60000"/>
              </a:spcBef>
            </a:pPr>
            <a:r>
              <a:rPr lang="en-US" sz="3000" b="1" dirty="0">
                <a:solidFill>
                  <a:srgbClr val="C00000"/>
                </a:solidFill>
                <a:latin typeface="Frutiger 45 Light"/>
              </a:rPr>
              <a:t>47% of owners </a:t>
            </a:r>
            <a:r>
              <a:rPr lang="en-US" sz="2400" b="1" dirty="0">
                <a:solidFill>
                  <a:srgbClr val="C00000"/>
                </a:solidFill>
                <a:latin typeface="Frutiger 45 Light"/>
              </a:rPr>
              <a:t>plan to exit by 2023</a:t>
            </a:r>
            <a:br>
              <a:rPr lang="en-US" sz="2400" b="1" dirty="0">
                <a:solidFill>
                  <a:srgbClr val="C00000"/>
                </a:solidFill>
                <a:latin typeface="Frutiger 45 Light"/>
              </a:rPr>
            </a:br>
            <a:endParaRPr lang="en-US" sz="2400" b="1" dirty="0">
              <a:solidFill>
                <a:srgbClr val="C00000"/>
              </a:solidFill>
              <a:latin typeface="Frutiger 45 Light"/>
            </a:endParaRPr>
          </a:p>
        </p:txBody>
      </p:sp>
      <p:sp>
        <p:nvSpPr>
          <p:cNvPr id="13" name="LAYOUT BODY"/>
          <p:cNvSpPr txBox="1">
            <a:spLocks/>
          </p:cNvSpPr>
          <p:nvPr>
            <p:custDataLst>
              <p:tags r:id="rId3"/>
            </p:custDataLst>
          </p:nvPr>
        </p:nvSpPr>
        <p:spPr>
          <a:xfrm>
            <a:off x="6946869" y="4400486"/>
            <a:ext cx="2487861" cy="251736"/>
          </a:xfrm>
          <a:prstGeom prst="rect">
            <a:avLst/>
          </a:prstGeom>
        </p:spPr>
        <p:txBody>
          <a:bodyPr vert="horz" wrap="none" lIns="0" tIns="0" rIns="0" bIns="0" rtlCol="0">
            <a:spAutoFit/>
          </a:bodyPr>
          <a:lstStyle>
            <a:lvl1pPr marL="0" marR="0" indent="0" algn="l" defTabSz="1005505" rtl="0" eaLnBrk="1" fontAlgn="auto" latinLnBrk="0" hangingPunct="1">
              <a:lnSpc>
                <a:spcPct val="100000"/>
              </a:lnSpc>
              <a:spcBef>
                <a:spcPts val="660"/>
              </a:spcBef>
              <a:spcAft>
                <a:spcPts val="0"/>
              </a:spcAft>
              <a:buClrTx/>
              <a:buSzPct val="120000"/>
              <a:buFontTx/>
              <a:buNone/>
              <a:tabLst/>
              <a:defRPr lang="en-US" sz="1100" b="0" kern="0" baseline="0">
                <a:solidFill>
                  <a:schemeClr val="tx1"/>
                </a:solidFill>
                <a:latin typeface="+mn-lt"/>
                <a:ea typeface="+mn-ea"/>
                <a:cs typeface="Aharoni" pitchFamily="2" charset="-79"/>
              </a:defRPr>
            </a:lvl1pPr>
            <a:lvl2pPr marL="0" marR="0" indent="0" algn="l" defTabSz="1005505" rtl="0" eaLnBrk="1" fontAlgn="auto" latinLnBrk="0" hangingPunct="1">
              <a:lnSpc>
                <a:spcPct val="100000"/>
              </a:lnSpc>
              <a:spcBef>
                <a:spcPts val="660"/>
              </a:spcBef>
              <a:spcAft>
                <a:spcPts val="0"/>
              </a:spcAft>
              <a:buClrTx/>
              <a:buSzTx/>
              <a:buFontTx/>
              <a:buNone/>
              <a:tabLst/>
              <a:defRPr lang="en-US" sz="1100" kern="0" baseline="0">
                <a:solidFill>
                  <a:schemeClr val="tx1"/>
                </a:solidFill>
                <a:latin typeface="+mn-lt"/>
                <a:ea typeface="+mn-ea"/>
                <a:cs typeface="Aharoni" pitchFamily="2" charset="-79"/>
              </a:defRPr>
            </a:lvl2pPr>
            <a:lvl3pPr marL="227013" marR="0" indent="-227013" algn="l" defTabSz="1005505" rtl="0" eaLnBrk="1" fontAlgn="auto" latinLnBrk="0" hangingPunct="1">
              <a:lnSpc>
                <a:spcPct val="100000"/>
              </a:lnSpc>
              <a:spcBef>
                <a:spcPts val="660"/>
              </a:spcBef>
              <a:spcAft>
                <a:spcPts val="0"/>
              </a:spcAft>
              <a:buClr>
                <a:schemeClr val="tx2"/>
              </a:buClr>
              <a:buSzTx/>
              <a:buFont typeface="Symbol" pitchFamily="18" charset="2"/>
              <a:buChar char="·"/>
              <a:tabLst/>
              <a:defRPr lang="en-US" sz="1100" kern="0" baseline="0">
                <a:solidFill>
                  <a:schemeClr val="tx1"/>
                </a:solidFill>
                <a:latin typeface="+mn-lt"/>
                <a:ea typeface="+mn-ea"/>
                <a:cs typeface="Aharoni" pitchFamily="2" charset="-79"/>
              </a:defRPr>
            </a:lvl3pPr>
            <a:lvl4pPr marL="460375" marR="0" indent="-228600"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0" baseline="0">
                <a:solidFill>
                  <a:schemeClr val="tx1"/>
                </a:solidFill>
                <a:latin typeface="+mn-lt"/>
                <a:ea typeface="+mn-ea"/>
                <a:cs typeface="Aharoni" pitchFamily="2" charset="-79"/>
              </a:defRPr>
            </a:lvl4pPr>
            <a:lvl5pPr marL="687388" marR="0" indent="-225425"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1200" baseline="0" dirty="0" smtClean="0">
                <a:solidFill>
                  <a:schemeClr val="tx1"/>
                </a:solidFill>
                <a:latin typeface="+mn-lt"/>
                <a:ea typeface="+mn-ea"/>
                <a:cs typeface="Aharoni" pitchFamily="2" charset="-79"/>
              </a:defRPr>
            </a:lvl5pPr>
            <a:lvl6pPr marL="687388" marR="0" indent="-225425"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b="0" kern="0" baseline="0">
                <a:solidFill>
                  <a:schemeClr val="tx1"/>
                </a:solidFill>
                <a:latin typeface="Frutiger 45 Light" pitchFamily="34" charset="0"/>
                <a:ea typeface="+mn-ea"/>
                <a:cs typeface="+mn-cs"/>
              </a:defRPr>
            </a:lvl6pPr>
            <a:lvl7pPr marL="687388" marR="0" indent="-230188"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7pPr>
            <a:lvl8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8pPr>
            <a:lvl9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9pPr>
          </a:lstStyle>
          <a:p>
            <a:r>
              <a:rPr lang="en-US" sz="1636"/>
              <a:t> More than 10 years or never</a:t>
            </a:r>
          </a:p>
        </p:txBody>
      </p:sp>
      <p:sp>
        <p:nvSpPr>
          <p:cNvPr id="16" name="LAYOUT BODY"/>
          <p:cNvSpPr txBox="1">
            <a:spLocks/>
          </p:cNvSpPr>
          <p:nvPr>
            <p:custDataLst>
              <p:tags r:id="rId4"/>
            </p:custDataLst>
          </p:nvPr>
        </p:nvSpPr>
        <p:spPr>
          <a:xfrm>
            <a:off x="2030642" y="2929620"/>
            <a:ext cx="867225" cy="251736"/>
          </a:xfrm>
          <a:prstGeom prst="rect">
            <a:avLst/>
          </a:prstGeom>
        </p:spPr>
        <p:txBody>
          <a:bodyPr vert="horz" wrap="none" lIns="0" tIns="0" rIns="0" bIns="0" rtlCol="0">
            <a:spAutoFit/>
          </a:bodyPr>
          <a:lstStyle>
            <a:lvl1pPr marL="0" marR="0" indent="0" algn="l" defTabSz="1005505" rtl="0" eaLnBrk="1" fontAlgn="auto" latinLnBrk="0" hangingPunct="1">
              <a:lnSpc>
                <a:spcPct val="100000"/>
              </a:lnSpc>
              <a:spcBef>
                <a:spcPts val="660"/>
              </a:spcBef>
              <a:spcAft>
                <a:spcPts val="0"/>
              </a:spcAft>
              <a:buClrTx/>
              <a:buSzPct val="120000"/>
              <a:buFontTx/>
              <a:buNone/>
              <a:tabLst/>
              <a:defRPr lang="en-US" sz="1100" b="0" kern="0" baseline="0">
                <a:solidFill>
                  <a:schemeClr val="tx1"/>
                </a:solidFill>
                <a:latin typeface="+mn-lt"/>
                <a:ea typeface="+mn-ea"/>
                <a:cs typeface="Aharoni" pitchFamily="2" charset="-79"/>
              </a:defRPr>
            </a:lvl1pPr>
            <a:lvl2pPr marL="0" marR="0" indent="0" algn="l" defTabSz="1005505" rtl="0" eaLnBrk="1" fontAlgn="auto" latinLnBrk="0" hangingPunct="1">
              <a:lnSpc>
                <a:spcPct val="100000"/>
              </a:lnSpc>
              <a:spcBef>
                <a:spcPts val="660"/>
              </a:spcBef>
              <a:spcAft>
                <a:spcPts val="0"/>
              </a:spcAft>
              <a:buClrTx/>
              <a:buSzTx/>
              <a:buFontTx/>
              <a:buNone/>
              <a:tabLst/>
              <a:defRPr lang="en-US" sz="1100" kern="0" baseline="0">
                <a:solidFill>
                  <a:schemeClr val="tx1"/>
                </a:solidFill>
                <a:latin typeface="+mn-lt"/>
                <a:ea typeface="+mn-ea"/>
                <a:cs typeface="Aharoni" pitchFamily="2" charset="-79"/>
              </a:defRPr>
            </a:lvl2pPr>
            <a:lvl3pPr marL="227013" marR="0" indent="-227013" algn="l" defTabSz="1005505" rtl="0" eaLnBrk="1" fontAlgn="auto" latinLnBrk="0" hangingPunct="1">
              <a:lnSpc>
                <a:spcPct val="100000"/>
              </a:lnSpc>
              <a:spcBef>
                <a:spcPts val="660"/>
              </a:spcBef>
              <a:spcAft>
                <a:spcPts val="0"/>
              </a:spcAft>
              <a:buClr>
                <a:schemeClr val="tx2"/>
              </a:buClr>
              <a:buSzTx/>
              <a:buFont typeface="Symbol" pitchFamily="18" charset="2"/>
              <a:buChar char="·"/>
              <a:tabLst/>
              <a:defRPr lang="en-US" sz="1100" kern="0" baseline="0">
                <a:solidFill>
                  <a:schemeClr val="tx1"/>
                </a:solidFill>
                <a:latin typeface="+mn-lt"/>
                <a:ea typeface="+mn-ea"/>
                <a:cs typeface="Aharoni" pitchFamily="2" charset="-79"/>
              </a:defRPr>
            </a:lvl3pPr>
            <a:lvl4pPr marL="460375" marR="0" indent="-228600"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0" baseline="0">
                <a:solidFill>
                  <a:schemeClr val="tx1"/>
                </a:solidFill>
                <a:latin typeface="+mn-lt"/>
                <a:ea typeface="+mn-ea"/>
                <a:cs typeface="Aharoni" pitchFamily="2" charset="-79"/>
              </a:defRPr>
            </a:lvl4pPr>
            <a:lvl5pPr marL="687388" marR="0" indent="-225425"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1200" baseline="0" dirty="0" smtClean="0">
                <a:solidFill>
                  <a:schemeClr val="tx1"/>
                </a:solidFill>
                <a:latin typeface="+mn-lt"/>
                <a:ea typeface="+mn-ea"/>
                <a:cs typeface="Aharoni" pitchFamily="2" charset="-79"/>
              </a:defRPr>
            </a:lvl5pPr>
            <a:lvl6pPr marL="687388" marR="0" indent="-225425"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b="0" kern="0" baseline="0">
                <a:solidFill>
                  <a:schemeClr val="tx1"/>
                </a:solidFill>
                <a:latin typeface="Frutiger 45 Light" pitchFamily="34" charset="0"/>
                <a:ea typeface="+mn-ea"/>
                <a:cs typeface="+mn-cs"/>
              </a:defRPr>
            </a:lvl6pPr>
            <a:lvl7pPr marL="687388" marR="0" indent="-230188"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7pPr>
            <a:lvl8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8pPr>
            <a:lvl9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9pPr>
          </a:lstStyle>
          <a:p>
            <a:r>
              <a:rPr lang="en-US" sz="1636"/>
              <a:t>0–5 years </a:t>
            </a:r>
          </a:p>
        </p:txBody>
      </p:sp>
      <p:sp>
        <p:nvSpPr>
          <p:cNvPr id="17" name="LAYOUT BODY"/>
          <p:cNvSpPr txBox="1">
            <a:spLocks/>
          </p:cNvSpPr>
          <p:nvPr>
            <p:custDataLst>
              <p:tags r:id="rId5"/>
            </p:custDataLst>
          </p:nvPr>
        </p:nvSpPr>
        <p:spPr>
          <a:xfrm>
            <a:off x="6508852" y="2494461"/>
            <a:ext cx="973023" cy="251736"/>
          </a:xfrm>
          <a:prstGeom prst="rect">
            <a:avLst/>
          </a:prstGeom>
        </p:spPr>
        <p:txBody>
          <a:bodyPr vert="horz" wrap="none" lIns="0" tIns="0" rIns="0" bIns="0" rtlCol="0">
            <a:spAutoFit/>
          </a:bodyPr>
          <a:lstStyle>
            <a:lvl1pPr marL="0" marR="0" indent="0" algn="l" defTabSz="1005505" rtl="0" eaLnBrk="1" fontAlgn="auto" latinLnBrk="0" hangingPunct="1">
              <a:lnSpc>
                <a:spcPct val="100000"/>
              </a:lnSpc>
              <a:spcBef>
                <a:spcPts val="660"/>
              </a:spcBef>
              <a:spcAft>
                <a:spcPts val="0"/>
              </a:spcAft>
              <a:buClrTx/>
              <a:buSzPct val="120000"/>
              <a:buFontTx/>
              <a:buNone/>
              <a:tabLst/>
              <a:defRPr lang="en-US" sz="1100" b="0" kern="0" baseline="0">
                <a:solidFill>
                  <a:schemeClr val="tx1"/>
                </a:solidFill>
                <a:latin typeface="+mn-lt"/>
                <a:ea typeface="+mn-ea"/>
                <a:cs typeface="Aharoni" pitchFamily="2" charset="-79"/>
              </a:defRPr>
            </a:lvl1pPr>
            <a:lvl2pPr marL="0" marR="0" indent="0" algn="l" defTabSz="1005505" rtl="0" eaLnBrk="1" fontAlgn="auto" latinLnBrk="0" hangingPunct="1">
              <a:lnSpc>
                <a:spcPct val="100000"/>
              </a:lnSpc>
              <a:spcBef>
                <a:spcPts val="660"/>
              </a:spcBef>
              <a:spcAft>
                <a:spcPts val="0"/>
              </a:spcAft>
              <a:buClrTx/>
              <a:buSzTx/>
              <a:buFontTx/>
              <a:buNone/>
              <a:tabLst/>
              <a:defRPr lang="en-US" sz="1100" kern="0" baseline="0">
                <a:solidFill>
                  <a:schemeClr val="tx1"/>
                </a:solidFill>
                <a:latin typeface="+mn-lt"/>
                <a:ea typeface="+mn-ea"/>
                <a:cs typeface="Aharoni" pitchFamily="2" charset="-79"/>
              </a:defRPr>
            </a:lvl2pPr>
            <a:lvl3pPr marL="227013" marR="0" indent="-227013" algn="l" defTabSz="1005505" rtl="0" eaLnBrk="1" fontAlgn="auto" latinLnBrk="0" hangingPunct="1">
              <a:lnSpc>
                <a:spcPct val="100000"/>
              </a:lnSpc>
              <a:spcBef>
                <a:spcPts val="660"/>
              </a:spcBef>
              <a:spcAft>
                <a:spcPts val="0"/>
              </a:spcAft>
              <a:buClr>
                <a:schemeClr val="tx2"/>
              </a:buClr>
              <a:buSzTx/>
              <a:buFont typeface="Symbol" pitchFamily="18" charset="2"/>
              <a:buChar char="·"/>
              <a:tabLst/>
              <a:defRPr lang="en-US" sz="1100" kern="0" baseline="0">
                <a:solidFill>
                  <a:schemeClr val="tx1"/>
                </a:solidFill>
                <a:latin typeface="+mn-lt"/>
                <a:ea typeface="+mn-ea"/>
                <a:cs typeface="Aharoni" pitchFamily="2" charset="-79"/>
              </a:defRPr>
            </a:lvl3pPr>
            <a:lvl4pPr marL="460375" marR="0" indent="-228600"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0" baseline="0">
                <a:solidFill>
                  <a:schemeClr val="tx1"/>
                </a:solidFill>
                <a:latin typeface="+mn-lt"/>
                <a:ea typeface="+mn-ea"/>
                <a:cs typeface="Aharoni" pitchFamily="2" charset="-79"/>
              </a:defRPr>
            </a:lvl4pPr>
            <a:lvl5pPr marL="687388" marR="0" indent="-225425" algn="l" defTabSz="1005505" rtl="0" eaLnBrk="1" fontAlgn="auto" latinLnBrk="0" hangingPunct="1">
              <a:lnSpc>
                <a:spcPct val="100000"/>
              </a:lnSpc>
              <a:spcBef>
                <a:spcPts val="330"/>
              </a:spcBef>
              <a:spcAft>
                <a:spcPts val="0"/>
              </a:spcAft>
              <a:buClr>
                <a:schemeClr val="tx1"/>
              </a:buClr>
              <a:buSzPct val="84000"/>
              <a:buFont typeface="Times New Roman" pitchFamily="18" charset="0"/>
              <a:buChar char="–"/>
              <a:tabLst/>
              <a:defRPr lang="en-US" sz="1100" kern="1200" baseline="0" dirty="0" smtClean="0">
                <a:solidFill>
                  <a:schemeClr val="tx1"/>
                </a:solidFill>
                <a:latin typeface="+mn-lt"/>
                <a:ea typeface="+mn-ea"/>
                <a:cs typeface="Aharoni" pitchFamily="2" charset="-79"/>
              </a:defRPr>
            </a:lvl5pPr>
            <a:lvl6pPr marL="687388" marR="0" indent="-225425"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b="0" kern="0" baseline="0">
                <a:solidFill>
                  <a:schemeClr val="tx1"/>
                </a:solidFill>
                <a:latin typeface="Frutiger 45 Light" pitchFamily="34" charset="0"/>
                <a:ea typeface="+mn-ea"/>
                <a:cs typeface="+mn-cs"/>
              </a:defRPr>
            </a:lvl6pPr>
            <a:lvl7pPr marL="687388" marR="0" indent="-230188"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7pPr>
            <a:lvl8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8pPr>
            <a:lvl9pPr marL="687388" marR="0" indent="-227013" algn="l" defTabSz="1005505" rtl="0" eaLnBrk="1" fontAlgn="auto" latinLnBrk="0" hangingPunct="1">
              <a:lnSpc>
                <a:spcPct val="100000"/>
              </a:lnSpc>
              <a:spcBef>
                <a:spcPts val="330"/>
              </a:spcBef>
              <a:spcAft>
                <a:spcPts val="0"/>
              </a:spcAft>
              <a:buClr>
                <a:srgbClr val="000000"/>
              </a:buClr>
              <a:buSzPct val="84000"/>
              <a:buFont typeface="Times New Roman" pitchFamily="18" charset="0"/>
              <a:buChar char="–"/>
              <a:tabLst/>
              <a:defRPr lang="en-US" sz="1100" kern="0" baseline="0">
                <a:solidFill>
                  <a:schemeClr val="tx1"/>
                </a:solidFill>
                <a:latin typeface="Frutiger 45 Light" pitchFamily="34" charset="0"/>
                <a:ea typeface="+mn-ea"/>
                <a:cs typeface="+mn-cs"/>
              </a:defRPr>
            </a:lvl9pPr>
          </a:lstStyle>
          <a:p>
            <a:r>
              <a:rPr lang="en-US" sz="1636"/>
              <a:t> 5–10 years</a:t>
            </a:r>
          </a:p>
        </p:txBody>
      </p:sp>
      <p:cxnSp>
        <p:nvCxnSpPr>
          <p:cNvPr id="20" name="Straight Connector 19"/>
          <p:cNvCxnSpPr>
            <a:stCxn id="13" idx="1"/>
          </p:cNvCxnSpPr>
          <p:nvPr/>
        </p:nvCxnSpPr>
        <p:spPr>
          <a:xfrm flipH="1">
            <a:off x="6280094" y="4526354"/>
            <a:ext cx="666775" cy="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7" idx="1"/>
          </p:cNvCxnSpPr>
          <p:nvPr/>
        </p:nvCxnSpPr>
        <p:spPr>
          <a:xfrm flipH="1">
            <a:off x="5975581" y="2620329"/>
            <a:ext cx="533271" cy="2577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6" idx="3"/>
          </p:cNvCxnSpPr>
          <p:nvPr/>
        </p:nvCxnSpPr>
        <p:spPr>
          <a:xfrm flipH="1" flipV="1">
            <a:off x="2897867" y="3055488"/>
            <a:ext cx="465662" cy="3454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6"/>
            </p:custDataLst>
          </p:nvPr>
        </p:nvSpPr>
        <p:spPr>
          <a:xfrm>
            <a:off x="510994" y="6228098"/>
            <a:ext cx="7479507" cy="276999"/>
          </a:xfrm>
          <a:prstGeom prst="rect">
            <a:avLst/>
          </a:prstGeom>
          <a:noFill/>
        </p:spPr>
        <p:txBody>
          <a:bodyPr vert="horz" wrap="square" lIns="0" tIns="0" rIns="0" bIns="0" rtlCol="0">
            <a:spAutoFit/>
          </a:bodyPr>
          <a:lstStyle/>
          <a:p>
            <a:pPr algn="l"/>
            <a:r>
              <a:rPr lang="en-US" sz="900">
                <a:solidFill>
                  <a:srgbClr val="98A4AE"/>
                </a:solidFill>
                <a:latin typeface="Franklin Gothic Book" panose="020B0503020102020204" pitchFamily="34" charset="0"/>
              </a:rPr>
              <a:t>Source:	</a:t>
            </a:r>
            <a:endParaRPr lang="en-CA" sz="900">
              <a:solidFill>
                <a:srgbClr val="98A4AE"/>
              </a:solidFill>
              <a:latin typeface="Franklin Gothic Book" panose="020B0503020102020204" pitchFamily="34" charset="0"/>
            </a:endParaRPr>
          </a:p>
          <a:p>
            <a:r>
              <a:rPr lang="en-US" sz="900">
                <a:solidFill>
                  <a:srgbClr val="98A4AE"/>
                </a:solidFill>
                <a:latin typeface="Franklin Gothic Book" panose="020B0503020102020204" pitchFamily="34" charset="0"/>
              </a:rPr>
              <a:t>2018 Canadian Federation of Independent Business (CFIB) report, Getting the Transition Right</a:t>
            </a:r>
          </a:p>
        </p:txBody>
      </p:sp>
      <p:sp>
        <p:nvSpPr>
          <p:cNvPr id="18" name="Rectangle 17">
            <a:extLst>
              <a:ext uri="{FF2B5EF4-FFF2-40B4-BE49-F238E27FC236}">
                <a16:creationId xmlns:a16="http://schemas.microsoft.com/office/drawing/2014/main" id="{ADE0CD1E-7205-A04E-A321-F838DC7203C6}"/>
              </a:ext>
            </a:extLst>
          </p:cNvPr>
          <p:cNvSpPr/>
          <p:nvPr/>
        </p:nvSpPr>
        <p:spPr>
          <a:xfrm>
            <a:off x="817258" y="753482"/>
            <a:ext cx="8765652" cy="769441"/>
          </a:xfrm>
          <a:prstGeom prst="rect">
            <a:avLst/>
          </a:prstGeom>
        </p:spPr>
        <p:txBody>
          <a:bodyPr wrap="square">
            <a:spAutoFit/>
          </a:bodyPr>
          <a:lstStyle/>
          <a:p>
            <a:r>
              <a:rPr lang="en-US" sz="4400" b="1">
                <a:solidFill>
                  <a:srgbClr val="236092"/>
                </a:solidFill>
                <a:latin typeface="Source Sans Pro SemiBold" charset="0"/>
                <a:ea typeface="Source Sans Pro SemiBold" charset="0"/>
                <a:cs typeface="Source Sans Pro SemiBold" charset="0"/>
              </a:rPr>
              <a:t>When Will the </a:t>
            </a:r>
            <a:r>
              <a:rPr lang="en-US" sz="4400" b="1">
                <a:solidFill>
                  <a:srgbClr val="236092"/>
                </a:solidFill>
                <a:latin typeface="Source Sans Pro Light" panose="020B0403030403020204" pitchFamily="34" charset="0"/>
                <a:ea typeface="Source Sans Pro Light" panose="020B0403030403020204" pitchFamily="34" charset="0"/>
                <a:cs typeface="Source Sans Pro SemiBold" charset="0"/>
              </a:rPr>
              <a:t>Boomers Bail?</a:t>
            </a:r>
            <a:endParaRPr lang="en-US" sz="4400">
              <a:solidFill>
                <a:srgbClr val="236092"/>
              </a:solidFill>
              <a:latin typeface="Source Sans Pro Light" panose="020B0403030403020204" pitchFamily="34" charset="0"/>
              <a:ea typeface="Source Sans Pro Light" panose="020B0403030403020204" pitchFamily="34" charset="0"/>
            </a:endParaRPr>
          </a:p>
        </p:txBody>
      </p:sp>
      <p:grpSp>
        <p:nvGrpSpPr>
          <p:cNvPr id="22" name="Group 21">
            <a:extLst>
              <a:ext uri="{FF2B5EF4-FFF2-40B4-BE49-F238E27FC236}">
                <a16:creationId xmlns:a16="http://schemas.microsoft.com/office/drawing/2014/main" id="{E9B4F4BD-9ED2-8244-856A-658369B1F8EE}"/>
              </a:ext>
            </a:extLst>
          </p:cNvPr>
          <p:cNvGrpSpPr/>
          <p:nvPr/>
        </p:nvGrpSpPr>
        <p:grpSpPr>
          <a:xfrm>
            <a:off x="862199" y="1527081"/>
            <a:ext cx="9147497" cy="531820"/>
            <a:chOff x="2014184" y="2275657"/>
            <a:chExt cx="11655185" cy="1063640"/>
          </a:xfrm>
        </p:grpSpPr>
        <p:sp>
          <p:nvSpPr>
            <p:cNvPr id="24" name="Rectangle 23">
              <a:extLst>
                <a:ext uri="{FF2B5EF4-FFF2-40B4-BE49-F238E27FC236}">
                  <a16:creationId xmlns:a16="http://schemas.microsoft.com/office/drawing/2014/main" id="{F70C163B-C73E-114B-B38F-DF5412B8808E}"/>
                </a:ext>
              </a:extLst>
            </p:cNvPr>
            <p:cNvSpPr/>
            <p:nvPr/>
          </p:nvSpPr>
          <p:spPr>
            <a:xfrm>
              <a:off x="2171324" y="3247860"/>
              <a:ext cx="1553038" cy="91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a:endParaRPr lang="en-US" sz="2000">
                <a:solidFill>
                  <a:schemeClr val="accent2"/>
                </a:solidFill>
                <a:latin typeface="Open Sans Light"/>
              </a:endParaRPr>
            </a:p>
          </p:txBody>
        </p:sp>
        <p:sp>
          <p:nvSpPr>
            <p:cNvPr id="25" name="Subtitle 2">
              <a:extLst>
                <a:ext uri="{FF2B5EF4-FFF2-40B4-BE49-F238E27FC236}">
                  <a16:creationId xmlns:a16="http://schemas.microsoft.com/office/drawing/2014/main" id="{FC3C62BF-68DA-364C-A6EC-96887E5CA9CB}"/>
                </a:ext>
              </a:extLst>
            </p:cNvPr>
            <p:cNvSpPr txBox="1">
              <a:spLocks/>
            </p:cNvSpPr>
            <p:nvPr/>
          </p:nvSpPr>
          <p:spPr>
            <a:xfrm>
              <a:off x="2014184" y="2275657"/>
              <a:ext cx="11655185" cy="839116"/>
            </a:xfrm>
            <a:prstGeom prst="rect">
              <a:avLst/>
            </a:prstGeom>
          </p:spPr>
          <p:txBody>
            <a:bodyPr vert="horz" lIns="108745" tIns="54373" rIns="108745" bIns="5437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600">
                  <a:latin typeface="Lato Light"/>
                  <a:cs typeface="Lato Light"/>
                </a:rPr>
                <a:t>Expectations around business exits should be reset</a:t>
              </a:r>
            </a:p>
          </p:txBody>
        </p:sp>
      </p:grpSp>
      <p:sp>
        <p:nvSpPr>
          <p:cNvPr id="6" name="Rectangle 5">
            <a:extLst>
              <a:ext uri="{FF2B5EF4-FFF2-40B4-BE49-F238E27FC236}">
                <a16:creationId xmlns:a16="http://schemas.microsoft.com/office/drawing/2014/main" id="{135A5B8E-7326-8543-B2C6-223C94CF944A}"/>
              </a:ext>
            </a:extLst>
          </p:cNvPr>
          <p:cNvSpPr/>
          <p:nvPr/>
        </p:nvSpPr>
        <p:spPr>
          <a:xfrm>
            <a:off x="7554812" y="2969593"/>
            <a:ext cx="4247777" cy="1107996"/>
          </a:xfrm>
          <a:prstGeom prst="rect">
            <a:avLst/>
          </a:prstGeom>
        </p:spPr>
        <p:txBody>
          <a:bodyPr wrap="square">
            <a:spAutoFit/>
          </a:bodyPr>
          <a:lstStyle/>
          <a:p>
            <a:r>
              <a:rPr lang="en-US" sz="3300" b="1">
                <a:solidFill>
                  <a:srgbClr val="C00000"/>
                </a:solidFill>
                <a:latin typeface="Frutiger 45 Light"/>
              </a:rPr>
              <a:t>72% of business owners </a:t>
            </a:r>
            <a:r>
              <a:rPr lang="en-US" sz="900" b="1">
                <a:solidFill>
                  <a:srgbClr val="C00000"/>
                </a:solidFill>
                <a:latin typeface="Frutiger 45 Light"/>
              </a:rPr>
              <a:t>surveyed plan to exit by 2028</a:t>
            </a:r>
            <a:endParaRPr lang="en-US" sz="900"/>
          </a:p>
        </p:txBody>
      </p:sp>
    </p:spTree>
    <p:custDataLst>
      <p:tags r:id="rId1"/>
    </p:custDataLst>
    <p:extLst>
      <p:ext uri="{BB962C8B-B14F-4D97-AF65-F5344CB8AC3E}">
        <p14:creationId xmlns:p14="http://schemas.microsoft.com/office/powerpoint/2010/main" val="68412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4FC2E7-EEED-4B58-BD48-124E78FB2200}"/>
              </a:ext>
            </a:extLst>
          </p:cNvPr>
          <p:cNvSpPr>
            <a:spLocks noGrp="1"/>
          </p:cNvSpPr>
          <p:nvPr>
            <p:ph type="title"/>
          </p:nvPr>
        </p:nvSpPr>
        <p:spPr>
          <a:xfrm>
            <a:off x="640080" y="325369"/>
            <a:ext cx="4998720" cy="1956841"/>
          </a:xfrm>
        </p:spPr>
        <p:txBody>
          <a:bodyPr vert="horz" lIns="91440" tIns="45720" rIns="91440" bIns="45720" rtlCol="0" anchor="b">
            <a:normAutofit fontScale="90000"/>
          </a:bodyPr>
          <a:lstStyle/>
          <a:p>
            <a:r>
              <a:rPr lang="en-US" sz="5400" dirty="0"/>
              <a:t>Boomer owned businesses drive local economies</a:t>
            </a:r>
          </a:p>
        </p:txBody>
      </p:sp>
      <p:pic>
        <p:nvPicPr>
          <p:cNvPr id="8" name="Content Placeholder 7">
            <a:extLst>
              <a:ext uri="{FF2B5EF4-FFF2-40B4-BE49-F238E27FC236}">
                <a16:creationId xmlns:a16="http://schemas.microsoft.com/office/drawing/2014/main" id="{4912A7E3-3F74-4A3C-AB81-56A83FD5BA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390" r="123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4" name="Content Placeholder 2">
            <a:extLst>
              <a:ext uri="{FF2B5EF4-FFF2-40B4-BE49-F238E27FC236}">
                <a16:creationId xmlns:a16="http://schemas.microsoft.com/office/drawing/2014/main" id="{A5F39AF0-D45B-46B6-9213-2F4A62B90F4B}"/>
              </a:ext>
            </a:extLst>
          </p:cNvPr>
          <p:cNvSpPr>
            <a:spLocks noGrp="1"/>
          </p:cNvSpPr>
          <p:nvPr>
            <p:ph idx="1"/>
          </p:nvPr>
        </p:nvSpPr>
        <p:spPr>
          <a:xfrm>
            <a:off x="562640" y="2282210"/>
            <a:ext cx="4253024" cy="3525319"/>
          </a:xfrm>
        </p:spPr>
        <p:txBody>
          <a:bodyPr anchor="ctr">
            <a:normAutofit fontScale="92500"/>
          </a:bodyPr>
          <a:lstStyle/>
          <a:p>
            <a:pPr marL="0" indent="0">
              <a:buNone/>
            </a:pPr>
            <a:r>
              <a:rPr lang="en-US" sz="20000" b="1" dirty="0"/>
              <a:t>40</a:t>
            </a:r>
            <a:r>
              <a:rPr lang="en-US" sz="15000" b="1" dirty="0"/>
              <a:t>%</a:t>
            </a:r>
          </a:p>
        </p:txBody>
      </p:sp>
      <p:sp>
        <p:nvSpPr>
          <p:cNvPr id="16" name="Content Placeholder 7">
            <a:extLst>
              <a:ext uri="{FF2B5EF4-FFF2-40B4-BE49-F238E27FC236}">
                <a16:creationId xmlns:a16="http://schemas.microsoft.com/office/drawing/2014/main" id="{655D5333-864E-4E19-8670-D7C5C0A5D23E}"/>
              </a:ext>
            </a:extLst>
          </p:cNvPr>
          <p:cNvSpPr txBox="1">
            <a:spLocks/>
          </p:cNvSpPr>
          <p:nvPr/>
        </p:nvSpPr>
        <p:spPr>
          <a:xfrm>
            <a:off x="562640" y="5873883"/>
            <a:ext cx="4020879" cy="658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315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315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315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t>At least 40% of a community’s economy</a:t>
            </a:r>
          </a:p>
        </p:txBody>
      </p:sp>
    </p:spTree>
    <p:extLst>
      <p:ext uri="{BB962C8B-B14F-4D97-AF65-F5344CB8AC3E}">
        <p14:creationId xmlns:p14="http://schemas.microsoft.com/office/powerpoint/2010/main" val="3108808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pie chart&#10;&#10;Description automatically generated">
            <a:extLst>
              <a:ext uri="{FF2B5EF4-FFF2-40B4-BE49-F238E27FC236}">
                <a16:creationId xmlns:a16="http://schemas.microsoft.com/office/drawing/2014/main" id="{F02C32A3-2B73-4ED3-9A7E-72A8E3F59066}"/>
              </a:ext>
            </a:extLst>
          </p:cNvPr>
          <p:cNvPicPr>
            <a:picLocks noChangeAspect="1"/>
          </p:cNvPicPr>
          <p:nvPr/>
        </p:nvPicPr>
        <p:blipFill rotWithShape="1">
          <a:blip r:embed="rId4">
            <a:extLst>
              <a:ext uri="{28A0092B-C50C-407E-A947-70E740481C1C}">
                <a14:useLocalDpi xmlns:a14="http://schemas.microsoft.com/office/drawing/2010/main" val="0"/>
              </a:ext>
            </a:extLst>
          </a:blip>
          <a:srcRect b="4389"/>
          <a:stretch/>
        </p:blipFill>
        <p:spPr>
          <a:xfrm>
            <a:off x="6164811" y="404164"/>
            <a:ext cx="4985622" cy="5816236"/>
          </a:xfrm>
          <a:prstGeom prst="rect">
            <a:avLst/>
          </a:prstGeom>
        </p:spPr>
      </p:pic>
      <p:pic>
        <p:nvPicPr>
          <p:cNvPr id="11" name="Picture 10" descr="Chart, pie chart&#10;&#10;Description automatically generated">
            <a:extLst>
              <a:ext uri="{FF2B5EF4-FFF2-40B4-BE49-F238E27FC236}">
                <a16:creationId xmlns:a16="http://schemas.microsoft.com/office/drawing/2014/main" id="{1BF35E8E-EC48-41D1-A25C-29DA55D25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00" y="359339"/>
            <a:ext cx="4672313" cy="6088434"/>
          </a:xfrm>
          <a:prstGeom prst="rect">
            <a:avLst/>
          </a:prstGeom>
        </p:spPr>
      </p:pic>
    </p:spTree>
    <p:extLst>
      <p:ext uri="{BB962C8B-B14F-4D97-AF65-F5344CB8AC3E}">
        <p14:creationId xmlns:p14="http://schemas.microsoft.com/office/powerpoint/2010/main" val="7408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54BD4FA-0424-4E89-B208-054752DF121A}"/>
              </a:ext>
            </a:extLst>
          </p:cNvPr>
          <p:cNvSpPr>
            <a:spLocks noGrp="1"/>
          </p:cNvSpPr>
          <p:nvPr>
            <p:ph idx="1"/>
          </p:nvPr>
        </p:nvSpPr>
        <p:spPr>
          <a:xfrm>
            <a:off x="5709919" y="629586"/>
            <a:ext cx="6019403" cy="5666283"/>
          </a:xfrm>
        </p:spPr>
        <p:txBody>
          <a:bodyPr anchor="ctr">
            <a:normAutofit/>
          </a:bodyPr>
          <a:lstStyle/>
          <a:p>
            <a:pPr marL="0" indent="0">
              <a:buNone/>
            </a:pPr>
            <a:r>
              <a:rPr lang="en-CA" dirty="0">
                <a:solidFill>
                  <a:srgbClr val="153156"/>
                </a:solidFill>
              </a:rPr>
              <a:t>There are approximately 1.2 million baby boomer owned/operated businesses in Canada, employing an estimated 10.8 million full-time workers. </a:t>
            </a:r>
          </a:p>
          <a:p>
            <a:pPr marL="0" indent="0">
              <a:buNone/>
            </a:pPr>
            <a:r>
              <a:rPr lang="en-CA" dirty="0">
                <a:solidFill>
                  <a:srgbClr val="153156"/>
                </a:solidFill>
              </a:rPr>
              <a:t>The total enterprise value of these businesses is approximately $1.5 trillion.</a:t>
            </a:r>
          </a:p>
        </p:txBody>
      </p:sp>
      <p:pic>
        <p:nvPicPr>
          <p:cNvPr id="4" name="Picture 3">
            <a:extLst>
              <a:ext uri="{FF2B5EF4-FFF2-40B4-BE49-F238E27FC236}">
                <a16:creationId xmlns:a16="http://schemas.microsoft.com/office/drawing/2014/main" id="{AA1B849D-CA30-4A39-A898-33AF1A4FFE2F}"/>
              </a:ext>
            </a:extLst>
          </p:cNvPr>
          <p:cNvPicPr>
            <a:picLocks noChangeAspect="1"/>
          </p:cNvPicPr>
          <p:nvPr/>
        </p:nvPicPr>
        <p:blipFill rotWithShape="1">
          <a:blip r:embed="rId3">
            <a:extLst>
              <a:ext uri="{28A0092B-C50C-407E-A947-70E740481C1C}">
                <a14:useLocalDpi xmlns:a14="http://schemas.microsoft.com/office/drawing/2010/main" val="0"/>
              </a:ext>
            </a:extLst>
          </a:blip>
          <a:srcRect l="17561" t="13307"/>
          <a:stretch/>
        </p:blipFill>
        <p:spPr>
          <a:xfrm>
            <a:off x="580103" y="392541"/>
            <a:ext cx="4054862" cy="5774342"/>
          </a:xfrm>
          <a:prstGeom prst="rect">
            <a:avLst/>
          </a:prstGeom>
        </p:spPr>
      </p:pic>
    </p:spTree>
    <p:extLst>
      <p:ext uri="{BB962C8B-B14F-4D97-AF65-F5344CB8AC3E}">
        <p14:creationId xmlns:p14="http://schemas.microsoft.com/office/powerpoint/2010/main" val="199168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2588-CE26-4DFB-87D3-C4C01870D457}"/>
              </a:ext>
            </a:extLst>
          </p:cNvPr>
          <p:cNvSpPr>
            <a:spLocks noGrp="1"/>
          </p:cNvSpPr>
          <p:nvPr>
            <p:ph type="title"/>
          </p:nvPr>
        </p:nvSpPr>
        <p:spPr>
          <a:xfrm>
            <a:off x="621792" y="1161288"/>
            <a:ext cx="3602736" cy="4526280"/>
          </a:xfrm>
        </p:spPr>
        <p:txBody>
          <a:bodyPr>
            <a:normAutofit/>
          </a:bodyPr>
          <a:lstStyle/>
          <a:p>
            <a:r>
              <a:rPr lang="en-US" sz="4000" b="1" dirty="0">
                <a:solidFill>
                  <a:srgbClr val="153156"/>
                </a:solidFill>
              </a:rPr>
              <a:t>Owners are completely unprepared for transition.</a:t>
            </a:r>
          </a:p>
        </p:txBody>
      </p:sp>
      <p:sp>
        <p:nvSpPr>
          <p:cNvPr id="3" name="Content Placeholder 2">
            <a:extLst>
              <a:ext uri="{FF2B5EF4-FFF2-40B4-BE49-F238E27FC236}">
                <a16:creationId xmlns:a16="http://schemas.microsoft.com/office/drawing/2014/main" id="{3EA2E358-8E2C-425F-B0E2-E63DCB30FEDA}"/>
              </a:ext>
            </a:extLst>
          </p:cNvPr>
          <p:cNvSpPr>
            <a:spLocks noGrp="1"/>
          </p:cNvSpPr>
          <p:nvPr>
            <p:ph idx="1"/>
          </p:nvPr>
        </p:nvSpPr>
        <p:spPr>
          <a:xfrm>
            <a:off x="4955458" y="206477"/>
            <a:ext cx="7076121" cy="6577781"/>
          </a:xfrm>
        </p:spPr>
        <p:txBody>
          <a:bodyPr anchor="ctr">
            <a:normAutofit/>
          </a:bodyPr>
          <a:lstStyle/>
          <a:p>
            <a:r>
              <a:rPr lang="en-US" sz="2000" dirty="0">
                <a:solidFill>
                  <a:srgbClr val="153156"/>
                </a:solidFill>
              </a:rPr>
              <a:t>Only 3 out of 10 owners have a transition plan</a:t>
            </a:r>
          </a:p>
          <a:p>
            <a:endParaRPr lang="en-US" sz="2000" dirty="0">
              <a:solidFill>
                <a:srgbClr val="153156"/>
              </a:solidFill>
            </a:endParaRPr>
          </a:p>
          <a:p>
            <a:r>
              <a:rPr lang="en-US" sz="2000" dirty="0">
                <a:solidFill>
                  <a:srgbClr val="153156"/>
                </a:solidFill>
              </a:rPr>
              <a:t>40% do not have a contingency plan if they die or are permanently disabled</a:t>
            </a:r>
          </a:p>
          <a:p>
            <a:pPr marL="0" indent="0">
              <a:buNone/>
            </a:pPr>
            <a:endParaRPr lang="en-US" sz="2000" dirty="0">
              <a:solidFill>
                <a:srgbClr val="153156"/>
              </a:solidFill>
            </a:endParaRPr>
          </a:p>
          <a:p>
            <a:r>
              <a:rPr lang="en-US" sz="2000" dirty="0">
                <a:solidFill>
                  <a:srgbClr val="153156"/>
                </a:solidFill>
              </a:rPr>
              <a:t>Between 70-80% of private business will fail to transfer</a:t>
            </a:r>
          </a:p>
          <a:p>
            <a:endParaRPr lang="en-US" sz="2000" dirty="0">
              <a:solidFill>
                <a:srgbClr val="153156"/>
              </a:solidFill>
            </a:endParaRPr>
          </a:p>
          <a:p>
            <a:r>
              <a:rPr lang="en-US" sz="2000" dirty="0">
                <a:solidFill>
                  <a:srgbClr val="153156"/>
                </a:solidFill>
              </a:rPr>
              <a:t>88% of family businesses fail to make it to the third generation</a:t>
            </a:r>
          </a:p>
          <a:p>
            <a:endParaRPr lang="en-US" sz="2000" dirty="0">
              <a:solidFill>
                <a:srgbClr val="153156"/>
              </a:solidFill>
            </a:endParaRPr>
          </a:p>
          <a:p>
            <a:r>
              <a:rPr lang="en-US" sz="2000" dirty="0">
                <a:solidFill>
                  <a:srgbClr val="153156"/>
                </a:solidFill>
              </a:rPr>
              <a:t>66% of owners are unfamiliar with the complete suite of transition options</a:t>
            </a:r>
          </a:p>
          <a:p>
            <a:endParaRPr lang="en-US" sz="2000" dirty="0">
              <a:solidFill>
                <a:srgbClr val="153156"/>
              </a:solidFill>
            </a:endParaRPr>
          </a:p>
          <a:p>
            <a:r>
              <a:rPr lang="en-US" sz="2000" dirty="0">
                <a:solidFill>
                  <a:srgbClr val="153156"/>
                </a:solidFill>
              </a:rPr>
              <a:t>78% have no formal transition team</a:t>
            </a:r>
          </a:p>
          <a:p>
            <a:pPr marL="0" indent="0">
              <a:buNone/>
            </a:pPr>
            <a:endParaRPr lang="en-US" sz="2000" dirty="0">
              <a:solidFill>
                <a:srgbClr val="153156"/>
              </a:solidFill>
            </a:endParaRPr>
          </a:p>
          <a:p>
            <a:r>
              <a:rPr lang="en-US" sz="2000" dirty="0">
                <a:solidFill>
                  <a:srgbClr val="153156"/>
                </a:solidFill>
              </a:rPr>
              <a:t>93% do not have a life-after-business plan</a:t>
            </a:r>
          </a:p>
        </p:txBody>
      </p:sp>
    </p:spTree>
    <p:extLst>
      <p:ext uri="{BB962C8B-B14F-4D97-AF65-F5344CB8AC3E}">
        <p14:creationId xmlns:p14="http://schemas.microsoft.com/office/powerpoint/2010/main" val="140310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315BF-6609-412B-A58E-181668C5DA42}"/>
              </a:ext>
            </a:extLst>
          </p:cNvPr>
          <p:cNvSpPr>
            <a:spLocks noGrp="1"/>
          </p:cNvSpPr>
          <p:nvPr>
            <p:ph type="title"/>
          </p:nvPr>
        </p:nvSpPr>
        <p:spPr>
          <a:xfrm>
            <a:off x="640080" y="62479"/>
            <a:ext cx="4368602" cy="1956841"/>
          </a:xfrm>
        </p:spPr>
        <p:txBody>
          <a:bodyPr vert="horz" lIns="91440" tIns="45720" rIns="91440" bIns="45720" rtlCol="0" anchor="b">
            <a:normAutofit/>
          </a:bodyPr>
          <a:lstStyle/>
          <a:p>
            <a:r>
              <a:rPr lang="en-US" dirty="0"/>
              <a:t>According to StatsCan</a:t>
            </a:r>
          </a:p>
        </p:txBody>
      </p:sp>
      <p:sp>
        <p:nvSpPr>
          <p:cNvPr id="6" name="Content Placeholder 5">
            <a:extLst>
              <a:ext uri="{FF2B5EF4-FFF2-40B4-BE49-F238E27FC236}">
                <a16:creationId xmlns:a16="http://schemas.microsoft.com/office/drawing/2014/main" id="{0E2E1299-6286-446F-8108-138933E39CAE}"/>
              </a:ext>
            </a:extLst>
          </p:cNvPr>
          <p:cNvSpPr>
            <a:spLocks noGrp="1"/>
          </p:cNvSpPr>
          <p:nvPr>
            <p:ph sz="half" idx="2"/>
          </p:nvPr>
        </p:nvSpPr>
        <p:spPr>
          <a:xfrm>
            <a:off x="640080" y="2610009"/>
            <a:ext cx="4243589" cy="3320668"/>
          </a:xfrm>
        </p:spPr>
        <p:txBody>
          <a:bodyPr vert="horz" lIns="91440" tIns="45720" rIns="91440" bIns="45720" rtlCol="0">
            <a:normAutofit/>
          </a:bodyPr>
          <a:lstStyle/>
          <a:p>
            <a:pPr marL="0" indent="0">
              <a:buNone/>
            </a:pPr>
            <a:r>
              <a:rPr lang="en-US" sz="18000" dirty="0">
                <a:latin typeface="+mn-lt"/>
              </a:rPr>
              <a:t>2/3</a:t>
            </a:r>
            <a:endParaRPr lang="en-US" sz="12000" dirty="0">
              <a:latin typeface="+mn-lt"/>
            </a:endParaRPr>
          </a:p>
        </p:txBody>
      </p:sp>
      <p:pic>
        <p:nvPicPr>
          <p:cNvPr id="8" name="Content Placeholder 7" descr="Child with parents on pumpkin field">
            <a:extLst>
              <a:ext uri="{FF2B5EF4-FFF2-40B4-BE49-F238E27FC236}">
                <a16:creationId xmlns:a16="http://schemas.microsoft.com/office/drawing/2014/main" id="{5438057E-1996-4A1E-A713-9E97D3A4E9C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6566" r="16566"/>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Content Placeholder 7">
            <a:extLst>
              <a:ext uri="{FF2B5EF4-FFF2-40B4-BE49-F238E27FC236}">
                <a16:creationId xmlns:a16="http://schemas.microsoft.com/office/drawing/2014/main" id="{AE0CD8E0-5C7D-4FCA-AD1D-8D1443ABD751}"/>
              </a:ext>
            </a:extLst>
          </p:cNvPr>
          <p:cNvSpPr txBox="1">
            <a:spLocks/>
          </p:cNvSpPr>
          <p:nvPr/>
        </p:nvSpPr>
        <p:spPr>
          <a:xfrm>
            <a:off x="387343" y="5439543"/>
            <a:ext cx="4749062" cy="658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5315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315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315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5315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of Canada’s labour force are employed by small businesses</a:t>
            </a:r>
          </a:p>
        </p:txBody>
      </p:sp>
    </p:spTree>
    <p:extLst>
      <p:ext uri="{BB962C8B-B14F-4D97-AF65-F5344CB8AC3E}">
        <p14:creationId xmlns:p14="http://schemas.microsoft.com/office/powerpoint/2010/main" val="65510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F1B7F-6EE5-4B5F-A5B9-A90BAEE3D599}"/>
              </a:ext>
            </a:extLst>
          </p:cNvPr>
          <p:cNvSpPr>
            <a:spLocks noGrp="1"/>
          </p:cNvSpPr>
          <p:nvPr>
            <p:ph type="title"/>
          </p:nvPr>
        </p:nvSpPr>
        <p:spPr/>
        <p:txBody>
          <a:bodyPr/>
          <a:lstStyle/>
          <a:p>
            <a:r>
              <a:rPr lang="en-CA" dirty="0"/>
              <a:t>Your Community and </a:t>
            </a:r>
            <a:br>
              <a:rPr lang="en-CA" dirty="0"/>
            </a:br>
            <a:r>
              <a:rPr lang="en-CA" dirty="0"/>
              <a:t>Business Retention</a:t>
            </a:r>
          </a:p>
        </p:txBody>
      </p:sp>
      <p:sp>
        <p:nvSpPr>
          <p:cNvPr id="5" name="Text Placeholder 4">
            <a:extLst>
              <a:ext uri="{FF2B5EF4-FFF2-40B4-BE49-F238E27FC236}">
                <a16:creationId xmlns:a16="http://schemas.microsoft.com/office/drawing/2014/main" id="{01A29F4A-9A7E-4C2B-B17D-632F474C0FD0}"/>
              </a:ext>
            </a:extLst>
          </p:cNvPr>
          <p:cNvSpPr>
            <a:spLocks noGrp="1"/>
          </p:cNvSpPr>
          <p:nvPr>
            <p:ph type="body" idx="1"/>
          </p:nvPr>
        </p:nvSpPr>
        <p:spPr/>
        <p:txBody>
          <a:bodyPr/>
          <a:lstStyle/>
          <a:p>
            <a:r>
              <a:rPr lang="en-CA" dirty="0"/>
              <a:t>2 Challenges</a:t>
            </a:r>
          </a:p>
          <a:p>
            <a:r>
              <a:rPr lang="en-CA" dirty="0"/>
              <a:t>2 Solutions</a:t>
            </a:r>
          </a:p>
        </p:txBody>
      </p:sp>
    </p:spTree>
    <p:extLst>
      <p:ext uri="{BB962C8B-B14F-4D97-AF65-F5344CB8AC3E}">
        <p14:creationId xmlns:p14="http://schemas.microsoft.com/office/powerpoint/2010/main" val="2863809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_TYPE" val="BODY TEXT"/>
  <p:tag name="COL" val="1"/>
  <p:tag name="ROW" val="1"/>
</p:tagLst>
</file>

<file path=ppt/tags/tag2.xml><?xml version="1.0" encoding="utf-8"?>
<p:tagLst xmlns:a="http://schemas.openxmlformats.org/drawingml/2006/main" xmlns:r="http://schemas.openxmlformats.org/officeDocument/2006/relationships" xmlns:p="http://schemas.openxmlformats.org/presentationml/2006/main">
  <p:tag name="TEXT_TYPE" val="PAGE HEADING"/>
  <p:tag name="FONT STYLE" val="SANS SERIF"/>
</p:tagLst>
</file>

<file path=ppt/tags/tag3.xml><?xml version="1.0" encoding="utf-8"?>
<p:tagLst xmlns:a="http://schemas.openxmlformats.org/drawingml/2006/main" xmlns:r="http://schemas.openxmlformats.org/officeDocument/2006/relationships" xmlns:p="http://schemas.openxmlformats.org/presentationml/2006/main">
  <p:tag name="FONT STYLE" val="SANS SERIF"/>
  <p:tag name="ISLOCKED" val="TRUE"/>
  <p:tag name="TOP" val="200000000000000E-13"/>
  <p:tag name="LEFT" val="331199989318848E-13"/>
  <p:tag name="HEIGHT" val="260000000000000E-13"/>
  <p:tag name="WIDTH" val="850000000000000E-13"/>
  <p:tag name="TEXT_TYPE" val="DRAFT STAMP"/>
</p:tagLst>
</file>

<file path=ppt/tags/tag4.xml><?xml version="1.0" encoding="utf-8"?>
<p:tagLst xmlns:a="http://schemas.openxmlformats.org/drawingml/2006/main" xmlns:r="http://schemas.openxmlformats.org/officeDocument/2006/relationships" xmlns:p="http://schemas.openxmlformats.org/presentationml/2006/main">
  <p:tag name="SLIDE_TYPE" val="BODY"/>
</p:tagLst>
</file>

<file path=ppt/tags/tag5.xml><?xml version="1.0" encoding="utf-8"?>
<p:tagLst xmlns:a="http://schemas.openxmlformats.org/drawingml/2006/main" xmlns:r="http://schemas.openxmlformats.org/officeDocument/2006/relationships" xmlns:p="http://schemas.openxmlformats.org/presentationml/2006/main">
  <p:tag name="TEXT_TYPE" val="BODY TEXT"/>
  <p:tag name="COL" val="1"/>
  <p:tag name="ROW" val="1"/>
</p:tagLst>
</file>

<file path=ppt/tags/tag6.xml><?xml version="1.0" encoding="utf-8"?>
<p:tagLst xmlns:a="http://schemas.openxmlformats.org/drawingml/2006/main" xmlns:r="http://schemas.openxmlformats.org/officeDocument/2006/relationships" xmlns:p="http://schemas.openxmlformats.org/presentationml/2006/main">
  <p:tag name="TEXT_TYPE" val="BODY TEXT"/>
  <p:tag name="COL" val="1"/>
  <p:tag name="ROW" val="1"/>
</p:tagLst>
</file>

<file path=ppt/tags/tag7.xml><?xml version="1.0" encoding="utf-8"?>
<p:tagLst xmlns:a="http://schemas.openxmlformats.org/drawingml/2006/main" xmlns:r="http://schemas.openxmlformats.org/officeDocument/2006/relationships" xmlns:p="http://schemas.openxmlformats.org/presentationml/2006/main">
  <p:tag name="TEXT_TYPE" val="BODY TEXT"/>
  <p:tag name="COL" val="1"/>
  <p:tag name="ROW" val="1"/>
</p:tagLst>
</file>

<file path=ppt/tags/tag8.xml><?xml version="1.0" encoding="utf-8"?>
<p:tagLst xmlns:a="http://schemas.openxmlformats.org/drawingml/2006/main" xmlns:r="http://schemas.openxmlformats.org/officeDocument/2006/relationships" xmlns:p="http://schemas.openxmlformats.org/presentationml/2006/main">
  <p:tag name="TEXT_TYPE" val="BODY TEXT"/>
  <p:tag name="COL" val="1"/>
  <p:tag name="ROW" val="1"/>
</p:tagLst>
</file>

<file path=ppt/tags/tag9.xml><?xml version="1.0" encoding="utf-8"?>
<p:tagLst xmlns:a="http://schemas.openxmlformats.org/drawingml/2006/main" xmlns:r="http://schemas.openxmlformats.org/officeDocument/2006/relationships" xmlns:p="http://schemas.openxmlformats.org/presentationml/2006/main">
  <p:tag name="SOURCE PARENT" val="LAYOUT BODY"/>
  <p:tag name="SOURCE" val="TextBox 6"/>
  <p:tag name="FONT STYLE" val="SANS SERIF"/>
</p:tagLst>
</file>

<file path=ppt/theme/theme1.xml><?xml version="1.0" encoding="utf-8"?>
<a:theme xmlns:a="http://schemas.openxmlformats.org/drawingml/2006/main" name="Office Theme">
  <a:themeElements>
    <a:clrScheme name="Custom 2">
      <a:dk1>
        <a:srgbClr val="153156"/>
      </a:dk1>
      <a:lt1>
        <a:sysClr val="window" lastClr="FFFFFF"/>
      </a:lt1>
      <a:dk2>
        <a:srgbClr val="44546A"/>
      </a:dk2>
      <a:lt2>
        <a:srgbClr val="E7E6E6"/>
      </a:lt2>
      <a:accent1>
        <a:srgbClr val="236092"/>
      </a:accent1>
      <a:accent2>
        <a:srgbClr val="8EA8B2"/>
      </a:accent2>
      <a:accent3>
        <a:srgbClr val="153156"/>
      </a:accent3>
      <a:accent4>
        <a:srgbClr val="E65300"/>
      </a:accent4>
      <a:accent5>
        <a:srgbClr val="006937"/>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deafff-c08c-4a07-b2ef-5c9475668f26" xsi:nil="true"/>
    <lcf76f155ced4ddcb4097134ff3c332f xmlns="7115f244-71cb-4c93-96a4-a230dffa8c4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455324AD288A4F94DA8F97360BF522" ma:contentTypeVersion="14" ma:contentTypeDescription="Create a new document." ma:contentTypeScope="" ma:versionID="0dfc2c4e89ed2ca9f4ddad24de1f364a">
  <xsd:schema xmlns:xsd="http://www.w3.org/2001/XMLSchema" xmlns:xs="http://www.w3.org/2001/XMLSchema" xmlns:p="http://schemas.microsoft.com/office/2006/metadata/properties" xmlns:ns2="7115f244-71cb-4c93-96a4-a230dffa8c4f" xmlns:ns3="11deafff-c08c-4a07-b2ef-5c9475668f26" targetNamespace="http://schemas.microsoft.com/office/2006/metadata/properties" ma:root="true" ma:fieldsID="b023103236bc0e2ad16e75c343bc8ba4" ns2:_="" ns3:_="">
    <xsd:import namespace="7115f244-71cb-4c93-96a4-a230dffa8c4f"/>
    <xsd:import namespace="11deafff-c08c-4a07-b2ef-5c9475668f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15f244-71cb-4c93-96a4-a230dffa8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bf0b12-4ccb-428d-98f1-72e830c2f3f0"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deafff-c08c-4a07-b2ef-5c9475668f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ad28e1e-e9f7-480d-aa00-c345df7084ce}" ma:internalName="TaxCatchAll" ma:showField="CatchAllData" ma:web="11deafff-c08c-4a07-b2ef-5c9475668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3CA61-B72B-4C8E-B0CD-BF82BB1E2A6F}">
  <ds:schemaRefs>
    <ds:schemaRef ds:uri="0b77d6f1-b92e-41a3-86c7-fb57a675f87d"/>
    <ds:schemaRef ds:uri="7c61475e-8ed1-49bd-9592-3f70a504937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C726372-28C3-41FC-AE81-B650B8C20B59}">
  <ds:schemaRefs>
    <ds:schemaRef ds:uri="http://schemas.microsoft.com/sharepoint/v3/contenttype/forms"/>
  </ds:schemaRefs>
</ds:datastoreItem>
</file>

<file path=customXml/itemProps3.xml><?xml version="1.0" encoding="utf-8"?>
<ds:datastoreItem xmlns:ds="http://schemas.openxmlformats.org/officeDocument/2006/customXml" ds:itemID="{804DE6BC-67A2-4ED9-8EB9-48F978AD5056}"/>
</file>

<file path=docProps/app.xml><?xml version="1.0" encoding="utf-8"?>
<Properties xmlns="http://schemas.openxmlformats.org/officeDocument/2006/extended-properties" xmlns:vt="http://schemas.openxmlformats.org/officeDocument/2006/docPropsVTypes">
  <TotalTime>23890</TotalTime>
  <Words>1445</Words>
  <Application>Microsoft Office PowerPoint</Application>
  <PresentationFormat>Widescreen</PresentationFormat>
  <Paragraphs>177</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Is Your Community  Ready for Next?</vt:lpstr>
      <vt:lpstr>Cindy Reid-Shelton</vt:lpstr>
      <vt:lpstr>PowerPoint Presentation</vt:lpstr>
      <vt:lpstr>Boomer owned businesses drive local economies</vt:lpstr>
      <vt:lpstr>PowerPoint Presentation</vt:lpstr>
      <vt:lpstr>PowerPoint Presentation</vt:lpstr>
      <vt:lpstr>Owners are completely unprepared for transition.</vt:lpstr>
      <vt:lpstr>According to StatsCan</vt:lpstr>
      <vt:lpstr>Your Community and  Business Retention</vt:lpstr>
      <vt:lpstr>Check-in with your community</vt:lpstr>
      <vt:lpstr>RFN Communities Solutions</vt:lpstr>
      <vt:lpstr>Business Owner Toolkit</vt:lpstr>
      <vt:lpstr>How Owners Benefit</vt:lpstr>
      <vt:lpstr>Percentage of SK Businesses with Owners Over 65</vt:lpstr>
      <vt:lpstr>Business Disruption Risk</vt:lpstr>
      <vt:lpstr>Sample of BDR</vt:lpstr>
      <vt:lpstr>Canadian White Paper</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Decision Dynamics Online Course</dc:title>
  <dc:creator>Jennifer Davis</dc:creator>
  <cp:lastModifiedBy>Kim Powell</cp:lastModifiedBy>
  <cp:revision>11</cp:revision>
  <dcterms:created xsi:type="dcterms:W3CDTF">2020-12-14T21:35:58Z</dcterms:created>
  <dcterms:modified xsi:type="dcterms:W3CDTF">2023-10-11T02:29:39Z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0x010100C8455324AD288A4F94DA8F97360BF522</vt:lpwstr>
  </property>
  <property fmtid="{D5CDD505-2E9C-101B-9397-08002B2CF9AE}" pid="3" name="MediaServiceImageTags">
    <vt:lpwstr/>
  </property>
</Properties>
</file>