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74" r:id="rId6"/>
    <p:sldId id="404" r:id="rId7"/>
    <p:sldId id="711" r:id="rId8"/>
    <p:sldId id="488" r:id="rId9"/>
    <p:sldId id="667" r:id="rId10"/>
    <p:sldId id="558" r:id="rId11"/>
    <p:sldId id="560" r:id="rId12"/>
    <p:sldId id="669" r:id="rId13"/>
    <p:sldId id="486" r:id="rId14"/>
    <p:sldId id="709" r:id="rId15"/>
    <p:sldId id="700" r:id="rId16"/>
    <p:sldId id="471" r:id="rId17"/>
    <p:sldId id="369" r:id="rId18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31" autoAdjust="0"/>
    <p:restoredTop sz="94660"/>
  </p:normalViewPr>
  <p:slideViewPr>
    <p:cSldViewPr snapToGrid="0" snapToObjects="1" showGuides="1">
      <p:cViewPr varScale="1">
        <p:scale>
          <a:sx n="97" d="100"/>
          <a:sy n="97" d="100"/>
        </p:scale>
        <p:origin x="84" y="2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5E803D-D9A3-48A1-BFBF-51E2734CBEB2}" type="datetimeFigureOut">
              <a:rPr lang="en-CA" smtClean="0"/>
              <a:t>2023-09-29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45EA9D-3E86-4CB7-B5E1-31330C73FD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5732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0351D-4556-48C1-8A8B-2D4A80EB5BDE}" type="datetimeFigureOut">
              <a:rPr lang="en-CA" smtClean="0"/>
              <a:t>2023-09-29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0A950-1EA4-4F38-B0E4-63D4E47CC6A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181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9629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3975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This is who we have partnered with various entities and directly.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3106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r>
              <a:rPr lang="en-CA" dirty="0"/>
              <a:t>Pictured: Brianda Robillard, Accounting summer student. Now has full time position with Points Athabasca as HR Admin Assistant.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6329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7772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4576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8049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421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521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824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2109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19493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9361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0A950-1EA4-4F38-B0E4-63D4E47CC6A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9424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32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09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4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8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5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72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69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63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2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2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93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ABD-1E PowerPointTEMPLATE.t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869"/>
            <a:ext cx="9144000" cy="2036064"/>
          </a:xfrm>
          <a:prstGeom prst="rect">
            <a:avLst/>
          </a:prstGeom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477000" y="6356350"/>
            <a:ext cx="119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9506-D91D-614D-B52F-E1C787A27491}" type="datetimeFigureOut">
              <a:rPr lang="en-US" smtClean="0"/>
              <a:pPr/>
              <a:t>9/29/2023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9400" y="6356350"/>
            <a:ext cx="78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B98FB-C061-894C-9020-0E42056BF2B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94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" y="2000504"/>
            <a:ext cx="7290816" cy="23154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Building</a:t>
            </a:r>
            <a:r>
              <a:rPr lang="en-US" dirty="0">
                <a:solidFill>
                  <a:schemeClr val="tx1"/>
                </a:solidFill>
              </a:rPr>
              <a:t> a Future </a:t>
            </a:r>
          </a:p>
          <a:p>
            <a:r>
              <a:rPr lang="en-US" dirty="0">
                <a:solidFill>
                  <a:schemeClr val="tx1"/>
                </a:solidFill>
              </a:rPr>
              <a:t>Through </a:t>
            </a:r>
            <a:r>
              <a:rPr lang="en-US" dirty="0">
                <a:solidFill>
                  <a:srgbClr val="92D050"/>
                </a:solidFill>
              </a:rPr>
              <a:t>Investment</a:t>
            </a:r>
          </a:p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SEDA Collaboration panel</a:t>
            </a:r>
          </a:p>
          <a:p>
            <a:r>
              <a:rPr lang="en-US" sz="2200" dirty="0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October 11, 2023</a:t>
            </a:r>
          </a:p>
        </p:txBody>
      </p:sp>
    </p:spTree>
    <p:extLst>
      <p:ext uri="{BB962C8B-B14F-4D97-AF65-F5344CB8AC3E}">
        <p14:creationId xmlns:p14="http://schemas.microsoft.com/office/powerpoint/2010/main" val="3341390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Our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Investments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51926" y="1785545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7776F3-B399-4A8C-B614-04A8EE7DA9D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9" y="1302300"/>
            <a:ext cx="1629798" cy="752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F74DA2-E4A4-44E5-829B-A9D88F0AC14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26" y="1046094"/>
            <a:ext cx="1198787" cy="82357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133710-497A-40C1-9D69-E6EA156B8614}"/>
              </a:ext>
            </a:extLst>
          </p:cNvPr>
          <p:cNvCxnSpPr>
            <a:cxnSpLocks/>
          </p:cNvCxnSpPr>
          <p:nvPr/>
        </p:nvCxnSpPr>
        <p:spPr>
          <a:xfrm>
            <a:off x="1100240" y="2237575"/>
            <a:ext cx="743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03BD43-B124-4B50-B09F-1D7B0C7BBE9A}"/>
              </a:ext>
            </a:extLst>
          </p:cNvPr>
          <p:cNvCxnSpPr>
            <a:cxnSpLocks/>
          </p:cNvCxnSpPr>
          <p:nvPr/>
        </p:nvCxnSpPr>
        <p:spPr>
          <a:xfrm>
            <a:off x="8534400" y="2087727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FB0902-DA8E-4D9C-BEA2-2C0B4E9E6B2B}"/>
              </a:ext>
            </a:extLst>
          </p:cNvPr>
          <p:cNvCxnSpPr>
            <a:cxnSpLocks/>
          </p:cNvCxnSpPr>
          <p:nvPr/>
        </p:nvCxnSpPr>
        <p:spPr>
          <a:xfrm>
            <a:off x="4817320" y="2054774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9CE1C0-8425-4966-9036-634B6FED1BD5}"/>
              </a:ext>
            </a:extLst>
          </p:cNvPr>
          <p:cNvCxnSpPr>
            <a:cxnSpLocks/>
          </p:cNvCxnSpPr>
          <p:nvPr/>
        </p:nvCxnSpPr>
        <p:spPr>
          <a:xfrm>
            <a:off x="1100240" y="2082753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1924C0-F360-4786-9FCD-EB3A2BA272C1}"/>
              </a:ext>
            </a:extLst>
          </p:cNvPr>
          <p:cNvCxnSpPr/>
          <p:nvPr/>
        </p:nvCxnSpPr>
        <p:spPr>
          <a:xfrm>
            <a:off x="4817320" y="2252576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 descr="Kitsaki Management Limited Partnership">
            <a:extLst>
              <a:ext uri="{FF2B5EF4-FFF2-40B4-BE49-F238E27FC236}">
                <a16:creationId xmlns:a16="http://schemas.microsoft.com/office/drawing/2014/main" id="{03FE3096-5D0A-6459-725C-418D84489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59" y="1362418"/>
            <a:ext cx="1629798" cy="58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555746-3C45-EDBE-D4C0-40DDA3CA50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561" y="2720821"/>
            <a:ext cx="1945518" cy="12453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DE1DB83-F341-A271-1F2C-90807F76EB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334" y="3753726"/>
            <a:ext cx="3370270" cy="23068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7E6067-CC12-9A69-E2A0-4E6377DD3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78" y="3753727"/>
            <a:ext cx="3827471" cy="251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66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73678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Indigenous</a:t>
            </a:r>
            <a:r>
              <a:rPr lang="en-US" dirty="0">
                <a:latin typeface="Arial Narrow" pitchFamily="34" charset="0"/>
              </a:rPr>
              <a:t> </a:t>
            </a:r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Partnerships</a:t>
            </a:r>
            <a:br>
              <a:rPr lang="en-US" dirty="0">
                <a:solidFill>
                  <a:srgbClr val="92D050"/>
                </a:solidFill>
                <a:latin typeface="Arial Narrow" pitchFamily="34" charset="0"/>
              </a:rPr>
            </a:br>
            <a:endParaRPr lang="en-US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E31933-36CA-4F13-9470-1BE83541DF9C}"/>
              </a:ext>
            </a:extLst>
          </p:cNvPr>
          <p:cNvSpPr txBox="1"/>
          <p:nvPr/>
        </p:nvSpPr>
        <p:spPr>
          <a:xfrm>
            <a:off x="272918" y="1417638"/>
            <a:ext cx="808984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ABD and its investments collectively have ownership/partnership with nearly 40 Indigenous communities (directly and indirectly)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33 in Saskatchewan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3 in Alberta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1 in Manitoba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4 in BC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For example, in Arctic Beverages, there are 17 different communities that have direct or indirect ownership</a:t>
            </a:r>
            <a:br>
              <a:rPr lang="en-US" dirty="0">
                <a:latin typeface="Arial Narrow" pitchFamily="34" charset="0"/>
              </a:rPr>
            </a:br>
            <a:endParaRPr lang="en-US" dirty="0">
              <a:latin typeface="Arial Narrow" pitchFamily="34" charset="0"/>
            </a:endParaRPr>
          </a:p>
          <a:p>
            <a:endParaRPr lang="en-CA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014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Athabasca </a:t>
            </a:r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Summer Student </a:t>
            </a:r>
            <a:r>
              <a:rPr lang="en-US" dirty="0">
                <a:latin typeface="Arial Narrow" pitchFamily="34" charset="0"/>
              </a:rPr>
              <a:t>program </a:t>
            </a:r>
            <a:endParaRPr lang="en-US" dirty="0">
              <a:solidFill>
                <a:srgbClr val="92D050"/>
              </a:solidFill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0003" y="1412856"/>
            <a:ext cx="4151385" cy="5005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Partnership with PAGC-Dene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Employed 12 students in 2021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Added positions in Athabasca communities this year &amp; event.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18 positions in 2022; 16 in 2023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Position examples: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Marketing/Communications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HR/Admin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Yard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Warehouse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IT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Accounting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200" dirty="0">
                <a:latin typeface="Arial Narrow" pitchFamily="34" charset="0"/>
              </a:rPr>
              <a:t>Operations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200" dirty="0">
              <a:latin typeface="Arial Narrow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 Narrow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 Narrow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 Narrow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2C72C80-619F-49EB-AD38-CFCE6A7BF7E1}"/>
              </a:ext>
            </a:extLst>
          </p:cNvPr>
          <p:cNvSpPr txBox="1">
            <a:spLocks/>
          </p:cNvSpPr>
          <p:nvPr/>
        </p:nvSpPr>
        <p:spPr>
          <a:xfrm>
            <a:off x="711652" y="1879600"/>
            <a:ext cx="8067040" cy="439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endParaRPr lang="en-CA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644D72-7B40-422E-AD3F-A657C6A4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02" y="1201884"/>
            <a:ext cx="4162425" cy="55340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348DB8-B80A-F6B5-8744-9A70561932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761" y="3960311"/>
            <a:ext cx="3708400" cy="276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22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Building a </a:t>
            </a:r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Future</a:t>
            </a:r>
            <a:r>
              <a:rPr lang="en-US" dirty="0">
                <a:latin typeface="Arial Narrow" pitchFamily="34" charset="0"/>
              </a:rPr>
              <a:t> Through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2160" y="1412856"/>
            <a:ext cx="7286752" cy="5151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CA" sz="2200" dirty="0">
                <a:latin typeface="Arial Narrow" pitchFamily="34" charset="0"/>
              </a:rPr>
              <a:t>In conclusion, ABD and its investments operate at a high level, place a high value on safety and service, have strong management teams and governance, and give back to the communities.</a:t>
            </a:r>
          </a:p>
          <a:p>
            <a:endParaRPr lang="en-CA" sz="2200" dirty="0">
              <a:latin typeface="Arial Narrow" pitchFamily="34" charset="0"/>
            </a:endParaRPr>
          </a:p>
          <a:p>
            <a:r>
              <a:rPr lang="en-CA" sz="2200" dirty="0">
                <a:latin typeface="Arial Narrow" pitchFamily="34" charset="0"/>
              </a:rPr>
              <a:t>Increasing activity with any of our investments is supporting “Building a Future through Investment.” </a:t>
            </a:r>
          </a:p>
          <a:p>
            <a:endParaRPr lang="en-CA" sz="2200" dirty="0">
              <a:latin typeface="Arial Narrow" pitchFamily="34" charset="0"/>
            </a:endParaRPr>
          </a:p>
          <a:p>
            <a:r>
              <a:rPr lang="en-CA" sz="2200" dirty="0">
                <a:latin typeface="Arial Narrow" pitchFamily="34" charset="0"/>
              </a:rPr>
              <a:t>This means a resilient company that will be here in 50 years+ and can provide benefits and improve the lives of future generations.  </a:t>
            </a:r>
          </a:p>
          <a:p>
            <a:endParaRPr lang="en-CA" sz="2400" dirty="0">
              <a:latin typeface="Arial Narrow" pitchFamily="34" charset="0"/>
            </a:endParaRPr>
          </a:p>
          <a:p>
            <a:endParaRPr lang="en-CA" sz="2400" dirty="0">
              <a:latin typeface="Arial Narrow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CA" sz="2400" dirty="0">
                <a:latin typeface="Arial Narrow" pitchFamily="34" charset="0"/>
              </a:rPr>
              <a:t>					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010" y="4746602"/>
            <a:ext cx="3051810" cy="20364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09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5120" y="325120"/>
            <a:ext cx="762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400" dirty="0">
                <a:latin typeface="Arial Narrow" pitchFamily="34" charset="0"/>
              </a:rPr>
              <a:t>Questions</a:t>
            </a:r>
            <a:r>
              <a:rPr lang="en-CA" sz="4400" dirty="0">
                <a:solidFill>
                  <a:srgbClr val="00B0F0"/>
                </a:solidFill>
                <a:latin typeface="Arial Narrow" pitchFamily="34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13840" y="1981200"/>
            <a:ext cx="65938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dirty="0">
                <a:solidFill>
                  <a:srgbClr val="92D050"/>
                </a:solidFill>
                <a:latin typeface="Arial Narrow" pitchFamily="34" charset="0"/>
              </a:rPr>
              <a:t>Thank you </a:t>
            </a:r>
            <a:r>
              <a:rPr lang="en-CA" sz="3000" dirty="0">
                <a:latin typeface="Arial Narrow" pitchFamily="34" charset="0"/>
              </a:rPr>
              <a:t>for your time!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09" y="3258121"/>
            <a:ext cx="1169458" cy="11454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7379" t="5287" r="9657" b="6612"/>
          <a:stretch/>
        </p:blipFill>
        <p:spPr>
          <a:xfrm>
            <a:off x="835377" y="4482111"/>
            <a:ext cx="1027289" cy="13090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15822" y="4034217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www.facebook.com/AthabascaBasin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15822" y="5000978"/>
            <a:ext cx="3544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www.twitter.com/AthabascaBasin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2745"/>
          <a:stretch/>
        </p:blipFill>
        <p:spPr>
          <a:xfrm>
            <a:off x="6515100" y="1"/>
            <a:ext cx="2628900" cy="343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777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Who</a:t>
            </a:r>
            <a:r>
              <a:rPr lang="en-US" dirty="0">
                <a:latin typeface="Arial Narrow" pitchFamily="34" charset="0"/>
              </a:rPr>
              <a:t> we 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99911" y="1879600"/>
            <a:ext cx="2596182" cy="48508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CA" sz="3200" dirty="0">
                <a:latin typeface="Arial Narrow" pitchFamily="34" charset="0"/>
              </a:rPr>
              <a:t>Owned by the 7 communities in Northern Saskatchewan’s Athabasca region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CA" sz="3200" dirty="0">
              <a:latin typeface="Arial Narrow" pitchFamily="34" charset="0"/>
            </a:endParaRP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§"/>
            </a:pPr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DB911C-9D5E-51DC-4272-BC8F66317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891" y="0"/>
            <a:ext cx="51331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2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The</a:t>
            </a:r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 original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772160" y="1423282"/>
            <a:ext cx="8067040" cy="4398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CA" sz="2400" dirty="0">
                <a:latin typeface="Arial Narrow" pitchFamily="34" charset="0"/>
              </a:rPr>
              <a:t>We heard this from Athabasca leaders and residents when the company was formed: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CA" sz="2400" dirty="0">
                <a:latin typeface="Arial Narrow" pitchFamily="34" charset="0"/>
              </a:rPr>
              <a:t>We want the 7 communities to be unified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CA" sz="2400" dirty="0">
                <a:latin typeface="Arial Narrow" pitchFamily="34" charset="0"/>
              </a:rPr>
              <a:t>We want to build something for future generations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CA" sz="2400" dirty="0">
                <a:latin typeface="Arial Narrow" pitchFamily="34" charset="0"/>
              </a:rPr>
              <a:t>We want to have something when the mining is done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CA" sz="2400" dirty="0">
                <a:latin typeface="Arial Narrow" pitchFamily="34" charset="0"/>
              </a:rPr>
              <a:t>We want employment</a:t>
            </a:r>
          </a:p>
          <a:p>
            <a:pPr marL="514350" indent="-514350">
              <a:buFont typeface="Wingdings" panose="05000000000000000000" pitchFamily="2" charset="2"/>
              <a:buChar char="§"/>
            </a:pPr>
            <a:r>
              <a:rPr lang="en-CA" sz="2400" dirty="0">
                <a:latin typeface="Arial Narrow" pitchFamily="34" charset="0"/>
              </a:rPr>
              <a:t>We want to participate and maximize on the opportunities</a:t>
            </a:r>
          </a:p>
          <a:p>
            <a:endParaRPr kumimoji="0" lang="en-CA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endParaRPr kumimoji="0" lang="en-CA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98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876FDA9-FA36-ECFF-AAC2-D782C5014A44}"/>
              </a:ext>
            </a:extLst>
          </p:cNvPr>
          <p:cNvCxnSpPr/>
          <p:nvPr/>
        </p:nvCxnSpPr>
        <p:spPr>
          <a:xfrm flipH="1">
            <a:off x="1329268" y="5452466"/>
            <a:ext cx="343638" cy="38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2120D8A-74DA-436A-8769-22AE7674DF33}"/>
              </a:ext>
            </a:extLst>
          </p:cNvPr>
          <p:cNvCxnSpPr/>
          <p:nvPr/>
        </p:nvCxnSpPr>
        <p:spPr>
          <a:xfrm flipH="1">
            <a:off x="6546687" y="4890822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F9760AA-DD11-4D7A-A1E2-18968B09F4AF}"/>
              </a:ext>
            </a:extLst>
          </p:cNvPr>
          <p:cNvCxnSpPr/>
          <p:nvPr/>
        </p:nvCxnSpPr>
        <p:spPr>
          <a:xfrm flipH="1">
            <a:off x="6516914" y="4292420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2749A7-2C22-453A-ACF0-68BF86BCD35A}"/>
              </a:ext>
            </a:extLst>
          </p:cNvPr>
          <p:cNvCxnSpPr/>
          <p:nvPr/>
        </p:nvCxnSpPr>
        <p:spPr>
          <a:xfrm flipH="1">
            <a:off x="6524966" y="3652036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4A48260-911C-499B-980A-EB2D83D9BE31}"/>
              </a:ext>
            </a:extLst>
          </p:cNvPr>
          <p:cNvCxnSpPr/>
          <p:nvPr/>
        </p:nvCxnSpPr>
        <p:spPr>
          <a:xfrm>
            <a:off x="6513735" y="3474386"/>
            <a:ext cx="4013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67D01B6-8C36-4D90-AA76-46166BA7051E}"/>
              </a:ext>
            </a:extLst>
          </p:cNvPr>
          <p:cNvCxnSpPr/>
          <p:nvPr/>
        </p:nvCxnSpPr>
        <p:spPr>
          <a:xfrm>
            <a:off x="6520762" y="4138569"/>
            <a:ext cx="4013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2B4FC5B-7E35-BEB1-A9E1-45987715284C}"/>
              </a:ext>
            </a:extLst>
          </p:cNvPr>
          <p:cNvCxnSpPr/>
          <p:nvPr/>
        </p:nvCxnSpPr>
        <p:spPr>
          <a:xfrm>
            <a:off x="6546687" y="4682755"/>
            <a:ext cx="40135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385318B-5F58-4E4A-A9FD-2DF6D0E581AC}"/>
              </a:ext>
            </a:extLst>
          </p:cNvPr>
          <p:cNvCxnSpPr/>
          <p:nvPr/>
        </p:nvCxnSpPr>
        <p:spPr>
          <a:xfrm>
            <a:off x="2921472" y="2300542"/>
            <a:ext cx="0" cy="549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1F8A3CE-2243-4133-A5D4-284FB27C562B}"/>
              </a:ext>
            </a:extLst>
          </p:cNvPr>
          <p:cNvCxnSpPr/>
          <p:nvPr/>
        </p:nvCxnSpPr>
        <p:spPr>
          <a:xfrm>
            <a:off x="1723057" y="2295045"/>
            <a:ext cx="0" cy="549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Ownership</a:t>
            </a:r>
            <a:r>
              <a:rPr lang="en-US" dirty="0">
                <a:latin typeface="Arial Narrow" pitchFamily="34" charset="0"/>
              </a:rPr>
              <a:t> Structure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EA5CFF-256D-4E04-B202-6C5FF9E4A1FF}"/>
              </a:ext>
            </a:extLst>
          </p:cNvPr>
          <p:cNvSpPr txBox="1"/>
          <p:nvPr/>
        </p:nvSpPr>
        <p:spPr>
          <a:xfrm>
            <a:off x="122548" y="1263192"/>
            <a:ext cx="928535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Black Lake First Nation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C320D5-4EA8-43C7-A140-387FBF8E77F5}"/>
              </a:ext>
            </a:extLst>
          </p:cNvPr>
          <p:cNvSpPr txBox="1"/>
          <p:nvPr/>
        </p:nvSpPr>
        <p:spPr>
          <a:xfrm>
            <a:off x="1252193" y="1261814"/>
            <a:ext cx="959082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Fond du Lac First 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88581-BC6D-4963-B763-BEA5866B2124}"/>
              </a:ext>
            </a:extLst>
          </p:cNvPr>
          <p:cNvSpPr txBox="1"/>
          <p:nvPr/>
        </p:nvSpPr>
        <p:spPr>
          <a:xfrm>
            <a:off x="2458038" y="1263191"/>
            <a:ext cx="937087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Hatchet Lake First Nation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F0529E-499F-442C-A7EA-4668ACF588CD}"/>
              </a:ext>
            </a:extLst>
          </p:cNvPr>
          <p:cNvSpPr txBox="1"/>
          <p:nvPr/>
        </p:nvSpPr>
        <p:spPr>
          <a:xfrm>
            <a:off x="3641887" y="1263191"/>
            <a:ext cx="829559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Northern Hamlet of Stony Rapids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A158F2-7B5A-432C-93C4-71FE0BE12508}"/>
              </a:ext>
            </a:extLst>
          </p:cNvPr>
          <p:cNvSpPr txBox="1"/>
          <p:nvPr/>
        </p:nvSpPr>
        <p:spPr>
          <a:xfrm>
            <a:off x="4672556" y="1263192"/>
            <a:ext cx="1008275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Northern Settlement of Wollaston Lake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A76653-5BE8-4713-BD7B-8F2CF972EF22}"/>
              </a:ext>
            </a:extLst>
          </p:cNvPr>
          <p:cNvSpPr txBox="1"/>
          <p:nvPr/>
        </p:nvSpPr>
        <p:spPr>
          <a:xfrm>
            <a:off x="5927593" y="1243824"/>
            <a:ext cx="829559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Northern Settlement of </a:t>
            </a:r>
            <a:r>
              <a:rPr lang="en-CA" sz="1100" b="1" dirty="0" err="1">
                <a:latin typeface="Arial Narrow" panose="020B0606020202030204" pitchFamily="34" charset="0"/>
              </a:rPr>
              <a:t>Camsell</a:t>
            </a:r>
            <a:r>
              <a:rPr lang="en-CA" sz="1100" b="1" dirty="0">
                <a:latin typeface="Arial Narrow" panose="020B0606020202030204" pitchFamily="34" charset="0"/>
              </a:rPr>
              <a:t> Portage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3D1FC-F28F-444A-898E-699CA342CF39}"/>
              </a:ext>
            </a:extLst>
          </p:cNvPr>
          <p:cNvSpPr txBox="1"/>
          <p:nvPr/>
        </p:nvSpPr>
        <p:spPr>
          <a:xfrm>
            <a:off x="7014178" y="1265288"/>
            <a:ext cx="829559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Northern Settlement of Uranium City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22468A-04F8-46C6-A40D-D33F5E3BD6ED}"/>
              </a:ext>
            </a:extLst>
          </p:cNvPr>
          <p:cNvSpPr txBox="1"/>
          <p:nvPr/>
        </p:nvSpPr>
        <p:spPr>
          <a:xfrm>
            <a:off x="8054027" y="1243824"/>
            <a:ext cx="1008274" cy="7694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Athabasca Basin Development Corporation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663631-A2AF-4901-A96D-C834D183DB62}"/>
              </a:ext>
            </a:extLst>
          </p:cNvPr>
          <p:cNvSpPr txBox="1"/>
          <p:nvPr/>
        </p:nvSpPr>
        <p:spPr>
          <a:xfrm>
            <a:off x="131974" y="1864158"/>
            <a:ext cx="915186" cy="43088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Black Lake Ventures LP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CF43B7-AC78-407D-9F8B-FDC66D212FDB}"/>
              </a:ext>
            </a:extLst>
          </p:cNvPr>
          <p:cNvSpPr txBox="1"/>
          <p:nvPr/>
        </p:nvSpPr>
        <p:spPr>
          <a:xfrm>
            <a:off x="2458037" y="1807596"/>
            <a:ext cx="937087" cy="6001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Hatchet Lake Development LP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A5FB-82A0-4295-9736-D06A874922EE}"/>
              </a:ext>
            </a:extLst>
          </p:cNvPr>
          <p:cNvSpPr txBox="1"/>
          <p:nvPr/>
        </p:nvSpPr>
        <p:spPr>
          <a:xfrm>
            <a:off x="122548" y="2844686"/>
            <a:ext cx="8720580" cy="27699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1200" b="1" dirty="0">
                <a:solidFill>
                  <a:schemeClr val="bg1"/>
                </a:solidFill>
                <a:latin typeface="Arial Narrow" panose="020B0606020202030204" pitchFamily="34" charset="0"/>
              </a:rPr>
              <a:t>Athabasca Basin Development LP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E97AB0-F77B-4F4B-91E3-19F1C6D17549}"/>
              </a:ext>
            </a:extLst>
          </p:cNvPr>
          <p:cNvSpPr txBox="1"/>
          <p:nvPr/>
        </p:nvSpPr>
        <p:spPr>
          <a:xfrm>
            <a:off x="1690098" y="3360142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Athabasca Basin Security LP 100%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C381416-BBB9-4412-8A36-BAC2A191D8EF}"/>
              </a:ext>
            </a:extLst>
          </p:cNvPr>
          <p:cNvSpPr txBox="1"/>
          <p:nvPr/>
        </p:nvSpPr>
        <p:spPr>
          <a:xfrm>
            <a:off x="1676651" y="4028454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Flyer Electric LP 68%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F556B1-DEA8-4FAB-BE94-224102A6EC83}"/>
              </a:ext>
            </a:extLst>
          </p:cNvPr>
          <p:cNvSpPr txBox="1"/>
          <p:nvPr/>
        </p:nvSpPr>
        <p:spPr>
          <a:xfrm>
            <a:off x="1676651" y="4730886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Team Drilling 50%</a:t>
            </a:r>
          </a:p>
          <a:p>
            <a:endParaRPr lang="en-CA" sz="1100" b="1" dirty="0">
              <a:latin typeface="Arial Narrow" panose="020B0606020202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045D65-8F3B-466F-B676-0E1C8F53A2EA}"/>
              </a:ext>
            </a:extLst>
          </p:cNvPr>
          <p:cNvSpPr txBox="1"/>
          <p:nvPr/>
        </p:nvSpPr>
        <p:spPr>
          <a:xfrm>
            <a:off x="1650364" y="6013505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Points North 48.3%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9D1C273-0065-4E26-B68E-76B48956F67F}"/>
              </a:ext>
            </a:extLst>
          </p:cNvPr>
          <p:cNvSpPr txBox="1"/>
          <p:nvPr/>
        </p:nvSpPr>
        <p:spPr>
          <a:xfrm>
            <a:off x="3498133" y="3360143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MTM JV – 29.5% and 35%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4E02BBB-A6DB-446B-8E8B-C6053A19A3F8}"/>
              </a:ext>
            </a:extLst>
          </p:cNvPr>
          <p:cNvSpPr txBox="1"/>
          <p:nvPr/>
        </p:nvSpPr>
        <p:spPr>
          <a:xfrm>
            <a:off x="3488707" y="4021861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 err="1">
                <a:latin typeface="Arial Narrow" panose="020B0606020202030204" pitchFamily="34" charset="0"/>
              </a:rPr>
              <a:t>Lonona</a:t>
            </a:r>
            <a:r>
              <a:rPr lang="en-CA" sz="1100" b="1" dirty="0">
                <a:latin typeface="Arial Narrow" panose="020B0606020202030204" pitchFamily="34" charset="0"/>
              </a:rPr>
              <a:t> Contracting 100%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115C2E-3060-480A-86F8-3861C1D7BF82}"/>
              </a:ext>
            </a:extLst>
          </p:cNvPr>
          <p:cNvSpPr txBox="1"/>
          <p:nvPr/>
        </p:nvSpPr>
        <p:spPr>
          <a:xfrm>
            <a:off x="3500830" y="4692775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Synergy 5 Investments 37.5%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4EC710-396C-43E3-ACBB-68337ABCA7E6}"/>
              </a:ext>
            </a:extLst>
          </p:cNvPr>
          <p:cNvSpPr txBox="1"/>
          <p:nvPr/>
        </p:nvSpPr>
        <p:spPr>
          <a:xfrm>
            <a:off x="5338515" y="3360546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Points Athabasca 75%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1C0962-7018-44C0-872D-A8DA858B0C30}"/>
              </a:ext>
            </a:extLst>
          </p:cNvPr>
          <p:cNvSpPr txBox="1"/>
          <p:nvPr/>
        </p:nvSpPr>
        <p:spPr>
          <a:xfrm>
            <a:off x="5324671" y="5415755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Rise Air – 75%</a:t>
            </a:r>
          </a:p>
          <a:p>
            <a:endParaRPr lang="en-CA" sz="1100" b="1" dirty="0">
              <a:latin typeface="Arial Narrow" panose="020B0606020202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1767D35-10A5-41E6-B915-DD4411B7A116}"/>
              </a:ext>
            </a:extLst>
          </p:cNvPr>
          <p:cNvSpPr txBox="1"/>
          <p:nvPr/>
        </p:nvSpPr>
        <p:spPr>
          <a:xfrm>
            <a:off x="5363512" y="4589809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Arctic Beverages – 48%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708436A-3CD0-4CDA-845E-681B5BF76D04}"/>
              </a:ext>
            </a:extLst>
          </p:cNvPr>
          <p:cNvSpPr txBox="1"/>
          <p:nvPr/>
        </p:nvSpPr>
        <p:spPr>
          <a:xfrm>
            <a:off x="6939157" y="3370689"/>
            <a:ext cx="1205844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Great Plains Contracting 17%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4D5696-AF02-4346-9705-FEBE80856029}"/>
              </a:ext>
            </a:extLst>
          </p:cNvPr>
          <p:cNvSpPr txBox="1"/>
          <p:nvPr/>
        </p:nvSpPr>
        <p:spPr>
          <a:xfrm>
            <a:off x="140616" y="3363986"/>
            <a:ext cx="1205844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All Peace Protection 100%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E18C2D3-0389-4184-B296-816BD492856D}"/>
              </a:ext>
            </a:extLst>
          </p:cNvPr>
          <p:cNvCxnSpPr>
            <a:stCxn id="6" idx="2"/>
            <a:endCxn id="14" idx="0"/>
          </p:cNvCxnSpPr>
          <p:nvPr/>
        </p:nvCxnSpPr>
        <p:spPr>
          <a:xfrm>
            <a:off x="586816" y="1694079"/>
            <a:ext cx="2751" cy="1700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5EF71F5D-0F2E-4B5E-B212-26ACE438B9B9}"/>
              </a:ext>
            </a:extLst>
          </p:cNvPr>
          <p:cNvCxnSpPr>
            <a:stCxn id="14" idx="2"/>
          </p:cNvCxnSpPr>
          <p:nvPr/>
        </p:nvCxnSpPr>
        <p:spPr>
          <a:xfrm>
            <a:off x="589567" y="2295045"/>
            <a:ext cx="0" cy="5496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53FE175-B256-4DC2-B941-80C3722062C3}"/>
              </a:ext>
            </a:extLst>
          </p:cNvPr>
          <p:cNvCxnSpPr/>
          <p:nvPr/>
        </p:nvCxnSpPr>
        <p:spPr>
          <a:xfrm>
            <a:off x="1713630" y="1686504"/>
            <a:ext cx="2751" cy="1700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604E6BBE-01BB-40B9-8EB5-D384D7C70ECB}"/>
              </a:ext>
            </a:extLst>
          </p:cNvPr>
          <p:cNvCxnSpPr/>
          <p:nvPr/>
        </p:nvCxnSpPr>
        <p:spPr>
          <a:xfrm>
            <a:off x="2912438" y="1698123"/>
            <a:ext cx="2751" cy="1700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EF877F-B780-4A85-A64B-326F3C32A4F3}"/>
              </a:ext>
            </a:extLst>
          </p:cNvPr>
          <p:cNvCxnSpPr>
            <a:stCxn id="9" idx="2"/>
          </p:cNvCxnSpPr>
          <p:nvPr/>
        </p:nvCxnSpPr>
        <p:spPr>
          <a:xfrm flipH="1">
            <a:off x="4056666" y="2032632"/>
            <a:ext cx="1" cy="817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0EEC79D-1D5E-4C1B-B0BA-5FF0D50B0097}"/>
              </a:ext>
            </a:extLst>
          </p:cNvPr>
          <p:cNvCxnSpPr/>
          <p:nvPr/>
        </p:nvCxnSpPr>
        <p:spPr>
          <a:xfrm flipH="1">
            <a:off x="5204427" y="2033810"/>
            <a:ext cx="1" cy="817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656669-379B-4952-B7FA-3E6F8BD9404B}"/>
              </a:ext>
            </a:extLst>
          </p:cNvPr>
          <p:cNvCxnSpPr/>
          <p:nvPr/>
        </p:nvCxnSpPr>
        <p:spPr>
          <a:xfrm flipH="1">
            <a:off x="6337917" y="2015109"/>
            <a:ext cx="1" cy="817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76C7960-403A-4C11-8DAC-5F8E25A806F6}"/>
              </a:ext>
            </a:extLst>
          </p:cNvPr>
          <p:cNvCxnSpPr/>
          <p:nvPr/>
        </p:nvCxnSpPr>
        <p:spPr>
          <a:xfrm flipH="1">
            <a:off x="7435080" y="2024126"/>
            <a:ext cx="1" cy="817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4E13ABC-0BB6-4BD9-9029-D534E8049051}"/>
              </a:ext>
            </a:extLst>
          </p:cNvPr>
          <p:cNvCxnSpPr/>
          <p:nvPr/>
        </p:nvCxnSpPr>
        <p:spPr>
          <a:xfrm flipH="1">
            <a:off x="8554433" y="2015109"/>
            <a:ext cx="1" cy="81755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F693331-E380-43BE-BAD4-0F87A5EE9F48}"/>
              </a:ext>
            </a:extLst>
          </p:cNvPr>
          <p:cNvCxnSpPr>
            <a:cxnSpLocks/>
          </p:cNvCxnSpPr>
          <p:nvPr/>
        </p:nvCxnSpPr>
        <p:spPr>
          <a:xfrm>
            <a:off x="3120272" y="3121685"/>
            <a:ext cx="10802" cy="310726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7593150-31D4-4CFD-96CA-85427EF36812}"/>
              </a:ext>
            </a:extLst>
          </p:cNvPr>
          <p:cNvCxnSpPr>
            <a:cxnSpLocks/>
          </p:cNvCxnSpPr>
          <p:nvPr/>
        </p:nvCxnSpPr>
        <p:spPr>
          <a:xfrm>
            <a:off x="4922362" y="3121685"/>
            <a:ext cx="0" cy="247312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511F117-24C2-4AB2-9971-F31B06DC8053}"/>
              </a:ext>
            </a:extLst>
          </p:cNvPr>
          <p:cNvCxnSpPr>
            <a:cxnSpLocks/>
          </p:cNvCxnSpPr>
          <p:nvPr/>
        </p:nvCxnSpPr>
        <p:spPr>
          <a:xfrm>
            <a:off x="6749296" y="3121685"/>
            <a:ext cx="21721" cy="315514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567C467-AB53-4A69-A3BB-FC020DA9EE39}"/>
              </a:ext>
            </a:extLst>
          </p:cNvPr>
          <p:cNvCxnSpPr>
            <a:endCxn id="18" idx="3"/>
          </p:cNvCxnSpPr>
          <p:nvPr/>
        </p:nvCxnSpPr>
        <p:spPr>
          <a:xfrm flipH="1">
            <a:off x="2895942" y="3575585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95FFDF8F-1035-47E2-8CC1-487C01532C19}"/>
              </a:ext>
            </a:extLst>
          </p:cNvPr>
          <p:cNvCxnSpPr/>
          <p:nvPr/>
        </p:nvCxnSpPr>
        <p:spPr>
          <a:xfrm flipH="1">
            <a:off x="2898058" y="4247389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8DF4EC4-DCCD-439B-8DEF-698469B1EC62}"/>
              </a:ext>
            </a:extLst>
          </p:cNvPr>
          <p:cNvCxnSpPr/>
          <p:nvPr/>
        </p:nvCxnSpPr>
        <p:spPr>
          <a:xfrm flipH="1">
            <a:off x="2888135" y="4949631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6CC249E-BC93-4789-906B-069C34D32924}"/>
              </a:ext>
            </a:extLst>
          </p:cNvPr>
          <p:cNvCxnSpPr>
            <a:cxnSpLocks/>
          </p:cNvCxnSpPr>
          <p:nvPr/>
        </p:nvCxnSpPr>
        <p:spPr>
          <a:xfrm flipH="1">
            <a:off x="2878709" y="5537143"/>
            <a:ext cx="25236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8075DA7-B2BF-4B48-B9FC-28BDFB309A31}"/>
              </a:ext>
            </a:extLst>
          </p:cNvPr>
          <p:cNvCxnSpPr/>
          <p:nvPr/>
        </p:nvCxnSpPr>
        <p:spPr>
          <a:xfrm flipH="1">
            <a:off x="4705718" y="3566604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725D1AB-FBA0-4F78-92BE-2071321C618D}"/>
              </a:ext>
            </a:extLst>
          </p:cNvPr>
          <p:cNvCxnSpPr/>
          <p:nvPr/>
        </p:nvCxnSpPr>
        <p:spPr>
          <a:xfrm flipH="1">
            <a:off x="4698032" y="4246298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B9A40118-C731-4A3A-8E7F-7B82FD686AF1}"/>
              </a:ext>
            </a:extLst>
          </p:cNvPr>
          <p:cNvCxnSpPr/>
          <p:nvPr/>
        </p:nvCxnSpPr>
        <p:spPr>
          <a:xfrm flipH="1">
            <a:off x="4707069" y="4908015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BF4107C-E749-4565-87DB-C8F3DB45D6CC}"/>
              </a:ext>
            </a:extLst>
          </p:cNvPr>
          <p:cNvCxnSpPr/>
          <p:nvPr/>
        </p:nvCxnSpPr>
        <p:spPr>
          <a:xfrm flipH="1">
            <a:off x="4689292" y="5587708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6C6FC89-8544-43B1-B661-879C5F511F3F}"/>
              </a:ext>
            </a:extLst>
          </p:cNvPr>
          <p:cNvCxnSpPr/>
          <p:nvPr/>
        </p:nvCxnSpPr>
        <p:spPr>
          <a:xfrm flipH="1">
            <a:off x="6543325" y="5557506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D299D3F-D270-437F-858F-9B3357B8C978}"/>
              </a:ext>
            </a:extLst>
          </p:cNvPr>
          <p:cNvSpPr txBox="1"/>
          <p:nvPr/>
        </p:nvSpPr>
        <p:spPr>
          <a:xfrm>
            <a:off x="5339110" y="4019227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 err="1">
                <a:latin typeface="Arial Narrow" panose="020B0606020202030204" pitchFamily="34" charset="0"/>
              </a:rPr>
              <a:t>Tru</a:t>
            </a:r>
            <a:r>
              <a:rPr lang="en-CA" sz="1100" b="1" dirty="0">
                <a:latin typeface="Arial Narrow" panose="020B0606020202030204" pitchFamily="34" charset="0"/>
              </a:rPr>
              <a:t> North RV - 50%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BCEBFF3-319E-4E05-8200-7B321E9296DA}"/>
              </a:ext>
            </a:extLst>
          </p:cNvPr>
          <p:cNvCxnSpPr>
            <a:stCxn id="18" idx="1"/>
            <a:endCxn id="33" idx="3"/>
          </p:cNvCxnSpPr>
          <p:nvPr/>
        </p:nvCxnSpPr>
        <p:spPr>
          <a:xfrm flipH="1">
            <a:off x="1346460" y="3575586"/>
            <a:ext cx="343638" cy="38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D9E5028F-F1D7-49BD-A506-0DFD6346D0E9}"/>
              </a:ext>
            </a:extLst>
          </p:cNvPr>
          <p:cNvSpPr txBox="1"/>
          <p:nvPr/>
        </p:nvSpPr>
        <p:spPr>
          <a:xfrm>
            <a:off x="428919" y="2485022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8520421-7D48-45BC-B725-6B65F661D01A}"/>
              </a:ext>
            </a:extLst>
          </p:cNvPr>
          <p:cNvSpPr txBox="1"/>
          <p:nvPr/>
        </p:nvSpPr>
        <p:spPr>
          <a:xfrm>
            <a:off x="1485036" y="2479009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7CF0F1-DC20-44AA-B7FC-D670F2A45E46}"/>
              </a:ext>
            </a:extLst>
          </p:cNvPr>
          <p:cNvSpPr txBox="1"/>
          <p:nvPr/>
        </p:nvSpPr>
        <p:spPr>
          <a:xfrm>
            <a:off x="1263364" y="1798002"/>
            <a:ext cx="959082" cy="6001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Fond du Lac Development LP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934483C-472C-438C-8ECC-4D4569291006}"/>
              </a:ext>
            </a:extLst>
          </p:cNvPr>
          <p:cNvSpPr txBox="1"/>
          <p:nvPr/>
        </p:nvSpPr>
        <p:spPr>
          <a:xfrm>
            <a:off x="2674175" y="2496134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23%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ECEC04F-F0BE-447F-AA0A-0548CBC1395E}"/>
              </a:ext>
            </a:extLst>
          </p:cNvPr>
          <p:cNvSpPr txBox="1"/>
          <p:nvPr/>
        </p:nvSpPr>
        <p:spPr>
          <a:xfrm>
            <a:off x="3841785" y="2467251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12%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3E1D3E-0EA3-4E8A-B145-0BE3229DBF0D}"/>
              </a:ext>
            </a:extLst>
          </p:cNvPr>
          <p:cNvSpPr txBox="1"/>
          <p:nvPr/>
        </p:nvSpPr>
        <p:spPr>
          <a:xfrm>
            <a:off x="4973409" y="2478194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10E1B5C-555B-4409-8EB0-844E974DCFE4}"/>
              </a:ext>
            </a:extLst>
          </p:cNvPr>
          <p:cNvSpPr txBox="1"/>
          <p:nvPr/>
        </p:nvSpPr>
        <p:spPr>
          <a:xfrm>
            <a:off x="6121591" y="2496134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7C841FF-ABCE-4425-B1FE-DB903C91C528}"/>
              </a:ext>
            </a:extLst>
          </p:cNvPr>
          <p:cNvSpPr txBox="1"/>
          <p:nvPr/>
        </p:nvSpPr>
        <p:spPr>
          <a:xfrm>
            <a:off x="7233387" y="2477207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6%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D09C5DB-7FF3-422B-B9AD-879A3653243E}"/>
              </a:ext>
            </a:extLst>
          </p:cNvPr>
          <p:cNvSpPr txBox="1"/>
          <p:nvPr/>
        </p:nvSpPr>
        <p:spPr>
          <a:xfrm>
            <a:off x="8347254" y="2467251"/>
            <a:ext cx="447765" cy="28684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1200" dirty="0">
                <a:latin typeface="Arial Narrow" panose="020B0606020202030204" pitchFamily="34" charset="0"/>
              </a:rPr>
              <a:t>1%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E03AEF0-8922-4B5E-A7DD-DFB7619A7565}"/>
              </a:ext>
            </a:extLst>
          </p:cNvPr>
          <p:cNvCxnSpPr>
            <a:stCxn id="26" idx="1"/>
            <a:endCxn id="23" idx="3"/>
          </p:cNvCxnSpPr>
          <p:nvPr/>
        </p:nvCxnSpPr>
        <p:spPr>
          <a:xfrm flipH="1">
            <a:off x="4694551" y="3575990"/>
            <a:ext cx="643964" cy="661315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1478F9D-B210-4B58-AB32-8606B634752F}"/>
              </a:ext>
            </a:extLst>
          </p:cNvPr>
          <p:cNvSpPr txBox="1"/>
          <p:nvPr/>
        </p:nvSpPr>
        <p:spPr>
          <a:xfrm>
            <a:off x="3517362" y="6002112"/>
            <a:ext cx="1258989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Long Lake </a:t>
            </a:r>
          </a:p>
          <a:p>
            <a:r>
              <a:rPr lang="en-CA" sz="1100" b="1" dirty="0">
                <a:latin typeface="Arial Narrow" panose="020B0606020202030204" pitchFamily="34" charset="0"/>
              </a:rPr>
              <a:t>Insurance – 68.25%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8237289-BDFB-4C8C-9C9B-54893C0F1104}"/>
              </a:ext>
            </a:extLst>
          </p:cNvPr>
          <p:cNvCxnSpPr>
            <a:cxnSpLocks/>
          </p:cNvCxnSpPr>
          <p:nvPr/>
        </p:nvCxnSpPr>
        <p:spPr>
          <a:xfrm>
            <a:off x="4168255" y="5701644"/>
            <a:ext cx="0" cy="3004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E25B924-AA3E-4343-A66A-2E5D2C03ECA4}"/>
              </a:ext>
            </a:extLst>
          </p:cNvPr>
          <p:cNvSpPr txBox="1"/>
          <p:nvPr/>
        </p:nvSpPr>
        <p:spPr>
          <a:xfrm>
            <a:off x="3481976" y="5364303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APIC Insurance 50%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9B00ED-DABD-4D9A-A428-FA5A4E3E27E8}"/>
              </a:ext>
            </a:extLst>
          </p:cNvPr>
          <p:cNvSpPr txBox="1"/>
          <p:nvPr/>
        </p:nvSpPr>
        <p:spPr>
          <a:xfrm>
            <a:off x="6962208" y="4543443"/>
            <a:ext cx="1203701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 err="1">
                <a:latin typeface="Arial Narrow" panose="020B0606020202030204" pitchFamily="34" charset="0"/>
              </a:rPr>
              <a:t>Kleen</a:t>
            </a:r>
            <a:r>
              <a:rPr lang="en-CA" sz="1100" b="1" dirty="0">
                <a:latin typeface="Arial Narrow" panose="020B0606020202030204" pitchFamily="34" charset="0"/>
              </a:rPr>
              <a:t>-All Enterprises  100%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244C70-3990-41E6-9158-009E94887465}"/>
              </a:ext>
            </a:extLst>
          </p:cNvPr>
          <p:cNvSpPr txBox="1"/>
          <p:nvPr/>
        </p:nvSpPr>
        <p:spPr>
          <a:xfrm>
            <a:off x="6931835" y="4019227"/>
            <a:ext cx="1205844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 err="1">
                <a:latin typeface="Arial Narrow" panose="020B0606020202030204" pitchFamily="34" charset="0"/>
              </a:rPr>
              <a:t>Alumarine</a:t>
            </a:r>
            <a:r>
              <a:rPr lang="en-CA" sz="1100" b="1" dirty="0">
                <a:latin typeface="Arial Narrow" panose="020B0606020202030204" pitchFamily="34" charset="0"/>
              </a:rPr>
              <a:t> 100%</a:t>
            </a:r>
          </a:p>
          <a:p>
            <a:endParaRPr lang="en-CA" sz="1100" b="1" dirty="0">
              <a:latin typeface="Arial Narrow" panose="020B060602020203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2B9791C-99B2-4650-A53A-58467653C2D6}"/>
              </a:ext>
            </a:extLst>
          </p:cNvPr>
          <p:cNvSpPr txBox="1"/>
          <p:nvPr/>
        </p:nvSpPr>
        <p:spPr>
          <a:xfrm>
            <a:off x="1672865" y="5295920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 err="1">
                <a:latin typeface="Arial Narrow" panose="020B0606020202030204" pitchFamily="34" charset="0"/>
              </a:rPr>
              <a:t>Optek</a:t>
            </a:r>
            <a:r>
              <a:rPr lang="en-CA" sz="1100" b="1" dirty="0">
                <a:latin typeface="Arial Narrow" panose="020B0606020202030204" pitchFamily="34" charset="0"/>
              </a:rPr>
              <a:t> Solutions (31.67%)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AC1A0D03-4253-4D8F-8FDB-A72684AF243F}"/>
              </a:ext>
            </a:extLst>
          </p:cNvPr>
          <p:cNvCxnSpPr>
            <a:cxnSpLocks/>
          </p:cNvCxnSpPr>
          <p:nvPr/>
        </p:nvCxnSpPr>
        <p:spPr>
          <a:xfrm flipH="1">
            <a:off x="2872044" y="6228948"/>
            <a:ext cx="252365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0E6BE948-3FF3-90EA-A46D-915CA664BF35}"/>
              </a:ext>
            </a:extLst>
          </p:cNvPr>
          <p:cNvSpPr txBox="1"/>
          <p:nvPr/>
        </p:nvSpPr>
        <p:spPr>
          <a:xfrm>
            <a:off x="5340843" y="6061383"/>
            <a:ext cx="1205844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A7 Investments (95%)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0B19AA54-54F5-2AA7-9099-53EDEE90054B}"/>
              </a:ext>
            </a:extLst>
          </p:cNvPr>
          <p:cNvCxnSpPr/>
          <p:nvPr/>
        </p:nvCxnSpPr>
        <p:spPr>
          <a:xfrm flipH="1">
            <a:off x="6543325" y="6276826"/>
            <a:ext cx="224330" cy="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23C73C4-37CC-7A44-9CCE-750821D921A4}"/>
              </a:ext>
            </a:extLst>
          </p:cNvPr>
          <p:cNvSpPr txBox="1"/>
          <p:nvPr/>
        </p:nvSpPr>
        <p:spPr>
          <a:xfrm>
            <a:off x="115739" y="5270757"/>
            <a:ext cx="1205844" cy="43088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A" sz="1100" b="1" dirty="0">
                <a:latin typeface="Arial Narrow" panose="020B0606020202030204" pitchFamily="34" charset="0"/>
              </a:rPr>
              <a:t>Prince Albert Photocopier 100%</a:t>
            </a:r>
          </a:p>
        </p:txBody>
      </p:sp>
    </p:spTree>
    <p:extLst>
      <p:ext uri="{BB962C8B-B14F-4D97-AF65-F5344CB8AC3E}">
        <p14:creationId xmlns:p14="http://schemas.microsoft.com/office/powerpoint/2010/main" val="4246910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ABD </a:t>
            </a:r>
            <a:r>
              <a:rPr lang="en-US" dirty="0">
                <a:solidFill>
                  <a:srgbClr val="92D050"/>
                </a:solidFill>
                <a:latin typeface="Arial Narrow" pitchFamily="34" charset="0"/>
              </a:rPr>
              <a:t>Governance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39365" y="1412856"/>
            <a:ext cx="8499833" cy="5170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latin typeface="Arial Narrow" pitchFamily="34" charset="0"/>
              </a:rPr>
              <a:t>Governed by a board of directors made up of 100% Athabasca residents</a:t>
            </a: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  <a:p>
            <a:endParaRPr lang="en-US" sz="2400" dirty="0">
              <a:latin typeface="Arial Narrow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7E93FE0-E388-45A6-948C-A6614DFCA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366" y="1971954"/>
            <a:ext cx="1624398" cy="216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77BEBEB-36C9-4892-9ED4-686A6A9E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89" y="1994448"/>
            <a:ext cx="1624399" cy="216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FB54BC6-DAAE-4FB2-A58E-0BA39E617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65" y="4360318"/>
            <a:ext cx="1656388" cy="2208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B5F2E-B5FE-4A1D-8D26-7C5F50E75FD0}"/>
              </a:ext>
            </a:extLst>
          </p:cNvPr>
          <p:cNvSpPr txBox="1"/>
          <p:nvPr/>
        </p:nvSpPr>
        <p:spPr>
          <a:xfrm>
            <a:off x="6052408" y="4290602"/>
            <a:ext cx="3149995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 Narrow" pitchFamily="34" charset="0"/>
              </a:rPr>
              <a:t>(left to right)</a:t>
            </a:r>
          </a:p>
          <a:p>
            <a:r>
              <a:rPr lang="en-US" sz="1800" dirty="0">
                <a:latin typeface="Arial Narrow" pitchFamily="34" charset="0"/>
              </a:rPr>
              <a:t>Anne Robillard – Hatchet Lake</a:t>
            </a:r>
          </a:p>
          <a:p>
            <a:r>
              <a:rPr lang="en-US" sz="1800" dirty="0">
                <a:latin typeface="Arial Narrow" pitchFamily="34" charset="0"/>
              </a:rPr>
              <a:t>Dean Classen – Uranium City</a:t>
            </a:r>
          </a:p>
          <a:p>
            <a:r>
              <a:rPr lang="en-US" sz="1800" dirty="0">
                <a:latin typeface="Arial Narrow" pitchFamily="34" charset="0"/>
              </a:rPr>
              <a:t>Joyce Powder – </a:t>
            </a:r>
            <a:r>
              <a:rPr lang="en-US" sz="1800" dirty="0" err="1">
                <a:latin typeface="Arial Narrow" pitchFamily="34" charset="0"/>
              </a:rPr>
              <a:t>Camsell</a:t>
            </a:r>
            <a:r>
              <a:rPr lang="en-US" sz="1800" dirty="0">
                <a:latin typeface="Arial Narrow" pitchFamily="34" charset="0"/>
              </a:rPr>
              <a:t> Portage</a:t>
            </a:r>
          </a:p>
          <a:p>
            <a:r>
              <a:rPr lang="en-US" sz="1800" dirty="0">
                <a:latin typeface="Arial Narrow" pitchFamily="34" charset="0"/>
              </a:rPr>
              <a:t>Kevin Mercredi – Fond du Lac</a:t>
            </a:r>
          </a:p>
          <a:p>
            <a:r>
              <a:rPr lang="en-US" sz="1800" dirty="0">
                <a:latin typeface="Arial Narrow" pitchFamily="34" charset="0"/>
              </a:rPr>
              <a:t>Terri Daniels – Wollaston Lake</a:t>
            </a:r>
          </a:p>
          <a:p>
            <a:r>
              <a:rPr lang="en-US" sz="1800" dirty="0" err="1">
                <a:latin typeface="Arial Narrow" pitchFamily="34" charset="0"/>
              </a:rPr>
              <a:t>Merv</a:t>
            </a:r>
            <a:r>
              <a:rPr lang="en-US" sz="1800" dirty="0">
                <a:latin typeface="Arial Narrow" pitchFamily="34" charset="0"/>
              </a:rPr>
              <a:t> MacDonald – Stony Rapids</a:t>
            </a:r>
          </a:p>
          <a:p>
            <a:r>
              <a:rPr lang="en-US" sz="1800" dirty="0">
                <a:latin typeface="Arial Narrow" pitchFamily="34" charset="0"/>
              </a:rPr>
              <a:t>Coreen Sayazie – Black Lake</a:t>
            </a:r>
          </a:p>
          <a:p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98166B-8D87-E93C-BB75-61384C1095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832"/>
          <a:stretch/>
        </p:blipFill>
        <p:spPr>
          <a:xfrm>
            <a:off x="6076948" y="1994448"/>
            <a:ext cx="1824218" cy="21658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511C0A-A4B4-A9C4-4F4D-D3A16AEA43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6377" y="4367117"/>
            <a:ext cx="1672918" cy="2234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7BC53A-174D-F8B5-5092-7653641A07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92544" y="4298992"/>
            <a:ext cx="1672918" cy="22923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D36BF-8CAF-70A6-7EEB-A1C78AB963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162" y="1994448"/>
            <a:ext cx="1624398" cy="216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293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Our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Investments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11" name="Picture 10" descr="Team Drilling no gradien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13972"/>
            <a:ext cx="2764024" cy="1082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EB2028-E6E4-48AB-8841-5FB0FD578A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920" y="3473690"/>
            <a:ext cx="4328795" cy="26082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5BC91-FD0C-421F-B1C1-C3EB571923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13" y="3485923"/>
            <a:ext cx="3461360" cy="2596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37BAA-F803-985F-FDD5-E409E21F1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919" y="613369"/>
            <a:ext cx="4328796" cy="255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Our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Investments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8" name="Picture 7" descr="Flyer Logo-colour.jpg">
            <a:extLst>
              <a:ext uri="{FF2B5EF4-FFF2-40B4-BE49-F238E27FC236}">
                <a16:creationId xmlns:a16="http://schemas.microsoft.com/office/drawing/2014/main" id="{B2B4B73A-842E-4664-9AA5-DA22487FB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" y="1457376"/>
            <a:ext cx="2925064" cy="125748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2F606B9-9A71-4007-92C1-E797631EF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4528" y="3372185"/>
            <a:ext cx="2928090" cy="260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C14E2-F669-481A-8206-F2579D71C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3408" y="528973"/>
            <a:ext cx="3505200" cy="2533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93BFC-DFA0-4BD4-9B76-9C603691D7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0931" y="3498390"/>
            <a:ext cx="3800475" cy="23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65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Our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Investments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760" y="1727200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CA8172-D489-4AE5-82E9-91E8A3BCE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12" y="2681619"/>
            <a:ext cx="2788049" cy="12450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BCD28F8-D7B4-43D1-8C15-D74E555A9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043" y="1521733"/>
            <a:ext cx="3418245" cy="22703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6692A9-4B84-490F-A53C-77D2EA2125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317" y="3890329"/>
            <a:ext cx="3418245" cy="224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95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>
                <a:latin typeface="Arial Narrow" pitchFamily="34" charset="0"/>
              </a:rPr>
              <a:t>Our </a:t>
            </a:r>
            <a:r>
              <a:rPr lang="en-US" dirty="0">
                <a:solidFill>
                  <a:srgbClr val="00B0F0"/>
                </a:solidFill>
                <a:latin typeface="Arial Narrow" pitchFamily="34" charset="0"/>
              </a:rPr>
              <a:t>Investments </a:t>
            </a:r>
            <a:endParaRPr lang="en-US" dirty="0">
              <a:latin typeface="Arial Narrow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51926" y="1785545"/>
            <a:ext cx="8067040" cy="4398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endParaRPr lang="en-CA" dirty="0">
              <a:latin typeface="Arial Narrow" pitchFamily="34" charset="0"/>
            </a:endParaRP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E9B3B-67BA-4DB9-8FB2-EA321318E8D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460" y="2690394"/>
            <a:ext cx="219964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D7776F3-B399-4A8C-B614-04A8EE7DA9D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59" y="1302300"/>
            <a:ext cx="1629798" cy="752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F74DA2-E4A4-44E5-829B-A9D88F0AC14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926" y="1046094"/>
            <a:ext cx="1198787" cy="8235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314022-D89C-41FE-9DD6-49E798BA1C7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898" y="1093086"/>
            <a:ext cx="1045761" cy="926178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C2D7F6-D793-4729-8213-24204E13E7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574" y="3558007"/>
            <a:ext cx="2943371" cy="209528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133710-497A-40C1-9D69-E6EA156B8614}"/>
              </a:ext>
            </a:extLst>
          </p:cNvPr>
          <p:cNvCxnSpPr>
            <a:cxnSpLocks/>
          </p:cNvCxnSpPr>
          <p:nvPr/>
        </p:nvCxnSpPr>
        <p:spPr>
          <a:xfrm>
            <a:off x="1100240" y="2237575"/>
            <a:ext cx="7434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703BD43-B124-4B50-B09F-1D7B0C7BBE9A}"/>
              </a:ext>
            </a:extLst>
          </p:cNvPr>
          <p:cNvCxnSpPr>
            <a:cxnSpLocks/>
          </p:cNvCxnSpPr>
          <p:nvPr/>
        </p:nvCxnSpPr>
        <p:spPr>
          <a:xfrm>
            <a:off x="8534400" y="2087727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1FB0902-DA8E-4D9C-BEA2-2C0B4E9E6B2B}"/>
              </a:ext>
            </a:extLst>
          </p:cNvPr>
          <p:cNvCxnSpPr>
            <a:cxnSpLocks/>
          </p:cNvCxnSpPr>
          <p:nvPr/>
        </p:nvCxnSpPr>
        <p:spPr>
          <a:xfrm>
            <a:off x="4817320" y="2054774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39CE1C0-8425-4966-9036-634B6FED1BD5}"/>
              </a:ext>
            </a:extLst>
          </p:cNvPr>
          <p:cNvCxnSpPr>
            <a:cxnSpLocks/>
          </p:cNvCxnSpPr>
          <p:nvPr/>
        </p:nvCxnSpPr>
        <p:spPr>
          <a:xfrm>
            <a:off x="1100240" y="2082753"/>
            <a:ext cx="0" cy="1409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D1924C0-F360-4786-9FCD-EB3A2BA272C1}"/>
              </a:ext>
            </a:extLst>
          </p:cNvPr>
          <p:cNvCxnSpPr/>
          <p:nvPr/>
        </p:nvCxnSpPr>
        <p:spPr>
          <a:xfrm>
            <a:off x="4817320" y="2252576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6D61461-7D3E-4528-B966-6AD5A3C87203}"/>
              </a:ext>
            </a:extLst>
          </p:cNvPr>
          <p:cNvCxnSpPr/>
          <p:nvPr/>
        </p:nvCxnSpPr>
        <p:spPr>
          <a:xfrm>
            <a:off x="4817320" y="3336623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A house that has 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E71030E9-6856-4C29-804D-274556C63F4A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55" b="11661"/>
          <a:stretch/>
        </p:blipFill>
        <p:spPr bwMode="auto">
          <a:xfrm>
            <a:off x="6496831" y="4103704"/>
            <a:ext cx="2476524" cy="18863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 descr="Image result for computer">
            <a:extLst>
              <a:ext uri="{FF2B5EF4-FFF2-40B4-BE49-F238E27FC236}">
                <a16:creationId xmlns:a16="http://schemas.microsoft.com/office/drawing/2014/main" id="{4C82B002-0CEF-4AC6-AF17-54AFBF884BD4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59" y="4287596"/>
            <a:ext cx="2504418" cy="1568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3984E6-3A2A-4EDB-963B-2BA8F0CE4D71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5" t="-501" r="-1106" b="17419"/>
          <a:stretch/>
        </p:blipFill>
        <p:spPr bwMode="auto">
          <a:xfrm>
            <a:off x="639366" y="4330655"/>
            <a:ext cx="1632779" cy="9382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081801"/>
      </p:ext>
    </p:extLst>
  </p:cSld>
  <p:clrMapOvr>
    <a:masterClrMapping/>
  </p:clrMapOvr>
</p:sld>
</file>

<file path=ppt/theme/theme1.xml><?xml version="1.0" encoding="utf-8"?>
<a:theme xmlns:a="http://schemas.openxmlformats.org/drawingml/2006/main" name="ABD-PowerPointTemplate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55324AD288A4F94DA8F97360BF522" ma:contentTypeVersion="14" ma:contentTypeDescription="Create a new document." ma:contentTypeScope="" ma:versionID="0dfc2c4e89ed2ca9f4ddad24de1f364a">
  <xsd:schema xmlns:xsd="http://www.w3.org/2001/XMLSchema" xmlns:xs="http://www.w3.org/2001/XMLSchema" xmlns:p="http://schemas.microsoft.com/office/2006/metadata/properties" xmlns:ns2="7115f244-71cb-4c93-96a4-a230dffa8c4f" xmlns:ns3="11deafff-c08c-4a07-b2ef-5c9475668f26" targetNamespace="http://schemas.microsoft.com/office/2006/metadata/properties" ma:root="true" ma:fieldsID="b023103236bc0e2ad16e75c343bc8ba4" ns2:_="" ns3:_="">
    <xsd:import namespace="7115f244-71cb-4c93-96a4-a230dffa8c4f"/>
    <xsd:import namespace="11deafff-c08c-4a07-b2ef-5c9475668f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15f244-71cb-4c93-96a4-a230dffa8c4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6ebf0b12-4ccb-428d-98f1-72e830c2f3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deafff-c08c-4a07-b2ef-5c9475668f26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2ad28e1e-e9f7-480d-aa00-c345df7084ce}" ma:internalName="TaxCatchAll" ma:showField="CatchAllData" ma:web="11deafff-c08c-4a07-b2ef-5c9475668f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115f244-71cb-4c93-96a4-a230dffa8c4f">
      <Terms xmlns="http://schemas.microsoft.com/office/infopath/2007/PartnerControls"/>
    </lcf76f155ced4ddcb4097134ff3c332f>
    <TaxCatchAll xmlns="11deafff-c08c-4a07-b2ef-5c9475668f2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D43F415-D559-44F9-8280-36AD2C189AB4}"/>
</file>

<file path=customXml/itemProps2.xml><?xml version="1.0" encoding="utf-8"?>
<ds:datastoreItem xmlns:ds="http://schemas.openxmlformats.org/officeDocument/2006/customXml" ds:itemID="{B6264461-9C73-4EA2-8DB5-00186336F4DB}">
  <ds:schemaRefs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9bb7ab89-17a0-4bee-9754-7c2605618eb2"/>
  </ds:schemaRefs>
</ds:datastoreItem>
</file>

<file path=customXml/itemProps3.xml><?xml version="1.0" encoding="utf-8"?>
<ds:datastoreItem xmlns:ds="http://schemas.openxmlformats.org/officeDocument/2006/customXml" ds:itemID="{56A015B1-1A58-4D2F-99EE-866A9785F65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ABD-PowerPointTemplate</Template>
  <TotalTime>13633</TotalTime>
  <Words>570</Words>
  <Application>Microsoft Office PowerPoint</Application>
  <PresentationFormat>On-screen Show (4:3)</PresentationFormat>
  <Paragraphs>132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Narrow</vt:lpstr>
      <vt:lpstr>Calibri</vt:lpstr>
      <vt:lpstr>Wingdings</vt:lpstr>
      <vt:lpstr>ABD-PowerPointTemplate</vt:lpstr>
      <vt:lpstr>PowerPoint Presentation</vt:lpstr>
      <vt:lpstr>Who we are</vt:lpstr>
      <vt:lpstr>The original vision</vt:lpstr>
      <vt:lpstr>Ownership Structure</vt:lpstr>
      <vt:lpstr>ABD Governance</vt:lpstr>
      <vt:lpstr>Our Investments </vt:lpstr>
      <vt:lpstr>Our Investments </vt:lpstr>
      <vt:lpstr>Our Investments </vt:lpstr>
      <vt:lpstr>Our Investments </vt:lpstr>
      <vt:lpstr>Our Investments </vt:lpstr>
      <vt:lpstr>Indigenous Partnerships </vt:lpstr>
      <vt:lpstr>Athabasca Summer Student program </vt:lpstr>
      <vt:lpstr>Building a Future Through Investment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GGay</dc:creator>
  <cp:lastModifiedBy>Kristy Jackson</cp:lastModifiedBy>
  <cp:revision>323</cp:revision>
  <cp:lastPrinted>2021-07-19T21:02:50Z</cp:lastPrinted>
  <dcterms:created xsi:type="dcterms:W3CDTF">2013-06-18T17:38:02Z</dcterms:created>
  <dcterms:modified xsi:type="dcterms:W3CDTF">2023-09-29T17:24:13Z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0x010100C8455324AD288A4F94DA8F97360BF522</vt:lpwstr>
  </property>
  <property fmtid="{D5CDD505-2E9C-101B-9397-08002B2CF9AE}" pid="3" name="IsMyDocuments">
    <vt:bool>true</vt:bool>
  </property>
  <property fmtid="{D5CDD505-2E9C-101B-9397-08002B2CF9AE}" pid="4" name="MediaServiceImageTags">
    <vt:lpwstr/>
  </property>
</Properties>
</file>