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83" r:id="rId5"/>
    <p:sldId id="257" r:id="rId6"/>
    <p:sldId id="382" r:id="rId7"/>
    <p:sldId id="387" r:id="rId8"/>
    <p:sldId id="384" r:id="rId9"/>
    <p:sldId id="385" r:id="rId10"/>
    <p:sldId id="388" r:id="rId11"/>
    <p:sldId id="389" r:id="rId12"/>
    <p:sldId id="393" r:id="rId13"/>
    <p:sldId id="386" r:id="rId14"/>
    <p:sldId id="391" r:id="rId15"/>
    <p:sldId id="264" r:id="rId16"/>
    <p:sldId id="266" r:id="rId17"/>
    <p:sldId id="267" r:id="rId18"/>
    <p:sldId id="268" r:id="rId19"/>
    <p:sldId id="392" r:id="rId20"/>
    <p:sldId id="394" r:id="rId21"/>
    <p:sldId id="3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B4846-7774-4151-9C65-3D06C3BB7DED}" v="3" dt="2023-10-09T05:29:17.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5"/>
    <p:restoredTop sz="96197"/>
  </p:normalViewPr>
  <p:slideViewPr>
    <p:cSldViewPr snapToGrid="0" snapToObjects="1">
      <p:cViewPr varScale="1">
        <p:scale>
          <a:sx n="99" d="100"/>
          <a:sy n="99"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47b9340ef99dc3a36afca944fdc901505c1f23fe43dbda8badca2b65444eb8c::" providerId="AD" clId="Web-{AE8B4846-7774-4151-9C65-3D06C3BB7DED}"/>
    <pc:docChg chg="modSld">
      <pc:chgData name="Guest User" userId="S::urn:spo:anon#f47b9340ef99dc3a36afca944fdc901505c1f23fe43dbda8badca2b65444eb8c::" providerId="AD" clId="Web-{AE8B4846-7774-4151-9C65-3D06C3BB7DED}" dt="2023-10-09T05:29:17.988" v="2" actId="20577"/>
      <pc:docMkLst>
        <pc:docMk/>
      </pc:docMkLst>
      <pc:sldChg chg="modSp">
        <pc:chgData name="Guest User" userId="S::urn:spo:anon#f47b9340ef99dc3a36afca944fdc901505c1f23fe43dbda8badca2b65444eb8c::" providerId="AD" clId="Web-{AE8B4846-7774-4151-9C65-3D06C3BB7DED}" dt="2023-10-09T05:29:17.988" v="2" actId="20577"/>
        <pc:sldMkLst>
          <pc:docMk/>
          <pc:sldMk cId="568659584" sldId="392"/>
        </pc:sldMkLst>
        <pc:spChg chg="mod">
          <ac:chgData name="Guest User" userId="S::urn:spo:anon#f47b9340ef99dc3a36afca944fdc901505c1f23fe43dbda8badca2b65444eb8c::" providerId="AD" clId="Web-{AE8B4846-7774-4151-9C65-3D06C3BB7DED}" dt="2023-10-09T05:29:17.988" v="2" actId="20577"/>
          <ac:spMkLst>
            <pc:docMk/>
            <pc:sldMk cId="568659584" sldId="392"/>
            <ac:spMk id="3" creationId="{AE004DCE-A798-8CBD-4F14-420DF8074B0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DE421-175B-46CB-B9A9-C0B9B6035423}"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415AC35-93E1-47F2-9879-F22CFC2045E5}">
      <dgm:prSet custT="1"/>
      <dgm:spPr/>
      <dgm:t>
        <a:bodyPr/>
        <a:lstStyle/>
        <a:p>
          <a:pPr>
            <a:lnSpc>
              <a:spcPct val="100000"/>
            </a:lnSpc>
            <a:defRPr cap="all"/>
          </a:pPr>
          <a:r>
            <a:rPr lang="en-US" sz="1800" dirty="0"/>
            <a:t>Why it’s so hard to collaborate</a:t>
          </a:r>
        </a:p>
      </dgm:t>
    </dgm:pt>
    <dgm:pt modelId="{FE9AC1F9-FF9E-44DD-B816-E4ABE42F9ED9}" type="parTrans" cxnId="{FB37E704-B14E-461F-96DB-B1450281DCAC}">
      <dgm:prSet/>
      <dgm:spPr/>
      <dgm:t>
        <a:bodyPr/>
        <a:lstStyle/>
        <a:p>
          <a:endParaRPr lang="en-US"/>
        </a:p>
      </dgm:t>
    </dgm:pt>
    <dgm:pt modelId="{48CE0640-52BB-401F-AF7A-CCA616828CF1}" type="sibTrans" cxnId="{FB37E704-B14E-461F-96DB-B1450281DCAC}">
      <dgm:prSet/>
      <dgm:spPr/>
      <dgm:t>
        <a:bodyPr/>
        <a:lstStyle/>
        <a:p>
          <a:endParaRPr lang="en-US"/>
        </a:p>
      </dgm:t>
    </dgm:pt>
    <dgm:pt modelId="{048CE5FE-E06E-4BB9-AC37-330237806A50}">
      <dgm:prSet custT="1"/>
      <dgm:spPr/>
      <dgm:t>
        <a:bodyPr/>
        <a:lstStyle/>
        <a:p>
          <a:pPr>
            <a:lnSpc>
              <a:spcPct val="100000"/>
            </a:lnSpc>
            <a:defRPr cap="all"/>
          </a:pPr>
          <a:r>
            <a:rPr lang="en-US" sz="1800" dirty="0"/>
            <a:t>Asset based economic development </a:t>
          </a:r>
        </a:p>
      </dgm:t>
    </dgm:pt>
    <dgm:pt modelId="{C12F9D1D-CEC7-4C98-AC29-4DB333F91698}" type="parTrans" cxnId="{965134F8-6907-4B6C-8100-BF1968712206}">
      <dgm:prSet/>
      <dgm:spPr/>
      <dgm:t>
        <a:bodyPr/>
        <a:lstStyle/>
        <a:p>
          <a:endParaRPr lang="en-US"/>
        </a:p>
      </dgm:t>
    </dgm:pt>
    <dgm:pt modelId="{CE28364E-18DF-4801-B1A3-C625F53F633E}" type="sibTrans" cxnId="{965134F8-6907-4B6C-8100-BF1968712206}">
      <dgm:prSet/>
      <dgm:spPr/>
      <dgm:t>
        <a:bodyPr/>
        <a:lstStyle/>
        <a:p>
          <a:endParaRPr lang="en-US"/>
        </a:p>
      </dgm:t>
    </dgm:pt>
    <dgm:pt modelId="{C88C6E3C-6711-4762-B56C-3A7424BDD0CF}">
      <dgm:prSet custT="1"/>
      <dgm:spPr/>
      <dgm:t>
        <a:bodyPr/>
        <a:lstStyle/>
        <a:p>
          <a:pPr>
            <a:lnSpc>
              <a:spcPct val="100000"/>
            </a:lnSpc>
            <a:defRPr cap="all"/>
          </a:pPr>
          <a:r>
            <a:rPr lang="en-US" sz="1800" dirty="0"/>
            <a:t>Case studies: </a:t>
          </a:r>
        </a:p>
        <a:p>
          <a:pPr>
            <a:lnSpc>
              <a:spcPct val="100000"/>
            </a:lnSpc>
            <a:defRPr cap="all"/>
          </a:pPr>
          <a:r>
            <a:rPr lang="en-US" sz="1800" dirty="0"/>
            <a:t>SIPP &amp; COAST</a:t>
          </a:r>
        </a:p>
      </dgm:t>
    </dgm:pt>
    <dgm:pt modelId="{E5F3A4E5-DA57-499F-A798-FDFB40E870A8}" type="parTrans" cxnId="{64AE9A91-E762-4AB1-8971-EB26058B89C1}">
      <dgm:prSet/>
      <dgm:spPr/>
      <dgm:t>
        <a:bodyPr/>
        <a:lstStyle/>
        <a:p>
          <a:endParaRPr lang="en-US"/>
        </a:p>
      </dgm:t>
    </dgm:pt>
    <dgm:pt modelId="{69236096-C1C8-4DC1-9D33-B9D444EE96CA}" type="sibTrans" cxnId="{64AE9A91-E762-4AB1-8971-EB26058B89C1}">
      <dgm:prSet/>
      <dgm:spPr/>
      <dgm:t>
        <a:bodyPr/>
        <a:lstStyle/>
        <a:p>
          <a:endParaRPr lang="en-US"/>
        </a:p>
      </dgm:t>
    </dgm:pt>
    <dgm:pt modelId="{FB0DB47F-4878-4911-A8A7-CFB628EBA6EA}">
      <dgm:prSet custT="1"/>
      <dgm:spPr/>
      <dgm:t>
        <a:bodyPr/>
        <a:lstStyle/>
        <a:p>
          <a:pPr>
            <a:lnSpc>
              <a:spcPct val="100000"/>
            </a:lnSpc>
            <a:defRPr cap="all"/>
          </a:pPr>
          <a:r>
            <a:rPr lang="en-US" sz="1800" dirty="0"/>
            <a:t>A How to Guide</a:t>
          </a:r>
        </a:p>
      </dgm:t>
    </dgm:pt>
    <dgm:pt modelId="{7DF45987-16EB-4A85-8436-28F4AF7D0BBD}" type="parTrans" cxnId="{09AE1315-DFC7-4C22-9189-2BA2D96BD2F8}">
      <dgm:prSet/>
      <dgm:spPr/>
      <dgm:t>
        <a:bodyPr/>
        <a:lstStyle/>
        <a:p>
          <a:endParaRPr lang="en-US"/>
        </a:p>
      </dgm:t>
    </dgm:pt>
    <dgm:pt modelId="{282932D3-94E4-4DC0-BAB3-A16459A59887}" type="sibTrans" cxnId="{09AE1315-DFC7-4C22-9189-2BA2D96BD2F8}">
      <dgm:prSet/>
      <dgm:spPr/>
      <dgm:t>
        <a:bodyPr/>
        <a:lstStyle/>
        <a:p>
          <a:endParaRPr lang="en-US"/>
        </a:p>
      </dgm:t>
    </dgm:pt>
    <dgm:pt modelId="{9627A693-68E6-45C7-A2A4-1A3C2CECACB1}" type="pres">
      <dgm:prSet presAssocID="{5D6DE421-175B-46CB-B9A9-C0B9B6035423}" presName="root" presStyleCnt="0">
        <dgm:presLayoutVars>
          <dgm:dir/>
          <dgm:resizeHandles val="exact"/>
        </dgm:presLayoutVars>
      </dgm:prSet>
      <dgm:spPr/>
    </dgm:pt>
    <dgm:pt modelId="{9BCA3976-B911-4579-96C7-95CC75AE9490}" type="pres">
      <dgm:prSet presAssocID="{6415AC35-93E1-47F2-9879-F22CFC2045E5}" presName="compNode" presStyleCnt="0"/>
      <dgm:spPr/>
    </dgm:pt>
    <dgm:pt modelId="{627190B6-2081-462F-B016-C8795FBF7DA9}" type="pres">
      <dgm:prSet presAssocID="{6415AC35-93E1-47F2-9879-F22CFC2045E5}" presName="iconBgRect" presStyleLbl="bgShp" presStyleIdx="0" presStyleCnt="4"/>
      <dgm:spPr>
        <a:prstGeom prst="round2DiagRect">
          <a:avLst>
            <a:gd name="adj1" fmla="val 29727"/>
            <a:gd name="adj2" fmla="val 0"/>
          </a:avLst>
        </a:prstGeom>
      </dgm:spPr>
    </dgm:pt>
    <dgm:pt modelId="{9D5C4B18-DA7F-4247-8A4F-5BFDF8B89960}" type="pres">
      <dgm:prSet presAssocID="{6415AC35-93E1-47F2-9879-F22CFC2045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6AC0B89-6A63-49D1-AB71-2AA7B21DB2C4}" type="pres">
      <dgm:prSet presAssocID="{6415AC35-93E1-47F2-9879-F22CFC2045E5}" presName="spaceRect" presStyleCnt="0"/>
      <dgm:spPr/>
    </dgm:pt>
    <dgm:pt modelId="{055371C0-E350-4E16-8B40-FBD809189525}" type="pres">
      <dgm:prSet presAssocID="{6415AC35-93E1-47F2-9879-F22CFC2045E5}" presName="textRect" presStyleLbl="revTx" presStyleIdx="0" presStyleCnt="4">
        <dgm:presLayoutVars>
          <dgm:chMax val="1"/>
          <dgm:chPref val="1"/>
        </dgm:presLayoutVars>
      </dgm:prSet>
      <dgm:spPr/>
    </dgm:pt>
    <dgm:pt modelId="{1DF393C3-BDAC-46DF-9577-584C8FEF339A}" type="pres">
      <dgm:prSet presAssocID="{48CE0640-52BB-401F-AF7A-CCA616828CF1}" presName="sibTrans" presStyleCnt="0"/>
      <dgm:spPr/>
    </dgm:pt>
    <dgm:pt modelId="{9F4F5972-6C1B-49F1-A4BF-384AAB07094F}" type="pres">
      <dgm:prSet presAssocID="{048CE5FE-E06E-4BB9-AC37-330237806A50}" presName="compNode" presStyleCnt="0"/>
      <dgm:spPr/>
    </dgm:pt>
    <dgm:pt modelId="{256B4D5D-6AE0-44D7-9027-9547D953D49C}" type="pres">
      <dgm:prSet presAssocID="{048CE5FE-E06E-4BB9-AC37-330237806A50}" presName="iconBgRect" presStyleLbl="bgShp" presStyleIdx="1" presStyleCnt="4"/>
      <dgm:spPr>
        <a:prstGeom prst="round2DiagRect">
          <a:avLst>
            <a:gd name="adj1" fmla="val 29727"/>
            <a:gd name="adj2" fmla="val 0"/>
          </a:avLst>
        </a:prstGeom>
      </dgm:spPr>
    </dgm:pt>
    <dgm:pt modelId="{E30B8CC2-ED44-427E-B117-7BF325346511}" type="pres">
      <dgm:prSet presAssocID="{048CE5FE-E06E-4BB9-AC37-330237806A5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EDDFDE2A-16A2-423F-93F6-E158849C9005}" type="pres">
      <dgm:prSet presAssocID="{048CE5FE-E06E-4BB9-AC37-330237806A50}" presName="spaceRect" presStyleCnt="0"/>
      <dgm:spPr/>
    </dgm:pt>
    <dgm:pt modelId="{ACE13D73-758F-476F-9011-C77B75BEA566}" type="pres">
      <dgm:prSet presAssocID="{048CE5FE-E06E-4BB9-AC37-330237806A50}" presName="textRect" presStyleLbl="revTx" presStyleIdx="1" presStyleCnt="4">
        <dgm:presLayoutVars>
          <dgm:chMax val="1"/>
          <dgm:chPref val="1"/>
        </dgm:presLayoutVars>
      </dgm:prSet>
      <dgm:spPr/>
    </dgm:pt>
    <dgm:pt modelId="{07EB37E5-985D-4134-B7F4-1F7F8D88444F}" type="pres">
      <dgm:prSet presAssocID="{CE28364E-18DF-4801-B1A3-C625F53F633E}" presName="sibTrans" presStyleCnt="0"/>
      <dgm:spPr/>
    </dgm:pt>
    <dgm:pt modelId="{6AE5F848-9682-46A4-9888-603FF005E63C}" type="pres">
      <dgm:prSet presAssocID="{C88C6E3C-6711-4762-B56C-3A7424BDD0CF}" presName="compNode" presStyleCnt="0"/>
      <dgm:spPr/>
    </dgm:pt>
    <dgm:pt modelId="{5ED119DC-227C-414C-9337-6EB0247FFB8F}" type="pres">
      <dgm:prSet presAssocID="{C88C6E3C-6711-4762-B56C-3A7424BDD0CF}" presName="iconBgRect" presStyleLbl="bgShp" presStyleIdx="2" presStyleCnt="4"/>
      <dgm:spPr>
        <a:prstGeom prst="round2DiagRect">
          <a:avLst>
            <a:gd name="adj1" fmla="val 29727"/>
            <a:gd name="adj2" fmla="val 0"/>
          </a:avLst>
        </a:prstGeom>
      </dgm:spPr>
    </dgm:pt>
    <dgm:pt modelId="{870F5950-24BC-4FF0-B5C1-09116937AA89}" type="pres">
      <dgm:prSet presAssocID="{C88C6E3C-6711-4762-B56C-3A7424BDD0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42DE2680-6F4C-4CFF-95F5-480F2195D303}" type="pres">
      <dgm:prSet presAssocID="{C88C6E3C-6711-4762-B56C-3A7424BDD0CF}" presName="spaceRect" presStyleCnt="0"/>
      <dgm:spPr/>
    </dgm:pt>
    <dgm:pt modelId="{DEF21410-73B0-4DEF-BF4D-5F0D68BBD946}" type="pres">
      <dgm:prSet presAssocID="{C88C6E3C-6711-4762-B56C-3A7424BDD0CF}" presName="textRect" presStyleLbl="revTx" presStyleIdx="2" presStyleCnt="4">
        <dgm:presLayoutVars>
          <dgm:chMax val="1"/>
          <dgm:chPref val="1"/>
        </dgm:presLayoutVars>
      </dgm:prSet>
      <dgm:spPr/>
    </dgm:pt>
    <dgm:pt modelId="{81CAF2ED-3EC4-44C0-82D8-333E4D79C0A3}" type="pres">
      <dgm:prSet presAssocID="{69236096-C1C8-4DC1-9D33-B9D444EE96CA}" presName="sibTrans" presStyleCnt="0"/>
      <dgm:spPr/>
    </dgm:pt>
    <dgm:pt modelId="{7A5C6A75-6E86-4F4C-822D-B8F5B8782C4A}" type="pres">
      <dgm:prSet presAssocID="{FB0DB47F-4878-4911-A8A7-CFB628EBA6EA}" presName="compNode" presStyleCnt="0"/>
      <dgm:spPr/>
    </dgm:pt>
    <dgm:pt modelId="{C61EE52E-D610-403F-BB83-574A4F9FA23E}" type="pres">
      <dgm:prSet presAssocID="{FB0DB47F-4878-4911-A8A7-CFB628EBA6EA}" presName="iconBgRect" presStyleLbl="bgShp" presStyleIdx="3" presStyleCnt="4"/>
      <dgm:spPr>
        <a:prstGeom prst="round2DiagRect">
          <a:avLst>
            <a:gd name="adj1" fmla="val 29727"/>
            <a:gd name="adj2" fmla="val 0"/>
          </a:avLst>
        </a:prstGeom>
      </dgm:spPr>
    </dgm:pt>
    <dgm:pt modelId="{EA7ABEA5-76BF-48DE-8281-E6CBC911195B}" type="pres">
      <dgm:prSet presAssocID="{FB0DB47F-4878-4911-A8A7-CFB628EBA6E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FB9A63BD-A379-4B8F-9108-5D71EEFD974E}" type="pres">
      <dgm:prSet presAssocID="{FB0DB47F-4878-4911-A8A7-CFB628EBA6EA}" presName="spaceRect" presStyleCnt="0"/>
      <dgm:spPr/>
    </dgm:pt>
    <dgm:pt modelId="{DCD87CB9-F981-477A-8E0D-355B705F7F1F}" type="pres">
      <dgm:prSet presAssocID="{FB0DB47F-4878-4911-A8A7-CFB628EBA6EA}" presName="textRect" presStyleLbl="revTx" presStyleIdx="3" presStyleCnt="4">
        <dgm:presLayoutVars>
          <dgm:chMax val="1"/>
          <dgm:chPref val="1"/>
        </dgm:presLayoutVars>
      </dgm:prSet>
      <dgm:spPr/>
    </dgm:pt>
  </dgm:ptLst>
  <dgm:cxnLst>
    <dgm:cxn modelId="{FB37E704-B14E-461F-96DB-B1450281DCAC}" srcId="{5D6DE421-175B-46CB-B9A9-C0B9B6035423}" destId="{6415AC35-93E1-47F2-9879-F22CFC2045E5}" srcOrd="0" destOrd="0" parTransId="{FE9AC1F9-FF9E-44DD-B816-E4ABE42F9ED9}" sibTransId="{48CE0640-52BB-401F-AF7A-CCA616828CF1}"/>
    <dgm:cxn modelId="{09AE1315-DFC7-4C22-9189-2BA2D96BD2F8}" srcId="{5D6DE421-175B-46CB-B9A9-C0B9B6035423}" destId="{FB0DB47F-4878-4911-A8A7-CFB628EBA6EA}" srcOrd="3" destOrd="0" parTransId="{7DF45987-16EB-4A85-8436-28F4AF7D0BBD}" sibTransId="{282932D3-94E4-4DC0-BAB3-A16459A59887}"/>
    <dgm:cxn modelId="{12E1B71B-C448-0A49-8D6A-1CD71B35EAF5}" type="presOf" srcId="{6415AC35-93E1-47F2-9879-F22CFC2045E5}" destId="{055371C0-E350-4E16-8B40-FBD809189525}" srcOrd="0" destOrd="0" presId="urn:microsoft.com/office/officeart/2018/5/layout/IconLeafLabelList"/>
    <dgm:cxn modelId="{C02AB81E-3C88-6C41-A04D-A32D098DCF51}" type="presOf" srcId="{FB0DB47F-4878-4911-A8A7-CFB628EBA6EA}" destId="{DCD87CB9-F981-477A-8E0D-355B705F7F1F}" srcOrd="0" destOrd="0" presId="urn:microsoft.com/office/officeart/2018/5/layout/IconLeafLabelList"/>
    <dgm:cxn modelId="{22DEF387-F4E6-0F46-A465-0112C5A0D814}" type="presOf" srcId="{048CE5FE-E06E-4BB9-AC37-330237806A50}" destId="{ACE13D73-758F-476F-9011-C77B75BEA566}" srcOrd="0" destOrd="0" presId="urn:microsoft.com/office/officeart/2018/5/layout/IconLeafLabelList"/>
    <dgm:cxn modelId="{64AE9A91-E762-4AB1-8971-EB26058B89C1}" srcId="{5D6DE421-175B-46CB-B9A9-C0B9B6035423}" destId="{C88C6E3C-6711-4762-B56C-3A7424BDD0CF}" srcOrd="2" destOrd="0" parTransId="{E5F3A4E5-DA57-499F-A798-FDFB40E870A8}" sibTransId="{69236096-C1C8-4DC1-9D33-B9D444EE96CA}"/>
    <dgm:cxn modelId="{F0D2E9B7-CBB8-3D4A-893C-698052F02497}" type="presOf" srcId="{C88C6E3C-6711-4762-B56C-3A7424BDD0CF}" destId="{DEF21410-73B0-4DEF-BF4D-5F0D68BBD946}" srcOrd="0" destOrd="0" presId="urn:microsoft.com/office/officeart/2018/5/layout/IconLeafLabelList"/>
    <dgm:cxn modelId="{A0FF40CA-56EE-C94F-B471-BA204910DA31}" type="presOf" srcId="{5D6DE421-175B-46CB-B9A9-C0B9B6035423}" destId="{9627A693-68E6-45C7-A2A4-1A3C2CECACB1}" srcOrd="0" destOrd="0" presId="urn:microsoft.com/office/officeart/2018/5/layout/IconLeafLabelList"/>
    <dgm:cxn modelId="{965134F8-6907-4B6C-8100-BF1968712206}" srcId="{5D6DE421-175B-46CB-B9A9-C0B9B6035423}" destId="{048CE5FE-E06E-4BB9-AC37-330237806A50}" srcOrd="1" destOrd="0" parTransId="{C12F9D1D-CEC7-4C98-AC29-4DB333F91698}" sibTransId="{CE28364E-18DF-4801-B1A3-C625F53F633E}"/>
    <dgm:cxn modelId="{E4779E12-3E9E-3947-899A-FB053024611F}" type="presParOf" srcId="{9627A693-68E6-45C7-A2A4-1A3C2CECACB1}" destId="{9BCA3976-B911-4579-96C7-95CC75AE9490}" srcOrd="0" destOrd="0" presId="urn:microsoft.com/office/officeart/2018/5/layout/IconLeafLabelList"/>
    <dgm:cxn modelId="{AD448058-22F7-8A46-AEC9-53E71B556200}" type="presParOf" srcId="{9BCA3976-B911-4579-96C7-95CC75AE9490}" destId="{627190B6-2081-462F-B016-C8795FBF7DA9}" srcOrd="0" destOrd="0" presId="urn:microsoft.com/office/officeart/2018/5/layout/IconLeafLabelList"/>
    <dgm:cxn modelId="{1B5B831F-7953-B248-8237-94F03CAA3614}" type="presParOf" srcId="{9BCA3976-B911-4579-96C7-95CC75AE9490}" destId="{9D5C4B18-DA7F-4247-8A4F-5BFDF8B89960}" srcOrd="1" destOrd="0" presId="urn:microsoft.com/office/officeart/2018/5/layout/IconLeafLabelList"/>
    <dgm:cxn modelId="{FD274BDF-BCF2-9541-9374-80550EC23C70}" type="presParOf" srcId="{9BCA3976-B911-4579-96C7-95CC75AE9490}" destId="{B6AC0B89-6A63-49D1-AB71-2AA7B21DB2C4}" srcOrd="2" destOrd="0" presId="urn:microsoft.com/office/officeart/2018/5/layout/IconLeafLabelList"/>
    <dgm:cxn modelId="{66FF976A-2964-7047-A244-3313EE8B184A}" type="presParOf" srcId="{9BCA3976-B911-4579-96C7-95CC75AE9490}" destId="{055371C0-E350-4E16-8B40-FBD809189525}" srcOrd="3" destOrd="0" presId="urn:microsoft.com/office/officeart/2018/5/layout/IconLeafLabelList"/>
    <dgm:cxn modelId="{60043F0C-9548-E246-9814-5E174C1CCC07}" type="presParOf" srcId="{9627A693-68E6-45C7-A2A4-1A3C2CECACB1}" destId="{1DF393C3-BDAC-46DF-9577-584C8FEF339A}" srcOrd="1" destOrd="0" presId="urn:microsoft.com/office/officeart/2018/5/layout/IconLeafLabelList"/>
    <dgm:cxn modelId="{36EA8373-36FA-114A-A2FA-9EFA02F8F6F3}" type="presParOf" srcId="{9627A693-68E6-45C7-A2A4-1A3C2CECACB1}" destId="{9F4F5972-6C1B-49F1-A4BF-384AAB07094F}" srcOrd="2" destOrd="0" presId="urn:microsoft.com/office/officeart/2018/5/layout/IconLeafLabelList"/>
    <dgm:cxn modelId="{56334439-87BC-E446-8FDA-E9C117AEC790}" type="presParOf" srcId="{9F4F5972-6C1B-49F1-A4BF-384AAB07094F}" destId="{256B4D5D-6AE0-44D7-9027-9547D953D49C}" srcOrd="0" destOrd="0" presId="urn:microsoft.com/office/officeart/2018/5/layout/IconLeafLabelList"/>
    <dgm:cxn modelId="{6684752E-9716-CF43-B4D5-2AAC4DA46954}" type="presParOf" srcId="{9F4F5972-6C1B-49F1-A4BF-384AAB07094F}" destId="{E30B8CC2-ED44-427E-B117-7BF325346511}" srcOrd="1" destOrd="0" presId="urn:microsoft.com/office/officeart/2018/5/layout/IconLeafLabelList"/>
    <dgm:cxn modelId="{B1C1A3B1-19EE-9041-B053-412070A95716}" type="presParOf" srcId="{9F4F5972-6C1B-49F1-A4BF-384AAB07094F}" destId="{EDDFDE2A-16A2-423F-93F6-E158849C9005}" srcOrd="2" destOrd="0" presId="urn:microsoft.com/office/officeart/2018/5/layout/IconLeafLabelList"/>
    <dgm:cxn modelId="{CC86BE7F-6E02-784E-953F-7FBE307D5C9F}" type="presParOf" srcId="{9F4F5972-6C1B-49F1-A4BF-384AAB07094F}" destId="{ACE13D73-758F-476F-9011-C77B75BEA566}" srcOrd="3" destOrd="0" presId="urn:microsoft.com/office/officeart/2018/5/layout/IconLeafLabelList"/>
    <dgm:cxn modelId="{66F85925-B38A-2042-9CB9-2A9E5E4521DD}" type="presParOf" srcId="{9627A693-68E6-45C7-A2A4-1A3C2CECACB1}" destId="{07EB37E5-985D-4134-B7F4-1F7F8D88444F}" srcOrd="3" destOrd="0" presId="urn:microsoft.com/office/officeart/2018/5/layout/IconLeafLabelList"/>
    <dgm:cxn modelId="{BEB35CA0-E944-5741-859C-1CD247FB9E01}" type="presParOf" srcId="{9627A693-68E6-45C7-A2A4-1A3C2CECACB1}" destId="{6AE5F848-9682-46A4-9888-603FF005E63C}" srcOrd="4" destOrd="0" presId="urn:microsoft.com/office/officeart/2018/5/layout/IconLeafLabelList"/>
    <dgm:cxn modelId="{3051FB26-ECF1-B945-AFC4-AE31497ACA5E}" type="presParOf" srcId="{6AE5F848-9682-46A4-9888-603FF005E63C}" destId="{5ED119DC-227C-414C-9337-6EB0247FFB8F}" srcOrd="0" destOrd="0" presId="urn:microsoft.com/office/officeart/2018/5/layout/IconLeafLabelList"/>
    <dgm:cxn modelId="{BD7146B6-0078-B147-98B4-581DBD3CBD53}" type="presParOf" srcId="{6AE5F848-9682-46A4-9888-603FF005E63C}" destId="{870F5950-24BC-4FF0-B5C1-09116937AA89}" srcOrd="1" destOrd="0" presId="urn:microsoft.com/office/officeart/2018/5/layout/IconLeafLabelList"/>
    <dgm:cxn modelId="{4CD0DC7A-BC59-204F-8B5B-AB8AF1EB7E17}" type="presParOf" srcId="{6AE5F848-9682-46A4-9888-603FF005E63C}" destId="{42DE2680-6F4C-4CFF-95F5-480F2195D303}" srcOrd="2" destOrd="0" presId="urn:microsoft.com/office/officeart/2018/5/layout/IconLeafLabelList"/>
    <dgm:cxn modelId="{130739E1-7DDD-0645-B1FE-D7AEC9E5F8F0}" type="presParOf" srcId="{6AE5F848-9682-46A4-9888-603FF005E63C}" destId="{DEF21410-73B0-4DEF-BF4D-5F0D68BBD946}" srcOrd="3" destOrd="0" presId="urn:microsoft.com/office/officeart/2018/5/layout/IconLeafLabelList"/>
    <dgm:cxn modelId="{348B4709-BE1D-E34C-BFF0-95C206BEDA8E}" type="presParOf" srcId="{9627A693-68E6-45C7-A2A4-1A3C2CECACB1}" destId="{81CAF2ED-3EC4-44C0-82D8-333E4D79C0A3}" srcOrd="5" destOrd="0" presId="urn:microsoft.com/office/officeart/2018/5/layout/IconLeafLabelList"/>
    <dgm:cxn modelId="{32495E73-6196-7142-BD3E-8458315C3C25}" type="presParOf" srcId="{9627A693-68E6-45C7-A2A4-1A3C2CECACB1}" destId="{7A5C6A75-6E86-4F4C-822D-B8F5B8782C4A}" srcOrd="6" destOrd="0" presId="urn:microsoft.com/office/officeart/2018/5/layout/IconLeafLabelList"/>
    <dgm:cxn modelId="{808183CA-B7EE-3346-BB6F-D25137C7A039}" type="presParOf" srcId="{7A5C6A75-6E86-4F4C-822D-B8F5B8782C4A}" destId="{C61EE52E-D610-403F-BB83-574A4F9FA23E}" srcOrd="0" destOrd="0" presId="urn:microsoft.com/office/officeart/2018/5/layout/IconLeafLabelList"/>
    <dgm:cxn modelId="{A0D3A891-8DB9-4A4C-AAB0-311BB59C6449}" type="presParOf" srcId="{7A5C6A75-6E86-4F4C-822D-B8F5B8782C4A}" destId="{EA7ABEA5-76BF-48DE-8281-E6CBC911195B}" srcOrd="1" destOrd="0" presId="urn:microsoft.com/office/officeart/2018/5/layout/IconLeafLabelList"/>
    <dgm:cxn modelId="{CFB64C3C-A01B-B047-BDC0-3A022797495A}" type="presParOf" srcId="{7A5C6A75-6E86-4F4C-822D-B8F5B8782C4A}" destId="{FB9A63BD-A379-4B8F-9108-5D71EEFD974E}" srcOrd="2" destOrd="0" presId="urn:microsoft.com/office/officeart/2018/5/layout/IconLeafLabelList"/>
    <dgm:cxn modelId="{43EC61AF-11C0-E241-AD8A-5D39B8DDDF6E}" type="presParOf" srcId="{7A5C6A75-6E86-4F4C-822D-B8F5B8782C4A}" destId="{DCD87CB9-F981-477A-8E0D-355B705F7F1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60C18-60F2-4BD6-8E52-A6966C71B76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FCDC014-3448-48E7-A109-A6ECD2C0092F}">
      <dgm:prSet custT="1"/>
      <dgm:spPr/>
      <dgm:t>
        <a:bodyPr/>
        <a:lstStyle/>
        <a:p>
          <a:pPr>
            <a:lnSpc>
              <a:spcPct val="100000"/>
            </a:lnSpc>
          </a:pPr>
          <a:r>
            <a:rPr lang="en-US" sz="1800" dirty="0"/>
            <a:t>Mayors/Reeves and Councils and First Nations want control over monies spent on economic development.</a:t>
          </a:r>
        </a:p>
      </dgm:t>
    </dgm:pt>
    <dgm:pt modelId="{27F5DDFB-1A1B-4244-B79B-1AC985924CC9}" type="parTrans" cxnId="{896F11F9-1541-4FDF-ACE5-117FEC6ED7A0}">
      <dgm:prSet/>
      <dgm:spPr/>
      <dgm:t>
        <a:bodyPr/>
        <a:lstStyle/>
        <a:p>
          <a:endParaRPr lang="en-US"/>
        </a:p>
      </dgm:t>
    </dgm:pt>
    <dgm:pt modelId="{577D7421-8F81-45C5-997A-4F8CA7F547C2}" type="sibTrans" cxnId="{896F11F9-1541-4FDF-ACE5-117FEC6ED7A0}">
      <dgm:prSet/>
      <dgm:spPr/>
      <dgm:t>
        <a:bodyPr/>
        <a:lstStyle/>
        <a:p>
          <a:pPr>
            <a:lnSpc>
              <a:spcPct val="100000"/>
            </a:lnSpc>
          </a:pPr>
          <a:endParaRPr lang="en-US"/>
        </a:p>
      </dgm:t>
    </dgm:pt>
    <dgm:pt modelId="{7F2A9307-2F6E-4D6B-874E-8E6C2F33891C}">
      <dgm:prSet custT="1"/>
      <dgm:spPr/>
      <dgm:t>
        <a:bodyPr/>
        <a:lstStyle/>
        <a:p>
          <a:pPr>
            <a:lnSpc>
              <a:spcPct val="100000"/>
            </a:lnSpc>
          </a:pPr>
          <a:r>
            <a:rPr lang="en-US" sz="1800" dirty="0"/>
            <a:t>Mayors/Reeves and Councils and First Nations need to be able to show results to their constituents or members for the monies they are spending.</a:t>
          </a:r>
        </a:p>
      </dgm:t>
    </dgm:pt>
    <dgm:pt modelId="{E564323B-5C84-45C5-BE19-6574C264C2A4}" type="parTrans" cxnId="{C02D04A4-0EEA-498C-8612-0EEC2740AE88}">
      <dgm:prSet/>
      <dgm:spPr/>
      <dgm:t>
        <a:bodyPr/>
        <a:lstStyle/>
        <a:p>
          <a:endParaRPr lang="en-US"/>
        </a:p>
      </dgm:t>
    </dgm:pt>
    <dgm:pt modelId="{D37B9F5A-1A5D-4F0F-A745-C962041773C9}" type="sibTrans" cxnId="{C02D04A4-0EEA-498C-8612-0EEC2740AE88}">
      <dgm:prSet/>
      <dgm:spPr/>
      <dgm:t>
        <a:bodyPr/>
        <a:lstStyle/>
        <a:p>
          <a:pPr>
            <a:lnSpc>
              <a:spcPct val="100000"/>
            </a:lnSpc>
          </a:pPr>
          <a:endParaRPr lang="en-US"/>
        </a:p>
      </dgm:t>
    </dgm:pt>
    <dgm:pt modelId="{52ECFF2B-53D0-4189-8A58-01450DC0FE44}">
      <dgm:prSet custT="1"/>
      <dgm:spPr/>
      <dgm:t>
        <a:bodyPr/>
        <a:lstStyle/>
        <a:p>
          <a:pPr>
            <a:lnSpc>
              <a:spcPct val="100000"/>
            </a:lnSpc>
          </a:pPr>
          <a:r>
            <a:rPr lang="en-US" sz="1800" dirty="0"/>
            <a:t>Local priorities seem more important than regional priorities.</a:t>
          </a:r>
        </a:p>
      </dgm:t>
    </dgm:pt>
    <dgm:pt modelId="{A5FC5811-4094-496E-BDCD-663B10AF8F28}" type="parTrans" cxnId="{FC204FAF-16BF-4E5E-B1C4-A6464ED36130}">
      <dgm:prSet/>
      <dgm:spPr/>
      <dgm:t>
        <a:bodyPr/>
        <a:lstStyle/>
        <a:p>
          <a:endParaRPr lang="en-US"/>
        </a:p>
      </dgm:t>
    </dgm:pt>
    <dgm:pt modelId="{0AC5CA7F-B386-45A3-ABB1-70C59F766F4D}" type="sibTrans" cxnId="{FC204FAF-16BF-4E5E-B1C4-A6464ED36130}">
      <dgm:prSet/>
      <dgm:spPr/>
      <dgm:t>
        <a:bodyPr/>
        <a:lstStyle/>
        <a:p>
          <a:pPr>
            <a:lnSpc>
              <a:spcPct val="100000"/>
            </a:lnSpc>
          </a:pPr>
          <a:endParaRPr lang="en-US"/>
        </a:p>
      </dgm:t>
    </dgm:pt>
    <dgm:pt modelId="{ED829E2C-754D-4BA1-9273-D62180F40061}">
      <dgm:prSet custT="1"/>
      <dgm:spPr/>
      <dgm:t>
        <a:bodyPr/>
        <a:lstStyle/>
        <a:p>
          <a:pPr>
            <a:lnSpc>
              <a:spcPct val="100000"/>
            </a:lnSpc>
          </a:pPr>
          <a:r>
            <a:rPr lang="en-US" sz="1800" dirty="0"/>
            <a:t>Fear of loss of control in decision making by working at a regional scale. </a:t>
          </a:r>
        </a:p>
      </dgm:t>
    </dgm:pt>
    <dgm:pt modelId="{10234D10-6A35-4B0C-A026-010CCEC9BE2E}" type="parTrans" cxnId="{6546DA56-7990-40DC-BB04-AFDD729FD743}">
      <dgm:prSet/>
      <dgm:spPr/>
      <dgm:t>
        <a:bodyPr/>
        <a:lstStyle/>
        <a:p>
          <a:endParaRPr lang="en-US"/>
        </a:p>
      </dgm:t>
    </dgm:pt>
    <dgm:pt modelId="{AB02DDAA-F99B-402E-96F9-D444CAFAB9B0}" type="sibTrans" cxnId="{6546DA56-7990-40DC-BB04-AFDD729FD743}">
      <dgm:prSet/>
      <dgm:spPr/>
      <dgm:t>
        <a:bodyPr/>
        <a:lstStyle/>
        <a:p>
          <a:pPr>
            <a:lnSpc>
              <a:spcPct val="100000"/>
            </a:lnSpc>
          </a:pPr>
          <a:endParaRPr lang="en-US"/>
        </a:p>
      </dgm:t>
    </dgm:pt>
    <dgm:pt modelId="{0D0AF0C5-249C-42F6-8B26-D8026F0B2B82}">
      <dgm:prSet custT="1"/>
      <dgm:spPr/>
      <dgm:t>
        <a:bodyPr/>
        <a:lstStyle/>
        <a:p>
          <a:pPr>
            <a:lnSpc>
              <a:spcPct val="100000"/>
            </a:lnSpc>
          </a:pPr>
          <a:r>
            <a:rPr lang="en-US" sz="1800" dirty="0"/>
            <a:t>Turnover at the municipal level in a four-year election cycle. </a:t>
          </a:r>
        </a:p>
      </dgm:t>
    </dgm:pt>
    <dgm:pt modelId="{EB8E7451-BFB2-42FB-A8A0-0AF948B92495}" type="parTrans" cxnId="{5B0B4A81-CC0F-4E3F-8A0D-25B58EDDE071}">
      <dgm:prSet/>
      <dgm:spPr/>
      <dgm:t>
        <a:bodyPr/>
        <a:lstStyle/>
        <a:p>
          <a:endParaRPr lang="en-US"/>
        </a:p>
      </dgm:t>
    </dgm:pt>
    <dgm:pt modelId="{EDC78AEA-B27C-4298-A413-9F2E7AC0B694}" type="sibTrans" cxnId="{5B0B4A81-CC0F-4E3F-8A0D-25B58EDDE071}">
      <dgm:prSet/>
      <dgm:spPr/>
      <dgm:t>
        <a:bodyPr/>
        <a:lstStyle/>
        <a:p>
          <a:endParaRPr lang="en-US"/>
        </a:p>
      </dgm:t>
    </dgm:pt>
    <dgm:pt modelId="{0046E003-0A53-4CAA-BFD4-15350CFD6826}" type="pres">
      <dgm:prSet presAssocID="{01760C18-60F2-4BD6-8E52-A6966C71B762}" presName="root" presStyleCnt="0">
        <dgm:presLayoutVars>
          <dgm:dir/>
          <dgm:resizeHandles val="exact"/>
        </dgm:presLayoutVars>
      </dgm:prSet>
      <dgm:spPr/>
    </dgm:pt>
    <dgm:pt modelId="{4FE77934-D29E-4A1B-8F02-297B5C037827}" type="pres">
      <dgm:prSet presAssocID="{01760C18-60F2-4BD6-8E52-A6966C71B762}" presName="container" presStyleCnt="0">
        <dgm:presLayoutVars>
          <dgm:dir/>
          <dgm:resizeHandles val="exact"/>
        </dgm:presLayoutVars>
      </dgm:prSet>
      <dgm:spPr/>
    </dgm:pt>
    <dgm:pt modelId="{E04E6BA2-6134-4A14-AD72-52868EE7F83F}" type="pres">
      <dgm:prSet presAssocID="{2FCDC014-3448-48E7-A109-A6ECD2C0092F}" presName="compNode" presStyleCnt="0"/>
      <dgm:spPr/>
    </dgm:pt>
    <dgm:pt modelId="{932E6360-AD13-4DFE-ACD0-1FEF1CA715DE}" type="pres">
      <dgm:prSet presAssocID="{2FCDC014-3448-48E7-A109-A6ECD2C0092F}" presName="iconBgRect" presStyleLbl="bgShp" presStyleIdx="0" presStyleCnt="5"/>
      <dgm:spPr/>
    </dgm:pt>
    <dgm:pt modelId="{5238D0FD-C10C-47F1-AF8E-FE684E0C3812}" type="pres">
      <dgm:prSet presAssocID="{2FCDC014-3448-48E7-A109-A6ECD2C009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45A6A147-FEA0-49B0-B043-EF563DAC5B2C}" type="pres">
      <dgm:prSet presAssocID="{2FCDC014-3448-48E7-A109-A6ECD2C0092F}" presName="spaceRect" presStyleCnt="0"/>
      <dgm:spPr/>
    </dgm:pt>
    <dgm:pt modelId="{CBDC9696-2397-404C-A637-B64A84065D8A}" type="pres">
      <dgm:prSet presAssocID="{2FCDC014-3448-48E7-A109-A6ECD2C0092F}" presName="textRect" presStyleLbl="revTx" presStyleIdx="0" presStyleCnt="5" custScaleX="109387" custLinFactNeighborX="6036" custLinFactNeighborY="-2370">
        <dgm:presLayoutVars>
          <dgm:chMax val="1"/>
          <dgm:chPref val="1"/>
        </dgm:presLayoutVars>
      </dgm:prSet>
      <dgm:spPr/>
    </dgm:pt>
    <dgm:pt modelId="{2FF9C731-8392-4E39-8845-922C58F6DF75}" type="pres">
      <dgm:prSet presAssocID="{577D7421-8F81-45C5-997A-4F8CA7F547C2}" presName="sibTrans" presStyleLbl="sibTrans2D1" presStyleIdx="0" presStyleCnt="0"/>
      <dgm:spPr/>
    </dgm:pt>
    <dgm:pt modelId="{FC71338D-0DC9-47B1-99EE-8C669D2064B2}" type="pres">
      <dgm:prSet presAssocID="{7F2A9307-2F6E-4D6B-874E-8E6C2F33891C}" presName="compNode" presStyleCnt="0"/>
      <dgm:spPr/>
    </dgm:pt>
    <dgm:pt modelId="{11C7DF07-64A0-4057-AF7B-B9EFA22ACC02}" type="pres">
      <dgm:prSet presAssocID="{7F2A9307-2F6E-4D6B-874E-8E6C2F33891C}" presName="iconBgRect" presStyleLbl="bgShp" presStyleIdx="1" presStyleCnt="5"/>
      <dgm:spPr/>
    </dgm:pt>
    <dgm:pt modelId="{817E85D6-522C-421B-9DAA-739D4DF193ED}" type="pres">
      <dgm:prSet presAssocID="{7F2A9307-2F6E-4D6B-874E-8E6C2F33891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y"/>
        </a:ext>
      </dgm:extLst>
    </dgm:pt>
    <dgm:pt modelId="{1835DEA6-7931-401B-A3FC-D2935BB03B47}" type="pres">
      <dgm:prSet presAssocID="{7F2A9307-2F6E-4D6B-874E-8E6C2F33891C}" presName="spaceRect" presStyleCnt="0"/>
      <dgm:spPr/>
    </dgm:pt>
    <dgm:pt modelId="{B3E1C184-96F7-409C-B573-009322CE4A66}" type="pres">
      <dgm:prSet presAssocID="{7F2A9307-2F6E-4D6B-874E-8E6C2F33891C}" presName="textRect" presStyleLbl="revTx" presStyleIdx="1" presStyleCnt="5" custScaleX="133357" custLinFactNeighborX="24358" custLinFactNeighborY="-2871">
        <dgm:presLayoutVars>
          <dgm:chMax val="1"/>
          <dgm:chPref val="1"/>
        </dgm:presLayoutVars>
      </dgm:prSet>
      <dgm:spPr/>
    </dgm:pt>
    <dgm:pt modelId="{21B90B06-BFAD-49AD-A33D-E22921D4ABD3}" type="pres">
      <dgm:prSet presAssocID="{D37B9F5A-1A5D-4F0F-A745-C962041773C9}" presName="sibTrans" presStyleLbl="sibTrans2D1" presStyleIdx="0" presStyleCnt="0"/>
      <dgm:spPr/>
    </dgm:pt>
    <dgm:pt modelId="{5AB6660A-1212-4EB4-B18B-2C1911EB9C34}" type="pres">
      <dgm:prSet presAssocID="{52ECFF2B-53D0-4189-8A58-01450DC0FE44}" presName="compNode" presStyleCnt="0"/>
      <dgm:spPr/>
    </dgm:pt>
    <dgm:pt modelId="{D1095F1A-D600-497B-8C50-F688DE3E4D37}" type="pres">
      <dgm:prSet presAssocID="{52ECFF2B-53D0-4189-8A58-01450DC0FE44}" presName="iconBgRect" presStyleLbl="bgShp" presStyleIdx="2" presStyleCnt="5" custLinFactNeighborX="10643" custLinFactNeighborY="28707"/>
      <dgm:spPr/>
    </dgm:pt>
    <dgm:pt modelId="{1229F725-5B5B-44CE-8BD8-8E0327FBFF4E}" type="pres">
      <dgm:prSet presAssocID="{52ECFF2B-53D0-4189-8A58-01450DC0FE44}" presName="iconRect" presStyleLbl="node1" presStyleIdx="2" presStyleCnt="5" custLinFactNeighborX="18350" custLinFactNeighborY="4949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p with pin"/>
        </a:ext>
      </dgm:extLst>
    </dgm:pt>
    <dgm:pt modelId="{21118677-7C5D-4BD5-BED7-DE7E78C52237}" type="pres">
      <dgm:prSet presAssocID="{52ECFF2B-53D0-4189-8A58-01450DC0FE44}" presName="spaceRect" presStyleCnt="0"/>
      <dgm:spPr/>
    </dgm:pt>
    <dgm:pt modelId="{4A87A786-F921-4EDC-BB36-0223954A4756}" type="pres">
      <dgm:prSet presAssocID="{52ECFF2B-53D0-4189-8A58-01450DC0FE44}" presName="textRect" presStyleLbl="revTx" presStyleIdx="2" presStyleCnt="5" custLinFactNeighborX="4515" custLinFactNeighborY="28707">
        <dgm:presLayoutVars>
          <dgm:chMax val="1"/>
          <dgm:chPref val="1"/>
        </dgm:presLayoutVars>
      </dgm:prSet>
      <dgm:spPr/>
    </dgm:pt>
    <dgm:pt modelId="{10E6CDB9-1076-490B-ABC2-076C37383DFF}" type="pres">
      <dgm:prSet presAssocID="{0AC5CA7F-B386-45A3-ABB1-70C59F766F4D}" presName="sibTrans" presStyleLbl="sibTrans2D1" presStyleIdx="0" presStyleCnt="0"/>
      <dgm:spPr/>
    </dgm:pt>
    <dgm:pt modelId="{84C9FA72-8FCC-4B98-87F3-08BDFD9BD869}" type="pres">
      <dgm:prSet presAssocID="{ED829E2C-754D-4BA1-9273-D62180F40061}" presName="compNode" presStyleCnt="0"/>
      <dgm:spPr/>
    </dgm:pt>
    <dgm:pt modelId="{75443149-348F-4AC8-AD36-B92411D4D760}" type="pres">
      <dgm:prSet presAssocID="{ED829E2C-754D-4BA1-9273-D62180F40061}" presName="iconBgRect" presStyleLbl="bgShp" presStyleIdx="3" presStyleCnt="5" custLinFactNeighborX="17138" custLinFactNeighborY="47138"/>
      <dgm:spPr/>
    </dgm:pt>
    <dgm:pt modelId="{69D2FD69-44FD-4624-9D56-349A21111C03}" type="pres">
      <dgm:prSet presAssocID="{ED829E2C-754D-4BA1-9273-D62180F40061}" presName="iconRect" presStyleLbl="node1" presStyleIdx="3" presStyleCnt="5" custLinFactNeighborX="29549" custLinFactNeighborY="812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r Graph with Downward Trend"/>
        </a:ext>
      </dgm:extLst>
    </dgm:pt>
    <dgm:pt modelId="{3EDE0D10-75E5-4B4E-8C31-2B107622FBFF}" type="pres">
      <dgm:prSet presAssocID="{ED829E2C-754D-4BA1-9273-D62180F40061}" presName="spaceRect" presStyleCnt="0"/>
      <dgm:spPr/>
    </dgm:pt>
    <dgm:pt modelId="{752E17CC-1E77-4046-B823-A42A09552C7C}" type="pres">
      <dgm:prSet presAssocID="{ED829E2C-754D-4BA1-9273-D62180F40061}" presName="textRect" presStyleLbl="revTx" presStyleIdx="3" presStyleCnt="5" custLinFactNeighborX="13324" custLinFactNeighborY="47138">
        <dgm:presLayoutVars>
          <dgm:chMax val="1"/>
          <dgm:chPref val="1"/>
        </dgm:presLayoutVars>
      </dgm:prSet>
      <dgm:spPr/>
    </dgm:pt>
    <dgm:pt modelId="{24CDC0A9-F7F4-47BE-AA68-F3C1715968B7}" type="pres">
      <dgm:prSet presAssocID="{AB02DDAA-F99B-402E-96F9-D444CAFAB9B0}" presName="sibTrans" presStyleLbl="sibTrans2D1" presStyleIdx="0" presStyleCnt="0"/>
      <dgm:spPr/>
    </dgm:pt>
    <dgm:pt modelId="{B09BDD2A-AFA7-42CD-93E7-420E42E6D8F3}" type="pres">
      <dgm:prSet presAssocID="{0D0AF0C5-249C-42F6-8B26-D8026F0B2B82}" presName="compNode" presStyleCnt="0"/>
      <dgm:spPr/>
    </dgm:pt>
    <dgm:pt modelId="{19F40A1E-FAF8-432E-8C5E-7DF5066C07C0}" type="pres">
      <dgm:prSet presAssocID="{0D0AF0C5-249C-42F6-8B26-D8026F0B2B82}" presName="iconBgRect" presStyleLbl="bgShp" presStyleIdx="4" presStyleCnt="5" custLinFactNeighborX="6336" custLinFactNeighborY="-28706"/>
      <dgm:spPr/>
    </dgm:pt>
    <dgm:pt modelId="{75FF84BB-3F2B-45F9-BCC6-A39B44BF4488}" type="pres">
      <dgm:prSet presAssocID="{0D0AF0C5-249C-42F6-8B26-D8026F0B2B82}" presName="iconRect" presStyleLbl="node1" presStyleIdx="4" presStyleCnt="5" custLinFactNeighborX="10926" custLinFactNeighborY="-4949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epeat"/>
        </a:ext>
      </dgm:extLst>
    </dgm:pt>
    <dgm:pt modelId="{87B421AD-9CBC-402C-9081-1D4892A9B197}" type="pres">
      <dgm:prSet presAssocID="{0D0AF0C5-249C-42F6-8B26-D8026F0B2B82}" presName="spaceRect" presStyleCnt="0"/>
      <dgm:spPr/>
    </dgm:pt>
    <dgm:pt modelId="{2E1D0002-DFF2-4127-ACD6-95C811A925BE}" type="pres">
      <dgm:prSet presAssocID="{0D0AF0C5-249C-42F6-8B26-D8026F0B2B82}" presName="textRect" presStyleLbl="revTx" presStyleIdx="4" presStyleCnt="5" custLinFactNeighborX="3906" custLinFactNeighborY="-20094">
        <dgm:presLayoutVars>
          <dgm:chMax val="1"/>
          <dgm:chPref val="1"/>
        </dgm:presLayoutVars>
      </dgm:prSet>
      <dgm:spPr/>
    </dgm:pt>
  </dgm:ptLst>
  <dgm:cxnLst>
    <dgm:cxn modelId="{4D74AA12-E6D1-4246-BBEC-5F1FD4861B81}" type="presOf" srcId="{0D0AF0C5-249C-42F6-8B26-D8026F0B2B82}" destId="{2E1D0002-DFF2-4127-ACD6-95C811A925BE}" srcOrd="0" destOrd="0" presId="urn:microsoft.com/office/officeart/2018/2/layout/IconCircleList"/>
    <dgm:cxn modelId="{99334A27-3D2D-BE4F-AFF0-B4F2703B61D4}" type="presOf" srcId="{AB02DDAA-F99B-402E-96F9-D444CAFAB9B0}" destId="{24CDC0A9-F7F4-47BE-AA68-F3C1715968B7}" srcOrd="0" destOrd="0" presId="urn:microsoft.com/office/officeart/2018/2/layout/IconCircleList"/>
    <dgm:cxn modelId="{6546DA56-7990-40DC-BB04-AFDD729FD743}" srcId="{01760C18-60F2-4BD6-8E52-A6966C71B762}" destId="{ED829E2C-754D-4BA1-9273-D62180F40061}" srcOrd="3" destOrd="0" parTransId="{10234D10-6A35-4B0C-A026-010CCEC9BE2E}" sibTransId="{AB02DDAA-F99B-402E-96F9-D444CAFAB9B0}"/>
    <dgm:cxn modelId="{DD96907E-07ED-F74F-9C6A-FC39B2D1025D}" type="presOf" srcId="{577D7421-8F81-45C5-997A-4F8CA7F547C2}" destId="{2FF9C731-8392-4E39-8845-922C58F6DF75}" srcOrd="0" destOrd="0" presId="urn:microsoft.com/office/officeart/2018/2/layout/IconCircleList"/>
    <dgm:cxn modelId="{5B0B4A81-CC0F-4E3F-8A0D-25B58EDDE071}" srcId="{01760C18-60F2-4BD6-8E52-A6966C71B762}" destId="{0D0AF0C5-249C-42F6-8B26-D8026F0B2B82}" srcOrd="4" destOrd="0" parTransId="{EB8E7451-BFB2-42FB-A8A0-0AF948B92495}" sibTransId="{EDC78AEA-B27C-4298-A413-9F2E7AC0B694}"/>
    <dgm:cxn modelId="{F784F48F-50F5-DD43-A455-EC48E92B7127}" type="presOf" srcId="{7F2A9307-2F6E-4D6B-874E-8E6C2F33891C}" destId="{B3E1C184-96F7-409C-B573-009322CE4A66}" srcOrd="0" destOrd="0" presId="urn:microsoft.com/office/officeart/2018/2/layout/IconCircleList"/>
    <dgm:cxn modelId="{E0C8BE93-0B1E-5E42-A9CD-CFF3AE530809}" type="presOf" srcId="{ED829E2C-754D-4BA1-9273-D62180F40061}" destId="{752E17CC-1E77-4046-B823-A42A09552C7C}" srcOrd="0" destOrd="0" presId="urn:microsoft.com/office/officeart/2018/2/layout/IconCircleList"/>
    <dgm:cxn modelId="{C02D04A4-0EEA-498C-8612-0EEC2740AE88}" srcId="{01760C18-60F2-4BD6-8E52-A6966C71B762}" destId="{7F2A9307-2F6E-4D6B-874E-8E6C2F33891C}" srcOrd="1" destOrd="0" parTransId="{E564323B-5C84-45C5-BE19-6574C264C2A4}" sibTransId="{D37B9F5A-1A5D-4F0F-A745-C962041773C9}"/>
    <dgm:cxn modelId="{FC204FAF-16BF-4E5E-B1C4-A6464ED36130}" srcId="{01760C18-60F2-4BD6-8E52-A6966C71B762}" destId="{52ECFF2B-53D0-4189-8A58-01450DC0FE44}" srcOrd="2" destOrd="0" parTransId="{A5FC5811-4094-496E-BDCD-663B10AF8F28}" sibTransId="{0AC5CA7F-B386-45A3-ABB1-70C59F766F4D}"/>
    <dgm:cxn modelId="{84A486B9-1C22-FD43-9815-F13E004A6919}" type="presOf" srcId="{D37B9F5A-1A5D-4F0F-A745-C962041773C9}" destId="{21B90B06-BFAD-49AD-A33D-E22921D4ABD3}" srcOrd="0" destOrd="0" presId="urn:microsoft.com/office/officeart/2018/2/layout/IconCircleList"/>
    <dgm:cxn modelId="{27FF1FC1-45E0-474D-A12E-3080FDB9DBEE}" type="presOf" srcId="{01760C18-60F2-4BD6-8E52-A6966C71B762}" destId="{0046E003-0A53-4CAA-BFD4-15350CFD6826}" srcOrd="0" destOrd="0" presId="urn:microsoft.com/office/officeart/2018/2/layout/IconCircleList"/>
    <dgm:cxn modelId="{FF7083C1-AEF7-9E48-842C-EBCE4A4E24CF}" type="presOf" srcId="{2FCDC014-3448-48E7-A109-A6ECD2C0092F}" destId="{CBDC9696-2397-404C-A637-B64A84065D8A}" srcOrd="0" destOrd="0" presId="urn:microsoft.com/office/officeart/2018/2/layout/IconCircleList"/>
    <dgm:cxn modelId="{FFD579E8-B875-BE49-A695-F40E3819AA84}" type="presOf" srcId="{52ECFF2B-53D0-4189-8A58-01450DC0FE44}" destId="{4A87A786-F921-4EDC-BB36-0223954A4756}" srcOrd="0" destOrd="0" presId="urn:microsoft.com/office/officeart/2018/2/layout/IconCircleList"/>
    <dgm:cxn modelId="{896F11F9-1541-4FDF-ACE5-117FEC6ED7A0}" srcId="{01760C18-60F2-4BD6-8E52-A6966C71B762}" destId="{2FCDC014-3448-48E7-A109-A6ECD2C0092F}" srcOrd="0" destOrd="0" parTransId="{27F5DDFB-1A1B-4244-B79B-1AC985924CC9}" sibTransId="{577D7421-8F81-45C5-997A-4F8CA7F547C2}"/>
    <dgm:cxn modelId="{7F2B2CFD-1104-804C-B4BD-2FD45AE2F06C}" type="presOf" srcId="{0AC5CA7F-B386-45A3-ABB1-70C59F766F4D}" destId="{10E6CDB9-1076-490B-ABC2-076C37383DFF}" srcOrd="0" destOrd="0" presId="urn:microsoft.com/office/officeart/2018/2/layout/IconCircleList"/>
    <dgm:cxn modelId="{29CFAF90-EE31-0B49-BF89-2C1D4706C400}" type="presParOf" srcId="{0046E003-0A53-4CAA-BFD4-15350CFD6826}" destId="{4FE77934-D29E-4A1B-8F02-297B5C037827}" srcOrd="0" destOrd="0" presId="urn:microsoft.com/office/officeart/2018/2/layout/IconCircleList"/>
    <dgm:cxn modelId="{B3B719DB-C6D8-2043-A065-775B78CD9FE6}" type="presParOf" srcId="{4FE77934-D29E-4A1B-8F02-297B5C037827}" destId="{E04E6BA2-6134-4A14-AD72-52868EE7F83F}" srcOrd="0" destOrd="0" presId="urn:microsoft.com/office/officeart/2018/2/layout/IconCircleList"/>
    <dgm:cxn modelId="{99F149FC-014C-CC4C-BCA0-26A4E7F421C7}" type="presParOf" srcId="{E04E6BA2-6134-4A14-AD72-52868EE7F83F}" destId="{932E6360-AD13-4DFE-ACD0-1FEF1CA715DE}" srcOrd="0" destOrd="0" presId="urn:microsoft.com/office/officeart/2018/2/layout/IconCircleList"/>
    <dgm:cxn modelId="{DD4105B0-D7DE-644E-B354-D192D6C47255}" type="presParOf" srcId="{E04E6BA2-6134-4A14-AD72-52868EE7F83F}" destId="{5238D0FD-C10C-47F1-AF8E-FE684E0C3812}" srcOrd="1" destOrd="0" presId="urn:microsoft.com/office/officeart/2018/2/layout/IconCircleList"/>
    <dgm:cxn modelId="{1AB452B3-64DE-AF4E-82DF-18F4B45CE7F3}" type="presParOf" srcId="{E04E6BA2-6134-4A14-AD72-52868EE7F83F}" destId="{45A6A147-FEA0-49B0-B043-EF563DAC5B2C}" srcOrd="2" destOrd="0" presId="urn:microsoft.com/office/officeart/2018/2/layout/IconCircleList"/>
    <dgm:cxn modelId="{06F24A2F-FCB4-8342-9020-5928921D5707}" type="presParOf" srcId="{E04E6BA2-6134-4A14-AD72-52868EE7F83F}" destId="{CBDC9696-2397-404C-A637-B64A84065D8A}" srcOrd="3" destOrd="0" presId="urn:microsoft.com/office/officeart/2018/2/layout/IconCircleList"/>
    <dgm:cxn modelId="{4605332B-9174-E243-A04F-8CA58E2223B9}" type="presParOf" srcId="{4FE77934-D29E-4A1B-8F02-297B5C037827}" destId="{2FF9C731-8392-4E39-8845-922C58F6DF75}" srcOrd="1" destOrd="0" presId="urn:microsoft.com/office/officeart/2018/2/layout/IconCircleList"/>
    <dgm:cxn modelId="{C2EDB3BA-C302-B743-A361-0EC643A892F8}" type="presParOf" srcId="{4FE77934-D29E-4A1B-8F02-297B5C037827}" destId="{FC71338D-0DC9-47B1-99EE-8C669D2064B2}" srcOrd="2" destOrd="0" presId="urn:microsoft.com/office/officeart/2018/2/layout/IconCircleList"/>
    <dgm:cxn modelId="{F331A42D-A2E6-8044-AFFA-1A7CC566A420}" type="presParOf" srcId="{FC71338D-0DC9-47B1-99EE-8C669D2064B2}" destId="{11C7DF07-64A0-4057-AF7B-B9EFA22ACC02}" srcOrd="0" destOrd="0" presId="urn:microsoft.com/office/officeart/2018/2/layout/IconCircleList"/>
    <dgm:cxn modelId="{A3C3D68D-F6E2-E649-856D-C9BDDBC7EB5A}" type="presParOf" srcId="{FC71338D-0DC9-47B1-99EE-8C669D2064B2}" destId="{817E85D6-522C-421B-9DAA-739D4DF193ED}" srcOrd="1" destOrd="0" presId="urn:microsoft.com/office/officeart/2018/2/layout/IconCircleList"/>
    <dgm:cxn modelId="{9F47814A-FC93-DF46-A92E-963281916BE1}" type="presParOf" srcId="{FC71338D-0DC9-47B1-99EE-8C669D2064B2}" destId="{1835DEA6-7931-401B-A3FC-D2935BB03B47}" srcOrd="2" destOrd="0" presId="urn:microsoft.com/office/officeart/2018/2/layout/IconCircleList"/>
    <dgm:cxn modelId="{1FF1372E-4A68-0449-B2D8-AFA10B29F40F}" type="presParOf" srcId="{FC71338D-0DC9-47B1-99EE-8C669D2064B2}" destId="{B3E1C184-96F7-409C-B573-009322CE4A66}" srcOrd="3" destOrd="0" presId="urn:microsoft.com/office/officeart/2018/2/layout/IconCircleList"/>
    <dgm:cxn modelId="{5A1E30AB-35AE-1643-B44C-10EA081921BD}" type="presParOf" srcId="{4FE77934-D29E-4A1B-8F02-297B5C037827}" destId="{21B90B06-BFAD-49AD-A33D-E22921D4ABD3}" srcOrd="3" destOrd="0" presId="urn:microsoft.com/office/officeart/2018/2/layout/IconCircleList"/>
    <dgm:cxn modelId="{06CAD723-E7F1-A043-A9D6-4F6195FCE612}" type="presParOf" srcId="{4FE77934-D29E-4A1B-8F02-297B5C037827}" destId="{5AB6660A-1212-4EB4-B18B-2C1911EB9C34}" srcOrd="4" destOrd="0" presId="urn:microsoft.com/office/officeart/2018/2/layout/IconCircleList"/>
    <dgm:cxn modelId="{C3517DA0-0E44-9645-9FDD-97E91E9A81CC}" type="presParOf" srcId="{5AB6660A-1212-4EB4-B18B-2C1911EB9C34}" destId="{D1095F1A-D600-497B-8C50-F688DE3E4D37}" srcOrd="0" destOrd="0" presId="urn:microsoft.com/office/officeart/2018/2/layout/IconCircleList"/>
    <dgm:cxn modelId="{C1A92F98-4E2F-1441-9A7E-2DD45A053CE0}" type="presParOf" srcId="{5AB6660A-1212-4EB4-B18B-2C1911EB9C34}" destId="{1229F725-5B5B-44CE-8BD8-8E0327FBFF4E}" srcOrd="1" destOrd="0" presId="urn:microsoft.com/office/officeart/2018/2/layout/IconCircleList"/>
    <dgm:cxn modelId="{37ACDDD1-E4D0-C04F-BBF9-C5EAC23C550D}" type="presParOf" srcId="{5AB6660A-1212-4EB4-B18B-2C1911EB9C34}" destId="{21118677-7C5D-4BD5-BED7-DE7E78C52237}" srcOrd="2" destOrd="0" presId="urn:microsoft.com/office/officeart/2018/2/layout/IconCircleList"/>
    <dgm:cxn modelId="{3986DFDB-F6E2-DC44-B523-689CA973DE88}" type="presParOf" srcId="{5AB6660A-1212-4EB4-B18B-2C1911EB9C34}" destId="{4A87A786-F921-4EDC-BB36-0223954A4756}" srcOrd="3" destOrd="0" presId="urn:microsoft.com/office/officeart/2018/2/layout/IconCircleList"/>
    <dgm:cxn modelId="{63BBD971-837F-DA45-900A-08AD6E478878}" type="presParOf" srcId="{4FE77934-D29E-4A1B-8F02-297B5C037827}" destId="{10E6CDB9-1076-490B-ABC2-076C37383DFF}" srcOrd="5" destOrd="0" presId="urn:microsoft.com/office/officeart/2018/2/layout/IconCircleList"/>
    <dgm:cxn modelId="{5FA51C92-CF34-174B-BC33-088240557F7D}" type="presParOf" srcId="{4FE77934-D29E-4A1B-8F02-297B5C037827}" destId="{84C9FA72-8FCC-4B98-87F3-08BDFD9BD869}" srcOrd="6" destOrd="0" presId="urn:microsoft.com/office/officeart/2018/2/layout/IconCircleList"/>
    <dgm:cxn modelId="{B26D3463-34A1-2344-8E90-D1E56C5F7A2F}" type="presParOf" srcId="{84C9FA72-8FCC-4B98-87F3-08BDFD9BD869}" destId="{75443149-348F-4AC8-AD36-B92411D4D760}" srcOrd="0" destOrd="0" presId="urn:microsoft.com/office/officeart/2018/2/layout/IconCircleList"/>
    <dgm:cxn modelId="{AD1319EC-6323-DC45-A68F-C3B42903CE49}" type="presParOf" srcId="{84C9FA72-8FCC-4B98-87F3-08BDFD9BD869}" destId="{69D2FD69-44FD-4624-9D56-349A21111C03}" srcOrd="1" destOrd="0" presId="urn:microsoft.com/office/officeart/2018/2/layout/IconCircleList"/>
    <dgm:cxn modelId="{E47287EF-1586-5840-B30A-7AAEA2B2916D}" type="presParOf" srcId="{84C9FA72-8FCC-4B98-87F3-08BDFD9BD869}" destId="{3EDE0D10-75E5-4B4E-8C31-2B107622FBFF}" srcOrd="2" destOrd="0" presId="urn:microsoft.com/office/officeart/2018/2/layout/IconCircleList"/>
    <dgm:cxn modelId="{A21DC8D5-B8FB-2D48-8CB9-C1A7AA3E537B}" type="presParOf" srcId="{84C9FA72-8FCC-4B98-87F3-08BDFD9BD869}" destId="{752E17CC-1E77-4046-B823-A42A09552C7C}" srcOrd="3" destOrd="0" presId="urn:microsoft.com/office/officeart/2018/2/layout/IconCircleList"/>
    <dgm:cxn modelId="{5D97CCA3-E6F9-7C45-A252-696F4175F380}" type="presParOf" srcId="{4FE77934-D29E-4A1B-8F02-297B5C037827}" destId="{24CDC0A9-F7F4-47BE-AA68-F3C1715968B7}" srcOrd="7" destOrd="0" presId="urn:microsoft.com/office/officeart/2018/2/layout/IconCircleList"/>
    <dgm:cxn modelId="{9A74B91C-8D41-3D44-B3CA-C058FCF38DF8}" type="presParOf" srcId="{4FE77934-D29E-4A1B-8F02-297B5C037827}" destId="{B09BDD2A-AFA7-42CD-93E7-420E42E6D8F3}" srcOrd="8" destOrd="0" presId="urn:microsoft.com/office/officeart/2018/2/layout/IconCircleList"/>
    <dgm:cxn modelId="{5F44C253-F3EE-D742-93C4-38AF6143BF27}" type="presParOf" srcId="{B09BDD2A-AFA7-42CD-93E7-420E42E6D8F3}" destId="{19F40A1E-FAF8-432E-8C5E-7DF5066C07C0}" srcOrd="0" destOrd="0" presId="urn:microsoft.com/office/officeart/2018/2/layout/IconCircleList"/>
    <dgm:cxn modelId="{06B820DA-FB91-4341-9145-9F836934DC13}" type="presParOf" srcId="{B09BDD2A-AFA7-42CD-93E7-420E42E6D8F3}" destId="{75FF84BB-3F2B-45F9-BCC6-A39B44BF4488}" srcOrd="1" destOrd="0" presId="urn:microsoft.com/office/officeart/2018/2/layout/IconCircleList"/>
    <dgm:cxn modelId="{01657935-A2BD-BC47-A898-1EB9B9FE70AA}" type="presParOf" srcId="{B09BDD2A-AFA7-42CD-93E7-420E42E6D8F3}" destId="{87B421AD-9CBC-402C-9081-1D4892A9B197}" srcOrd="2" destOrd="0" presId="urn:microsoft.com/office/officeart/2018/2/layout/IconCircleList"/>
    <dgm:cxn modelId="{164B5206-D2F9-134A-895E-907A5E246719}" type="presParOf" srcId="{B09BDD2A-AFA7-42CD-93E7-420E42E6D8F3}" destId="{2E1D0002-DFF2-4127-ACD6-95C811A925B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D1F7B7-EA14-4A21-8543-EAF27D9BA0F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8926978-897B-42F8-BFCC-801858C72564}">
      <dgm:prSet custT="1"/>
      <dgm:spPr/>
      <dgm:t>
        <a:bodyPr/>
        <a:lstStyle/>
        <a:p>
          <a:r>
            <a:rPr lang="en-US" sz="2000" dirty="0"/>
            <a:t>Lower cost of living </a:t>
          </a:r>
        </a:p>
      </dgm:t>
    </dgm:pt>
    <dgm:pt modelId="{A6412DA6-7CD5-4AF5-8A32-73F2A809E462}" type="parTrans" cxnId="{E7900469-4B15-45D2-900A-89D5E930BFC2}">
      <dgm:prSet/>
      <dgm:spPr/>
      <dgm:t>
        <a:bodyPr/>
        <a:lstStyle/>
        <a:p>
          <a:endParaRPr lang="en-US"/>
        </a:p>
      </dgm:t>
    </dgm:pt>
    <dgm:pt modelId="{476E62E3-BB52-42D8-B805-0B6F26EE6E75}" type="sibTrans" cxnId="{E7900469-4B15-45D2-900A-89D5E930BFC2}">
      <dgm:prSet/>
      <dgm:spPr/>
      <dgm:t>
        <a:bodyPr/>
        <a:lstStyle/>
        <a:p>
          <a:endParaRPr lang="en-US"/>
        </a:p>
      </dgm:t>
    </dgm:pt>
    <dgm:pt modelId="{F3285A64-177D-4F9E-A7B0-C048100DA0F3}">
      <dgm:prSet custT="1"/>
      <dgm:spPr/>
      <dgm:t>
        <a:bodyPr/>
        <a:lstStyle/>
        <a:p>
          <a:r>
            <a:rPr lang="en-US" sz="2000"/>
            <a:t>Higher quality of life</a:t>
          </a:r>
        </a:p>
      </dgm:t>
    </dgm:pt>
    <dgm:pt modelId="{F2726554-3711-4820-B32F-6CFB1A6F8AAB}" type="parTrans" cxnId="{E26177AA-3B00-4E4F-8E4C-EFCB6B1CEC97}">
      <dgm:prSet/>
      <dgm:spPr/>
      <dgm:t>
        <a:bodyPr/>
        <a:lstStyle/>
        <a:p>
          <a:endParaRPr lang="en-US"/>
        </a:p>
      </dgm:t>
    </dgm:pt>
    <dgm:pt modelId="{E9AD3E61-BDCC-4F80-B4BF-242DD888BFC5}" type="sibTrans" cxnId="{E26177AA-3B00-4E4F-8E4C-EFCB6B1CEC97}">
      <dgm:prSet/>
      <dgm:spPr/>
      <dgm:t>
        <a:bodyPr/>
        <a:lstStyle/>
        <a:p>
          <a:endParaRPr lang="en-US"/>
        </a:p>
      </dgm:t>
    </dgm:pt>
    <dgm:pt modelId="{EAF488D5-28B6-4A16-A5CC-81B28B3463EB}">
      <dgm:prSet custT="1"/>
      <dgm:spPr/>
      <dgm:t>
        <a:bodyPr/>
        <a:lstStyle/>
        <a:p>
          <a:r>
            <a:rPr lang="en-US" sz="2000" dirty="0"/>
            <a:t>Population growth in some rural areas - ”By default or by design?”</a:t>
          </a:r>
        </a:p>
      </dgm:t>
    </dgm:pt>
    <dgm:pt modelId="{A8DBDC57-2E50-4A80-8F9C-217486F89D53}" type="parTrans" cxnId="{0EAF246D-A2DA-460F-BDD5-55562A5B4B70}">
      <dgm:prSet/>
      <dgm:spPr/>
      <dgm:t>
        <a:bodyPr/>
        <a:lstStyle/>
        <a:p>
          <a:endParaRPr lang="en-US"/>
        </a:p>
      </dgm:t>
    </dgm:pt>
    <dgm:pt modelId="{F6022CE4-9992-434A-AA39-CF604F60D4D7}" type="sibTrans" cxnId="{0EAF246D-A2DA-460F-BDD5-55562A5B4B70}">
      <dgm:prSet/>
      <dgm:spPr/>
      <dgm:t>
        <a:bodyPr/>
        <a:lstStyle/>
        <a:p>
          <a:endParaRPr lang="en-US"/>
        </a:p>
      </dgm:t>
    </dgm:pt>
    <dgm:pt modelId="{A10588C6-294D-473E-9236-F57AD127AF2B}">
      <dgm:prSet custT="1"/>
      <dgm:spPr/>
      <dgm:t>
        <a:bodyPr/>
        <a:lstStyle/>
        <a:p>
          <a:r>
            <a:rPr lang="en-US" sz="2000" dirty="0"/>
            <a:t>Strong resource and export economy</a:t>
          </a:r>
        </a:p>
      </dgm:t>
    </dgm:pt>
    <dgm:pt modelId="{7AFE6F9E-783C-433E-B317-28C6891852BA}" type="parTrans" cxnId="{5B3A5598-980E-4954-ACBD-00554DCA7233}">
      <dgm:prSet/>
      <dgm:spPr/>
      <dgm:t>
        <a:bodyPr/>
        <a:lstStyle/>
        <a:p>
          <a:endParaRPr lang="en-US"/>
        </a:p>
      </dgm:t>
    </dgm:pt>
    <dgm:pt modelId="{9F3A3229-DB1D-4C0D-9118-44FB8D0827AE}" type="sibTrans" cxnId="{5B3A5598-980E-4954-ACBD-00554DCA7233}">
      <dgm:prSet/>
      <dgm:spPr/>
      <dgm:t>
        <a:bodyPr/>
        <a:lstStyle/>
        <a:p>
          <a:endParaRPr lang="en-US"/>
        </a:p>
      </dgm:t>
    </dgm:pt>
    <dgm:pt modelId="{18F66C18-18C1-441F-9B23-F963BCD6B327}">
      <dgm:prSet custT="1"/>
      <dgm:spPr/>
      <dgm:t>
        <a:bodyPr/>
        <a:lstStyle/>
        <a:p>
          <a:r>
            <a:rPr lang="en-US" sz="2000" b="1" dirty="0"/>
            <a:t>S</a:t>
          </a:r>
          <a:r>
            <a:rPr lang="en-US" sz="2000" dirty="0"/>
            <a:t>askatchewan </a:t>
          </a:r>
          <a:r>
            <a:rPr lang="en-US" sz="2000" b="1" dirty="0"/>
            <a:t>E</a:t>
          </a:r>
          <a:r>
            <a:rPr lang="en-US" sz="2000" dirty="0"/>
            <a:t>conomic </a:t>
          </a:r>
          <a:r>
            <a:rPr lang="en-US" sz="2000" b="1" dirty="0"/>
            <a:t>D</a:t>
          </a:r>
          <a:r>
            <a:rPr lang="en-US" sz="2000" dirty="0"/>
            <a:t>evelopment </a:t>
          </a:r>
          <a:r>
            <a:rPr lang="en-US" sz="2000" b="1" dirty="0"/>
            <a:t>A</a:t>
          </a:r>
          <a:r>
            <a:rPr lang="en-US" sz="2000" dirty="0"/>
            <a:t>ssociation</a:t>
          </a:r>
        </a:p>
      </dgm:t>
    </dgm:pt>
    <dgm:pt modelId="{90D23C02-820C-4BA1-87E5-DD39020F831D}" type="parTrans" cxnId="{4CD648C7-D09D-49FD-9C62-8E91CE8228B2}">
      <dgm:prSet/>
      <dgm:spPr/>
      <dgm:t>
        <a:bodyPr/>
        <a:lstStyle/>
        <a:p>
          <a:endParaRPr lang="en-US"/>
        </a:p>
      </dgm:t>
    </dgm:pt>
    <dgm:pt modelId="{1285B191-AB59-42E5-B877-3B7EEC7C4683}" type="sibTrans" cxnId="{4CD648C7-D09D-49FD-9C62-8E91CE8228B2}">
      <dgm:prSet/>
      <dgm:spPr/>
      <dgm:t>
        <a:bodyPr/>
        <a:lstStyle/>
        <a:p>
          <a:endParaRPr lang="en-US"/>
        </a:p>
      </dgm:t>
    </dgm:pt>
    <dgm:pt modelId="{8451D8B6-44CF-472A-90D3-CB34D1127F4D}">
      <dgm:prSet custT="1"/>
      <dgm:spPr/>
      <dgm:t>
        <a:bodyPr/>
        <a:lstStyle/>
        <a:p>
          <a:r>
            <a:rPr lang="en-US" sz="2000" b="1" dirty="0"/>
            <a:t>S</a:t>
          </a:r>
          <a:r>
            <a:rPr lang="en-US" sz="2000" dirty="0"/>
            <a:t>askatchewan </a:t>
          </a:r>
          <a:r>
            <a:rPr lang="en-US" sz="2000" b="1" dirty="0"/>
            <a:t>I</a:t>
          </a:r>
          <a:r>
            <a:rPr lang="en-US" sz="2000" dirty="0"/>
            <a:t>ndigenous </a:t>
          </a:r>
          <a:r>
            <a:rPr lang="en-US" sz="2000" b="1" dirty="0"/>
            <a:t>E</a:t>
          </a:r>
          <a:r>
            <a:rPr lang="en-US" sz="2000" dirty="0"/>
            <a:t>conomic </a:t>
          </a:r>
          <a:r>
            <a:rPr lang="en-US" sz="2000" b="1" dirty="0"/>
            <a:t>D</a:t>
          </a:r>
          <a:r>
            <a:rPr lang="en-US" sz="2000" dirty="0"/>
            <a:t>evelopment </a:t>
          </a:r>
          <a:r>
            <a:rPr lang="en-US" sz="2000" b="1" dirty="0"/>
            <a:t>N</a:t>
          </a:r>
          <a:r>
            <a:rPr lang="en-US" sz="2000" dirty="0"/>
            <a:t>etwork </a:t>
          </a:r>
        </a:p>
      </dgm:t>
    </dgm:pt>
    <dgm:pt modelId="{7EC89141-1B55-49C4-A57D-8955BE46AB54}" type="parTrans" cxnId="{4D150400-B44A-4100-9316-17876B830CDF}">
      <dgm:prSet/>
      <dgm:spPr/>
      <dgm:t>
        <a:bodyPr/>
        <a:lstStyle/>
        <a:p>
          <a:endParaRPr lang="en-US"/>
        </a:p>
      </dgm:t>
    </dgm:pt>
    <dgm:pt modelId="{A42B0EE4-AB73-46A0-B8BF-BD3D9DE06582}" type="sibTrans" cxnId="{4D150400-B44A-4100-9316-17876B830CDF}">
      <dgm:prSet/>
      <dgm:spPr/>
      <dgm:t>
        <a:bodyPr/>
        <a:lstStyle/>
        <a:p>
          <a:endParaRPr lang="en-US"/>
        </a:p>
      </dgm:t>
    </dgm:pt>
    <dgm:pt modelId="{9B82D4BA-1B3D-4FBA-AEB7-22C245673023}" type="pres">
      <dgm:prSet presAssocID="{E5D1F7B7-EA14-4A21-8543-EAF27D9BA0FE}" presName="root" presStyleCnt="0">
        <dgm:presLayoutVars>
          <dgm:dir/>
          <dgm:resizeHandles val="exact"/>
        </dgm:presLayoutVars>
      </dgm:prSet>
      <dgm:spPr/>
    </dgm:pt>
    <dgm:pt modelId="{A859AE0B-9F83-445B-8148-E32DD4C5EEFB}" type="pres">
      <dgm:prSet presAssocID="{E5D1F7B7-EA14-4A21-8543-EAF27D9BA0FE}" presName="container" presStyleCnt="0">
        <dgm:presLayoutVars>
          <dgm:dir/>
          <dgm:resizeHandles val="exact"/>
        </dgm:presLayoutVars>
      </dgm:prSet>
      <dgm:spPr/>
    </dgm:pt>
    <dgm:pt modelId="{83F415BD-5ABD-4AA0-B581-BF35B994EDD1}" type="pres">
      <dgm:prSet presAssocID="{58926978-897B-42F8-BFCC-801858C72564}" presName="compNode" presStyleCnt="0"/>
      <dgm:spPr/>
    </dgm:pt>
    <dgm:pt modelId="{CFB8FA46-D99E-4A44-8044-680B081BE2AC}" type="pres">
      <dgm:prSet presAssocID="{58926978-897B-42F8-BFCC-801858C72564}" presName="iconBgRect" presStyleLbl="bgShp" presStyleIdx="0" presStyleCnt="6"/>
      <dgm:spPr/>
    </dgm:pt>
    <dgm:pt modelId="{A790A286-2233-4624-B41E-1ED84628B189}" type="pres">
      <dgm:prSet presAssocID="{58926978-897B-42F8-BFCC-801858C7256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AAF17E3-B237-41E8-BEB7-21A2228F8E8F}" type="pres">
      <dgm:prSet presAssocID="{58926978-897B-42F8-BFCC-801858C72564}" presName="spaceRect" presStyleCnt="0"/>
      <dgm:spPr/>
    </dgm:pt>
    <dgm:pt modelId="{01EDD897-B247-49A0-B477-FAF97B3B674C}" type="pres">
      <dgm:prSet presAssocID="{58926978-897B-42F8-BFCC-801858C72564}" presName="textRect" presStyleLbl="revTx" presStyleIdx="0" presStyleCnt="6">
        <dgm:presLayoutVars>
          <dgm:chMax val="1"/>
          <dgm:chPref val="1"/>
        </dgm:presLayoutVars>
      </dgm:prSet>
      <dgm:spPr/>
    </dgm:pt>
    <dgm:pt modelId="{124BD910-0CFB-4D78-A26F-BF551C1EB219}" type="pres">
      <dgm:prSet presAssocID="{476E62E3-BB52-42D8-B805-0B6F26EE6E75}" presName="sibTrans" presStyleLbl="sibTrans2D1" presStyleIdx="0" presStyleCnt="0"/>
      <dgm:spPr/>
    </dgm:pt>
    <dgm:pt modelId="{6BD0CFA9-2DB2-4E58-8361-0E878B8D15C5}" type="pres">
      <dgm:prSet presAssocID="{F3285A64-177D-4F9E-A7B0-C048100DA0F3}" presName="compNode" presStyleCnt="0"/>
      <dgm:spPr/>
    </dgm:pt>
    <dgm:pt modelId="{F7C94CA2-5CC3-49C0-B7B2-85CEB992B34D}" type="pres">
      <dgm:prSet presAssocID="{F3285A64-177D-4F9E-A7B0-C048100DA0F3}" presName="iconBgRect" presStyleLbl="bgShp" presStyleIdx="1" presStyleCnt="6"/>
      <dgm:spPr/>
    </dgm:pt>
    <dgm:pt modelId="{99F7E234-C60A-4BDA-9CFA-C0009CDB4766}" type="pres">
      <dgm:prSet presAssocID="{F3285A64-177D-4F9E-A7B0-C048100DA0F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9E7C076A-8340-49AC-8E6B-77355448585D}" type="pres">
      <dgm:prSet presAssocID="{F3285A64-177D-4F9E-A7B0-C048100DA0F3}" presName="spaceRect" presStyleCnt="0"/>
      <dgm:spPr/>
    </dgm:pt>
    <dgm:pt modelId="{6E125838-A274-4E84-AF72-C367514DEE82}" type="pres">
      <dgm:prSet presAssocID="{F3285A64-177D-4F9E-A7B0-C048100DA0F3}" presName="textRect" presStyleLbl="revTx" presStyleIdx="1" presStyleCnt="6">
        <dgm:presLayoutVars>
          <dgm:chMax val="1"/>
          <dgm:chPref val="1"/>
        </dgm:presLayoutVars>
      </dgm:prSet>
      <dgm:spPr/>
    </dgm:pt>
    <dgm:pt modelId="{79C596E9-275D-419F-A2A9-CC8ED650DC65}" type="pres">
      <dgm:prSet presAssocID="{E9AD3E61-BDCC-4F80-B4BF-242DD888BFC5}" presName="sibTrans" presStyleLbl="sibTrans2D1" presStyleIdx="0" presStyleCnt="0"/>
      <dgm:spPr/>
    </dgm:pt>
    <dgm:pt modelId="{E1F38CC6-7224-4623-91DE-82CC0A0A6CEB}" type="pres">
      <dgm:prSet presAssocID="{EAF488D5-28B6-4A16-A5CC-81B28B3463EB}" presName="compNode" presStyleCnt="0"/>
      <dgm:spPr/>
    </dgm:pt>
    <dgm:pt modelId="{A2E20D3E-72F1-4903-89E1-7CD2A5889402}" type="pres">
      <dgm:prSet presAssocID="{EAF488D5-28B6-4A16-A5CC-81B28B3463EB}" presName="iconBgRect" presStyleLbl="bgShp" presStyleIdx="2" presStyleCnt="6"/>
      <dgm:spPr/>
    </dgm:pt>
    <dgm:pt modelId="{32B046AE-4BC4-40F3-8979-763B67660833}" type="pres">
      <dgm:prSet presAssocID="{EAF488D5-28B6-4A16-A5CC-81B28B3463E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rm scene"/>
        </a:ext>
      </dgm:extLst>
    </dgm:pt>
    <dgm:pt modelId="{D1E6E778-C54C-4EED-A8B2-6F3940303EEC}" type="pres">
      <dgm:prSet presAssocID="{EAF488D5-28B6-4A16-A5CC-81B28B3463EB}" presName="spaceRect" presStyleCnt="0"/>
      <dgm:spPr/>
    </dgm:pt>
    <dgm:pt modelId="{76EA4D59-9047-4E10-A243-9A3FD8030614}" type="pres">
      <dgm:prSet presAssocID="{EAF488D5-28B6-4A16-A5CC-81B28B3463EB}" presName="textRect" presStyleLbl="revTx" presStyleIdx="2" presStyleCnt="6">
        <dgm:presLayoutVars>
          <dgm:chMax val="1"/>
          <dgm:chPref val="1"/>
        </dgm:presLayoutVars>
      </dgm:prSet>
      <dgm:spPr/>
    </dgm:pt>
    <dgm:pt modelId="{9F2916C2-4081-4D51-844D-9C5545B7AF9A}" type="pres">
      <dgm:prSet presAssocID="{F6022CE4-9992-434A-AA39-CF604F60D4D7}" presName="sibTrans" presStyleLbl="sibTrans2D1" presStyleIdx="0" presStyleCnt="0"/>
      <dgm:spPr/>
    </dgm:pt>
    <dgm:pt modelId="{AF66605C-B457-47DE-B74C-D5F7881926EF}" type="pres">
      <dgm:prSet presAssocID="{A10588C6-294D-473E-9236-F57AD127AF2B}" presName="compNode" presStyleCnt="0"/>
      <dgm:spPr/>
    </dgm:pt>
    <dgm:pt modelId="{2C62981C-FEF3-4316-9095-0475C928A76E}" type="pres">
      <dgm:prSet presAssocID="{A10588C6-294D-473E-9236-F57AD127AF2B}" presName="iconBgRect" presStyleLbl="bgShp" presStyleIdx="3" presStyleCnt="6"/>
      <dgm:spPr/>
    </dgm:pt>
    <dgm:pt modelId="{01986763-4A05-441D-8378-76578C696227}" type="pres">
      <dgm:prSet presAssocID="{A10588C6-294D-473E-9236-F57AD127AF2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1585039E-A80E-4FE3-8B2E-785DA33C0A26}" type="pres">
      <dgm:prSet presAssocID="{A10588C6-294D-473E-9236-F57AD127AF2B}" presName="spaceRect" presStyleCnt="0"/>
      <dgm:spPr/>
    </dgm:pt>
    <dgm:pt modelId="{E96BA13F-00F7-48E1-9603-DA947ACBA759}" type="pres">
      <dgm:prSet presAssocID="{A10588C6-294D-473E-9236-F57AD127AF2B}" presName="textRect" presStyleLbl="revTx" presStyleIdx="3" presStyleCnt="6">
        <dgm:presLayoutVars>
          <dgm:chMax val="1"/>
          <dgm:chPref val="1"/>
        </dgm:presLayoutVars>
      </dgm:prSet>
      <dgm:spPr/>
    </dgm:pt>
    <dgm:pt modelId="{28FC7A56-2E2E-4C38-A239-55D55BA3D4E6}" type="pres">
      <dgm:prSet presAssocID="{9F3A3229-DB1D-4C0D-9118-44FB8D0827AE}" presName="sibTrans" presStyleLbl="sibTrans2D1" presStyleIdx="0" presStyleCnt="0"/>
      <dgm:spPr/>
    </dgm:pt>
    <dgm:pt modelId="{DAF2B459-FDF3-4483-B8AF-CE03267126D7}" type="pres">
      <dgm:prSet presAssocID="{18F66C18-18C1-441F-9B23-F963BCD6B327}" presName="compNode" presStyleCnt="0"/>
      <dgm:spPr/>
    </dgm:pt>
    <dgm:pt modelId="{F3DADD5D-770E-490F-B08E-B6BA6418DED7}" type="pres">
      <dgm:prSet presAssocID="{18F66C18-18C1-441F-9B23-F963BCD6B327}" presName="iconBgRect" presStyleLbl="bgShp" presStyleIdx="4" presStyleCnt="6"/>
      <dgm:spPr/>
    </dgm:pt>
    <dgm:pt modelId="{F77CAEFD-93B5-4449-9852-A6FA2F0681CD}" type="pres">
      <dgm:prSet presAssocID="{18F66C18-18C1-441F-9B23-F963BCD6B32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9822522D-2E51-4D61-9699-7EB1384D9E16}" type="pres">
      <dgm:prSet presAssocID="{18F66C18-18C1-441F-9B23-F963BCD6B327}" presName="spaceRect" presStyleCnt="0"/>
      <dgm:spPr/>
    </dgm:pt>
    <dgm:pt modelId="{42BF6295-6127-4CDB-AD81-4970F3F6B7B7}" type="pres">
      <dgm:prSet presAssocID="{18F66C18-18C1-441F-9B23-F963BCD6B327}" presName="textRect" presStyleLbl="revTx" presStyleIdx="4" presStyleCnt="6">
        <dgm:presLayoutVars>
          <dgm:chMax val="1"/>
          <dgm:chPref val="1"/>
        </dgm:presLayoutVars>
      </dgm:prSet>
      <dgm:spPr/>
    </dgm:pt>
    <dgm:pt modelId="{2CABAA26-A297-47B8-8829-BE748630D2F5}" type="pres">
      <dgm:prSet presAssocID="{1285B191-AB59-42E5-B877-3B7EEC7C4683}" presName="sibTrans" presStyleLbl="sibTrans2D1" presStyleIdx="0" presStyleCnt="0"/>
      <dgm:spPr/>
    </dgm:pt>
    <dgm:pt modelId="{4FEEB0B8-6C56-4039-B806-2C3191236C97}" type="pres">
      <dgm:prSet presAssocID="{8451D8B6-44CF-472A-90D3-CB34D1127F4D}" presName="compNode" presStyleCnt="0"/>
      <dgm:spPr/>
    </dgm:pt>
    <dgm:pt modelId="{3B867C1C-FFED-4380-BBD5-01269121BEC1}" type="pres">
      <dgm:prSet presAssocID="{8451D8B6-44CF-472A-90D3-CB34D1127F4D}" presName="iconBgRect" presStyleLbl="bgShp" presStyleIdx="5" presStyleCnt="6"/>
      <dgm:spPr/>
    </dgm:pt>
    <dgm:pt modelId="{D4351938-498B-4924-B619-B5595B32ED70}" type="pres">
      <dgm:prSet presAssocID="{8451D8B6-44CF-472A-90D3-CB34D1127F4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E9DD2D92-5DAA-4730-B440-F2FD36411588}" type="pres">
      <dgm:prSet presAssocID="{8451D8B6-44CF-472A-90D3-CB34D1127F4D}" presName="spaceRect" presStyleCnt="0"/>
      <dgm:spPr/>
    </dgm:pt>
    <dgm:pt modelId="{304C9A87-31E6-417C-8B22-4E31190EC47D}" type="pres">
      <dgm:prSet presAssocID="{8451D8B6-44CF-472A-90D3-CB34D1127F4D}" presName="textRect" presStyleLbl="revTx" presStyleIdx="5" presStyleCnt="6">
        <dgm:presLayoutVars>
          <dgm:chMax val="1"/>
          <dgm:chPref val="1"/>
        </dgm:presLayoutVars>
      </dgm:prSet>
      <dgm:spPr/>
    </dgm:pt>
  </dgm:ptLst>
  <dgm:cxnLst>
    <dgm:cxn modelId="{4D150400-B44A-4100-9316-17876B830CDF}" srcId="{E5D1F7B7-EA14-4A21-8543-EAF27D9BA0FE}" destId="{8451D8B6-44CF-472A-90D3-CB34D1127F4D}" srcOrd="5" destOrd="0" parTransId="{7EC89141-1B55-49C4-A57D-8955BE46AB54}" sibTransId="{A42B0EE4-AB73-46A0-B8BF-BD3D9DE06582}"/>
    <dgm:cxn modelId="{C1B9DA0D-3356-44A8-98F4-2EEAF177E1A7}" type="presOf" srcId="{9F3A3229-DB1D-4C0D-9118-44FB8D0827AE}" destId="{28FC7A56-2E2E-4C38-A239-55D55BA3D4E6}" srcOrd="0" destOrd="0" presId="urn:microsoft.com/office/officeart/2018/2/layout/IconCircleList"/>
    <dgm:cxn modelId="{1550F016-31B0-4EA6-BFD7-2864376E4AFE}" type="presOf" srcId="{E5D1F7B7-EA14-4A21-8543-EAF27D9BA0FE}" destId="{9B82D4BA-1B3D-4FBA-AEB7-22C245673023}" srcOrd="0" destOrd="0" presId="urn:microsoft.com/office/officeart/2018/2/layout/IconCircleList"/>
    <dgm:cxn modelId="{5C564532-D142-4892-8FD1-88A52CD867A7}" type="presOf" srcId="{1285B191-AB59-42E5-B877-3B7EEC7C4683}" destId="{2CABAA26-A297-47B8-8829-BE748630D2F5}" srcOrd="0" destOrd="0" presId="urn:microsoft.com/office/officeart/2018/2/layout/IconCircleList"/>
    <dgm:cxn modelId="{6BFC2046-E681-4411-9D1C-80075C2CCA79}" type="presOf" srcId="{F6022CE4-9992-434A-AA39-CF604F60D4D7}" destId="{9F2916C2-4081-4D51-844D-9C5545B7AF9A}" srcOrd="0" destOrd="0" presId="urn:microsoft.com/office/officeart/2018/2/layout/IconCircleList"/>
    <dgm:cxn modelId="{E7900469-4B15-45D2-900A-89D5E930BFC2}" srcId="{E5D1F7B7-EA14-4A21-8543-EAF27D9BA0FE}" destId="{58926978-897B-42F8-BFCC-801858C72564}" srcOrd="0" destOrd="0" parTransId="{A6412DA6-7CD5-4AF5-8A32-73F2A809E462}" sibTransId="{476E62E3-BB52-42D8-B805-0B6F26EE6E75}"/>
    <dgm:cxn modelId="{A3BB2149-726B-4E28-BF78-AC55380BDACC}" type="presOf" srcId="{476E62E3-BB52-42D8-B805-0B6F26EE6E75}" destId="{124BD910-0CFB-4D78-A26F-BF551C1EB219}" srcOrd="0" destOrd="0" presId="urn:microsoft.com/office/officeart/2018/2/layout/IconCircleList"/>
    <dgm:cxn modelId="{0EAF246D-A2DA-460F-BDD5-55562A5B4B70}" srcId="{E5D1F7B7-EA14-4A21-8543-EAF27D9BA0FE}" destId="{EAF488D5-28B6-4A16-A5CC-81B28B3463EB}" srcOrd="2" destOrd="0" parTransId="{A8DBDC57-2E50-4A80-8F9C-217486F89D53}" sibTransId="{F6022CE4-9992-434A-AA39-CF604F60D4D7}"/>
    <dgm:cxn modelId="{4BF4B453-EE79-45BC-8430-F92AE5B1930F}" type="presOf" srcId="{EAF488D5-28B6-4A16-A5CC-81B28B3463EB}" destId="{76EA4D59-9047-4E10-A243-9A3FD8030614}" srcOrd="0" destOrd="0" presId="urn:microsoft.com/office/officeart/2018/2/layout/IconCircleList"/>
    <dgm:cxn modelId="{E6FC6659-40CF-4F1C-9D03-33F3438ADEBA}" type="presOf" srcId="{E9AD3E61-BDCC-4F80-B4BF-242DD888BFC5}" destId="{79C596E9-275D-419F-A2A9-CC8ED650DC65}" srcOrd="0" destOrd="0" presId="urn:microsoft.com/office/officeart/2018/2/layout/IconCircleList"/>
    <dgm:cxn modelId="{5B3A5598-980E-4954-ACBD-00554DCA7233}" srcId="{E5D1F7B7-EA14-4A21-8543-EAF27D9BA0FE}" destId="{A10588C6-294D-473E-9236-F57AD127AF2B}" srcOrd="3" destOrd="0" parTransId="{7AFE6F9E-783C-433E-B317-28C6891852BA}" sibTransId="{9F3A3229-DB1D-4C0D-9118-44FB8D0827AE}"/>
    <dgm:cxn modelId="{8B3385A0-6FEA-4E61-970D-AB868304841C}" type="presOf" srcId="{F3285A64-177D-4F9E-A7B0-C048100DA0F3}" destId="{6E125838-A274-4E84-AF72-C367514DEE82}" srcOrd="0" destOrd="0" presId="urn:microsoft.com/office/officeart/2018/2/layout/IconCircleList"/>
    <dgm:cxn modelId="{E26177AA-3B00-4E4F-8E4C-EFCB6B1CEC97}" srcId="{E5D1F7B7-EA14-4A21-8543-EAF27D9BA0FE}" destId="{F3285A64-177D-4F9E-A7B0-C048100DA0F3}" srcOrd="1" destOrd="0" parTransId="{F2726554-3711-4820-B32F-6CFB1A6F8AAB}" sibTransId="{E9AD3E61-BDCC-4F80-B4BF-242DD888BFC5}"/>
    <dgm:cxn modelId="{4CD648C7-D09D-49FD-9C62-8E91CE8228B2}" srcId="{E5D1F7B7-EA14-4A21-8543-EAF27D9BA0FE}" destId="{18F66C18-18C1-441F-9B23-F963BCD6B327}" srcOrd="4" destOrd="0" parTransId="{90D23C02-820C-4BA1-87E5-DD39020F831D}" sibTransId="{1285B191-AB59-42E5-B877-3B7EEC7C4683}"/>
    <dgm:cxn modelId="{8CC69FC7-66D0-4CAF-AC04-6E7F13B9114B}" type="presOf" srcId="{18F66C18-18C1-441F-9B23-F963BCD6B327}" destId="{42BF6295-6127-4CDB-AD81-4970F3F6B7B7}" srcOrd="0" destOrd="0" presId="urn:microsoft.com/office/officeart/2018/2/layout/IconCircleList"/>
    <dgm:cxn modelId="{A5E970D5-2813-461E-B3BD-EE93FD27F196}" type="presOf" srcId="{8451D8B6-44CF-472A-90D3-CB34D1127F4D}" destId="{304C9A87-31E6-417C-8B22-4E31190EC47D}" srcOrd="0" destOrd="0" presId="urn:microsoft.com/office/officeart/2018/2/layout/IconCircleList"/>
    <dgm:cxn modelId="{D16806DD-1178-4C14-A451-E8B425D15F00}" type="presOf" srcId="{A10588C6-294D-473E-9236-F57AD127AF2B}" destId="{E96BA13F-00F7-48E1-9603-DA947ACBA759}" srcOrd="0" destOrd="0" presId="urn:microsoft.com/office/officeart/2018/2/layout/IconCircleList"/>
    <dgm:cxn modelId="{3CD12AE0-2F77-4E88-8675-49FA7302D7D9}" type="presOf" srcId="{58926978-897B-42F8-BFCC-801858C72564}" destId="{01EDD897-B247-49A0-B477-FAF97B3B674C}" srcOrd="0" destOrd="0" presId="urn:microsoft.com/office/officeart/2018/2/layout/IconCircleList"/>
    <dgm:cxn modelId="{7B45F4CD-5376-4EFE-8494-34C09603A4D0}" type="presParOf" srcId="{9B82D4BA-1B3D-4FBA-AEB7-22C245673023}" destId="{A859AE0B-9F83-445B-8148-E32DD4C5EEFB}" srcOrd="0" destOrd="0" presId="urn:microsoft.com/office/officeart/2018/2/layout/IconCircleList"/>
    <dgm:cxn modelId="{0BAB045C-D2F1-4620-BC94-A3B672D958BE}" type="presParOf" srcId="{A859AE0B-9F83-445B-8148-E32DD4C5EEFB}" destId="{83F415BD-5ABD-4AA0-B581-BF35B994EDD1}" srcOrd="0" destOrd="0" presId="urn:microsoft.com/office/officeart/2018/2/layout/IconCircleList"/>
    <dgm:cxn modelId="{D3BBB17C-54BD-495A-BEE7-7DE75AE3F9CD}" type="presParOf" srcId="{83F415BD-5ABD-4AA0-B581-BF35B994EDD1}" destId="{CFB8FA46-D99E-4A44-8044-680B081BE2AC}" srcOrd="0" destOrd="0" presId="urn:microsoft.com/office/officeart/2018/2/layout/IconCircleList"/>
    <dgm:cxn modelId="{83D07EF9-F41A-4DE0-96FF-89A3E2BBD7CA}" type="presParOf" srcId="{83F415BD-5ABD-4AA0-B581-BF35B994EDD1}" destId="{A790A286-2233-4624-B41E-1ED84628B189}" srcOrd="1" destOrd="0" presId="urn:microsoft.com/office/officeart/2018/2/layout/IconCircleList"/>
    <dgm:cxn modelId="{6ED159D1-608E-4333-A304-DCA9ABE94008}" type="presParOf" srcId="{83F415BD-5ABD-4AA0-B581-BF35B994EDD1}" destId="{DAAF17E3-B237-41E8-BEB7-21A2228F8E8F}" srcOrd="2" destOrd="0" presId="urn:microsoft.com/office/officeart/2018/2/layout/IconCircleList"/>
    <dgm:cxn modelId="{A6930A29-6965-4662-8C9D-22AC315ADD85}" type="presParOf" srcId="{83F415BD-5ABD-4AA0-B581-BF35B994EDD1}" destId="{01EDD897-B247-49A0-B477-FAF97B3B674C}" srcOrd="3" destOrd="0" presId="urn:microsoft.com/office/officeart/2018/2/layout/IconCircleList"/>
    <dgm:cxn modelId="{B3892038-68E1-4288-819D-E2230841C02C}" type="presParOf" srcId="{A859AE0B-9F83-445B-8148-E32DD4C5EEFB}" destId="{124BD910-0CFB-4D78-A26F-BF551C1EB219}" srcOrd="1" destOrd="0" presId="urn:microsoft.com/office/officeart/2018/2/layout/IconCircleList"/>
    <dgm:cxn modelId="{EDB99B01-B649-40DF-A1CB-2D4DD118236A}" type="presParOf" srcId="{A859AE0B-9F83-445B-8148-E32DD4C5EEFB}" destId="{6BD0CFA9-2DB2-4E58-8361-0E878B8D15C5}" srcOrd="2" destOrd="0" presId="urn:microsoft.com/office/officeart/2018/2/layout/IconCircleList"/>
    <dgm:cxn modelId="{0C92EB05-E3FD-4ECB-9EF2-93B424438EDE}" type="presParOf" srcId="{6BD0CFA9-2DB2-4E58-8361-0E878B8D15C5}" destId="{F7C94CA2-5CC3-49C0-B7B2-85CEB992B34D}" srcOrd="0" destOrd="0" presId="urn:microsoft.com/office/officeart/2018/2/layout/IconCircleList"/>
    <dgm:cxn modelId="{B77DB965-60D8-4C3D-BA9C-8D3F5046CC39}" type="presParOf" srcId="{6BD0CFA9-2DB2-4E58-8361-0E878B8D15C5}" destId="{99F7E234-C60A-4BDA-9CFA-C0009CDB4766}" srcOrd="1" destOrd="0" presId="urn:microsoft.com/office/officeart/2018/2/layout/IconCircleList"/>
    <dgm:cxn modelId="{1791B2FE-1FE0-4B43-98FF-FBB0EC5B2B3C}" type="presParOf" srcId="{6BD0CFA9-2DB2-4E58-8361-0E878B8D15C5}" destId="{9E7C076A-8340-49AC-8E6B-77355448585D}" srcOrd="2" destOrd="0" presId="urn:microsoft.com/office/officeart/2018/2/layout/IconCircleList"/>
    <dgm:cxn modelId="{9AEDC2E3-C0E8-49B2-AFA5-2AF3F45EB098}" type="presParOf" srcId="{6BD0CFA9-2DB2-4E58-8361-0E878B8D15C5}" destId="{6E125838-A274-4E84-AF72-C367514DEE82}" srcOrd="3" destOrd="0" presId="urn:microsoft.com/office/officeart/2018/2/layout/IconCircleList"/>
    <dgm:cxn modelId="{3F069FD8-6365-408A-A9D4-05CCBF67D536}" type="presParOf" srcId="{A859AE0B-9F83-445B-8148-E32DD4C5EEFB}" destId="{79C596E9-275D-419F-A2A9-CC8ED650DC65}" srcOrd="3" destOrd="0" presId="urn:microsoft.com/office/officeart/2018/2/layout/IconCircleList"/>
    <dgm:cxn modelId="{D5CA6A5A-D4EA-4A66-8361-BD54F6B7304D}" type="presParOf" srcId="{A859AE0B-9F83-445B-8148-E32DD4C5EEFB}" destId="{E1F38CC6-7224-4623-91DE-82CC0A0A6CEB}" srcOrd="4" destOrd="0" presId="urn:microsoft.com/office/officeart/2018/2/layout/IconCircleList"/>
    <dgm:cxn modelId="{E7F24ED5-38B8-45FD-9F7F-23FBC3473851}" type="presParOf" srcId="{E1F38CC6-7224-4623-91DE-82CC0A0A6CEB}" destId="{A2E20D3E-72F1-4903-89E1-7CD2A5889402}" srcOrd="0" destOrd="0" presId="urn:microsoft.com/office/officeart/2018/2/layout/IconCircleList"/>
    <dgm:cxn modelId="{4E6C4DBF-7EAD-4825-A1D0-2C839E4A74B3}" type="presParOf" srcId="{E1F38CC6-7224-4623-91DE-82CC0A0A6CEB}" destId="{32B046AE-4BC4-40F3-8979-763B67660833}" srcOrd="1" destOrd="0" presId="urn:microsoft.com/office/officeart/2018/2/layout/IconCircleList"/>
    <dgm:cxn modelId="{B44EF3AB-3662-4F84-A936-E601A36ADC31}" type="presParOf" srcId="{E1F38CC6-7224-4623-91DE-82CC0A0A6CEB}" destId="{D1E6E778-C54C-4EED-A8B2-6F3940303EEC}" srcOrd="2" destOrd="0" presId="urn:microsoft.com/office/officeart/2018/2/layout/IconCircleList"/>
    <dgm:cxn modelId="{21B18673-F1CE-4E28-966C-05D3DB9B2F9C}" type="presParOf" srcId="{E1F38CC6-7224-4623-91DE-82CC0A0A6CEB}" destId="{76EA4D59-9047-4E10-A243-9A3FD8030614}" srcOrd="3" destOrd="0" presId="urn:microsoft.com/office/officeart/2018/2/layout/IconCircleList"/>
    <dgm:cxn modelId="{75326129-AF10-40EF-90F2-C0EC629857D4}" type="presParOf" srcId="{A859AE0B-9F83-445B-8148-E32DD4C5EEFB}" destId="{9F2916C2-4081-4D51-844D-9C5545B7AF9A}" srcOrd="5" destOrd="0" presId="urn:microsoft.com/office/officeart/2018/2/layout/IconCircleList"/>
    <dgm:cxn modelId="{0CFA9FE7-22C1-4743-86C0-DA35CF59B792}" type="presParOf" srcId="{A859AE0B-9F83-445B-8148-E32DD4C5EEFB}" destId="{AF66605C-B457-47DE-B74C-D5F7881926EF}" srcOrd="6" destOrd="0" presId="urn:microsoft.com/office/officeart/2018/2/layout/IconCircleList"/>
    <dgm:cxn modelId="{43A2BD45-14EC-4C2D-AE84-D0603830D400}" type="presParOf" srcId="{AF66605C-B457-47DE-B74C-D5F7881926EF}" destId="{2C62981C-FEF3-4316-9095-0475C928A76E}" srcOrd="0" destOrd="0" presId="urn:microsoft.com/office/officeart/2018/2/layout/IconCircleList"/>
    <dgm:cxn modelId="{42BFAFFD-8C0B-43F9-8DD6-BDA6A6C46450}" type="presParOf" srcId="{AF66605C-B457-47DE-B74C-D5F7881926EF}" destId="{01986763-4A05-441D-8378-76578C696227}" srcOrd="1" destOrd="0" presId="urn:microsoft.com/office/officeart/2018/2/layout/IconCircleList"/>
    <dgm:cxn modelId="{405B541D-EDE2-43B0-8319-C27B09C7C5F5}" type="presParOf" srcId="{AF66605C-B457-47DE-B74C-D5F7881926EF}" destId="{1585039E-A80E-4FE3-8B2E-785DA33C0A26}" srcOrd="2" destOrd="0" presId="urn:microsoft.com/office/officeart/2018/2/layout/IconCircleList"/>
    <dgm:cxn modelId="{4252ABAE-6414-47BD-A7F2-4209448586B8}" type="presParOf" srcId="{AF66605C-B457-47DE-B74C-D5F7881926EF}" destId="{E96BA13F-00F7-48E1-9603-DA947ACBA759}" srcOrd="3" destOrd="0" presId="urn:microsoft.com/office/officeart/2018/2/layout/IconCircleList"/>
    <dgm:cxn modelId="{6919C4F3-B1DF-4E0B-A918-A176EB83A2FB}" type="presParOf" srcId="{A859AE0B-9F83-445B-8148-E32DD4C5EEFB}" destId="{28FC7A56-2E2E-4C38-A239-55D55BA3D4E6}" srcOrd="7" destOrd="0" presId="urn:microsoft.com/office/officeart/2018/2/layout/IconCircleList"/>
    <dgm:cxn modelId="{370129C5-92C1-4B16-802E-716E96605FD6}" type="presParOf" srcId="{A859AE0B-9F83-445B-8148-E32DD4C5EEFB}" destId="{DAF2B459-FDF3-4483-B8AF-CE03267126D7}" srcOrd="8" destOrd="0" presId="urn:microsoft.com/office/officeart/2018/2/layout/IconCircleList"/>
    <dgm:cxn modelId="{15AA40CF-D38D-442B-A2C2-63481D04A830}" type="presParOf" srcId="{DAF2B459-FDF3-4483-B8AF-CE03267126D7}" destId="{F3DADD5D-770E-490F-B08E-B6BA6418DED7}" srcOrd="0" destOrd="0" presId="urn:microsoft.com/office/officeart/2018/2/layout/IconCircleList"/>
    <dgm:cxn modelId="{30B9C927-1B2F-4855-B211-DBD1C59167A3}" type="presParOf" srcId="{DAF2B459-FDF3-4483-B8AF-CE03267126D7}" destId="{F77CAEFD-93B5-4449-9852-A6FA2F0681CD}" srcOrd="1" destOrd="0" presId="urn:microsoft.com/office/officeart/2018/2/layout/IconCircleList"/>
    <dgm:cxn modelId="{B142F08C-A66E-489D-8DD5-C715A198867A}" type="presParOf" srcId="{DAF2B459-FDF3-4483-B8AF-CE03267126D7}" destId="{9822522D-2E51-4D61-9699-7EB1384D9E16}" srcOrd="2" destOrd="0" presId="urn:microsoft.com/office/officeart/2018/2/layout/IconCircleList"/>
    <dgm:cxn modelId="{1ECED015-26DB-4190-93F9-17F267A6A9F3}" type="presParOf" srcId="{DAF2B459-FDF3-4483-B8AF-CE03267126D7}" destId="{42BF6295-6127-4CDB-AD81-4970F3F6B7B7}" srcOrd="3" destOrd="0" presId="urn:microsoft.com/office/officeart/2018/2/layout/IconCircleList"/>
    <dgm:cxn modelId="{79D8AC6D-8E45-455E-9FD8-C5431A66CDC3}" type="presParOf" srcId="{A859AE0B-9F83-445B-8148-E32DD4C5EEFB}" destId="{2CABAA26-A297-47B8-8829-BE748630D2F5}" srcOrd="9" destOrd="0" presId="urn:microsoft.com/office/officeart/2018/2/layout/IconCircleList"/>
    <dgm:cxn modelId="{2A1037DF-5999-4A5F-B97F-6680A5CE2D61}" type="presParOf" srcId="{A859AE0B-9F83-445B-8148-E32DD4C5EEFB}" destId="{4FEEB0B8-6C56-4039-B806-2C3191236C97}" srcOrd="10" destOrd="0" presId="urn:microsoft.com/office/officeart/2018/2/layout/IconCircleList"/>
    <dgm:cxn modelId="{B41F129B-BA80-4240-893B-4F7DC273661D}" type="presParOf" srcId="{4FEEB0B8-6C56-4039-B806-2C3191236C97}" destId="{3B867C1C-FFED-4380-BBD5-01269121BEC1}" srcOrd="0" destOrd="0" presId="urn:microsoft.com/office/officeart/2018/2/layout/IconCircleList"/>
    <dgm:cxn modelId="{DBFF6143-CDA4-425B-9582-0E363219B985}" type="presParOf" srcId="{4FEEB0B8-6C56-4039-B806-2C3191236C97}" destId="{D4351938-498B-4924-B619-B5595B32ED70}" srcOrd="1" destOrd="0" presId="urn:microsoft.com/office/officeart/2018/2/layout/IconCircleList"/>
    <dgm:cxn modelId="{5971E08F-697B-4E50-846D-E3B8F1239E6D}" type="presParOf" srcId="{4FEEB0B8-6C56-4039-B806-2C3191236C97}" destId="{E9DD2D92-5DAA-4730-B440-F2FD36411588}" srcOrd="2" destOrd="0" presId="urn:microsoft.com/office/officeart/2018/2/layout/IconCircleList"/>
    <dgm:cxn modelId="{6674458B-3FC5-451E-8BBC-95F868C4453B}" type="presParOf" srcId="{4FEEB0B8-6C56-4039-B806-2C3191236C97}" destId="{304C9A87-31E6-417C-8B22-4E31190EC47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D9B30-D410-44C2-BC77-D4765A933B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491D255-EACA-4F3B-B9F1-F18B19A835E5}">
      <dgm:prSet/>
      <dgm:spPr/>
      <dgm:t>
        <a:bodyPr/>
        <a:lstStyle/>
        <a:p>
          <a:r>
            <a:rPr lang="en-CA" dirty="0"/>
            <a:t>What are the strengths and opportunities of our ocean and marine sector from a global point of view?</a:t>
          </a:r>
          <a:endParaRPr lang="en-US" dirty="0"/>
        </a:p>
      </dgm:t>
    </dgm:pt>
    <dgm:pt modelId="{023B9730-3FDA-4A9F-9CDC-441F11109E1F}" type="parTrans" cxnId="{5BC422F9-EE8E-4136-80AB-0D227BBE5DF3}">
      <dgm:prSet/>
      <dgm:spPr/>
      <dgm:t>
        <a:bodyPr/>
        <a:lstStyle/>
        <a:p>
          <a:endParaRPr lang="en-US"/>
        </a:p>
      </dgm:t>
    </dgm:pt>
    <dgm:pt modelId="{17FCC1A8-1792-4044-8A9F-4C36E7764DF0}" type="sibTrans" cxnId="{5BC422F9-EE8E-4136-80AB-0D227BBE5DF3}">
      <dgm:prSet/>
      <dgm:spPr/>
      <dgm:t>
        <a:bodyPr/>
        <a:lstStyle/>
        <a:p>
          <a:endParaRPr lang="en-US"/>
        </a:p>
      </dgm:t>
    </dgm:pt>
    <dgm:pt modelId="{02C26C70-D785-904D-83D9-A37EB5D30545}" type="pres">
      <dgm:prSet presAssocID="{875D9B30-D410-44C2-BC77-D4765A933BD6}" presName="linear" presStyleCnt="0">
        <dgm:presLayoutVars>
          <dgm:animLvl val="lvl"/>
          <dgm:resizeHandles val="exact"/>
        </dgm:presLayoutVars>
      </dgm:prSet>
      <dgm:spPr/>
    </dgm:pt>
    <dgm:pt modelId="{341D992F-564F-994A-8A3E-AF8FBCC5A281}" type="pres">
      <dgm:prSet presAssocID="{1491D255-EACA-4F3B-B9F1-F18B19A835E5}" presName="parentText" presStyleLbl="node1" presStyleIdx="0" presStyleCnt="1" custLinFactNeighborY="-21938">
        <dgm:presLayoutVars>
          <dgm:chMax val="0"/>
          <dgm:bulletEnabled val="1"/>
        </dgm:presLayoutVars>
      </dgm:prSet>
      <dgm:spPr/>
    </dgm:pt>
  </dgm:ptLst>
  <dgm:cxnLst>
    <dgm:cxn modelId="{9BD8FFA6-896D-F948-B055-96DE25B85D58}" type="presOf" srcId="{1491D255-EACA-4F3B-B9F1-F18B19A835E5}" destId="{341D992F-564F-994A-8A3E-AF8FBCC5A281}" srcOrd="0" destOrd="0" presId="urn:microsoft.com/office/officeart/2005/8/layout/vList2"/>
    <dgm:cxn modelId="{271E42F5-02AA-A441-9FB1-C2ADB708ED1E}" type="presOf" srcId="{875D9B30-D410-44C2-BC77-D4765A933BD6}" destId="{02C26C70-D785-904D-83D9-A37EB5D30545}" srcOrd="0" destOrd="0" presId="urn:microsoft.com/office/officeart/2005/8/layout/vList2"/>
    <dgm:cxn modelId="{5BC422F9-EE8E-4136-80AB-0D227BBE5DF3}" srcId="{875D9B30-D410-44C2-BC77-D4765A933BD6}" destId="{1491D255-EACA-4F3B-B9F1-F18B19A835E5}" srcOrd="0" destOrd="0" parTransId="{023B9730-3FDA-4A9F-9CDC-441F11109E1F}" sibTransId="{17FCC1A8-1792-4044-8A9F-4C36E7764DF0}"/>
    <dgm:cxn modelId="{3B79F794-6AE1-3943-8CE2-4E7B4C6716EA}" type="presParOf" srcId="{02C26C70-D785-904D-83D9-A37EB5D30545}" destId="{341D992F-564F-994A-8A3E-AF8FBCC5A2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5D9B30-D410-44C2-BC77-D4765A933B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491D255-EACA-4F3B-B9F1-F18B19A835E5}">
      <dgm:prSet/>
      <dgm:spPr/>
      <dgm:t>
        <a:bodyPr/>
        <a:lstStyle/>
        <a:p>
          <a:r>
            <a:rPr lang="en-CA" dirty="0"/>
            <a:t>What are the weaknesses and threats of our ocean and marine sector from a global point of view?</a:t>
          </a:r>
          <a:endParaRPr lang="en-US" dirty="0"/>
        </a:p>
      </dgm:t>
    </dgm:pt>
    <dgm:pt modelId="{023B9730-3FDA-4A9F-9CDC-441F11109E1F}" type="parTrans" cxnId="{5BC422F9-EE8E-4136-80AB-0D227BBE5DF3}">
      <dgm:prSet/>
      <dgm:spPr/>
      <dgm:t>
        <a:bodyPr/>
        <a:lstStyle/>
        <a:p>
          <a:endParaRPr lang="en-US"/>
        </a:p>
      </dgm:t>
    </dgm:pt>
    <dgm:pt modelId="{17FCC1A8-1792-4044-8A9F-4C36E7764DF0}" type="sibTrans" cxnId="{5BC422F9-EE8E-4136-80AB-0D227BBE5DF3}">
      <dgm:prSet/>
      <dgm:spPr/>
      <dgm:t>
        <a:bodyPr/>
        <a:lstStyle/>
        <a:p>
          <a:endParaRPr lang="en-US"/>
        </a:p>
      </dgm:t>
    </dgm:pt>
    <dgm:pt modelId="{02C26C70-D785-904D-83D9-A37EB5D30545}" type="pres">
      <dgm:prSet presAssocID="{875D9B30-D410-44C2-BC77-D4765A933BD6}" presName="linear" presStyleCnt="0">
        <dgm:presLayoutVars>
          <dgm:animLvl val="lvl"/>
          <dgm:resizeHandles val="exact"/>
        </dgm:presLayoutVars>
      </dgm:prSet>
      <dgm:spPr/>
    </dgm:pt>
    <dgm:pt modelId="{341D992F-564F-994A-8A3E-AF8FBCC5A281}" type="pres">
      <dgm:prSet presAssocID="{1491D255-EACA-4F3B-B9F1-F18B19A835E5}" presName="parentText" presStyleLbl="node1" presStyleIdx="0" presStyleCnt="1" custLinFactNeighborY="-21938">
        <dgm:presLayoutVars>
          <dgm:chMax val="0"/>
          <dgm:bulletEnabled val="1"/>
        </dgm:presLayoutVars>
      </dgm:prSet>
      <dgm:spPr/>
    </dgm:pt>
  </dgm:ptLst>
  <dgm:cxnLst>
    <dgm:cxn modelId="{9BD8FFA6-896D-F948-B055-96DE25B85D58}" type="presOf" srcId="{1491D255-EACA-4F3B-B9F1-F18B19A835E5}" destId="{341D992F-564F-994A-8A3E-AF8FBCC5A281}" srcOrd="0" destOrd="0" presId="urn:microsoft.com/office/officeart/2005/8/layout/vList2"/>
    <dgm:cxn modelId="{271E42F5-02AA-A441-9FB1-C2ADB708ED1E}" type="presOf" srcId="{875D9B30-D410-44C2-BC77-D4765A933BD6}" destId="{02C26C70-D785-904D-83D9-A37EB5D30545}" srcOrd="0" destOrd="0" presId="urn:microsoft.com/office/officeart/2005/8/layout/vList2"/>
    <dgm:cxn modelId="{5BC422F9-EE8E-4136-80AB-0D227BBE5DF3}" srcId="{875D9B30-D410-44C2-BC77-D4765A933BD6}" destId="{1491D255-EACA-4F3B-B9F1-F18B19A835E5}" srcOrd="0" destOrd="0" parTransId="{023B9730-3FDA-4A9F-9CDC-441F11109E1F}" sibTransId="{17FCC1A8-1792-4044-8A9F-4C36E7764DF0}"/>
    <dgm:cxn modelId="{3B79F794-6AE1-3943-8CE2-4E7B4C6716EA}" type="presParOf" srcId="{02C26C70-D785-904D-83D9-A37EB5D30545}" destId="{341D992F-564F-994A-8A3E-AF8FBCC5A2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D9B30-D410-44C2-BC77-D4765A933B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491D255-EACA-4F3B-B9F1-F18B19A835E5}">
      <dgm:prSet/>
      <dgm:spPr/>
      <dgm:t>
        <a:bodyPr/>
        <a:lstStyle/>
        <a:p>
          <a:r>
            <a:rPr lang="en-CA" dirty="0"/>
            <a:t>What are the benefits and drawbacks of working in earnest to create a global facing, future focused, ocean cluster to strengthen the ocean and marine ecosystem, develop local supply chains and create more high value jobs?</a:t>
          </a:r>
          <a:endParaRPr lang="en-US" dirty="0"/>
        </a:p>
      </dgm:t>
    </dgm:pt>
    <dgm:pt modelId="{023B9730-3FDA-4A9F-9CDC-441F11109E1F}" type="parTrans" cxnId="{5BC422F9-EE8E-4136-80AB-0D227BBE5DF3}">
      <dgm:prSet/>
      <dgm:spPr/>
      <dgm:t>
        <a:bodyPr/>
        <a:lstStyle/>
        <a:p>
          <a:endParaRPr lang="en-US"/>
        </a:p>
      </dgm:t>
    </dgm:pt>
    <dgm:pt modelId="{17FCC1A8-1792-4044-8A9F-4C36E7764DF0}" type="sibTrans" cxnId="{5BC422F9-EE8E-4136-80AB-0D227BBE5DF3}">
      <dgm:prSet/>
      <dgm:spPr/>
      <dgm:t>
        <a:bodyPr/>
        <a:lstStyle/>
        <a:p>
          <a:endParaRPr lang="en-US"/>
        </a:p>
      </dgm:t>
    </dgm:pt>
    <dgm:pt modelId="{02C26C70-D785-904D-83D9-A37EB5D30545}" type="pres">
      <dgm:prSet presAssocID="{875D9B30-D410-44C2-BC77-D4765A933BD6}" presName="linear" presStyleCnt="0">
        <dgm:presLayoutVars>
          <dgm:animLvl val="lvl"/>
          <dgm:resizeHandles val="exact"/>
        </dgm:presLayoutVars>
      </dgm:prSet>
      <dgm:spPr/>
    </dgm:pt>
    <dgm:pt modelId="{341D992F-564F-994A-8A3E-AF8FBCC5A281}" type="pres">
      <dgm:prSet presAssocID="{1491D255-EACA-4F3B-B9F1-F18B19A835E5}" presName="parentText" presStyleLbl="node1" presStyleIdx="0" presStyleCnt="1" custLinFactNeighborY="-21938">
        <dgm:presLayoutVars>
          <dgm:chMax val="0"/>
          <dgm:bulletEnabled val="1"/>
        </dgm:presLayoutVars>
      </dgm:prSet>
      <dgm:spPr/>
    </dgm:pt>
  </dgm:ptLst>
  <dgm:cxnLst>
    <dgm:cxn modelId="{9BD8FFA6-896D-F948-B055-96DE25B85D58}" type="presOf" srcId="{1491D255-EACA-4F3B-B9F1-F18B19A835E5}" destId="{341D992F-564F-994A-8A3E-AF8FBCC5A281}" srcOrd="0" destOrd="0" presId="urn:microsoft.com/office/officeart/2005/8/layout/vList2"/>
    <dgm:cxn modelId="{271E42F5-02AA-A441-9FB1-C2ADB708ED1E}" type="presOf" srcId="{875D9B30-D410-44C2-BC77-D4765A933BD6}" destId="{02C26C70-D785-904D-83D9-A37EB5D30545}" srcOrd="0" destOrd="0" presId="urn:microsoft.com/office/officeart/2005/8/layout/vList2"/>
    <dgm:cxn modelId="{5BC422F9-EE8E-4136-80AB-0D227BBE5DF3}" srcId="{875D9B30-D410-44C2-BC77-D4765A933BD6}" destId="{1491D255-EACA-4F3B-B9F1-F18B19A835E5}" srcOrd="0" destOrd="0" parTransId="{023B9730-3FDA-4A9F-9CDC-441F11109E1F}" sibTransId="{17FCC1A8-1792-4044-8A9F-4C36E7764DF0}"/>
    <dgm:cxn modelId="{3B79F794-6AE1-3943-8CE2-4E7B4C6716EA}" type="presParOf" srcId="{02C26C70-D785-904D-83D9-A37EB5D30545}" destId="{341D992F-564F-994A-8A3E-AF8FBCC5A2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5D9B30-D410-44C2-BC77-D4765A933B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491D255-EACA-4F3B-B9F1-F18B19A835E5}">
      <dgm:prSet/>
      <dgm:spPr/>
      <dgm:t>
        <a:bodyPr/>
        <a:lstStyle/>
        <a:p>
          <a:r>
            <a:rPr lang="en-CA" dirty="0"/>
            <a:t>Who from industry, academia and government is willing to form a small, action-oriented steering committee to explore next steps and report back to the larger group within two months?</a:t>
          </a:r>
          <a:endParaRPr lang="en-US" dirty="0"/>
        </a:p>
      </dgm:t>
    </dgm:pt>
    <dgm:pt modelId="{023B9730-3FDA-4A9F-9CDC-441F11109E1F}" type="parTrans" cxnId="{5BC422F9-EE8E-4136-80AB-0D227BBE5DF3}">
      <dgm:prSet/>
      <dgm:spPr/>
      <dgm:t>
        <a:bodyPr/>
        <a:lstStyle/>
        <a:p>
          <a:endParaRPr lang="en-US"/>
        </a:p>
      </dgm:t>
    </dgm:pt>
    <dgm:pt modelId="{17FCC1A8-1792-4044-8A9F-4C36E7764DF0}" type="sibTrans" cxnId="{5BC422F9-EE8E-4136-80AB-0D227BBE5DF3}">
      <dgm:prSet/>
      <dgm:spPr/>
      <dgm:t>
        <a:bodyPr/>
        <a:lstStyle/>
        <a:p>
          <a:endParaRPr lang="en-US"/>
        </a:p>
      </dgm:t>
    </dgm:pt>
    <dgm:pt modelId="{02C26C70-D785-904D-83D9-A37EB5D30545}" type="pres">
      <dgm:prSet presAssocID="{875D9B30-D410-44C2-BC77-D4765A933BD6}" presName="linear" presStyleCnt="0">
        <dgm:presLayoutVars>
          <dgm:animLvl val="lvl"/>
          <dgm:resizeHandles val="exact"/>
        </dgm:presLayoutVars>
      </dgm:prSet>
      <dgm:spPr/>
    </dgm:pt>
    <dgm:pt modelId="{341D992F-564F-994A-8A3E-AF8FBCC5A281}" type="pres">
      <dgm:prSet presAssocID="{1491D255-EACA-4F3B-B9F1-F18B19A835E5}" presName="parentText" presStyleLbl="node1" presStyleIdx="0" presStyleCnt="1" custLinFactNeighborY="-21938">
        <dgm:presLayoutVars>
          <dgm:chMax val="0"/>
          <dgm:bulletEnabled val="1"/>
        </dgm:presLayoutVars>
      </dgm:prSet>
      <dgm:spPr/>
    </dgm:pt>
  </dgm:ptLst>
  <dgm:cxnLst>
    <dgm:cxn modelId="{9BD8FFA6-896D-F948-B055-96DE25B85D58}" type="presOf" srcId="{1491D255-EACA-4F3B-B9F1-F18B19A835E5}" destId="{341D992F-564F-994A-8A3E-AF8FBCC5A281}" srcOrd="0" destOrd="0" presId="urn:microsoft.com/office/officeart/2005/8/layout/vList2"/>
    <dgm:cxn modelId="{271E42F5-02AA-A441-9FB1-C2ADB708ED1E}" type="presOf" srcId="{875D9B30-D410-44C2-BC77-D4765A933BD6}" destId="{02C26C70-D785-904D-83D9-A37EB5D30545}" srcOrd="0" destOrd="0" presId="urn:microsoft.com/office/officeart/2005/8/layout/vList2"/>
    <dgm:cxn modelId="{5BC422F9-EE8E-4136-80AB-0D227BBE5DF3}" srcId="{875D9B30-D410-44C2-BC77-D4765A933BD6}" destId="{1491D255-EACA-4F3B-B9F1-F18B19A835E5}" srcOrd="0" destOrd="0" parTransId="{023B9730-3FDA-4A9F-9CDC-441F11109E1F}" sibTransId="{17FCC1A8-1792-4044-8A9F-4C36E7764DF0}"/>
    <dgm:cxn modelId="{3B79F794-6AE1-3943-8CE2-4E7B4C6716EA}" type="presParOf" srcId="{02C26C70-D785-904D-83D9-A37EB5D30545}" destId="{341D992F-564F-994A-8A3E-AF8FBCC5A2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190B6-2081-462F-B016-C8795FBF7DA9}">
      <dsp:nvSpPr>
        <dsp:cNvPr id="0" name=""/>
        <dsp:cNvSpPr/>
      </dsp:nvSpPr>
      <dsp:spPr>
        <a:xfrm>
          <a:off x="973190" y="919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C4B18-DA7F-4247-8A4F-5BFDF8B89960}">
      <dsp:nvSpPr>
        <dsp:cNvPr id="0" name=""/>
        <dsp:cNvSpPr/>
      </dsp:nvSpPr>
      <dsp:spPr>
        <a:xfrm>
          <a:off x="1242597" y="11886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371C0-E350-4E16-8B40-FBD809189525}">
      <dsp:nvSpPr>
        <dsp:cNvPr id="0" name=""/>
        <dsp:cNvSpPr/>
      </dsp:nvSpPr>
      <dsp:spPr>
        <a:xfrm>
          <a:off x="569079" y="257711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Why it’s so hard to collaborate</a:t>
          </a:r>
        </a:p>
      </dsp:txBody>
      <dsp:txXfrm>
        <a:off x="569079" y="2577114"/>
        <a:ext cx="2072362" cy="855000"/>
      </dsp:txXfrm>
    </dsp:sp>
    <dsp:sp modelId="{256B4D5D-6AE0-44D7-9027-9547D953D49C}">
      <dsp:nvSpPr>
        <dsp:cNvPr id="0" name=""/>
        <dsp:cNvSpPr/>
      </dsp:nvSpPr>
      <dsp:spPr>
        <a:xfrm>
          <a:off x="3408216" y="919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B8CC2-ED44-427E-B117-7BF325346511}">
      <dsp:nvSpPr>
        <dsp:cNvPr id="0" name=""/>
        <dsp:cNvSpPr/>
      </dsp:nvSpPr>
      <dsp:spPr>
        <a:xfrm>
          <a:off x="3677623" y="11886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E13D73-758F-476F-9011-C77B75BEA566}">
      <dsp:nvSpPr>
        <dsp:cNvPr id="0" name=""/>
        <dsp:cNvSpPr/>
      </dsp:nvSpPr>
      <dsp:spPr>
        <a:xfrm>
          <a:off x="3004105" y="257711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Asset based economic development </a:t>
          </a:r>
        </a:p>
      </dsp:txBody>
      <dsp:txXfrm>
        <a:off x="3004105" y="2577114"/>
        <a:ext cx="2072362" cy="855000"/>
      </dsp:txXfrm>
    </dsp:sp>
    <dsp:sp modelId="{5ED119DC-227C-414C-9337-6EB0247FFB8F}">
      <dsp:nvSpPr>
        <dsp:cNvPr id="0" name=""/>
        <dsp:cNvSpPr/>
      </dsp:nvSpPr>
      <dsp:spPr>
        <a:xfrm>
          <a:off x="5843242" y="919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F5950-24BC-4FF0-B5C1-09116937AA89}">
      <dsp:nvSpPr>
        <dsp:cNvPr id="0" name=""/>
        <dsp:cNvSpPr/>
      </dsp:nvSpPr>
      <dsp:spPr>
        <a:xfrm>
          <a:off x="6112649" y="11886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21410-73B0-4DEF-BF4D-5F0D68BBD946}">
      <dsp:nvSpPr>
        <dsp:cNvPr id="0" name=""/>
        <dsp:cNvSpPr/>
      </dsp:nvSpPr>
      <dsp:spPr>
        <a:xfrm>
          <a:off x="5439131" y="257711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Case studies: </a:t>
          </a:r>
        </a:p>
        <a:p>
          <a:pPr marL="0" lvl="0" indent="0" algn="ctr" defTabSz="800100">
            <a:lnSpc>
              <a:spcPct val="100000"/>
            </a:lnSpc>
            <a:spcBef>
              <a:spcPct val="0"/>
            </a:spcBef>
            <a:spcAft>
              <a:spcPct val="35000"/>
            </a:spcAft>
            <a:buNone/>
            <a:defRPr cap="all"/>
          </a:pPr>
          <a:r>
            <a:rPr lang="en-US" sz="1800" kern="1200" dirty="0"/>
            <a:t>SIPP &amp; COAST</a:t>
          </a:r>
        </a:p>
      </dsp:txBody>
      <dsp:txXfrm>
        <a:off x="5439131" y="2577114"/>
        <a:ext cx="2072362" cy="855000"/>
      </dsp:txXfrm>
    </dsp:sp>
    <dsp:sp modelId="{C61EE52E-D610-403F-BB83-574A4F9FA23E}">
      <dsp:nvSpPr>
        <dsp:cNvPr id="0" name=""/>
        <dsp:cNvSpPr/>
      </dsp:nvSpPr>
      <dsp:spPr>
        <a:xfrm>
          <a:off x="8278268" y="919224"/>
          <a:ext cx="1264141" cy="1264141"/>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ABEA5-76BF-48DE-8281-E6CBC911195B}">
      <dsp:nvSpPr>
        <dsp:cNvPr id="0" name=""/>
        <dsp:cNvSpPr/>
      </dsp:nvSpPr>
      <dsp:spPr>
        <a:xfrm>
          <a:off x="8547675" y="11886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D87CB9-F981-477A-8E0D-355B705F7F1F}">
      <dsp:nvSpPr>
        <dsp:cNvPr id="0" name=""/>
        <dsp:cNvSpPr/>
      </dsp:nvSpPr>
      <dsp:spPr>
        <a:xfrm>
          <a:off x="7874157" y="2577114"/>
          <a:ext cx="2072362"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A How to Guide</a:t>
          </a:r>
        </a:p>
      </dsp:txBody>
      <dsp:txXfrm>
        <a:off x="7874157" y="2577114"/>
        <a:ext cx="2072362" cy="85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E6360-AD13-4DFE-ACD0-1FEF1CA715DE}">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8D0FD-C10C-47F1-AF8E-FE684E0C3812}">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DC9696-2397-404C-A637-B64A84065D8A}">
      <dsp:nvSpPr>
        <dsp:cNvPr id="0" name=""/>
        <dsp:cNvSpPr/>
      </dsp:nvSpPr>
      <dsp:spPr>
        <a:xfrm>
          <a:off x="1200519" y="887294"/>
          <a:ext cx="2313466"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Mayors/Reeves and Councils and First Nations want control over monies spent on economic development.</a:t>
          </a:r>
        </a:p>
      </dsp:txBody>
      <dsp:txXfrm>
        <a:off x="1200519" y="887294"/>
        <a:ext cx="2313466" cy="897246"/>
      </dsp:txXfrm>
    </dsp:sp>
    <dsp:sp modelId="{11C7DF07-64A0-4057-AF7B-B9EFA22ACC02}">
      <dsp:nvSpPr>
        <dsp:cNvPr id="0" name=""/>
        <dsp:cNvSpPr/>
      </dsp:nvSpPr>
      <dsp:spPr>
        <a:xfrm>
          <a:off x="3754839"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E85D6-522C-421B-9DAA-739D4DF193ED}">
      <dsp:nvSpPr>
        <dsp:cNvPr id="0" name=""/>
        <dsp:cNvSpPr/>
      </dsp:nvSpPr>
      <dsp:spPr>
        <a:xfrm>
          <a:off x="3943261"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E1C184-96F7-409C-B573-009322CE4A66}">
      <dsp:nvSpPr>
        <dsp:cNvPr id="0" name=""/>
        <dsp:cNvSpPr/>
      </dsp:nvSpPr>
      <dsp:spPr>
        <a:xfrm>
          <a:off x="5006769" y="882799"/>
          <a:ext cx="2820416"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Mayors/Reeves and Councils and First Nations need to be able to show results to their constituents or members for the monies they are spending.</a:t>
          </a:r>
        </a:p>
      </dsp:txBody>
      <dsp:txXfrm>
        <a:off x="5006769" y="882799"/>
        <a:ext cx="2820416" cy="897246"/>
      </dsp:txXfrm>
    </dsp:sp>
    <dsp:sp modelId="{D1095F1A-D600-497B-8C50-F688DE3E4D37}">
      <dsp:nvSpPr>
        <dsp:cNvPr id="0" name=""/>
        <dsp:cNvSpPr/>
      </dsp:nvSpPr>
      <dsp:spPr>
        <a:xfrm>
          <a:off x="178107" y="2803105"/>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29F725-5B5B-44CE-8BD8-8E0327FBFF4E}">
      <dsp:nvSpPr>
        <dsp:cNvPr id="0" name=""/>
        <dsp:cNvSpPr/>
      </dsp:nvSpPr>
      <dsp:spPr>
        <a:xfrm>
          <a:off x="366528" y="2991532"/>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7A786-F921-4EDC-BB36-0223954A4756}">
      <dsp:nvSpPr>
        <dsp:cNvPr id="0" name=""/>
        <dsp:cNvSpPr/>
      </dsp:nvSpPr>
      <dsp:spPr>
        <a:xfrm>
          <a:off x="1267615" y="280310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Local priorities seem more important than regional priorities.</a:t>
          </a:r>
        </a:p>
      </dsp:txBody>
      <dsp:txXfrm>
        <a:off x="1267615" y="2803105"/>
        <a:ext cx="2114937" cy="897246"/>
      </dsp:txXfrm>
    </dsp:sp>
    <dsp:sp modelId="{75443149-348F-4AC8-AD36-B92411D4D760}">
      <dsp:nvSpPr>
        <dsp:cNvPr id="0" name=""/>
        <dsp:cNvSpPr/>
      </dsp:nvSpPr>
      <dsp:spPr>
        <a:xfrm>
          <a:off x="3809345" y="2968476"/>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D2FD69-44FD-4624-9D56-349A21111C03}">
      <dsp:nvSpPr>
        <dsp:cNvPr id="0" name=""/>
        <dsp:cNvSpPr/>
      </dsp:nvSpPr>
      <dsp:spPr>
        <a:xfrm>
          <a:off x="3997770" y="3156890"/>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E17CC-1E77-4046-B823-A42A09552C7C}">
      <dsp:nvSpPr>
        <dsp:cNvPr id="0" name=""/>
        <dsp:cNvSpPr/>
      </dsp:nvSpPr>
      <dsp:spPr>
        <a:xfrm>
          <a:off x="5026882" y="296847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Fear of loss of control in decision making by working at a regional scale. </a:t>
          </a:r>
        </a:p>
      </dsp:txBody>
      <dsp:txXfrm>
        <a:off x="5026882" y="2968476"/>
        <a:ext cx="2114937" cy="897246"/>
      </dsp:txXfrm>
    </dsp:sp>
    <dsp:sp modelId="{19F40A1E-FAF8-432E-8C5E-7DF5066C07C0}">
      <dsp:nvSpPr>
        <dsp:cNvPr id="0" name=""/>
        <dsp:cNvSpPr/>
      </dsp:nvSpPr>
      <dsp:spPr>
        <a:xfrm>
          <a:off x="7285386" y="228796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F84BB-3F2B-45F9-BCC6-A39B44BF4488}">
      <dsp:nvSpPr>
        <dsp:cNvPr id="0" name=""/>
        <dsp:cNvSpPr/>
      </dsp:nvSpPr>
      <dsp:spPr>
        <a:xfrm>
          <a:off x="7473817" y="2476381"/>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D0002-DFF2-4127-ACD6-95C811A925BE}">
      <dsp:nvSpPr>
        <dsp:cNvPr id="0" name=""/>
        <dsp:cNvSpPr/>
      </dsp:nvSpPr>
      <dsp:spPr>
        <a:xfrm>
          <a:off x="8400659" y="2365240"/>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Turnover at the municipal level in a four-year election cycle. </a:t>
          </a:r>
        </a:p>
      </dsp:txBody>
      <dsp:txXfrm>
        <a:off x="8400659" y="2365240"/>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8FA46-D99E-4A44-8044-680B081BE2AC}">
      <dsp:nvSpPr>
        <dsp:cNvPr id="0" name=""/>
        <dsp:cNvSpPr/>
      </dsp:nvSpPr>
      <dsp:spPr>
        <a:xfrm>
          <a:off x="205509" y="82834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0A286-2233-4624-B41E-1ED84628B189}">
      <dsp:nvSpPr>
        <dsp:cNvPr id="0" name=""/>
        <dsp:cNvSpPr/>
      </dsp:nvSpPr>
      <dsp:spPr>
        <a:xfrm>
          <a:off x="396960" y="1019791"/>
          <a:ext cx="528770" cy="528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EDD897-B247-49A0-B477-FAF97B3B674C}">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Lower cost of living </a:t>
          </a:r>
        </a:p>
      </dsp:txBody>
      <dsp:txXfrm>
        <a:off x="1312541" y="828340"/>
        <a:ext cx="2148945" cy="911674"/>
      </dsp:txXfrm>
    </dsp:sp>
    <dsp:sp modelId="{F7C94CA2-5CC3-49C0-B7B2-85CEB992B34D}">
      <dsp:nvSpPr>
        <dsp:cNvPr id="0" name=""/>
        <dsp:cNvSpPr/>
      </dsp:nvSpPr>
      <dsp:spPr>
        <a:xfrm>
          <a:off x="3835925" y="828340"/>
          <a:ext cx="911674" cy="91167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7E234-C60A-4BDA-9CFA-C0009CDB4766}">
      <dsp:nvSpPr>
        <dsp:cNvPr id="0" name=""/>
        <dsp:cNvSpPr/>
      </dsp:nvSpPr>
      <dsp:spPr>
        <a:xfrm>
          <a:off x="4027376" y="1019791"/>
          <a:ext cx="528770" cy="528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25838-A274-4E84-AF72-C367514DEE82}">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a:t>Higher quality of life</a:t>
          </a:r>
        </a:p>
      </dsp:txBody>
      <dsp:txXfrm>
        <a:off x="4942957" y="828340"/>
        <a:ext cx="2148945" cy="911674"/>
      </dsp:txXfrm>
    </dsp:sp>
    <dsp:sp modelId="{A2E20D3E-72F1-4903-89E1-7CD2A5889402}">
      <dsp:nvSpPr>
        <dsp:cNvPr id="0" name=""/>
        <dsp:cNvSpPr/>
      </dsp:nvSpPr>
      <dsp:spPr>
        <a:xfrm>
          <a:off x="7466341" y="828340"/>
          <a:ext cx="911674" cy="91167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046AE-4BC4-40F3-8979-763B67660833}">
      <dsp:nvSpPr>
        <dsp:cNvPr id="0" name=""/>
        <dsp:cNvSpPr/>
      </dsp:nvSpPr>
      <dsp:spPr>
        <a:xfrm>
          <a:off x="7657792" y="1019791"/>
          <a:ext cx="528770" cy="528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EA4D59-9047-4E10-A243-9A3FD8030614}">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Population growth in some rural areas - ”By default or by design?”</a:t>
          </a:r>
        </a:p>
      </dsp:txBody>
      <dsp:txXfrm>
        <a:off x="8573374" y="828340"/>
        <a:ext cx="2148945" cy="911674"/>
      </dsp:txXfrm>
    </dsp:sp>
    <dsp:sp modelId="{2C62981C-FEF3-4316-9095-0475C928A76E}">
      <dsp:nvSpPr>
        <dsp:cNvPr id="0" name=""/>
        <dsp:cNvSpPr/>
      </dsp:nvSpPr>
      <dsp:spPr>
        <a:xfrm>
          <a:off x="205509" y="2452790"/>
          <a:ext cx="911674" cy="91167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986763-4A05-441D-8378-76578C696227}">
      <dsp:nvSpPr>
        <dsp:cNvPr id="0" name=""/>
        <dsp:cNvSpPr/>
      </dsp:nvSpPr>
      <dsp:spPr>
        <a:xfrm>
          <a:off x="396960" y="2644242"/>
          <a:ext cx="528770" cy="5287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6BA13F-00F7-48E1-9603-DA947ACBA759}">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Strong resource and export economy</a:t>
          </a:r>
        </a:p>
      </dsp:txBody>
      <dsp:txXfrm>
        <a:off x="1312541" y="2452790"/>
        <a:ext cx="2148945" cy="911674"/>
      </dsp:txXfrm>
    </dsp:sp>
    <dsp:sp modelId="{F3DADD5D-770E-490F-B08E-B6BA6418DED7}">
      <dsp:nvSpPr>
        <dsp:cNvPr id="0" name=""/>
        <dsp:cNvSpPr/>
      </dsp:nvSpPr>
      <dsp:spPr>
        <a:xfrm>
          <a:off x="3835925" y="2452790"/>
          <a:ext cx="911674" cy="91167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CAEFD-93B5-4449-9852-A6FA2F0681CD}">
      <dsp:nvSpPr>
        <dsp:cNvPr id="0" name=""/>
        <dsp:cNvSpPr/>
      </dsp:nvSpPr>
      <dsp:spPr>
        <a:xfrm>
          <a:off x="4027376" y="2644242"/>
          <a:ext cx="528770" cy="5287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BF6295-6127-4CDB-AD81-4970F3F6B7B7}">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S</a:t>
          </a:r>
          <a:r>
            <a:rPr lang="en-US" sz="2000" kern="1200" dirty="0"/>
            <a:t>askatchewan </a:t>
          </a:r>
          <a:r>
            <a:rPr lang="en-US" sz="2000" b="1" kern="1200" dirty="0"/>
            <a:t>E</a:t>
          </a:r>
          <a:r>
            <a:rPr lang="en-US" sz="2000" kern="1200" dirty="0"/>
            <a:t>conomic </a:t>
          </a:r>
          <a:r>
            <a:rPr lang="en-US" sz="2000" b="1" kern="1200" dirty="0"/>
            <a:t>D</a:t>
          </a:r>
          <a:r>
            <a:rPr lang="en-US" sz="2000" kern="1200" dirty="0"/>
            <a:t>evelopment </a:t>
          </a:r>
          <a:r>
            <a:rPr lang="en-US" sz="2000" b="1" kern="1200" dirty="0"/>
            <a:t>A</a:t>
          </a:r>
          <a:r>
            <a:rPr lang="en-US" sz="2000" kern="1200" dirty="0"/>
            <a:t>ssociation</a:t>
          </a:r>
        </a:p>
      </dsp:txBody>
      <dsp:txXfrm>
        <a:off x="4942957" y="2452790"/>
        <a:ext cx="2148945" cy="911674"/>
      </dsp:txXfrm>
    </dsp:sp>
    <dsp:sp modelId="{3B867C1C-FFED-4380-BBD5-01269121BEC1}">
      <dsp:nvSpPr>
        <dsp:cNvPr id="0" name=""/>
        <dsp:cNvSpPr/>
      </dsp:nvSpPr>
      <dsp:spPr>
        <a:xfrm>
          <a:off x="7466341" y="2452790"/>
          <a:ext cx="911674" cy="91167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51938-498B-4924-B619-B5595B32ED70}">
      <dsp:nvSpPr>
        <dsp:cNvPr id="0" name=""/>
        <dsp:cNvSpPr/>
      </dsp:nvSpPr>
      <dsp:spPr>
        <a:xfrm>
          <a:off x="7657792" y="2644242"/>
          <a:ext cx="528770" cy="5287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C9A87-31E6-417C-8B22-4E31190EC47D}">
      <dsp:nvSpPr>
        <dsp:cNvPr id="0" name=""/>
        <dsp:cNvSpPr/>
      </dsp:nvSpPr>
      <dsp:spPr>
        <a:xfrm>
          <a:off x="8573374"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dirty="0"/>
            <a:t>S</a:t>
          </a:r>
          <a:r>
            <a:rPr lang="en-US" sz="2000" kern="1200" dirty="0"/>
            <a:t>askatchewan </a:t>
          </a:r>
          <a:r>
            <a:rPr lang="en-US" sz="2000" b="1" kern="1200" dirty="0"/>
            <a:t>I</a:t>
          </a:r>
          <a:r>
            <a:rPr lang="en-US" sz="2000" kern="1200" dirty="0"/>
            <a:t>ndigenous </a:t>
          </a:r>
          <a:r>
            <a:rPr lang="en-US" sz="2000" b="1" kern="1200" dirty="0"/>
            <a:t>E</a:t>
          </a:r>
          <a:r>
            <a:rPr lang="en-US" sz="2000" kern="1200" dirty="0"/>
            <a:t>conomic </a:t>
          </a:r>
          <a:r>
            <a:rPr lang="en-US" sz="2000" b="1" kern="1200" dirty="0"/>
            <a:t>D</a:t>
          </a:r>
          <a:r>
            <a:rPr lang="en-US" sz="2000" kern="1200" dirty="0"/>
            <a:t>evelopment </a:t>
          </a:r>
          <a:r>
            <a:rPr lang="en-US" sz="2000" b="1" kern="1200" dirty="0"/>
            <a:t>N</a:t>
          </a:r>
          <a:r>
            <a:rPr lang="en-US" sz="2000" kern="1200" dirty="0"/>
            <a:t>etwork </a:t>
          </a:r>
        </a:p>
      </dsp:txBody>
      <dsp:txXfrm>
        <a:off x="8573374" y="2452790"/>
        <a:ext cx="2148945" cy="91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D992F-564F-994A-8A3E-AF8FBCC5A281}">
      <dsp:nvSpPr>
        <dsp:cNvPr id="0" name=""/>
        <dsp:cNvSpPr/>
      </dsp:nvSpPr>
      <dsp:spPr>
        <a:xfrm>
          <a:off x="0" y="0"/>
          <a:ext cx="6513603" cy="5456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CA" sz="5300" kern="1200" dirty="0"/>
            <a:t>What are the strengths and opportunities of our ocean and marine sector from a global point of view?</a:t>
          </a:r>
          <a:endParaRPr lang="en-US" sz="5300" kern="1200" dirty="0"/>
        </a:p>
      </dsp:txBody>
      <dsp:txXfrm>
        <a:off x="266383" y="266383"/>
        <a:ext cx="5980837" cy="4924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D992F-564F-994A-8A3E-AF8FBCC5A281}">
      <dsp:nvSpPr>
        <dsp:cNvPr id="0" name=""/>
        <dsp:cNvSpPr/>
      </dsp:nvSpPr>
      <dsp:spPr>
        <a:xfrm>
          <a:off x="0" y="0"/>
          <a:ext cx="6513603" cy="5456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a:lnSpc>
              <a:spcPct val="90000"/>
            </a:lnSpc>
            <a:spcBef>
              <a:spcPct val="0"/>
            </a:spcBef>
            <a:spcAft>
              <a:spcPct val="35000"/>
            </a:spcAft>
            <a:buNone/>
          </a:pPr>
          <a:r>
            <a:rPr lang="en-CA" sz="5300" kern="1200" dirty="0"/>
            <a:t>What are the weaknesses and threats of our ocean and marine sector from a global point of view?</a:t>
          </a:r>
          <a:endParaRPr lang="en-US" sz="5300" kern="1200" dirty="0"/>
        </a:p>
      </dsp:txBody>
      <dsp:txXfrm>
        <a:off x="266383" y="266383"/>
        <a:ext cx="5980837" cy="49241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D992F-564F-994A-8A3E-AF8FBCC5A281}">
      <dsp:nvSpPr>
        <dsp:cNvPr id="0" name=""/>
        <dsp:cNvSpPr/>
      </dsp:nvSpPr>
      <dsp:spPr>
        <a:xfrm>
          <a:off x="0" y="0"/>
          <a:ext cx="6513603" cy="5840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CA" sz="3900" kern="1200" dirty="0"/>
            <a:t>What are the benefits and drawbacks of working in earnest to create a global facing, future focused, ocean cluster to strengthen the ocean and marine ecosystem, develop local supply chains and create more high value jobs?</a:t>
          </a:r>
          <a:endParaRPr lang="en-US" sz="3900" kern="1200" dirty="0"/>
        </a:p>
      </dsp:txBody>
      <dsp:txXfrm>
        <a:off x="285117" y="285117"/>
        <a:ext cx="5943369" cy="5270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D992F-564F-994A-8A3E-AF8FBCC5A281}">
      <dsp:nvSpPr>
        <dsp:cNvPr id="0" name=""/>
        <dsp:cNvSpPr/>
      </dsp:nvSpPr>
      <dsp:spPr>
        <a:xfrm>
          <a:off x="0" y="0"/>
          <a:ext cx="6513603" cy="5335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CA" sz="4000" kern="1200" dirty="0"/>
            <a:t>Who from industry, academia and government is willing to form a small, action-oriented steering committee to explore next steps and report back to the larger group within two months?</a:t>
          </a:r>
          <a:endParaRPr lang="en-US" sz="4000" kern="1200" dirty="0"/>
        </a:p>
      </dsp:txBody>
      <dsp:txXfrm>
        <a:off x="260443" y="260443"/>
        <a:ext cx="5992717" cy="481431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5471F-1E5A-AE4B-87AE-795CA5070F3C}"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96346-F851-A24A-9309-06CBF467E238}" type="slidenum">
              <a:rPr lang="en-US" smtClean="0"/>
              <a:t>‹#›</a:t>
            </a:fld>
            <a:endParaRPr lang="en-US"/>
          </a:p>
        </p:txBody>
      </p:sp>
    </p:spTree>
    <p:extLst>
      <p:ext uri="{BB962C8B-B14F-4D97-AF65-F5344CB8AC3E}">
        <p14:creationId xmlns:p14="http://schemas.microsoft.com/office/powerpoint/2010/main" val="415876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1057-E921-B546-8F27-062899660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C2E9C-ED42-2B41-B279-51E187B46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DD6B1-555D-A946-9E6A-4105A9351B27}"/>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5" name="Footer Placeholder 4">
            <a:extLst>
              <a:ext uri="{FF2B5EF4-FFF2-40B4-BE49-F238E27FC236}">
                <a16:creationId xmlns:a16="http://schemas.microsoft.com/office/drawing/2014/main" id="{3BB6A650-1EF2-B849-9BFC-3B97FA445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27E64-E10C-B841-B641-3560C3B9C6B3}"/>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401915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C343-7E1D-934B-9DFA-FEC9169B33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D705C-6E9F-0545-8B71-E3AEE8C79F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4FED8-C8DF-7645-85B2-9D182C564DF0}"/>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5" name="Footer Placeholder 4">
            <a:extLst>
              <a:ext uri="{FF2B5EF4-FFF2-40B4-BE49-F238E27FC236}">
                <a16:creationId xmlns:a16="http://schemas.microsoft.com/office/drawing/2014/main" id="{EF746F3C-7BF8-0A4B-8907-8EE9928A8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B20D6-FD4A-4B49-BCAD-6E3C51F4AAAD}"/>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248658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E28DB-E6AB-2B41-9057-610DACFE84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02830A-364C-0648-B3CD-37FC3B1B9B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837CF-A409-9745-BB1F-DBA53F7F6EEF}"/>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5" name="Footer Placeholder 4">
            <a:extLst>
              <a:ext uri="{FF2B5EF4-FFF2-40B4-BE49-F238E27FC236}">
                <a16:creationId xmlns:a16="http://schemas.microsoft.com/office/drawing/2014/main" id="{69E2835F-B4A4-8741-BF35-C35592F98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D26BF-2547-D74E-840E-6F33E4F14433}"/>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410725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DDBB1-0BC7-FC4B-A2A8-6620CEC96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479A9-E60B-3D48-9C11-5EF9AC5CEE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6280E-9A6E-9047-9664-AAA37FE5562E}"/>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5" name="Footer Placeholder 4">
            <a:extLst>
              <a:ext uri="{FF2B5EF4-FFF2-40B4-BE49-F238E27FC236}">
                <a16:creationId xmlns:a16="http://schemas.microsoft.com/office/drawing/2014/main" id="{CD2C123F-8607-EF4B-B1D4-256567EAF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CDEC0-3498-ED45-B53B-57C1E3F1A6D0}"/>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21051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0B98-880E-004D-BA98-EB8FD33B24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02BE7-FCB7-224F-9D18-26E9B0E7D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0F3EC5-5935-3F4D-98B1-3B0C5A781C85}"/>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5" name="Footer Placeholder 4">
            <a:extLst>
              <a:ext uri="{FF2B5EF4-FFF2-40B4-BE49-F238E27FC236}">
                <a16:creationId xmlns:a16="http://schemas.microsoft.com/office/drawing/2014/main" id="{E08308F3-B45E-5D4A-A636-41550E907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CC5F0-2D9F-A047-9473-70E00ABBD352}"/>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154194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DEAE-5A6E-A645-A3E8-699C2B8DA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8C1DEC-92EB-BE46-8F40-B81D7737F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51503A-8E79-9D42-9322-7586F3DC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E4395F-DD8A-1E4B-9A9D-8CA7AECA7C41}"/>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6" name="Footer Placeholder 5">
            <a:extLst>
              <a:ext uri="{FF2B5EF4-FFF2-40B4-BE49-F238E27FC236}">
                <a16:creationId xmlns:a16="http://schemas.microsoft.com/office/drawing/2014/main" id="{18B77D93-AABF-9F4A-8788-C2B8C5A75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31EAA-827D-3B45-99FB-831CF484F3F0}"/>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8901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5A76-6BE0-2343-9EEB-001649C101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665720-077C-344B-874D-7CE95AEB2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516E3-E8ED-1C46-BD58-E7E20B1640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88DA7-A1C4-0945-8C97-076B021833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6C6DD-07BD-E548-8634-4DC7705C8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C800-FC70-654F-95C7-70C7C46FCF33}"/>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8" name="Footer Placeholder 7">
            <a:extLst>
              <a:ext uri="{FF2B5EF4-FFF2-40B4-BE49-F238E27FC236}">
                <a16:creationId xmlns:a16="http://schemas.microsoft.com/office/drawing/2014/main" id="{6F330664-59ED-1E49-BE34-389B0AD99C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8E2B86-34AC-204F-A40A-37AA0F18ADED}"/>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262610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AC09-1D7A-8642-B80F-E23C03017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992E1-42FD-B848-94A9-4375B640F41B}"/>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4" name="Footer Placeholder 3">
            <a:extLst>
              <a:ext uri="{FF2B5EF4-FFF2-40B4-BE49-F238E27FC236}">
                <a16:creationId xmlns:a16="http://schemas.microsoft.com/office/drawing/2014/main" id="{62637A57-38DA-0F4C-8C65-52BDA58DEE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C91FC-E846-2343-B6F8-FDAA86FADED9}"/>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415724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EB66F-56F0-1749-A92D-D13F97297E81}"/>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3" name="Footer Placeholder 2">
            <a:extLst>
              <a:ext uri="{FF2B5EF4-FFF2-40B4-BE49-F238E27FC236}">
                <a16:creationId xmlns:a16="http://schemas.microsoft.com/office/drawing/2014/main" id="{560D86BA-BC02-7E46-945D-4DA9BAD77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10872-97A9-B04A-BC43-22EF578AA701}"/>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4924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5654-3298-A843-A7DF-9E1136F7E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A4B863-0480-004A-8484-56747ABBC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F95736-4DBA-0C43-9876-33BB9D2AD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B4244-AD3B-EC49-B712-9E8EEB6C5404}"/>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6" name="Footer Placeholder 5">
            <a:extLst>
              <a:ext uri="{FF2B5EF4-FFF2-40B4-BE49-F238E27FC236}">
                <a16:creationId xmlns:a16="http://schemas.microsoft.com/office/drawing/2014/main" id="{F98D0421-6161-CE46-9A0F-2D4979459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0CDA2-0057-8745-A1FC-C03C25F529C3}"/>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233946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3C2F-E107-5545-8AAF-ABF5E83D24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C12C4C-0AFC-854F-BCC9-761C04CBF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7093F8-682E-624B-A05D-14877AA35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57727-A3F3-C344-808C-A4132A388D50}"/>
              </a:ext>
            </a:extLst>
          </p:cNvPr>
          <p:cNvSpPr>
            <a:spLocks noGrp="1"/>
          </p:cNvSpPr>
          <p:nvPr>
            <p:ph type="dt" sz="half" idx="10"/>
          </p:nvPr>
        </p:nvSpPr>
        <p:spPr/>
        <p:txBody>
          <a:bodyPr/>
          <a:lstStyle/>
          <a:p>
            <a:fld id="{254238D4-7E51-484E-B45A-241D5C9DF0C3}" type="datetimeFigureOut">
              <a:rPr lang="en-US" smtClean="0"/>
              <a:t>10/8/2023</a:t>
            </a:fld>
            <a:endParaRPr lang="en-US"/>
          </a:p>
        </p:txBody>
      </p:sp>
      <p:sp>
        <p:nvSpPr>
          <p:cNvPr id="6" name="Footer Placeholder 5">
            <a:extLst>
              <a:ext uri="{FF2B5EF4-FFF2-40B4-BE49-F238E27FC236}">
                <a16:creationId xmlns:a16="http://schemas.microsoft.com/office/drawing/2014/main" id="{4D22A571-9766-8B43-813C-E668846A67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5AFAF-0332-5146-8AC0-4CA21372D778}"/>
              </a:ext>
            </a:extLst>
          </p:cNvPr>
          <p:cNvSpPr>
            <a:spLocks noGrp="1"/>
          </p:cNvSpPr>
          <p:nvPr>
            <p:ph type="sldNum" sz="quarter" idx="12"/>
          </p:nvPr>
        </p:nvSpPr>
        <p:spPr/>
        <p:txBody>
          <a:bodyPr/>
          <a:lstStyle/>
          <a:p>
            <a:fld id="{389D66F0-A694-404E-9582-F157BFFE4B63}" type="slidenum">
              <a:rPr lang="en-US" smtClean="0"/>
              <a:t>‹#›</a:t>
            </a:fld>
            <a:endParaRPr lang="en-US"/>
          </a:p>
        </p:txBody>
      </p:sp>
    </p:spTree>
    <p:extLst>
      <p:ext uri="{BB962C8B-B14F-4D97-AF65-F5344CB8AC3E}">
        <p14:creationId xmlns:p14="http://schemas.microsoft.com/office/powerpoint/2010/main" val="313685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4FB8F7-5E62-F04C-8E86-AB403F411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7F243-D6AF-1348-ACD8-136EAE950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677EE-4D60-A54C-AAA6-34A6686860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38D4-7E51-484E-B45A-241D5C9DF0C3}" type="datetimeFigureOut">
              <a:rPr lang="en-US" smtClean="0"/>
              <a:t>10/8/2023</a:t>
            </a:fld>
            <a:endParaRPr lang="en-US"/>
          </a:p>
        </p:txBody>
      </p:sp>
      <p:sp>
        <p:nvSpPr>
          <p:cNvPr id="5" name="Footer Placeholder 4">
            <a:extLst>
              <a:ext uri="{FF2B5EF4-FFF2-40B4-BE49-F238E27FC236}">
                <a16:creationId xmlns:a16="http://schemas.microsoft.com/office/drawing/2014/main" id="{ED349662-601D-0D40-80F2-3EF550F6F2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B43BC-AFA7-8641-A93F-F02BAA221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D66F0-A694-404E-9582-F157BFFE4B63}" type="slidenum">
              <a:rPr lang="en-US" smtClean="0"/>
              <a:t>‹#›</a:t>
            </a:fld>
            <a:endParaRPr lang="en-US"/>
          </a:p>
        </p:txBody>
      </p:sp>
    </p:spTree>
    <p:extLst>
      <p:ext uri="{BB962C8B-B14F-4D97-AF65-F5344CB8AC3E}">
        <p14:creationId xmlns:p14="http://schemas.microsoft.com/office/powerpoint/2010/main" val="50453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www.google.com/url?sa=i&amp;url=https%3A%2F%2Fwww.rvwest.com%2Farticle%2Fsaskatoon%2Fsaskatoon_inspires&amp;psig=AOvVaw0pTaXRue3l4rUEoXxzOoAp&amp;ust=1696353973602000&amp;source=images&amp;cd=vfe&amp;opi=89978449&amp;ved=0CBEQjRxqFwoTCKCUxJ_x14EDFQAAAAAdAAAAABAE"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6D1BA27-55F4-C249-B3E0-9683A92F9C5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b="1" dirty="0">
                <a:solidFill>
                  <a:srgbClr val="FFFFFF"/>
                </a:solidFill>
              </a:rPr>
              <a:t>	</a:t>
            </a:r>
          </a:p>
        </p:txBody>
      </p:sp>
      <p:sp>
        <p:nvSpPr>
          <p:cNvPr id="6" name="Title 5">
            <a:extLst>
              <a:ext uri="{FF2B5EF4-FFF2-40B4-BE49-F238E27FC236}">
                <a16:creationId xmlns:a16="http://schemas.microsoft.com/office/drawing/2014/main" id="{0C574E6F-90A1-C40E-9323-E08B933BC3E0}"/>
              </a:ext>
            </a:extLst>
          </p:cNvPr>
          <p:cNvSpPr>
            <a:spLocks noGrp="1"/>
          </p:cNvSpPr>
          <p:nvPr>
            <p:ph type="ctrTitle"/>
          </p:nvPr>
        </p:nvSpPr>
        <p:spPr/>
        <p:txBody>
          <a:bodyPr/>
          <a:lstStyle/>
          <a:p>
            <a:endParaRPr lang="en-US"/>
          </a:p>
        </p:txBody>
      </p:sp>
      <p:pic>
        <p:nvPicPr>
          <p:cNvPr id="1025" name="Picture 1">
            <a:extLst>
              <a:ext uri="{FF2B5EF4-FFF2-40B4-BE49-F238E27FC236}">
                <a16:creationId xmlns:a16="http://schemas.microsoft.com/office/drawing/2014/main" id="{FFD1E9F1-E3AD-0D1E-767E-26E1CBD71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 y="0"/>
            <a:ext cx="1218505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E372FA-1B0E-F8D3-A536-0A79F9C586DE}"/>
              </a:ext>
            </a:extLst>
          </p:cNvPr>
          <p:cNvSpPr txBox="1"/>
          <p:nvPr/>
        </p:nvSpPr>
        <p:spPr>
          <a:xfrm>
            <a:off x="3013141" y="6270321"/>
            <a:ext cx="7071017" cy="369332"/>
          </a:xfrm>
          <a:prstGeom prst="rect">
            <a:avLst/>
          </a:prstGeom>
          <a:noFill/>
        </p:spPr>
        <p:txBody>
          <a:bodyPr wrap="square" rtlCol="0">
            <a:spAutoFit/>
          </a:bodyPr>
          <a:lstStyle/>
          <a:p>
            <a:r>
              <a:rPr lang="en-CA" dirty="0">
                <a:solidFill>
                  <a:schemeClr val="bg1"/>
                </a:solidFill>
              </a:rPr>
              <a:t>The Indigenous Cities Saskatoon artwork, Mary Longman</a:t>
            </a:r>
            <a:endParaRPr lang="en-US" dirty="0">
              <a:solidFill>
                <a:schemeClr val="bg1"/>
              </a:solidFill>
            </a:endParaRPr>
          </a:p>
        </p:txBody>
      </p:sp>
      <p:sp>
        <p:nvSpPr>
          <p:cNvPr id="8" name="TextBox 7">
            <a:extLst>
              <a:ext uri="{FF2B5EF4-FFF2-40B4-BE49-F238E27FC236}">
                <a16:creationId xmlns:a16="http://schemas.microsoft.com/office/drawing/2014/main" id="{B5670837-E73C-C336-DB23-CB58552F13CE}"/>
              </a:ext>
            </a:extLst>
          </p:cNvPr>
          <p:cNvSpPr txBox="1"/>
          <p:nvPr/>
        </p:nvSpPr>
        <p:spPr>
          <a:xfrm>
            <a:off x="1236372" y="217753"/>
            <a:ext cx="10805374" cy="1692771"/>
          </a:xfrm>
          <a:prstGeom prst="rect">
            <a:avLst/>
          </a:prstGeom>
          <a:noFill/>
        </p:spPr>
        <p:txBody>
          <a:bodyPr wrap="square" rtlCol="0">
            <a:spAutoFit/>
          </a:bodyPr>
          <a:lstStyle/>
          <a:p>
            <a:pPr algn="just"/>
            <a:r>
              <a:rPr lang="en-US" sz="3200" b="1" dirty="0">
                <a:solidFill>
                  <a:schemeClr val="bg1"/>
                </a:solidFill>
              </a:rPr>
              <a:t>I acknowledge with respect </a:t>
            </a:r>
            <a:r>
              <a:rPr lang="en-CA" sz="3200" b="1" dirty="0">
                <a:solidFill>
                  <a:schemeClr val="bg1"/>
                </a:solidFill>
              </a:rPr>
              <a:t>Treaty 6 Territory and the Homeland of the Métis</a:t>
            </a:r>
            <a:r>
              <a:rPr lang="en-US" sz="3200" b="1" dirty="0">
                <a:solidFill>
                  <a:schemeClr val="bg1"/>
                </a:solidFill>
              </a:rPr>
              <a:t> and express my appreciation for their stewarding of these lands and waters from time immemorial</a:t>
            </a:r>
            <a:r>
              <a:rPr lang="en-US" sz="4000" b="1" dirty="0">
                <a:solidFill>
                  <a:schemeClr val="bg1"/>
                </a:solidFill>
                <a:latin typeface="Times" pitchFamily="2" charset="0"/>
              </a:rPr>
              <a:t>. </a:t>
            </a:r>
          </a:p>
        </p:txBody>
      </p:sp>
    </p:spTree>
    <p:extLst>
      <p:ext uri="{BB962C8B-B14F-4D97-AF65-F5344CB8AC3E}">
        <p14:creationId xmlns:p14="http://schemas.microsoft.com/office/powerpoint/2010/main" val="251427140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31D8-C20C-C726-9426-C8B324B8531D}"/>
              </a:ext>
            </a:extLst>
          </p:cNvPr>
          <p:cNvSpPr>
            <a:spLocks noGrp="1"/>
          </p:cNvSpPr>
          <p:nvPr>
            <p:ph type="title"/>
          </p:nvPr>
        </p:nvSpPr>
        <p:spPr>
          <a:xfrm>
            <a:off x="2976372" y="291973"/>
            <a:ext cx="6568440" cy="1325563"/>
          </a:xfrm>
        </p:spPr>
        <p:txBody>
          <a:bodyPr/>
          <a:lstStyle/>
          <a:p>
            <a:r>
              <a:rPr lang="en-US" dirty="0"/>
              <a:t>Assumptions aren’t true</a:t>
            </a:r>
          </a:p>
        </p:txBody>
      </p:sp>
      <p:graphicFrame>
        <p:nvGraphicFramePr>
          <p:cNvPr id="4" name="Content Placeholder 3">
            <a:extLst>
              <a:ext uri="{FF2B5EF4-FFF2-40B4-BE49-F238E27FC236}">
                <a16:creationId xmlns:a16="http://schemas.microsoft.com/office/drawing/2014/main" id="{FCABDD91-7A60-2293-E6B7-112161A3343E}"/>
              </a:ext>
            </a:extLst>
          </p:cNvPr>
          <p:cNvGraphicFramePr>
            <a:graphicFrameLocks noGrp="1"/>
          </p:cNvGraphicFramePr>
          <p:nvPr>
            <p:ph idx="1"/>
            <p:extLst>
              <p:ext uri="{D42A27DB-BD31-4B8C-83A1-F6EECF244321}">
                <p14:modId xmlns:p14="http://schemas.microsoft.com/office/powerpoint/2010/main" val="3057037764"/>
              </p:ext>
            </p:extLst>
          </p:nvPr>
        </p:nvGraphicFramePr>
        <p:xfrm>
          <a:off x="641111" y="1396499"/>
          <a:ext cx="11238962" cy="5461501"/>
        </p:xfrm>
        <a:graphic>
          <a:graphicData uri="http://schemas.openxmlformats.org/drawingml/2006/table">
            <a:tbl>
              <a:tblPr firstRow="1">
                <a:tableStyleId>{5C22544A-7EE6-4342-B048-85BDC9FD1C3A}</a:tableStyleId>
              </a:tblPr>
              <a:tblGrid>
                <a:gridCol w="5460138">
                  <a:extLst>
                    <a:ext uri="{9D8B030D-6E8A-4147-A177-3AD203B41FA5}">
                      <a16:colId xmlns:a16="http://schemas.microsoft.com/office/drawing/2014/main" val="251232851"/>
                    </a:ext>
                  </a:extLst>
                </a:gridCol>
                <a:gridCol w="5778824">
                  <a:extLst>
                    <a:ext uri="{9D8B030D-6E8A-4147-A177-3AD203B41FA5}">
                      <a16:colId xmlns:a16="http://schemas.microsoft.com/office/drawing/2014/main" val="2857554862"/>
                    </a:ext>
                  </a:extLst>
                </a:gridCol>
              </a:tblGrid>
              <a:tr h="207233">
                <a:tc>
                  <a:txBody>
                    <a:bodyPr/>
                    <a:lstStyle/>
                    <a:p>
                      <a:r>
                        <a:rPr lang="en-CA" sz="1400" dirty="0">
                          <a:effectLst/>
                        </a:rPr>
                        <a:t>ASSUMPTIONS</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tc>
                  <a:txBody>
                    <a:bodyPr/>
                    <a:lstStyle/>
                    <a:p>
                      <a:r>
                        <a:rPr lang="en-CA" sz="1400" dirty="0">
                          <a:effectLst/>
                          <a:latin typeface="+mn-lt"/>
                          <a:ea typeface="Times New Roman" panose="02020603050405020304" pitchFamily="18" charset="0"/>
                          <a:cs typeface="Times New Roman" panose="02020603050405020304" pitchFamily="18" charset="0"/>
                        </a:rPr>
                        <a:t>INJECTIONS</a:t>
                      </a:r>
                    </a:p>
                  </a:txBody>
                  <a:tcPr marL="49447" marR="49447" marT="0" marB="0"/>
                </a:tc>
                <a:extLst>
                  <a:ext uri="{0D108BD9-81ED-4DB2-BD59-A6C34878D82A}">
                    <a16:rowId xmlns:a16="http://schemas.microsoft.com/office/drawing/2014/main" val="843095915"/>
                  </a:ext>
                </a:extLst>
              </a:tr>
              <a:tr h="710055">
                <a:tc>
                  <a:txBody>
                    <a:bodyPr/>
                    <a:lstStyle/>
                    <a:p>
                      <a:r>
                        <a:rPr lang="en-CA" sz="1400" dirty="0">
                          <a:effectLst/>
                        </a:rPr>
                        <a:t>1. The existing Greater Victoria Development Agency and Chambers of Commerce are doing as much as they possibly can to promote Greater Victoria.</a:t>
                      </a:r>
                    </a:p>
                  </a:txBody>
                  <a:tcPr marL="49447" marR="49447" marT="0" marB="0"/>
                </a:tc>
                <a:tc>
                  <a:txBody>
                    <a:bodyPr/>
                    <a:lstStyle/>
                    <a:p>
                      <a:pPr marR="579120"/>
                      <a:r>
                        <a:rPr lang="en-CA" sz="1400" dirty="0">
                          <a:effectLst/>
                        </a:rPr>
                        <a:t>1. Clearly define the role of Chambers of Commerce in the region with regard to economic development and in distinction from the new regional economic development agency / body / organization.</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816665830"/>
                  </a:ext>
                </a:extLst>
              </a:tr>
              <a:tr h="696708">
                <a:tc>
                  <a:txBody>
                    <a:bodyPr/>
                    <a:lstStyle/>
                    <a:p>
                      <a:r>
                        <a:rPr lang="en-CA" sz="1400" dirty="0">
                          <a:effectLst/>
                        </a:rPr>
                        <a:t> </a:t>
                      </a:r>
                    </a:p>
                    <a:p>
                      <a:r>
                        <a:rPr lang="en-CA" sz="1400" dirty="0">
                          <a:effectLst/>
                        </a:rPr>
                        <a:t>2. A plurality of agencies increases effectiveness and the ability to target specific markets.</a:t>
                      </a:r>
                    </a:p>
                    <a:p>
                      <a:r>
                        <a:rPr lang="en-CA" sz="1400" dirty="0">
                          <a:effectLst/>
                        </a:rPr>
                        <a:t> </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tc>
                  <a:txBody>
                    <a:bodyPr/>
                    <a:lstStyle/>
                    <a:p>
                      <a:r>
                        <a:rPr lang="en-CA" sz="1400" dirty="0">
                          <a:effectLst/>
                        </a:rPr>
                        <a:t> </a:t>
                      </a:r>
                    </a:p>
                    <a:p>
                      <a:r>
                        <a:rPr lang="en-CA" sz="1400" dirty="0">
                          <a:effectLst/>
                        </a:rPr>
                        <a:t>2. Create one agency/body/organization to drive the economic development of the region.</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3939667598"/>
                  </a:ext>
                </a:extLst>
              </a:tr>
              <a:tr h="910966">
                <a:tc>
                  <a:txBody>
                    <a:bodyPr/>
                    <a:lstStyle/>
                    <a:p>
                      <a:r>
                        <a:rPr lang="en-CA" sz="1400" dirty="0">
                          <a:effectLst/>
                        </a:rPr>
                        <a:t> </a:t>
                      </a:r>
                    </a:p>
                    <a:p>
                      <a:r>
                        <a:rPr lang="en-CA" sz="1400" dirty="0">
                          <a:effectLst/>
                        </a:rPr>
                        <a:t>3. Regional planning is best kept separate from regional economic development.</a:t>
                      </a:r>
                    </a:p>
                    <a:p>
                      <a:r>
                        <a:rPr lang="en-CA" sz="1400" dirty="0">
                          <a:effectLst/>
                        </a:rPr>
                        <a:t> </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tc>
                  <a:txBody>
                    <a:bodyPr/>
                    <a:lstStyle/>
                    <a:p>
                      <a:r>
                        <a:rPr lang="en-CA" sz="1400" dirty="0">
                          <a:effectLst/>
                        </a:rPr>
                        <a:t> </a:t>
                      </a:r>
                    </a:p>
                    <a:p>
                      <a:r>
                        <a:rPr lang="en-CA" sz="1400" dirty="0">
                          <a:effectLst/>
                        </a:rPr>
                        <a:t>3. Integrate economic development activities with the Official Community Plans (OCP) of each municipality / build on the goals of each OCP to help drive economic development.</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973000113"/>
                  </a:ext>
                </a:extLst>
              </a:tr>
              <a:tr h="696708">
                <a:tc>
                  <a:txBody>
                    <a:bodyPr/>
                    <a:lstStyle/>
                    <a:p>
                      <a:r>
                        <a:rPr lang="en-CA" sz="1400" dirty="0">
                          <a:effectLst/>
                        </a:rPr>
                        <a:t> </a:t>
                      </a:r>
                    </a:p>
                    <a:p>
                      <a:r>
                        <a:rPr lang="en-CA" sz="1400" dirty="0">
                          <a:effectLst/>
                        </a:rPr>
                        <a:t>4. Competition among municipalities is the best way to grow the economy of the region.</a:t>
                      </a:r>
                    </a:p>
                    <a:p>
                      <a:r>
                        <a:rPr lang="en-CA" sz="1400" dirty="0">
                          <a:effectLst/>
                        </a:rPr>
                        <a:t> </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tc>
                  <a:txBody>
                    <a:bodyPr/>
                    <a:lstStyle/>
                    <a:p>
                      <a:r>
                        <a:rPr lang="en-CA" sz="1400">
                          <a:effectLst/>
                        </a:rPr>
                        <a:t> </a:t>
                      </a:r>
                    </a:p>
                    <a:p>
                      <a:r>
                        <a:rPr lang="en-CA" sz="1400">
                          <a:effectLst/>
                        </a:rPr>
                        <a:t>4. Develop a plan to co-promote the region to the world.</a:t>
                      </a:r>
                      <a:endParaRPr lang="en-C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607695232"/>
                  </a:ext>
                </a:extLst>
              </a:tr>
              <a:tr h="640509">
                <a:tc>
                  <a:txBody>
                    <a:bodyPr/>
                    <a:lstStyle/>
                    <a:p>
                      <a:r>
                        <a:rPr lang="en-CA" sz="1400">
                          <a:effectLst/>
                        </a:rPr>
                        <a:t> </a:t>
                      </a:r>
                    </a:p>
                    <a:p>
                      <a:r>
                        <a:rPr lang="en-CA" sz="1400">
                          <a:effectLst/>
                        </a:rPr>
                        <a:t>5. There is a limited pie in the region and each municipality must compete for a piece of that pie.</a:t>
                      </a:r>
                    </a:p>
                    <a:p>
                      <a:r>
                        <a:rPr lang="en-CA" sz="1400">
                          <a:effectLst/>
                        </a:rPr>
                        <a:t> </a:t>
                      </a:r>
                      <a:endParaRPr lang="en-C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tc>
                  <a:txBody>
                    <a:bodyPr/>
                    <a:lstStyle/>
                    <a:p>
                      <a:r>
                        <a:rPr lang="en-CA" sz="1400">
                          <a:effectLst/>
                        </a:rPr>
                        <a:t> </a:t>
                      </a:r>
                    </a:p>
                    <a:p>
                      <a:r>
                        <a:rPr lang="en-CA" sz="1400">
                          <a:effectLst/>
                        </a:rPr>
                        <a:t>5. Develop a plan to grow the pie of the region.</a:t>
                      </a:r>
                      <a:endParaRPr lang="en-C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360735834"/>
                  </a:ext>
                </a:extLst>
              </a:tr>
              <a:tr h="1062078">
                <a:tc>
                  <a:txBody>
                    <a:bodyPr/>
                    <a:lstStyle/>
                    <a:p>
                      <a:r>
                        <a:rPr lang="en-CA" sz="1400">
                          <a:effectLst/>
                        </a:rPr>
                        <a:t> </a:t>
                      </a:r>
                    </a:p>
                    <a:p>
                      <a:r>
                        <a:rPr lang="en-CA" sz="1400">
                          <a:effectLst/>
                        </a:rPr>
                        <a:t>6. Most municipalities are not willing to put money into a regional economic development function.</a:t>
                      </a:r>
                      <a:endParaRPr lang="en-C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tc>
                  <a:txBody>
                    <a:bodyPr/>
                    <a:lstStyle/>
                    <a:p>
                      <a:pPr indent="-228600"/>
                      <a:r>
                        <a:rPr lang="en-CA" sz="1400" dirty="0">
                          <a:effectLst/>
                        </a:rPr>
                        <a:t>6. Develop a funding formula for a regional economic development agency / body / organization that is fair and equitable to all municipalities and that is tied to clear deliverables so each elected mayor and council can point to specific outcomes delivered for dollars invested.</a:t>
                      </a:r>
                    </a:p>
                    <a:p>
                      <a:r>
                        <a:rPr lang="en-CA" sz="1400" dirty="0">
                          <a:effectLst/>
                        </a:rPr>
                        <a:t> </a:t>
                      </a:r>
                      <a:endParaRPr lang="en-C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262747733"/>
                  </a:ext>
                </a:extLst>
              </a:tr>
            </a:tbl>
          </a:graphicData>
        </a:graphic>
      </p:graphicFrame>
    </p:spTree>
    <p:extLst>
      <p:ext uri="{BB962C8B-B14F-4D97-AF65-F5344CB8AC3E}">
        <p14:creationId xmlns:p14="http://schemas.microsoft.com/office/powerpoint/2010/main" val="13014533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918036-3479-C7F5-6C97-7AB688F2F4D9}"/>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3300" kern="1200">
                <a:solidFill>
                  <a:schemeClr val="tx1"/>
                </a:solidFill>
                <a:latin typeface="+mj-lt"/>
                <a:ea typeface="+mj-ea"/>
                <a:cs typeface="+mj-cs"/>
              </a:rPr>
              <a:t>Case Study: Centre for Ocean Applied Sustainable Technology </a:t>
            </a:r>
          </a:p>
        </p:txBody>
      </p:sp>
      <p:pic>
        <p:nvPicPr>
          <p:cNvPr id="6" name="Content Placeholder 4" descr="A scuba diver under water&#10;&#10;Description automatically generated">
            <a:extLst>
              <a:ext uri="{FF2B5EF4-FFF2-40B4-BE49-F238E27FC236}">
                <a16:creationId xmlns:a16="http://schemas.microsoft.com/office/drawing/2014/main" id="{F9581D1E-E95C-0468-767A-9B1706CB14B1}"/>
              </a:ext>
            </a:extLst>
          </p:cNvPr>
          <p:cNvPicPr>
            <a:picLocks noGrp="1" noChangeAspect="1"/>
          </p:cNvPicPr>
          <p:nvPr>
            <p:ph idx="1"/>
          </p:nvPr>
        </p:nvPicPr>
        <p:blipFill>
          <a:blip r:embed="rId2"/>
          <a:stretch>
            <a:fillRect/>
          </a:stretch>
        </p:blipFill>
        <p:spPr>
          <a:xfrm>
            <a:off x="1644812" y="557189"/>
            <a:ext cx="8902376" cy="4629236"/>
          </a:xfrm>
          <a:prstGeom prst="rect">
            <a:avLst/>
          </a:prstGeom>
        </p:spPr>
      </p:pic>
    </p:spTree>
    <p:extLst>
      <p:ext uri="{BB962C8B-B14F-4D97-AF65-F5344CB8AC3E}">
        <p14:creationId xmlns:p14="http://schemas.microsoft.com/office/powerpoint/2010/main" val="17606134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54770-6671-D346-A310-9D2EC746FEC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Questions for discussion:</a:t>
            </a:r>
          </a:p>
        </p:txBody>
      </p:sp>
      <p:graphicFrame>
        <p:nvGraphicFramePr>
          <p:cNvPr id="5" name="Content Placeholder 2">
            <a:extLst>
              <a:ext uri="{FF2B5EF4-FFF2-40B4-BE49-F238E27FC236}">
                <a16:creationId xmlns:a16="http://schemas.microsoft.com/office/drawing/2014/main" id="{E675CA49-94A7-4C7B-8B5C-403FC906C76E}"/>
              </a:ext>
            </a:extLst>
          </p:cNvPr>
          <p:cNvGraphicFramePr>
            <a:graphicFrameLocks noGrp="1"/>
          </p:cNvGraphicFramePr>
          <p:nvPr>
            <p:ph idx="1"/>
          </p:nvPr>
        </p:nvGraphicFramePr>
        <p:xfrm>
          <a:off x="5335814"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97055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54770-6671-D346-A310-9D2EC746FEC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Questions for </a:t>
            </a:r>
            <a:r>
              <a:rPr lang="en-US" sz="3600" dirty="0">
                <a:solidFill>
                  <a:srgbClr val="FFFFFF"/>
                </a:solidFill>
              </a:rPr>
              <a:t>d</a:t>
            </a:r>
            <a:r>
              <a:rPr lang="en-US" sz="3600" kern="1200" dirty="0">
                <a:solidFill>
                  <a:srgbClr val="FFFFFF"/>
                </a:solidFill>
                <a:latin typeface="+mj-lt"/>
                <a:ea typeface="+mj-ea"/>
                <a:cs typeface="+mj-cs"/>
              </a:rPr>
              <a:t>iscussion:</a:t>
            </a:r>
          </a:p>
        </p:txBody>
      </p:sp>
      <p:graphicFrame>
        <p:nvGraphicFramePr>
          <p:cNvPr id="5" name="Content Placeholder 2">
            <a:extLst>
              <a:ext uri="{FF2B5EF4-FFF2-40B4-BE49-F238E27FC236}">
                <a16:creationId xmlns:a16="http://schemas.microsoft.com/office/drawing/2014/main" id="{E675CA49-94A7-4C7B-8B5C-403FC906C76E}"/>
              </a:ext>
            </a:extLst>
          </p:cNvPr>
          <p:cNvGraphicFramePr>
            <a:graphicFrameLocks noGrp="1"/>
          </p:cNvGraphicFramePr>
          <p:nvPr>
            <p:ph idx="1"/>
          </p:nvPr>
        </p:nvGraphicFramePr>
        <p:xfrm>
          <a:off x="5335814"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6621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54770-6671-D346-A310-9D2EC746FEC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Questions for discussion:</a:t>
            </a:r>
          </a:p>
        </p:txBody>
      </p:sp>
      <p:graphicFrame>
        <p:nvGraphicFramePr>
          <p:cNvPr id="5" name="Content Placeholder 2">
            <a:extLst>
              <a:ext uri="{FF2B5EF4-FFF2-40B4-BE49-F238E27FC236}">
                <a16:creationId xmlns:a16="http://schemas.microsoft.com/office/drawing/2014/main" id="{E675CA49-94A7-4C7B-8B5C-403FC906C76E}"/>
              </a:ext>
            </a:extLst>
          </p:cNvPr>
          <p:cNvGraphicFramePr>
            <a:graphicFrameLocks noGrp="1"/>
          </p:cNvGraphicFramePr>
          <p:nvPr>
            <p:ph idx="1"/>
          </p:nvPr>
        </p:nvGraphicFramePr>
        <p:xfrm>
          <a:off x="5335814"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5953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54770-6671-D346-A310-9D2EC746FEC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Questions for discussion:</a:t>
            </a:r>
          </a:p>
        </p:txBody>
      </p:sp>
      <p:graphicFrame>
        <p:nvGraphicFramePr>
          <p:cNvPr id="5" name="Content Placeholder 2">
            <a:extLst>
              <a:ext uri="{FF2B5EF4-FFF2-40B4-BE49-F238E27FC236}">
                <a16:creationId xmlns:a16="http://schemas.microsoft.com/office/drawing/2014/main" id="{E675CA49-94A7-4C7B-8B5C-403FC906C76E}"/>
              </a:ext>
            </a:extLst>
          </p:cNvPr>
          <p:cNvGraphicFramePr>
            <a:graphicFrameLocks noGrp="1"/>
          </p:cNvGraphicFramePr>
          <p:nvPr>
            <p:ph idx="1"/>
          </p:nvPr>
        </p:nvGraphicFramePr>
        <p:xfrm>
          <a:off x="5335814"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59811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DAFC0-52D0-ECAC-7657-190E45BB161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A “how to” guide:	</a:t>
            </a:r>
          </a:p>
        </p:txBody>
      </p:sp>
      <p:sp>
        <p:nvSpPr>
          <p:cNvPr id="3" name="Content Placeholder 2">
            <a:extLst>
              <a:ext uri="{FF2B5EF4-FFF2-40B4-BE49-F238E27FC236}">
                <a16:creationId xmlns:a16="http://schemas.microsoft.com/office/drawing/2014/main" id="{AE004DCE-A798-8CBD-4F14-420DF8074B0B}"/>
              </a:ext>
            </a:extLst>
          </p:cNvPr>
          <p:cNvSpPr>
            <a:spLocks noGrp="1"/>
          </p:cNvSpPr>
          <p:nvPr>
            <p:ph idx="1"/>
          </p:nvPr>
        </p:nvSpPr>
        <p:spPr>
          <a:xfrm>
            <a:off x="4876494" y="945694"/>
            <a:ext cx="6555347" cy="5546047"/>
          </a:xfrm>
        </p:spPr>
        <p:txBody>
          <a:bodyPr anchor="ctr">
            <a:normAutofit fontScale="92500" lnSpcReduction="20000"/>
          </a:bodyPr>
          <a:lstStyle/>
          <a:p>
            <a:r>
              <a:rPr lang="en-US"/>
              <a:t>Centre Indigenous economic development, </a:t>
            </a:r>
            <a:r>
              <a:rPr lang="en-US" dirty="0"/>
              <a:t>reconciliation, and the solutions economy </a:t>
            </a:r>
            <a:br>
              <a:rPr lang="en-US" dirty="0"/>
            </a:br>
            <a:endParaRPr lang="en-US" dirty="0"/>
          </a:p>
          <a:p>
            <a:r>
              <a:rPr lang="en-US" dirty="0"/>
              <a:t>Local leadership is important for regional collaboration </a:t>
            </a:r>
            <a:br>
              <a:rPr lang="en-US" dirty="0"/>
            </a:br>
            <a:endParaRPr lang="en-US" dirty="0"/>
          </a:p>
          <a:p>
            <a:r>
              <a:rPr lang="en-US" dirty="0"/>
              <a:t>Don’t leave out the difficult people</a:t>
            </a:r>
            <a:br>
              <a:rPr lang="en-US" dirty="0"/>
            </a:br>
            <a:endParaRPr lang="en-US" dirty="0"/>
          </a:p>
          <a:p>
            <a:r>
              <a:rPr lang="en-US" dirty="0"/>
              <a:t>Governance matters – no politicians, make it inclusive, make it sustainable and able to outlast local government election cycles</a:t>
            </a:r>
            <a:br>
              <a:rPr lang="en-US" dirty="0"/>
            </a:br>
            <a:endParaRPr lang="en-US" dirty="0"/>
          </a:p>
          <a:p>
            <a:r>
              <a:rPr lang="en-US" dirty="0"/>
              <a:t>ZAPS and MAPS</a:t>
            </a:r>
            <a:br>
              <a:rPr lang="en-US" dirty="0"/>
            </a:br>
            <a:endParaRPr lang="en-US" dirty="0"/>
          </a:p>
          <a:p>
            <a:r>
              <a:rPr lang="en-US" dirty="0"/>
              <a:t>Create momentum, focus energy, build something that has the positive energy to attract people / organizations to it</a:t>
            </a:r>
          </a:p>
          <a:p>
            <a:endParaRPr lang="en-US" sz="2000" dirty="0"/>
          </a:p>
          <a:p>
            <a:endParaRPr lang="en-US" sz="2000" dirty="0"/>
          </a:p>
        </p:txBody>
      </p:sp>
    </p:spTree>
    <p:extLst>
      <p:ext uri="{BB962C8B-B14F-4D97-AF65-F5344CB8AC3E}">
        <p14:creationId xmlns:p14="http://schemas.microsoft.com/office/powerpoint/2010/main" val="56865958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DAFC0-52D0-ECAC-7657-190E45BB1618}"/>
              </a:ext>
            </a:extLst>
          </p:cNvPr>
          <p:cNvSpPr>
            <a:spLocks noGrp="1"/>
          </p:cNvSpPr>
          <p:nvPr>
            <p:ph type="title"/>
          </p:nvPr>
        </p:nvSpPr>
        <p:spPr>
          <a:xfrm>
            <a:off x="4333503" y="1592253"/>
            <a:ext cx="4805996" cy="1297115"/>
          </a:xfrm>
        </p:spPr>
        <p:txBody>
          <a:bodyPr vert="horz" lIns="91440" tIns="45720" rIns="91440" bIns="45720" rtlCol="0" anchor="t">
            <a:normAutofit/>
          </a:bodyPr>
          <a:lstStyle/>
          <a:p>
            <a:r>
              <a:rPr lang="en-US" kern="1200" dirty="0">
                <a:solidFill>
                  <a:schemeClr val="tx2"/>
                </a:solidFill>
                <a:latin typeface="+mj-lt"/>
                <a:ea typeface="+mj-ea"/>
                <a:cs typeface="+mj-cs"/>
              </a:rPr>
              <a:t>One more thing … 	</a:t>
            </a:r>
          </a:p>
        </p:txBody>
      </p:sp>
      <p:pic>
        <p:nvPicPr>
          <p:cNvPr id="10" name="Graphic 9" descr="Eye">
            <a:extLst>
              <a:ext uri="{FF2B5EF4-FFF2-40B4-BE49-F238E27FC236}">
                <a16:creationId xmlns:a16="http://schemas.microsoft.com/office/drawing/2014/main" id="{E162CE39-320F-6C70-AE81-15A133FE02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224" y="1372559"/>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7" name="Group 16">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8" name="Freeform: Shape 17">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5">
            <a:extLst>
              <a:ext uri="{FF2B5EF4-FFF2-40B4-BE49-F238E27FC236}">
                <a16:creationId xmlns:a16="http://schemas.microsoft.com/office/drawing/2014/main" id="{EFD7B0BC-4C55-6E46-A3D5-BEF60B5586A2}"/>
              </a:ext>
            </a:extLst>
          </p:cNvPr>
          <p:cNvSpPr txBox="1">
            <a:spLocks/>
          </p:cNvSpPr>
          <p:nvPr/>
        </p:nvSpPr>
        <p:spPr>
          <a:xfrm>
            <a:off x="6028697" y="3745038"/>
            <a:ext cx="6312408" cy="665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accent6"/>
                </a:solidFill>
              </a:rPr>
              <a:t>Take a long-term view!</a:t>
            </a:r>
          </a:p>
        </p:txBody>
      </p:sp>
    </p:spTree>
    <p:extLst>
      <p:ext uri="{BB962C8B-B14F-4D97-AF65-F5344CB8AC3E}">
        <p14:creationId xmlns:p14="http://schemas.microsoft.com/office/powerpoint/2010/main" val="2495300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BC85B6-6022-CD5B-E6DC-C9435A9FC2B5}"/>
              </a:ext>
            </a:extLst>
          </p:cNvPr>
          <p:cNvPicPr>
            <a:picLocks noGrp="1" noChangeAspect="1"/>
          </p:cNvPicPr>
          <p:nvPr>
            <p:ph idx="1"/>
          </p:nvPr>
        </p:nvPicPr>
        <p:blipFill>
          <a:blip r:embed="rId2"/>
          <a:stretch>
            <a:fillRect/>
          </a:stretch>
        </p:blipFill>
        <p:spPr>
          <a:xfrm>
            <a:off x="-96982" y="-496816"/>
            <a:ext cx="12288982" cy="8192655"/>
          </a:xfrm>
        </p:spPr>
      </p:pic>
      <p:sp>
        <p:nvSpPr>
          <p:cNvPr id="2" name="Title 1">
            <a:extLst>
              <a:ext uri="{FF2B5EF4-FFF2-40B4-BE49-F238E27FC236}">
                <a16:creationId xmlns:a16="http://schemas.microsoft.com/office/drawing/2014/main" id="{ECAE2EF1-B427-2D4D-47E9-7A36A68EAF28}"/>
              </a:ext>
            </a:extLst>
          </p:cNvPr>
          <p:cNvSpPr>
            <a:spLocks noGrp="1"/>
          </p:cNvSpPr>
          <p:nvPr>
            <p:ph type="title"/>
          </p:nvPr>
        </p:nvSpPr>
        <p:spPr>
          <a:xfrm>
            <a:off x="4911435" y="2936729"/>
            <a:ext cx="2777837" cy="1325563"/>
          </a:xfrm>
        </p:spPr>
        <p:txBody>
          <a:bodyPr>
            <a:normAutofit/>
          </a:bodyPr>
          <a:lstStyle/>
          <a:p>
            <a:r>
              <a:rPr lang="en-US" sz="3200" b="1" dirty="0">
                <a:solidFill>
                  <a:schemeClr val="bg1"/>
                </a:solidFill>
              </a:rPr>
              <a:t>Thank you!</a:t>
            </a:r>
          </a:p>
        </p:txBody>
      </p:sp>
    </p:spTree>
    <p:extLst>
      <p:ext uri="{BB962C8B-B14F-4D97-AF65-F5344CB8AC3E}">
        <p14:creationId xmlns:p14="http://schemas.microsoft.com/office/powerpoint/2010/main" val="19436760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a:extLst>
              <a:ext uri="{FF2B5EF4-FFF2-40B4-BE49-F238E27FC236}">
                <a16:creationId xmlns:a16="http://schemas.microsoft.com/office/drawing/2014/main" id="{31BF26A2-C613-C0DD-CE59-7BF24075E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4" r="-2" b="1904"/>
          <a:stretch/>
        </p:blipFill>
        <p:spPr bwMode="auto">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This Beautiful Saskatchewan Town Is Picture Perfect For Your Next Day Trip">
            <a:extLst>
              <a:ext uri="{FF2B5EF4-FFF2-40B4-BE49-F238E27FC236}">
                <a16:creationId xmlns:a16="http://schemas.microsoft.com/office/drawing/2014/main" id="{24235326-25C1-EDB9-AD2C-04DA05CCE0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36" r="20221" b="-1"/>
          <a:stretch/>
        </p:blipFill>
        <p:spPr bwMode="auto">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2053" name="Picture 5" descr="Saskatoon inspires visitors with a rich array of events | RVwest">
            <a:hlinkClick r:id="rId4"/>
            <a:extLst>
              <a:ext uri="{FF2B5EF4-FFF2-40B4-BE49-F238E27FC236}">
                <a16:creationId xmlns:a16="http://schemas.microsoft.com/office/drawing/2014/main" id="{25612283-C28D-9288-DDE3-0CE7B544A7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75" r="-1" b="11863"/>
          <a:stretch/>
        </p:blipFill>
        <p:spPr bwMode="auto">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026BBD-F6BB-AC4A-9D9A-062FC16B6F0E}"/>
              </a:ext>
            </a:extLst>
          </p:cNvPr>
          <p:cNvSpPr>
            <a:spLocks noGrp="1"/>
          </p:cNvSpPr>
          <p:nvPr>
            <p:ph type="ctrTitle"/>
          </p:nvPr>
        </p:nvSpPr>
        <p:spPr>
          <a:xfrm>
            <a:off x="6343650" y="3996130"/>
            <a:ext cx="5505814" cy="1576910"/>
          </a:xfrm>
        </p:spPr>
        <p:txBody>
          <a:bodyPr anchor="b">
            <a:normAutofit/>
          </a:bodyPr>
          <a:lstStyle/>
          <a:p>
            <a:pPr algn="l"/>
            <a:r>
              <a:rPr lang="en-CA" sz="3400" b="1" dirty="0"/>
              <a:t>The Challenges and Opportunities of Regional Prosperity Creation</a:t>
            </a:r>
            <a:endParaRPr lang="en-US" sz="3400" b="1" dirty="0"/>
          </a:p>
        </p:txBody>
      </p:sp>
      <p:sp>
        <p:nvSpPr>
          <p:cNvPr id="3" name="Subtitle 2">
            <a:extLst>
              <a:ext uri="{FF2B5EF4-FFF2-40B4-BE49-F238E27FC236}">
                <a16:creationId xmlns:a16="http://schemas.microsoft.com/office/drawing/2014/main" id="{B6D1BA27-55F4-C249-B3E0-9683A92F9C53}"/>
              </a:ext>
            </a:extLst>
          </p:cNvPr>
          <p:cNvSpPr>
            <a:spLocks noGrp="1"/>
          </p:cNvSpPr>
          <p:nvPr>
            <p:ph type="subTitle" idx="1"/>
          </p:nvPr>
        </p:nvSpPr>
        <p:spPr>
          <a:xfrm>
            <a:off x="7392873" y="5649773"/>
            <a:ext cx="2529894" cy="646785"/>
          </a:xfrm>
        </p:spPr>
        <p:txBody>
          <a:bodyPr>
            <a:normAutofit/>
          </a:bodyPr>
          <a:lstStyle/>
          <a:p>
            <a:pPr algn="l"/>
            <a:r>
              <a:rPr lang="en-US" b="1" dirty="0"/>
              <a:t>      Lisa Helps	</a:t>
            </a:r>
          </a:p>
        </p:txBody>
      </p:sp>
      <p:pic>
        <p:nvPicPr>
          <p:cNvPr id="2054" name="Picture 6" descr="Saskatoon inspires visitors with a rich array of events | RVwest">
            <a:extLst>
              <a:ext uri="{FF2B5EF4-FFF2-40B4-BE49-F238E27FC236}">
                <a16:creationId xmlns:a16="http://schemas.microsoft.com/office/drawing/2014/main" id="{289E6560-3945-F683-35D4-D3D8334AA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5700" y="-2301875"/>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042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2" name="Rectangle 2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EFC2F-8BA5-37FC-FAED-5311ACF16787}"/>
              </a:ext>
            </a:extLst>
          </p:cNvPr>
          <p:cNvSpPr>
            <a:spLocks noGrp="1"/>
          </p:cNvSpPr>
          <p:nvPr>
            <p:ph type="title"/>
          </p:nvPr>
        </p:nvSpPr>
        <p:spPr>
          <a:xfrm>
            <a:off x="838200" y="556995"/>
            <a:ext cx="10515600" cy="1133693"/>
          </a:xfrm>
        </p:spPr>
        <p:txBody>
          <a:bodyPr>
            <a:normAutofit/>
          </a:bodyPr>
          <a:lstStyle/>
          <a:p>
            <a:r>
              <a:rPr lang="en-US" sz="5200" dirty="0"/>
              <a:t>What I’d like to share		</a:t>
            </a:r>
          </a:p>
        </p:txBody>
      </p:sp>
      <p:graphicFrame>
        <p:nvGraphicFramePr>
          <p:cNvPr id="5" name="Content Placeholder 2">
            <a:extLst>
              <a:ext uri="{FF2B5EF4-FFF2-40B4-BE49-F238E27FC236}">
                <a16:creationId xmlns:a16="http://schemas.microsoft.com/office/drawing/2014/main" id="{36018F36-CCAC-0E27-1637-4F4733386988}"/>
              </a:ext>
            </a:extLst>
          </p:cNvPr>
          <p:cNvGraphicFramePr>
            <a:graphicFrameLocks noGrp="1"/>
          </p:cNvGraphicFramePr>
          <p:nvPr>
            <p:ph idx="1"/>
            <p:extLst>
              <p:ext uri="{D42A27DB-BD31-4B8C-83A1-F6EECF244321}">
                <p14:modId xmlns:p14="http://schemas.microsoft.com/office/powerpoint/2010/main" val="825803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7393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FF8FD9A-6847-6235-C5A3-410158BC96DA}"/>
              </a:ext>
            </a:extLst>
          </p:cNvPr>
          <p:cNvSpPr>
            <a:spLocks noGrp="1"/>
          </p:cNvSpPr>
          <p:nvPr>
            <p:ph type="title"/>
          </p:nvPr>
        </p:nvSpPr>
        <p:spPr>
          <a:xfrm>
            <a:off x="455066" y="2767106"/>
            <a:ext cx="3344774" cy="3071906"/>
          </a:xfrm>
        </p:spPr>
        <p:txBody>
          <a:bodyPr vert="horz" lIns="91440" tIns="45720" rIns="91440" bIns="45720" rtlCol="0" anchor="t">
            <a:normAutofit/>
          </a:bodyPr>
          <a:lstStyle/>
          <a:p>
            <a:r>
              <a:rPr lang="en-US" sz="3600" kern="1200" dirty="0">
                <a:solidFill>
                  <a:srgbClr val="FFFFFF"/>
                </a:solidFill>
                <a:latin typeface="+mj-lt"/>
                <a:ea typeface="+mj-ea"/>
                <a:cs typeface="+mj-cs"/>
              </a:rPr>
              <a:t>Reframing the conversation: Who doesn’t want prosperity? </a:t>
            </a:r>
          </a:p>
        </p:txBody>
      </p:sp>
      <p:pic>
        <p:nvPicPr>
          <p:cNvPr id="5" name="Content Placeholder 4" descr="A pile of white paper with black text&#10;&#10;Description automatically generated">
            <a:extLst>
              <a:ext uri="{FF2B5EF4-FFF2-40B4-BE49-F238E27FC236}">
                <a16:creationId xmlns:a16="http://schemas.microsoft.com/office/drawing/2014/main" id="{627286D3-11C3-7478-1B99-730915F29FA7}"/>
              </a:ext>
            </a:extLst>
          </p:cNvPr>
          <p:cNvPicPr>
            <a:picLocks noChangeAspect="1"/>
          </p:cNvPicPr>
          <p:nvPr/>
        </p:nvPicPr>
        <p:blipFill>
          <a:blip r:embed="rId2"/>
          <a:stretch>
            <a:fillRect/>
          </a:stretch>
        </p:blipFill>
        <p:spPr>
          <a:xfrm>
            <a:off x="4502428" y="1089664"/>
            <a:ext cx="7225748" cy="4678672"/>
          </a:xfrm>
          <a:prstGeom prst="rect">
            <a:avLst/>
          </a:prstGeom>
        </p:spPr>
      </p:pic>
    </p:spTree>
    <p:extLst>
      <p:ext uri="{BB962C8B-B14F-4D97-AF65-F5344CB8AC3E}">
        <p14:creationId xmlns:p14="http://schemas.microsoft.com/office/powerpoint/2010/main" val="32314703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131D8-C20C-C726-9426-C8B324B8531D}"/>
              </a:ext>
            </a:extLst>
          </p:cNvPr>
          <p:cNvSpPr>
            <a:spLocks noGrp="1"/>
          </p:cNvSpPr>
          <p:nvPr>
            <p:ph type="title"/>
          </p:nvPr>
        </p:nvSpPr>
        <p:spPr/>
        <p:txBody>
          <a:bodyPr/>
          <a:lstStyle/>
          <a:p>
            <a:r>
              <a:rPr lang="en-US"/>
              <a:t>Why it’s so hard to collaborate to create regional prosperity:</a:t>
            </a:r>
            <a:endParaRPr lang="en-US" dirty="0"/>
          </a:p>
        </p:txBody>
      </p:sp>
      <p:graphicFrame>
        <p:nvGraphicFramePr>
          <p:cNvPr id="6" name="Content Placeholder 2">
            <a:extLst>
              <a:ext uri="{FF2B5EF4-FFF2-40B4-BE49-F238E27FC236}">
                <a16:creationId xmlns:a16="http://schemas.microsoft.com/office/drawing/2014/main" id="{986C0E30-C267-DBFB-A0B0-BBD8A708903E}"/>
              </a:ext>
            </a:extLst>
          </p:cNvPr>
          <p:cNvGraphicFramePr>
            <a:graphicFrameLocks noGrp="1"/>
          </p:cNvGraphicFramePr>
          <p:nvPr>
            <p:ph idx="1"/>
            <p:extLst>
              <p:ext uri="{D42A27DB-BD31-4B8C-83A1-F6EECF244321}">
                <p14:modId xmlns:p14="http://schemas.microsoft.com/office/powerpoint/2010/main" val="18714336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98624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C131D8-C20C-C726-9426-C8B324B8531D}"/>
              </a:ext>
            </a:extLst>
          </p:cNvPr>
          <p:cNvSpPr>
            <a:spLocks noGrp="1"/>
          </p:cNvSpPr>
          <p:nvPr>
            <p:ph type="title"/>
          </p:nvPr>
        </p:nvSpPr>
        <p:spPr>
          <a:xfrm>
            <a:off x="1371597" y="348865"/>
            <a:ext cx="10044023" cy="877729"/>
          </a:xfrm>
        </p:spPr>
        <p:txBody>
          <a:bodyPr anchor="ctr">
            <a:normAutofit/>
          </a:bodyPr>
          <a:lstStyle/>
          <a:p>
            <a:r>
              <a:rPr lang="en-US" sz="2800" dirty="0">
                <a:solidFill>
                  <a:srgbClr val="FFFFFF"/>
                </a:solidFill>
              </a:rPr>
              <a:t>Asset based economic development: “The Saskatchewan Dividend” </a:t>
            </a:r>
          </a:p>
        </p:txBody>
      </p:sp>
      <p:graphicFrame>
        <p:nvGraphicFramePr>
          <p:cNvPr id="22" name="Content Placeholder 2">
            <a:extLst>
              <a:ext uri="{FF2B5EF4-FFF2-40B4-BE49-F238E27FC236}">
                <a16:creationId xmlns:a16="http://schemas.microsoft.com/office/drawing/2014/main" id="{6532B179-AEC9-24AE-21EF-4384941DB24B}"/>
              </a:ext>
            </a:extLst>
          </p:cNvPr>
          <p:cNvGraphicFramePr>
            <a:graphicFrameLocks noGrp="1"/>
          </p:cNvGraphicFramePr>
          <p:nvPr>
            <p:ph idx="1"/>
            <p:extLst>
              <p:ext uri="{D42A27DB-BD31-4B8C-83A1-F6EECF244321}">
                <p14:modId xmlns:p14="http://schemas.microsoft.com/office/powerpoint/2010/main" val="30255597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1092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5FF41-7DE7-A390-734D-CDC46DC181C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How can we leverage the Saskatchewan Dividend? </a:t>
            </a:r>
          </a:p>
        </p:txBody>
      </p:sp>
      <p:sp>
        <p:nvSpPr>
          <p:cNvPr id="6" name="Content Placeholder 5">
            <a:extLst>
              <a:ext uri="{FF2B5EF4-FFF2-40B4-BE49-F238E27FC236}">
                <a16:creationId xmlns:a16="http://schemas.microsoft.com/office/drawing/2014/main" id="{DB99302B-31A2-2393-D939-6BD393C9BC09}"/>
              </a:ext>
            </a:extLst>
          </p:cNvPr>
          <p:cNvSpPr>
            <a:spLocks noGrp="1"/>
          </p:cNvSpPr>
          <p:nvPr>
            <p:ph idx="1"/>
          </p:nvPr>
        </p:nvSpPr>
        <p:spPr>
          <a:xfrm>
            <a:off x="5215192" y="4939610"/>
            <a:ext cx="6312408" cy="665039"/>
          </a:xfrm>
        </p:spPr>
        <p:txBody>
          <a:bodyPr/>
          <a:lstStyle/>
          <a:p>
            <a:r>
              <a:rPr lang="en-US" b="1" dirty="0">
                <a:solidFill>
                  <a:schemeClr val="accent6"/>
                </a:solidFill>
              </a:rPr>
              <a:t>Take a long-term view!</a:t>
            </a:r>
          </a:p>
        </p:txBody>
      </p:sp>
      <p:sp>
        <p:nvSpPr>
          <p:cNvPr id="7" name="Content Placeholder 2">
            <a:extLst>
              <a:ext uri="{FF2B5EF4-FFF2-40B4-BE49-F238E27FC236}">
                <a16:creationId xmlns:a16="http://schemas.microsoft.com/office/drawing/2014/main" id="{03CCD8A6-FBCE-29B1-2FBD-DD1177FECF53}"/>
              </a:ext>
            </a:extLst>
          </p:cNvPr>
          <p:cNvSpPr txBox="1">
            <a:spLocks/>
          </p:cNvSpPr>
          <p:nvPr/>
        </p:nvSpPr>
        <p:spPr>
          <a:xfrm>
            <a:off x="5202377" y="1585870"/>
            <a:ext cx="6323699" cy="370653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Harness the power of trading areas by establishing regional prosperity partnerships.</a:t>
            </a:r>
          </a:p>
          <a:p>
            <a:r>
              <a:rPr lang="en-US" dirty="0"/>
              <a:t>Create governance models that preserve local autonomy </a:t>
            </a:r>
            <a:r>
              <a:rPr lang="en-US" i="1" dirty="0"/>
              <a:t>and</a:t>
            </a:r>
            <a:r>
              <a:rPr lang="en-US" dirty="0"/>
              <a:t> enable regional collaboration.</a:t>
            </a:r>
          </a:p>
          <a:p>
            <a:r>
              <a:rPr lang="en-US" dirty="0"/>
              <a:t>Diversify Saskatchewan’s export economy through building on regional strengths and upskilling the workforce. </a:t>
            </a:r>
          </a:p>
          <a:p>
            <a:pPr marL="0" indent="0">
              <a:buNone/>
            </a:pPr>
            <a:endParaRPr lang="en-US" dirty="0"/>
          </a:p>
          <a:p>
            <a:endParaRPr lang="en-US" sz="2000" dirty="0"/>
          </a:p>
        </p:txBody>
      </p:sp>
    </p:spTree>
    <p:extLst>
      <p:ext uri="{BB962C8B-B14F-4D97-AF65-F5344CB8AC3E}">
        <p14:creationId xmlns:p14="http://schemas.microsoft.com/office/powerpoint/2010/main" val="2866151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background with text and buildings&#10;&#10;Description automatically generated">
            <a:extLst>
              <a:ext uri="{FF2B5EF4-FFF2-40B4-BE49-F238E27FC236}">
                <a16:creationId xmlns:a16="http://schemas.microsoft.com/office/drawing/2014/main" id="{D2711CF7-C0A7-C79C-11A2-8A316C5BA236}"/>
              </a:ext>
            </a:extLst>
          </p:cNvPr>
          <p:cNvPicPr>
            <a:picLocks noChangeAspect="1"/>
          </p:cNvPicPr>
          <p:nvPr/>
        </p:nvPicPr>
        <p:blipFill>
          <a:blip r:embed="rId2"/>
          <a:stretch>
            <a:fillRect/>
          </a:stretch>
        </p:blipFill>
        <p:spPr>
          <a:xfrm>
            <a:off x="642938" y="803275"/>
            <a:ext cx="3390900" cy="4132263"/>
          </a:xfrm>
          <a:prstGeom prst="rect">
            <a:avLst/>
          </a:prstGeom>
        </p:spPr>
      </p:pic>
      <p:pic>
        <p:nvPicPr>
          <p:cNvPr id="5" name="Content Placeholder 4" descr="A person walking on a bridge&#10;&#10;Description automatically generated">
            <a:extLst>
              <a:ext uri="{FF2B5EF4-FFF2-40B4-BE49-F238E27FC236}">
                <a16:creationId xmlns:a16="http://schemas.microsoft.com/office/drawing/2014/main" id="{D4AF1776-729F-31AF-4107-A46DA908F004}"/>
              </a:ext>
            </a:extLst>
          </p:cNvPr>
          <p:cNvPicPr>
            <a:picLocks noGrp="1" noChangeAspect="1"/>
          </p:cNvPicPr>
          <p:nvPr>
            <p:ph idx="1"/>
          </p:nvPr>
        </p:nvPicPr>
        <p:blipFill>
          <a:blip r:embed="rId3"/>
          <a:stretch>
            <a:fillRect/>
          </a:stretch>
        </p:blipFill>
        <p:spPr>
          <a:xfrm>
            <a:off x="4108450" y="803275"/>
            <a:ext cx="7439025" cy="4132263"/>
          </a:xfrm>
        </p:spPr>
      </p:pic>
      <p:sp>
        <p:nvSpPr>
          <p:cNvPr id="2" name="Title 1">
            <a:extLst>
              <a:ext uri="{FF2B5EF4-FFF2-40B4-BE49-F238E27FC236}">
                <a16:creationId xmlns:a16="http://schemas.microsoft.com/office/drawing/2014/main" id="{3A918036-3479-C7F5-6C97-7AB688F2F4D9}"/>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4000" kern="1200">
                <a:solidFill>
                  <a:schemeClr val="tx1"/>
                </a:solidFill>
                <a:latin typeface="+mj-lt"/>
                <a:ea typeface="+mj-ea"/>
                <a:cs typeface="+mj-cs"/>
              </a:rPr>
              <a:t>Case Study: South Island Prosperity Partnership</a:t>
            </a:r>
          </a:p>
        </p:txBody>
      </p:sp>
    </p:spTree>
    <p:extLst>
      <p:ext uri="{BB962C8B-B14F-4D97-AF65-F5344CB8AC3E}">
        <p14:creationId xmlns:p14="http://schemas.microsoft.com/office/powerpoint/2010/main" val="4682893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2A1A-0082-8C0C-8B0F-DA456DA95BE8}"/>
              </a:ext>
            </a:extLst>
          </p:cNvPr>
          <p:cNvSpPr>
            <a:spLocks noGrp="1"/>
          </p:cNvSpPr>
          <p:nvPr>
            <p:ph type="title"/>
          </p:nvPr>
        </p:nvSpPr>
        <p:spPr/>
        <p:txBody>
          <a:bodyPr/>
          <a:lstStyle/>
          <a:p>
            <a:endParaRPr lang="en-US"/>
          </a:p>
        </p:txBody>
      </p:sp>
      <p:pic>
        <p:nvPicPr>
          <p:cNvPr id="5" name="Content Placeholder 4" descr="A close-up of a map&#10;&#10;Description automatically generated">
            <a:extLst>
              <a:ext uri="{FF2B5EF4-FFF2-40B4-BE49-F238E27FC236}">
                <a16:creationId xmlns:a16="http://schemas.microsoft.com/office/drawing/2014/main" id="{9675767B-B072-EC04-D1FF-B366B9BB65DE}"/>
              </a:ext>
            </a:extLst>
          </p:cNvPr>
          <p:cNvPicPr>
            <a:picLocks noGrp="1" noChangeAspect="1"/>
          </p:cNvPicPr>
          <p:nvPr>
            <p:ph idx="1"/>
          </p:nvPr>
        </p:nvPicPr>
        <p:blipFill>
          <a:blip r:embed="rId2"/>
          <a:stretch>
            <a:fillRect/>
          </a:stretch>
        </p:blipFill>
        <p:spPr>
          <a:xfrm>
            <a:off x="772689" y="5707"/>
            <a:ext cx="10646622" cy="6852293"/>
          </a:xfrm>
        </p:spPr>
      </p:pic>
    </p:spTree>
    <p:extLst>
      <p:ext uri="{BB962C8B-B14F-4D97-AF65-F5344CB8AC3E}">
        <p14:creationId xmlns:p14="http://schemas.microsoft.com/office/powerpoint/2010/main" val="234290074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455324AD288A4F94DA8F97360BF522" ma:contentTypeVersion="14" ma:contentTypeDescription="Create a new document." ma:contentTypeScope="" ma:versionID="0dfc2c4e89ed2ca9f4ddad24de1f364a">
  <xsd:schema xmlns:xsd="http://www.w3.org/2001/XMLSchema" xmlns:xs="http://www.w3.org/2001/XMLSchema" xmlns:p="http://schemas.microsoft.com/office/2006/metadata/properties" xmlns:ns2="7115f244-71cb-4c93-96a4-a230dffa8c4f" xmlns:ns3="11deafff-c08c-4a07-b2ef-5c9475668f26" targetNamespace="http://schemas.microsoft.com/office/2006/metadata/properties" ma:root="true" ma:fieldsID="b023103236bc0e2ad16e75c343bc8ba4" ns2:_="" ns3:_="">
    <xsd:import namespace="7115f244-71cb-4c93-96a4-a230dffa8c4f"/>
    <xsd:import namespace="11deafff-c08c-4a07-b2ef-5c9475668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5f244-71cb-4c93-96a4-a230dffa8c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ebf0b12-4ccb-428d-98f1-72e830c2f3f0"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eafff-c08c-4a07-b2ef-5c9475668f2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ad28e1e-e9f7-480d-aa00-c345df7084ce}" ma:internalName="TaxCatchAll" ma:showField="CatchAllData" ma:web="11deafff-c08c-4a07-b2ef-5c9475668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1deafff-c08c-4a07-b2ef-5c9475668f26" xsi:nil="true"/>
    <lcf76f155ced4ddcb4097134ff3c332f xmlns="7115f244-71cb-4c93-96a4-a230dffa8c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380AB-AA52-4753-AD59-2A1AB59A1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15f244-71cb-4c93-96a4-a230dffa8c4f"/>
    <ds:schemaRef ds:uri="11deafff-c08c-4a07-b2ef-5c9475668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A2F989-B9F3-4144-B1BF-9F76E735FEC1}">
  <ds:schemaRefs>
    <ds:schemaRef ds:uri="http://schemas.microsoft.com/office/2006/metadata/properties"/>
    <ds:schemaRef ds:uri="http://schemas.microsoft.com/office/infopath/2007/PartnerControls"/>
    <ds:schemaRef ds:uri="11deafff-c08c-4a07-b2ef-5c9475668f26"/>
    <ds:schemaRef ds:uri="7115f244-71cb-4c93-96a4-a230dffa8c4f"/>
  </ds:schemaRefs>
</ds:datastoreItem>
</file>

<file path=customXml/itemProps3.xml><?xml version="1.0" encoding="utf-8"?>
<ds:datastoreItem xmlns:ds="http://schemas.openxmlformats.org/officeDocument/2006/customXml" ds:itemID="{5688F31F-DF8F-4399-B8B6-5BE563C8C7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1296</TotalTime>
  <Words>794</Words>
  <Application>Microsoft Office PowerPoint</Application>
  <PresentationFormat>Widescreen</PresentationFormat>
  <Paragraphs>79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The Challenges and Opportunities of Regional Prosperity Creation</vt:lpstr>
      <vt:lpstr>What I’d like to share  </vt:lpstr>
      <vt:lpstr>Reframing the conversation: Who doesn’t want prosperity? </vt:lpstr>
      <vt:lpstr>Why it’s so hard to collaborate to create regional prosperity:</vt:lpstr>
      <vt:lpstr>Asset based economic development: “The Saskatchewan Dividend” </vt:lpstr>
      <vt:lpstr>How can we leverage the Saskatchewan Dividend? </vt:lpstr>
      <vt:lpstr>Case Study: South Island Prosperity Partnership</vt:lpstr>
      <vt:lpstr>PowerPoint Presentation</vt:lpstr>
      <vt:lpstr>Assumptions aren’t true</vt:lpstr>
      <vt:lpstr>Case Study: Centre for Ocean Applied Sustainable Technology </vt:lpstr>
      <vt:lpstr>Questions for discussion:</vt:lpstr>
      <vt:lpstr>Questions for discussion:</vt:lpstr>
      <vt:lpstr>Questions for discussion:</vt:lpstr>
      <vt:lpstr>Questions for discussion:</vt:lpstr>
      <vt:lpstr>A “how to” guide: </vt:lpstr>
      <vt:lpstr>One more thing …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Helps (Mayor)</dc:creator>
  <cp:lastModifiedBy>Lisa Helps</cp:lastModifiedBy>
  <cp:revision>155</cp:revision>
  <dcterms:created xsi:type="dcterms:W3CDTF">2022-04-04T20:23:02Z</dcterms:created>
  <dcterms:modified xsi:type="dcterms:W3CDTF">2023-10-09T05:29:23Z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0x010100C8455324AD288A4F94DA8F97360BF522</vt:lpwstr>
  </property>
  <property fmtid="{D5CDD505-2E9C-101B-9397-08002B2CF9AE}" pid="3" name="MediaServiceImageTags">
    <vt:lpwstr/>
  </property>
</Properties>
</file>