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73" r:id="rId2"/>
    <p:sldId id="324" r:id="rId3"/>
    <p:sldId id="326" r:id="rId4"/>
    <p:sldId id="290" r:id="rId5"/>
    <p:sldId id="321" r:id="rId6"/>
    <p:sldId id="327" r:id="rId7"/>
    <p:sldId id="322" r:id="rId8"/>
    <p:sldId id="308" r:id="rId9"/>
    <p:sldId id="323" r:id="rId10"/>
    <p:sldId id="328" r:id="rId11"/>
    <p:sldId id="287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07E"/>
    <a:srgbClr val="0953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95" autoAdjust="0"/>
    <p:restoredTop sz="94660"/>
  </p:normalViewPr>
  <p:slideViewPr>
    <p:cSldViewPr>
      <p:cViewPr varScale="1">
        <p:scale>
          <a:sx n="52" d="100"/>
          <a:sy n="52" d="100"/>
        </p:scale>
        <p:origin x="1560" y="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customXml" Target="../customXml/item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20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5T21:44:57.84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11460 1275 24575,'0'0'0,"0"0"0,0 0 0,-3-2 0,-202-105 0,-107-54 0,-11 21 0,-487-130 0,199 119 0,172 47 0,430 102 0,-743-184 0,-13 65 0,404 94 0,-450 23 0,-808 125 0,545 32 0,19 100 0,323 12 0,688-247 0,-206 90 0,177-72 0,-92 60 0,107-55 0,2 1 0,2 4 0,2 1 0,2 3 0,-65 83 0,-116 191 0,197-266 0,1 1 0,4 2 0,-41 121 0,21 7 0,-29 239 0,-21 261 0,64-394 0,32-229 0,2 0 0,14 99 0,4-60 0,58 189 0,67 92 0,-81-250 0,6-3 0,5-2 0,6-4 0,144 178 0,-171-246 0,3-2 0,2-2 0,103 76 0,-45-51 0,144 77 0,-61-52 0,390 148 0,-481-220 0,1-4 0,151 20 0,225-7 0,80-50 0,-2-46 0,372-96 0,-547 82 0,1060-216 0,-773 104 0,-14-44 0,-383 116 0,-6-12 0,-5-12 0,-6-11 0,245-180 0,-338 200 0,-5-7 0,231-243 0,-266 233 0,-6-4 0,-7-7 0,101-175 0,11-85 0,-41-19 0,-166 377 0,-3-1 0,-2 0 0,-2-1 0,-3-1 0,-2 0 0,-2 0 0,-3 0 0,-3 0 0,-1 0 0,-4 1 0,-1-1 0,-22-72 0,13 70 0,-3 1 0,-2 1 0,-33-61 0,38 87 0,0 2 0,-2 0 0,-2 1 0,0 1 0,-1 1 0,-2 1 0,-32-25 0,-53-29 342,92 67-684,0 2 1,0 0 0,-1 1-1,-34-10 1,23 11-6485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5T21:45:00.72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1268 24575,'3'-2'0,"-1"1"0,0-1 0,1 1 0,-1 0 0,1 0 0,-1 0 0,1 0 0,2 0 0,10-4 0,31-20 0,-1-1 0,68-54 0,-48 33 0,161-103 0,273-134 0,-82 84 0,-274 142 0,150-39 0,705-105 0,-779 173 0,416 1 0,40 63 0,-6 63 0,-87 55 0,-408-93 0,209 103 0,-291-114 0,-2 5 0,-3 3 0,-2 4 0,-3 4 0,93 95 0,-175-160 0,0 0 0,1 1 0,-1-1 0,0 0 0,0 0 0,0 0 0,0 1 0,0-1 0,0 0 0,1 0 0,-1 0 0,0 0 0,0 0 0,0 1 0,0-1 0,1 0 0,-1 0 0,0 0 0,0 0 0,0 0 0,1 0 0,-1 0 0,0 0 0,0 0 0,0 0 0,1 0 0,-1 0 0,0 0 0,0 0 0,0 0 0,1 0 0,-1 0 0,0 0 0,0 0 0,0 0 0,1 0 0,-1 0 0,0 0 0,0 0 0,0 0 0,1 0 0,-1 0 0,0-1 0,0 1 0,1 0 0,-4-17 0,-34-69 0,-88-151 0,-74-72 0,38 64 0,146 217 0,10 20 0,1-1 0,-1 1 0,0 0 0,-1 0 0,-9-11 0,12 19 0,6 9 0,321 651 0,-269-550 0,119 175 0,-174-284 0,1 0 0,0 0 0,0-1 0,-1 1 0,1 0 0,-1 0 0,1 0 0,-1 0 0,1 0 0,-1 0 0,1 0 0,-1 0 0,0 0 0,0 1 0,1-1 0,-1 0 0,0 0 0,0 0 0,0 0 0,0 1 0,-1-1 0,0 0 0,-1 0 0,1 0 0,0 0 0,0 0 0,0-1 0,-1 1 0,1-1 0,0 1 0,0-1 0,-1 1 0,1-1 0,-1 0 0,1 1 0,-3-1 0,-356 91 0,9 33 0,176-66 0,153-48-1365,14-6-5461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B1FD8D-67B4-429B-8E3D-5C3B0A9F619D}" type="datetimeFigureOut">
              <a:rPr lang="en-CA" smtClean="0"/>
              <a:t>2023-10-05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C17574-08B2-46F2-9D91-32C92DFF45A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988306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9485F-F7EA-4A3F-9957-E1E638D02226}" type="datetimeFigureOut">
              <a:rPr lang="en-CA" smtClean="0"/>
              <a:t>2023-10-05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7DBEB-FB50-4113-B12B-C45F1BA6AD3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134646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9485F-F7EA-4A3F-9957-E1E638D02226}" type="datetimeFigureOut">
              <a:rPr lang="en-CA" smtClean="0"/>
              <a:t>2023-10-05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7DBEB-FB50-4113-B12B-C45F1BA6AD3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904265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9485F-F7EA-4A3F-9957-E1E638D02226}" type="datetimeFigureOut">
              <a:rPr lang="en-CA" smtClean="0"/>
              <a:t>2023-10-05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7DBEB-FB50-4113-B12B-C45F1BA6AD3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82559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9485F-F7EA-4A3F-9957-E1E638D02226}" type="datetimeFigureOut">
              <a:rPr lang="en-CA" smtClean="0"/>
              <a:t>2023-10-05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7DBEB-FB50-4113-B12B-C45F1BA6AD3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558215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9485F-F7EA-4A3F-9957-E1E638D02226}" type="datetimeFigureOut">
              <a:rPr lang="en-CA" smtClean="0"/>
              <a:t>2023-10-05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7DBEB-FB50-4113-B12B-C45F1BA6AD3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38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9485F-F7EA-4A3F-9957-E1E638D02226}" type="datetimeFigureOut">
              <a:rPr lang="en-CA" smtClean="0"/>
              <a:t>2023-10-05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7DBEB-FB50-4113-B12B-C45F1BA6AD3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444179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9485F-F7EA-4A3F-9957-E1E638D02226}" type="datetimeFigureOut">
              <a:rPr lang="en-CA" smtClean="0"/>
              <a:t>2023-10-05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7DBEB-FB50-4113-B12B-C45F1BA6AD3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606034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9485F-F7EA-4A3F-9957-E1E638D02226}" type="datetimeFigureOut">
              <a:rPr lang="en-CA" smtClean="0"/>
              <a:t>2023-10-05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7DBEB-FB50-4113-B12B-C45F1BA6AD3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897098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9485F-F7EA-4A3F-9957-E1E638D02226}" type="datetimeFigureOut">
              <a:rPr lang="en-CA" smtClean="0"/>
              <a:t>2023-10-05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7DBEB-FB50-4113-B12B-C45F1BA6AD3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071156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9485F-F7EA-4A3F-9957-E1E638D02226}" type="datetimeFigureOut">
              <a:rPr lang="en-CA" smtClean="0"/>
              <a:t>2023-10-05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7DBEB-FB50-4113-B12B-C45F1BA6AD3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157300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9485F-F7EA-4A3F-9957-E1E638D02226}" type="datetimeFigureOut">
              <a:rPr lang="en-CA" smtClean="0"/>
              <a:t>2023-10-05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7DBEB-FB50-4113-B12B-C45F1BA6AD3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320239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E9485F-F7EA-4A3F-9957-E1E638D02226}" type="datetimeFigureOut">
              <a:rPr lang="en-CA" smtClean="0"/>
              <a:t>2023-10-05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47DBEB-FB50-4113-B12B-C45F1BA6AD3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93449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.xml"/><Relationship Id="rId5" Type="http://schemas.openxmlformats.org/officeDocument/2006/relationships/image" Target="../media/image6.png"/><Relationship Id="rId4" Type="http://schemas.openxmlformats.org/officeDocument/2006/relationships/hyperlink" Target="https://saskatooninteragencyresponse.ca/" TargetMode="External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364088" y="764704"/>
            <a:ext cx="367240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Thursday, October 12, 2023</a:t>
            </a:r>
          </a:p>
          <a:p>
            <a:endParaRPr lang="en-US" b="1" dirty="0"/>
          </a:p>
          <a:p>
            <a:br>
              <a:rPr lang="en-US" dirty="0"/>
            </a:br>
            <a:endParaRPr lang="en-US" dirty="0"/>
          </a:p>
          <a:p>
            <a:r>
              <a:rPr lang="en-US" sz="3000" b="1" dirty="0"/>
              <a:t>Collaboration is our superpower.</a:t>
            </a:r>
          </a:p>
          <a:p>
            <a:endParaRPr lang="en-US" sz="2400" b="1" dirty="0"/>
          </a:p>
          <a:p>
            <a:r>
              <a:rPr lang="en-US" sz="2000" i="1" dirty="0"/>
              <a:t>A closer look at how the SPRP works as a large intersectoral multisectoral collective impact collaborative.</a:t>
            </a:r>
          </a:p>
          <a:p>
            <a:endParaRPr lang="en-US" sz="2000" b="1" i="1" dirty="0"/>
          </a:p>
          <a:p>
            <a:r>
              <a:rPr lang="en-US" sz="2000" b="1" dirty="0"/>
              <a:t>Colleen Christopherson-Cote, </a:t>
            </a:r>
          </a:p>
          <a:p>
            <a:r>
              <a:rPr lang="en-US" sz="2000" dirty="0"/>
              <a:t>Coordinator, Saskatoon Poverty Reduction Partnership</a:t>
            </a:r>
          </a:p>
          <a:p>
            <a:endParaRPr lang="en-US" sz="2000" b="1" dirty="0"/>
          </a:p>
          <a:p>
            <a:endParaRPr lang="en-US" sz="2400" b="1" dirty="0"/>
          </a:p>
        </p:txBody>
      </p:sp>
      <p:pic>
        <p:nvPicPr>
          <p:cNvPr id="6" name="Picture 5" descr="Diagram&#10;&#10;Description automatically generated with low confidence">
            <a:extLst>
              <a:ext uri="{FF2B5EF4-FFF2-40B4-BE49-F238E27FC236}">
                <a16:creationId xmlns:a16="http://schemas.microsoft.com/office/drawing/2014/main" id="{4DA99FB7-06A1-4FDF-8744-B2B9F6C700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0"/>
            <a:ext cx="5300886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D9A29DF-CD7A-D163-64E6-FCA45F4F7714}"/>
              </a:ext>
            </a:extLst>
          </p:cNvPr>
          <p:cNvSpPr/>
          <p:nvPr/>
        </p:nvSpPr>
        <p:spPr>
          <a:xfrm>
            <a:off x="251520" y="5805264"/>
            <a:ext cx="2880320" cy="576064"/>
          </a:xfrm>
          <a:prstGeom prst="rect">
            <a:avLst/>
          </a:prstGeom>
          <a:solidFill>
            <a:srgbClr val="0953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934924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54CDDC-091F-5AE5-1CDA-CBDED7DFD8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089" y="-90264"/>
            <a:ext cx="8229600" cy="1143000"/>
          </a:xfrm>
        </p:spPr>
        <p:txBody>
          <a:bodyPr/>
          <a:lstStyle/>
          <a:p>
            <a:r>
              <a:rPr lang="en-US" dirty="0"/>
              <a:t>Pivot away from COVID</a:t>
            </a:r>
            <a:endParaRPr lang="en-CA" dirty="0"/>
          </a:p>
        </p:txBody>
      </p:sp>
      <p:pic>
        <p:nvPicPr>
          <p:cNvPr id="5" name="Content Placeholder 4" descr="A group of people sitting in chairs in a room&#10;&#10;Description automatically generated">
            <a:extLst>
              <a:ext uri="{FF2B5EF4-FFF2-40B4-BE49-F238E27FC236}">
                <a16:creationId xmlns:a16="http://schemas.microsoft.com/office/drawing/2014/main" id="{42C2D06A-63F3-E086-B753-DBBA142419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755" y="899592"/>
            <a:ext cx="5386489" cy="4039867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46BBFE0-6A0F-45A8-1FAC-D7529781D4BE}"/>
              </a:ext>
            </a:extLst>
          </p:cNvPr>
          <p:cNvSpPr txBox="1"/>
          <p:nvPr/>
        </p:nvSpPr>
        <p:spPr>
          <a:xfrm>
            <a:off x="457200" y="5034788"/>
            <a:ext cx="822960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The SPRP partners gathered to re-energize the work around the 12 Bold Ideas to Eliminate Poverty – 165 registered for a full day meeting.</a:t>
            </a:r>
          </a:p>
          <a:p>
            <a:endParaRPr lang="en-US" sz="2000" dirty="0"/>
          </a:p>
          <a:p>
            <a:r>
              <a:rPr lang="en-US" sz="2000" b="1" dirty="0"/>
              <a:t>We trust each other, understand the common goal and see our individual place in the collective action. We are better together.</a:t>
            </a:r>
          </a:p>
        </p:txBody>
      </p:sp>
    </p:spTree>
    <p:extLst>
      <p:ext uri="{BB962C8B-B14F-4D97-AF65-F5344CB8AC3E}">
        <p14:creationId xmlns:p14="http://schemas.microsoft.com/office/powerpoint/2010/main" val="39049456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EF9BF6-2947-4A40-89D9-E6D98D59C3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EBE22F-C4C4-46E4-8B2D-F22A67E93C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5BBC62-C10D-436B-A829-78E841124D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72439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9328861-1723-46A7-B1F0-8EC24595C5CB}"/>
              </a:ext>
            </a:extLst>
          </p:cNvPr>
          <p:cNvSpPr/>
          <p:nvPr/>
        </p:nvSpPr>
        <p:spPr>
          <a:xfrm>
            <a:off x="-196858" y="4533416"/>
            <a:ext cx="9537715" cy="2640000"/>
          </a:xfrm>
          <a:prstGeom prst="rect">
            <a:avLst/>
          </a:prstGeom>
          <a:solidFill>
            <a:srgbClr val="0070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2DD158A4-FB66-4FBA-B7FB-E1B3AC362004}"/>
              </a:ext>
            </a:extLst>
          </p:cNvPr>
          <p:cNvSpPr txBox="1">
            <a:spLocks/>
          </p:cNvSpPr>
          <p:nvPr/>
        </p:nvSpPr>
        <p:spPr>
          <a:xfrm>
            <a:off x="323528" y="4708932"/>
            <a:ext cx="7571184" cy="21490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CA" b="1" u="sng" dirty="0">
                <a:solidFill>
                  <a:schemeClr val="bg1"/>
                </a:solidFill>
              </a:rPr>
              <a:t>Connect with Colleen/SPRP</a:t>
            </a:r>
          </a:p>
          <a:p>
            <a:pPr algn="l"/>
            <a:endParaRPr lang="en-CA" sz="2400" b="1" u="sng" dirty="0">
              <a:solidFill>
                <a:schemeClr val="bg1"/>
              </a:solidFill>
            </a:endParaRPr>
          </a:p>
          <a:p>
            <a:pPr algn="l"/>
            <a:r>
              <a:rPr lang="en-CA" dirty="0">
                <a:solidFill>
                  <a:schemeClr val="bg1"/>
                </a:solidFill>
              </a:rPr>
              <a:t>SPRPcoordinator@gmail.com</a:t>
            </a:r>
          </a:p>
          <a:p>
            <a:pPr algn="l"/>
            <a:r>
              <a:rPr lang="en-CA" dirty="0">
                <a:solidFill>
                  <a:schemeClr val="bg1"/>
                </a:solidFill>
              </a:rPr>
              <a:t>306.491.8502</a:t>
            </a:r>
          </a:p>
          <a:p>
            <a:pPr algn="l"/>
            <a:r>
              <a:rPr lang="en-CA" dirty="0">
                <a:solidFill>
                  <a:schemeClr val="bg1"/>
                </a:solidFill>
              </a:rPr>
              <a:t>FB: @EndPovertyYXE</a:t>
            </a:r>
          </a:p>
        </p:txBody>
      </p:sp>
    </p:spTree>
    <p:extLst>
      <p:ext uri="{BB962C8B-B14F-4D97-AF65-F5344CB8AC3E}">
        <p14:creationId xmlns:p14="http://schemas.microsoft.com/office/powerpoint/2010/main" val="12095534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047C71-05B3-63D9-4FBC-3FFC4FED95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B88385-96CA-793D-41CA-66AB070BA6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424105" cy="6911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0979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FF7CF0-F1E6-818E-DA0F-150E99597E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267A97-610C-D727-AFA1-C62364AFA6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64695D-88DA-D2F4-19FD-8D50C1725C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11" y="126832"/>
            <a:ext cx="8805778" cy="6604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0669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FAE3C0-724C-427F-A0CD-7796208E17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81560F-FD40-4CF7-8C03-F244AE1FD2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BA03380-2BB7-4023-BB82-7A96BFD508AA}"/>
              </a:ext>
            </a:extLst>
          </p:cNvPr>
          <p:cNvSpPr/>
          <p:nvPr/>
        </p:nvSpPr>
        <p:spPr>
          <a:xfrm>
            <a:off x="-252536" y="463692"/>
            <a:ext cx="9537715" cy="931242"/>
          </a:xfrm>
          <a:prstGeom prst="rect">
            <a:avLst/>
          </a:prstGeom>
          <a:solidFill>
            <a:srgbClr val="0070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A79E531-F3AE-4712-9224-C760363118B7}"/>
              </a:ext>
            </a:extLst>
          </p:cNvPr>
          <p:cNvSpPr txBox="1"/>
          <p:nvPr/>
        </p:nvSpPr>
        <p:spPr>
          <a:xfrm>
            <a:off x="0" y="652314"/>
            <a:ext cx="89644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solidFill>
                  <a:schemeClr val="bg1"/>
                </a:solidFill>
              </a:rPr>
              <a:t>What are the ingredients that make this work?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BD076ED-26F1-8E11-8CB1-B2492DDF97B0}"/>
              </a:ext>
            </a:extLst>
          </p:cNvPr>
          <p:cNvSpPr/>
          <p:nvPr/>
        </p:nvSpPr>
        <p:spPr>
          <a:xfrm>
            <a:off x="-264359" y="1644625"/>
            <a:ext cx="4914292" cy="4437112"/>
          </a:xfrm>
          <a:prstGeom prst="rect">
            <a:avLst/>
          </a:prstGeom>
          <a:gradFill flip="none" rotWithShape="1">
            <a:gsLst>
              <a:gs pos="0">
                <a:srgbClr val="00707E">
                  <a:tint val="66000"/>
                  <a:satMod val="160000"/>
                </a:srgbClr>
              </a:gs>
              <a:gs pos="50000">
                <a:srgbClr val="00707E">
                  <a:tint val="44500"/>
                  <a:satMod val="160000"/>
                </a:srgbClr>
              </a:gs>
              <a:gs pos="100000">
                <a:srgbClr val="00707E">
                  <a:tint val="23500"/>
                  <a:satMod val="160000"/>
                </a:srgbClr>
              </a:gs>
            </a:gsLst>
            <a:lin ang="135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ABB263E-5A8B-60EB-5769-577533764464}"/>
              </a:ext>
            </a:extLst>
          </p:cNvPr>
          <p:cNvSpPr txBox="1"/>
          <p:nvPr/>
        </p:nvSpPr>
        <p:spPr>
          <a:xfrm>
            <a:off x="212821" y="2284546"/>
            <a:ext cx="4437112" cy="35548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5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Collaboration refers to the </a:t>
            </a:r>
            <a:r>
              <a:rPr lang="en-US" sz="25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engagement of people </a:t>
            </a:r>
            <a:r>
              <a:rPr lang="en-US" sz="25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in order to </a:t>
            </a:r>
            <a:r>
              <a:rPr lang="en-US" sz="25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create </a:t>
            </a:r>
            <a:r>
              <a:rPr lang="en-US" sz="2500" b="1" dirty="0">
                <a:solidFill>
                  <a:srgbClr val="000000"/>
                </a:solidFill>
                <a:latin typeface="Calibri" panose="020F0502020204030204" pitchFamily="34" charset="0"/>
              </a:rPr>
              <a:t>relationships </a:t>
            </a:r>
            <a:r>
              <a:rPr lang="en-US" sz="25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conducive for </a:t>
            </a:r>
            <a:r>
              <a:rPr lang="en-US" sz="25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solving complex issues</a:t>
            </a:r>
            <a:r>
              <a:rPr lang="en-US" sz="25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with </a:t>
            </a:r>
            <a:r>
              <a:rPr lang="en-US" sz="25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plausible solutions</a:t>
            </a:r>
            <a:r>
              <a:rPr lang="en-US" sz="25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for which </a:t>
            </a:r>
            <a:r>
              <a:rPr lang="en-US" sz="25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they take responsibility</a:t>
            </a:r>
            <a:r>
              <a:rPr lang="en-US" sz="25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– and </a:t>
            </a:r>
            <a:r>
              <a:rPr lang="en-US" sz="25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catalyze</a:t>
            </a:r>
            <a:r>
              <a:rPr lang="en-US" sz="25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their contributions and </a:t>
            </a:r>
            <a:r>
              <a:rPr lang="en-US" sz="25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assets</a:t>
            </a:r>
            <a:r>
              <a:rPr lang="en-US" sz="25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into </a:t>
            </a:r>
            <a:r>
              <a:rPr lang="en-US" sz="25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collective action.</a:t>
            </a:r>
            <a:r>
              <a:rPr lang="en-US" sz="25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  <a:endParaRPr lang="en-US" sz="2500" b="0" dirty="0">
              <a:effectLst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9362BC4-63C0-4F07-5358-C26D181E0719}"/>
              </a:ext>
            </a:extLst>
          </p:cNvPr>
          <p:cNvSpPr/>
          <p:nvPr/>
        </p:nvSpPr>
        <p:spPr>
          <a:xfrm>
            <a:off x="4769260" y="1641359"/>
            <a:ext cx="4914292" cy="4437112"/>
          </a:xfrm>
          <a:prstGeom prst="rect">
            <a:avLst/>
          </a:prstGeom>
          <a:gradFill flip="none" rotWithShape="1">
            <a:gsLst>
              <a:gs pos="0">
                <a:srgbClr val="00707E">
                  <a:tint val="66000"/>
                  <a:satMod val="160000"/>
                </a:srgbClr>
              </a:gs>
              <a:gs pos="50000">
                <a:srgbClr val="00707E">
                  <a:tint val="44500"/>
                  <a:satMod val="160000"/>
                </a:srgbClr>
              </a:gs>
              <a:gs pos="100000">
                <a:srgbClr val="00707E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DC7EBB2-A282-668D-1A8D-677B23AA9D7D}"/>
              </a:ext>
            </a:extLst>
          </p:cNvPr>
          <p:cNvSpPr txBox="1"/>
          <p:nvPr/>
        </p:nvSpPr>
        <p:spPr>
          <a:xfrm>
            <a:off x="5092115" y="2092185"/>
            <a:ext cx="4150499" cy="39395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5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Relationships</a:t>
            </a:r>
            <a:r>
              <a:rPr lang="en-US" sz="25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move at the </a:t>
            </a:r>
            <a:r>
              <a:rPr lang="en-US" sz="25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Speed of Trust</a:t>
            </a:r>
            <a:r>
              <a:rPr lang="en-US" sz="25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.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sz="25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500" dirty="0">
                <a:solidFill>
                  <a:srgbClr val="000000"/>
                </a:solidFill>
                <a:latin typeface="Calibri" panose="020F0502020204030204" pitchFamily="34" charset="0"/>
              </a:rPr>
              <a:t>Creating </a:t>
            </a:r>
            <a:r>
              <a:rPr lang="en-US" sz="2500" b="1" dirty="0">
                <a:solidFill>
                  <a:srgbClr val="000000"/>
                </a:solidFill>
                <a:latin typeface="Calibri" panose="020F0502020204030204" pitchFamily="34" charset="0"/>
              </a:rPr>
              <a:t>Social Change </a:t>
            </a:r>
            <a:r>
              <a:rPr lang="en-US" sz="2500" dirty="0">
                <a:solidFill>
                  <a:srgbClr val="000000"/>
                </a:solidFill>
                <a:latin typeface="Calibri" panose="020F0502020204030204" pitchFamily="34" charset="0"/>
              </a:rPr>
              <a:t>moves at the </a:t>
            </a:r>
            <a:r>
              <a:rPr lang="en-US" sz="2500" b="1" dirty="0">
                <a:solidFill>
                  <a:srgbClr val="000000"/>
                </a:solidFill>
                <a:latin typeface="Calibri" panose="020F0502020204030204" pitchFamily="34" charset="0"/>
              </a:rPr>
              <a:t>Speed of Relationships</a:t>
            </a:r>
            <a:r>
              <a:rPr lang="en-US" sz="2500" dirty="0">
                <a:solidFill>
                  <a:srgbClr val="000000"/>
                </a:solidFill>
                <a:latin typeface="Calibri" panose="020F0502020204030204" pitchFamily="34" charset="0"/>
              </a:rPr>
              <a:t>.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sz="2500" b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500" dirty="0">
                <a:solidFill>
                  <a:srgbClr val="000000"/>
                </a:solidFill>
                <a:latin typeface="Calibri" panose="020F0502020204030204" pitchFamily="34" charset="0"/>
              </a:rPr>
              <a:t>Break these rules and the work moves backwards exponentially faster than you can imagine.</a:t>
            </a:r>
            <a:endParaRPr lang="en-US" sz="2500" b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6438751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C1AE411-202D-D1FA-271D-ADD70EF0CC12}"/>
              </a:ext>
            </a:extLst>
          </p:cNvPr>
          <p:cNvSpPr/>
          <p:nvPr/>
        </p:nvSpPr>
        <p:spPr>
          <a:xfrm>
            <a:off x="-252536" y="188640"/>
            <a:ext cx="9537715" cy="931242"/>
          </a:xfrm>
          <a:prstGeom prst="rect">
            <a:avLst/>
          </a:prstGeom>
          <a:solidFill>
            <a:srgbClr val="0070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8520" y="116632"/>
            <a:ext cx="9361040" cy="1143000"/>
          </a:xfrm>
        </p:spPr>
        <p:txBody>
          <a:bodyPr>
            <a:normAutofit fontScale="90000"/>
          </a:bodyPr>
          <a:lstStyle/>
          <a:p>
            <a:r>
              <a:rPr lang="en-CA" dirty="0">
                <a:solidFill>
                  <a:schemeClr val="bg1"/>
                </a:solidFill>
              </a:rPr>
              <a:t>Enter COVID – and a new sense of urgency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0522" y="1218532"/>
            <a:ext cx="824441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200" b="1" dirty="0"/>
              <a:t>What we KNEW was that many of the pressures associated with COVID are exasperated by the pre-COVID conditions for many who are made vulnerable by poverty.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200" b="1" dirty="0"/>
              <a:t>So we asked the 175+ community partners if they wanted us to host a conversation about COVID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22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200" b="1" dirty="0"/>
              <a:t>AND – they did. But also, they had existing relationships, trusted the convening leadership and saw the common vision.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2200" dirty="0"/>
          </a:p>
        </p:txBody>
      </p:sp>
      <p:pic>
        <p:nvPicPr>
          <p:cNvPr id="8" name="Picture 7" descr="https://saskatooninteragencyresponse.ca/wp-content/uploads/2020/04/Saskatoon-Interagency-Respons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6566" y="5017234"/>
            <a:ext cx="3590114" cy="1133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1" descr="sprp logo_full_PANTONE NO WHIT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22" y="5173780"/>
            <a:ext cx="3819813" cy="703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3587CC1-BA07-4AF1-BAB6-61DDC20E0B50}"/>
              </a:ext>
            </a:extLst>
          </p:cNvPr>
          <p:cNvSpPr txBox="1"/>
          <p:nvPr/>
        </p:nvSpPr>
        <p:spPr>
          <a:xfrm>
            <a:off x="4555062" y="6189961"/>
            <a:ext cx="469959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2000" dirty="0">
                <a:hlinkClick r:id="rId4"/>
              </a:rPr>
              <a:t>https://saskatooninteragencyresponse.ca/</a:t>
            </a:r>
            <a:r>
              <a:rPr lang="en-CA" sz="2000" dirty="0"/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6A1C51-BAE2-44DE-8929-977CD23EED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543" y="5979524"/>
            <a:ext cx="836712" cy="83671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06D4121-D54D-4560-BC71-F2148043C6AA}"/>
              </a:ext>
            </a:extLst>
          </p:cNvPr>
          <p:cNvSpPr txBox="1"/>
          <p:nvPr/>
        </p:nvSpPr>
        <p:spPr>
          <a:xfrm>
            <a:off x="1561675" y="6083992"/>
            <a:ext cx="2218238" cy="657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Safe Community Action Alliance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74A2D81-43F5-9B01-6BBE-247C3707C24A}"/>
              </a:ext>
            </a:extLst>
          </p:cNvPr>
          <p:cNvGrpSpPr/>
          <p:nvPr/>
        </p:nvGrpSpPr>
        <p:grpSpPr>
          <a:xfrm>
            <a:off x="163830" y="4597650"/>
            <a:ext cx="4717440" cy="2486880"/>
            <a:chOff x="163830" y="4597650"/>
            <a:chExt cx="4717440" cy="24868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6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B7254409-ACB6-5EF4-8032-81D2FD51C223}"/>
                    </a:ext>
                  </a:extLst>
                </p14:cNvPr>
                <p14:cNvContentPartPr/>
                <p14:nvPr/>
              </p14:nvContentPartPr>
              <p14:xfrm>
                <a:off x="163830" y="4687650"/>
                <a:ext cx="4229640" cy="2396880"/>
              </p14:xfrm>
            </p:contentPart>
          </mc:Choice>
          <mc:Fallback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B7254409-ACB6-5EF4-8032-81D2FD51C223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54830" y="4678650"/>
                  <a:ext cx="4247280" cy="241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6D15067F-CBCE-DE19-4A10-A7AD2439451D}"/>
                    </a:ext>
                  </a:extLst>
                </p14:cNvPr>
                <p14:cNvContentPartPr/>
                <p14:nvPr/>
              </p14:nvContentPartPr>
              <p14:xfrm>
                <a:off x="2418150" y="4597650"/>
                <a:ext cx="2463120" cy="498240"/>
              </p14:xfrm>
            </p:contentPart>
          </mc:Choice>
          <mc:Fallback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6D15067F-CBCE-DE19-4A10-A7AD2439451D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2409150" y="4589010"/>
                  <a:ext cx="2480760" cy="51588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0006401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0011A6-D25D-FC4C-0A1F-60BB411694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FD2576-FE30-49AF-5256-F9E3F8D5B4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37C2A9AD-B281-FFCA-5C51-2B257AA82E9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34952281"/>
              </p:ext>
            </p:extLst>
          </p:nvPr>
        </p:nvGraphicFramePr>
        <p:xfrm>
          <a:off x="2073" y="192765"/>
          <a:ext cx="9154852" cy="64724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5353038" imgH="3784585" progId="Acrobat.Document.DC">
                  <p:embed/>
                </p:oleObj>
              </mc:Choice>
              <mc:Fallback>
                <p:oleObj name="Acrobat Document" r:id="rId2" imgW="5353038" imgH="3784585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073" y="192765"/>
                        <a:ext cx="9154852" cy="64724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423379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1564F4D-0525-F349-2E0C-5700BA73F0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66" y="116632"/>
            <a:ext cx="6284826" cy="4536504"/>
          </a:xfrm>
          <a:prstGeom prst="rect">
            <a:avLst/>
          </a:prstGeom>
        </p:spPr>
      </p:pic>
      <p:pic>
        <p:nvPicPr>
          <p:cNvPr id="1026" name="Picture 2" descr="Home - Saskatoon Inter-Agency Response to COVID-19">
            <a:extLst>
              <a:ext uri="{FF2B5EF4-FFF2-40B4-BE49-F238E27FC236}">
                <a16:creationId xmlns:a16="http://schemas.microsoft.com/office/drawing/2014/main" id="{C24BB50F-3B5E-F5CD-C0DF-C67D5F9B07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116289"/>
            <a:ext cx="1499552" cy="1499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95956F9-FCCA-E957-0BEC-DF7AFC243C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9846" y="5131057"/>
            <a:ext cx="1979712" cy="148478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7CF780C-BA0D-D8EE-C1C6-06A839AB9C2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41477"/>
          <a:stretch/>
        </p:blipFill>
        <p:spPr>
          <a:xfrm>
            <a:off x="6804248" y="159969"/>
            <a:ext cx="1794392" cy="182887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E810CB4-7648-2CE8-659F-FE596280649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44738"/>
          <a:stretch/>
        </p:blipFill>
        <p:spPr>
          <a:xfrm>
            <a:off x="6804248" y="2132856"/>
            <a:ext cx="1794392" cy="172694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0C146AC-E4B1-C49C-C663-4743739511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73011" y="4991565"/>
            <a:ext cx="2302591" cy="172694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877DF86-1289-EEA5-211E-044C99061A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82424" y="4105556"/>
            <a:ext cx="1934605" cy="2563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8217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F1F919-044E-E565-B3BC-DE3E418103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038" y="188640"/>
            <a:ext cx="4572396" cy="34292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237018-E012-A8F1-1D5C-88052D146A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1177" y="3272882"/>
            <a:ext cx="4572396" cy="34292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510989B-56EB-48E3-320B-6C3D913D0F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76544">
            <a:off x="6258613" y="211062"/>
            <a:ext cx="2557621" cy="27121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4EFC0B7-B47E-B515-E001-C7760A857D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745532">
            <a:off x="4472175" y="104517"/>
            <a:ext cx="2024487" cy="26187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465F960-FEE9-FC05-2BB6-A372EDE2F4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6535" y="3637579"/>
            <a:ext cx="2283718" cy="3044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9137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525CE6F-0598-05DD-475D-803974B34F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8640"/>
            <a:ext cx="6385258" cy="357301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A9C68F7-C50C-0727-4FE4-822493C8AB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0192" y="-85700"/>
            <a:ext cx="2736443" cy="68580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93DB5EB-CEBE-76C9-03B6-07AC5754C910}"/>
              </a:ext>
            </a:extLst>
          </p:cNvPr>
          <p:cNvSpPr txBox="1"/>
          <p:nvPr/>
        </p:nvSpPr>
        <p:spPr>
          <a:xfrm>
            <a:off x="683568" y="3972425"/>
            <a:ext cx="54006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We </a:t>
            </a:r>
            <a:r>
              <a:rPr lang="en-US" sz="2000" b="1" dirty="0"/>
              <a:t>leveraged our social capital </a:t>
            </a:r>
            <a:r>
              <a:rPr lang="en-US" sz="2000" dirty="0"/>
              <a:t>with </a:t>
            </a:r>
            <a:r>
              <a:rPr lang="en-US" sz="2000" b="1" dirty="0"/>
              <a:t>existing relationships </a:t>
            </a:r>
            <a:r>
              <a:rPr lang="en-US" sz="2000" dirty="0"/>
              <a:t>to talk differently about funding models. Community led the priorities, community decisions informed funding models and the funders came through with incredible resources.</a:t>
            </a:r>
          </a:p>
          <a:p>
            <a:endParaRPr lang="en-US" sz="2000" dirty="0"/>
          </a:p>
          <a:p>
            <a:r>
              <a:rPr lang="en-US" sz="2000" b="1" dirty="0"/>
              <a:t>We trusted each other and understood the common goal.</a:t>
            </a:r>
          </a:p>
        </p:txBody>
      </p:sp>
    </p:spTree>
    <p:extLst>
      <p:ext uri="{BB962C8B-B14F-4D97-AF65-F5344CB8AC3E}">
        <p14:creationId xmlns:p14="http://schemas.microsoft.com/office/powerpoint/2010/main" val="19469810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8455324AD288A4F94DA8F97360BF522" ma:contentTypeVersion="14" ma:contentTypeDescription="Create a new document." ma:contentTypeScope="" ma:versionID="0dfc2c4e89ed2ca9f4ddad24de1f364a">
  <xsd:schema xmlns:xsd="http://www.w3.org/2001/XMLSchema" xmlns:xs="http://www.w3.org/2001/XMLSchema" xmlns:p="http://schemas.microsoft.com/office/2006/metadata/properties" xmlns:ns2="7115f244-71cb-4c93-96a4-a230dffa8c4f" xmlns:ns3="11deafff-c08c-4a07-b2ef-5c9475668f26" targetNamespace="http://schemas.microsoft.com/office/2006/metadata/properties" ma:root="true" ma:fieldsID="b023103236bc0e2ad16e75c343bc8ba4" ns2:_="" ns3:_="">
    <xsd:import namespace="7115f244-71cb-4c93-96a4-a230dffa8c4f"/>
    <xsd:import namespace="11deafff-c08c-4a07-b2ef-5c9475668f2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15f244-71cb-4c93-96a4-a230dffa8c4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6ebf0b12-4ccb-428d-98f1-72e830c2f3f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1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1deafff-c08c-4a07-b2ef-5c9475668f26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2ad28e1e-e9f7-480d-aa00-c345df7084ce}" ma:internalName="TaxCatchAll" ma:showField="CatchAllData" ma:web="11deafff-c08c-4a07-b2ef-5c9475668f2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1deafff-c08c-4a07-b2ef-5c9475668f26" xsi:nil="true"/>
    <lcf76f155ced4ddcb4097134ff3c332f xmlns="7115f244-71cb-4c93-96a4-a230dffa8c4f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28440D2-3865-4794-96C3-010E37749F79}"/>
</file>

<file path=customXml/itemProps2.xml><?xml version="1.0" encoding="utf-8"?>
<ds:datastoreItem xmlns:ds="http://schemas.openxmlformats.org/officeDocument/2006/customXml" ds:itemID="{86D10F6B-B15C-4380-8F3D-CF14E7EF84CB}"/>
</file>

<file path=customXml/itemProps3.xml><?xml version="1.0" encoding="utf-8"?>
<ds:datastoreItem xmlns:ds="http://schemas.openxmlformats.org/officeDocument/2006/customXml" ds:itemID="{99A98996-CDD2-4CFA-AD59-C53E9328691D}"/>
</file>

<file path=docProps/app.xml><?xml version="1.0" encoding="utf-8"?>
<Properties xmlns="http://schemas.openxmlformats.org/officeDocument/2006/extended-properties" xmlns:vt="http://schemas.openxmlformats.org/officeDocument/2006/docPropsVTypes">
  <TotalTime>10980</TotalTime>
  <Words>315</Words>
  <Application>Microsoft Office PowerPoint</Application>
  <PresentationFormat>On-screen Show (4:3)</PresentationFormat>
  <Paragraphs>38</Paragraphs>
  <Slides>11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Office Theme</vt:lpstr>
      <vt:lpstr>Adobe Acrobat Document</vt:lpstr>
      <vt:lpstr>PowerPoint Presentation</vt:lpstr>
      <vt:lpstr>PowerPoint Presentation</vt:lpstr>
      <vt:lpstr>PowerPoint Presentation</vt:lpstr>
      <vt:lpstr>PowerPoint Presentation</vt:lpstr>
      <vt:lpstr>Enter COVID – and a new sense of urgency</vt:lpstr>
      <vt:lpstr>PowerPoint Presentation</vt:lpstr>
      <vt:lpstr>PowerPoint Presentation</vt:lpstr>
      <vt:lpstr>PowerPoint Presentation</vt:lpstr>
      <vt:lpstr>PowerPoint Presentation</vt:lpstr>
      <vt:lpstr>Pivot away from COVID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Colleen</dc:creator>
  <cp:lastModifiedBy>Saskatoon Poverty Reduction Partner Coordinator</cp:lastModifiedBy>
  <cp:revision>34</cp:revision>
  <dcterms:created xsi:type="dcterms:W3CDTF">2021-04-01T14:46:02Z</dcterms:created>
  <dcterms:modified xsi:type="dcterms:W3CDTF">2023-10-05T22:31:53Z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0x010100C8455324AD288A4F94DA8F97360BF522</vt:lpwstr>
  </property>
</Properties>
</file>