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59" r:id="rId3"/>
    <p:sldId id="844" r:id="rId4"/>
    <p:sldId id="845" r:id="rId5"/>
    <p:sldId id="796" r:id="rId6"/>
    <p:sldId id="797" r:id="rId7"/>
    <p:sldId id="258" r:id="rId8"/>
    <p:sldId id="822" r:id="rId9"/>
    <p:sldId id="821" r:id="rId10"/>
    <p:sldId id="823" r:id="rId11"/>
    <p:sldId id="824" r:id="rId12"/>
    <p:sldId id="825" r:id="rId13"/>
    <p:sldId id="832" r:id="rId14"/>
    <p:sldId id="833" r:id="rId15"/>
    <p:sldId id="827" r:id="rId16"/>
    <p:sldId id="834" r:id="rId17"/>
    <p:sldId id="828" r:id="rId18"/>
    <p:sldId id="843" r:id="rId19"/>
    <p:sldId id="830" r:id="rId20"/>
    <p:sldId id="836" r:id="rId21"/>
    <p:sldId id="820" r:id="rId22"/>
    <p:sldId id="835" r:id="rId23"/>
    <p:sldId id="837" r:id="rId24"/>
    <p:sldId id="793" r:id="rId25"/>
    <p:sldId id="788" r:id="rId26"/>
    <p:sldId id="840" r:id="rId27"/>
    <p:sldId id="790" r:id="rId28"/>
    <p:sldId id="791" r:id="rId29"/>
    <p:sldId id="839" r:id="rId30"/>
    <p:sldId id="787" r:id="rId31"/>
    <p:sldId id="846" r:id="rId32"/>
    <p:sldId id="84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AFFA"/>
    <a:srgbClr val="051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1"/>
    <p:restoredTop sz="85850"/>
  </p:normalViewPr>
  <p:slideViewPr>
    <p:cSldViewPr snapToGrid="0" snapToObjects="1">
      <p:cViewPr varScale="1">
        <p:scale>
          <a:sx n="105" d="100"/>
          <a:sy n="105"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54770-F65C-3943-B6BE-3A008665BE84}" type="datetimeFigureOut">
              <a:rPr lang="en-CA" smtClean="0"/>
              <a:t>2022-09-26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11F78-CF17-0949-8F25-4FB51E4A35CC}" type="slidenum">
              <a:rPr lang="en-CA" smtClean="0"/>
              <a:t>‹#›</a:t>
            </a:fld>
            <a:endParaRPr lang="en-CA"/>
          </a:p>
        </p:txBody>
      </p:sp>
    </p:spTree>
    <p:extLst>
      <p:ext uri="{BB962C8B-B14F-4D97-AF65-F5344CB8AC3E}">
        <p14:creationId xmlns:p14="http://schemas.microsoft.com/office/powerpoint/2010/main" val="84955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iteselectorsguild.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readevelopment.com/Corporate-Consultants-Survey-Results/Q1-2021/35th-annual-corporate-survey.s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readevelopment.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This was the final question asked to a panel of experienced site selectors during a recent webinar hosted by the </a:t>
            </a:r>
            <a:r>
              <a:rPr lang="en-CA" sz="1200" b="1" i="0" kern="1200" dirty="0">
                <a:solidFill>
                  <a:schemeClr val="tx1"/>
                </a:solidFill>
                <a:effectLst/>
                <a:latin typeface="+mn-lt"/>
                <a:ea typeface="+mn-ea"/>
                <a:cs typeface="+mn-cs"/>
                <a:hlinkClick r:id="rId3"/>
              </a:rPr>
              <a:t>Site Selectors Guild</a:t>
            </a:r>
            <a:r>
              <a:rPr lang="en-CA" sz="1200" b="0" i="0" kern="1200" dirty="0">
                <a:solidFill>
                  <a:schemeClr val="tx1"/>
                </a:solidFill>
                <a:effectLst/>
                <a:latin typeface="+mn-lt"/>
                <a:ea typeface="+mn-ea"/>
                <a:cs typeface="+mn-cs"/>
              </a:rPr>
              <a:t>. This is what they said:</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8</a:t>
            </a:fld>
            <a:endParaRPr lang="en-CA"/>
          </a:p>
        </p:txBody>
      </p:sp>
    </p:spTree>
    <p:extLst>
      <p:ext uri="{BB962C8B-B14F-4D97-AF65-F5344CB8AC3E}">
        <p14:creationId xmlns:p14="http://schemas.microsoft.com/office/powerpoint/2010/main" val="4116724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awareness and consideration stages is where you want to be promoting your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22</a:t>
            </a:fld>
            <a:endParaRPr lang="en-CA"/>
          </a:p>
        </p:txBody>
      </p:sp>
    </p:spTree>
    <p:extLst>
      <p:ext uri="{BB962C8B-B14F-4D97-AF65-F5344CB8AC3E}">
        <p14:creationId xmlns:p14="http://schemas.microsoft.com/office/powerpoint/2010/main" val="274323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effectLst/>
                <a:latin typeface="Source Serif Pro" panose="02040603050405020204" pitchFamily="18" charset="0"/>
              </a:rPr>
              <a:t>The 2020 edition of Development Counsellors International’s </a:t>
            </a:r>
            <a:r>
              <a:rPr lang="en-CA" b="0" i="1" dirty="0">
                <a:effectLst/>
                <a:latin typeface="Georgia" panose="02040502050405020303" pitchFamily="18" charset="0"/>
              </a:rPr>
              <a:t>Winning Strategies in Economic Development Marketing </a:t>
            </a:r>
            <a:r>
              <a:rPr lang="en-CA" b="0" i="0" dirty="0">
                <a:effectLst/>
                <a:latin typeface="Source Serif Pro" panose="02040603050405020204" pitchFamily="18" charset="0"/>
              </a:rPr>
              <a:t>identified the most effective ways to market to location advisors and corporate executives </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23</a:t>
            </a:fld>
            <a:endParaRPr lang="en-CA"/>
          </a:p>
        </p:txBody>
      </p:sp>
    </p:spTree>
    <p:extLst>
      <p:ext uri="{BB962C8B-B14F-4D97-AF65-F5344CB8AC3E}">
        <p14:creationId xmlns:p14="http://schemas.microsoft.com/office/powerpoint/2010/main" val="303669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second way is LAM, which takes a leaf out of the book of modern day media sites. </a:t>
            </a:r>
          </a:p>
        </p:txBody>
      </p:sp>
      <p:sp>
        <p:nvSpPr>
          <p:cNvPr id="4" name="Slide Number Placeholder 3"/>
          <p:cNvSpPr>
            <a:spLocks noGrp="1"/>
          </p:cNvSpPr>
          <p:nvPr>
            <p:ph type="sldNum" sz="quarter" idx="5"/>
          </p:nvPr>
        </p:nvSpPr>
        <p:spPr/>
        <p:txBody>
          <a:bodyPr/>
          <a:lstStyle/>
          <a:p>
            <a:fld id="{D6311F78-CF17-0949-8F25-4FB51E4A35CC}" type="slidenum">
              <a:rPr lang="en-CA" smtClean="0"/>
              <a:t>30</a:t>
            </a:fld>
            <a:endParaRPr lang="en-CA"/>
          </a:p>
        </p:txBody>
      </p:sp>
    </p:spTree>
    <p:extLst>
      <p:ext uri="{BB962C8B-B14F-4D97-AF65-F5344CB8AC3E}">
        <p14:creationId xmlns:p14="http://schemas.microsoft.com/office/powerpoint/2010/main" val="20647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Promoting your location’s “WHY” is the most essential element of your website.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But how do you do it?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Where do you start?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What should you include to make it compelling, engaging, and memorable?</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Here’s a 4-step process to help you</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12</a:t>
            </a:fld>
            <a:endParaRPr lang="en-CA"/>
          </a:p>
        </p:txBody>
      </p:sp>
    </p:spTree>
    <p:extLst>
      <p:ext uri="{BB962C8B-B14F-4D97-AF65-F5344CB8AC3E}">
        <p14:creationId xmlns:p14="http://schemas.microsoft.com/office/powerpoint/2010/main" val="305358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CA" sz="1200" b="1" i="1" kern="1200" dirty="0">
                <a:solidFill>
                  <a:schemeClr val="tx1"/>
                </a:solidFill>
                <a:effectLst/>
                <a:latin typeface="+mn-lt"/>
                <a:ea typeface="+mn-ea"/>
                <a:cs typeface="+mn-cs"/>
              </a:rPr>
              <a:t>Step 1: Understand your target audience</a:t>
            </a:r>
            <a:endParaRPr lang="en-CA" sz="1200" b="1" i="0" kern="1200" dirty="0">
              <a:solidFill>
                <a:schemeClr val="tx1"/>
              </a:solidFill>
              <a:effectLst/>
              <a:latin typeface="+mn-lt"/>
              <a:ea typeface="+mn-ea"/>
              <a:cs typeface="+mn-cs"/>
            </a:endParaRPr>
          </a:p>
          <a:p>
            <a:pPr marL="171450" indent="-171450" fontAlgn="auto">
              <a:buFont typeface="Arial" panose="020B0604020202020204" pitchFamily="34" charset="0"/>
              <a:buChar char="•"/>
            </a:pPr>
            <a:r>
              <a:rPr lang="en-CA" sz="1200" b="0" i="0" kern="1200" dirty="0">
                <a:solidFill>
                  <a:schemeClr val="tx1"/>
                </a:solidFill>
                <a:effectLst/>
                <a:latin typeface="+mn-lt"/>
                <a:ea typeface="+mn-ea"/>
                <a:cs typeface="+mn-cs"/>
              </a:rPr>
              <a:t>All successful marketing starts with knowing your customers, what gets their attention and what they need to accomplish their goals. </a:t>
            </a:r>
          </a:p>
          <a:p>
            <a:pPr marL="171450" indent="-171450" fontAlgn="auto">
              <a:buFont typeface="Arial" panose="020B0604020202020204" pitchFamily="34" charset="0"/>
              <a:buChar char="•"/>
            </a:pPr>
            <a:r>
              <a:rPr lang="en-CA" sz="1200" b="0" i="0" kern="1200" dirty="0">
                <a:solidFill>
                  <a:schemeClr val="tx1"/>
                </a:solidFill>
                <a:effectLst/>
                <a:latin typeface="+mn-lt"/>
                <a:ea typeface="+mn-ea"/>
                <a:cs typeface="+mn-cs"/>
              </a:rPr>
              <a:t>In economic development, your “customers” are the people and businesses you are seeking to engage – site selectors, talent, small businesses, </a:t>
            </a:r>
            <a:r>
              <a:rPr lang="en-CA" sz="1200" b="0" i="0" kern="1200" dirty="0" err="1">
                <a:solidFill>
                  <a:schemeClr val="tx1"/>
                </a:solidFill>
                <a:effectLst/>
                <a:latin typeface="+mn-lt"/>
                <a:ea typeface="+mn-ea"/>
                <a:cs typeface="+mn-cs"/>
              </a:rPr>
              <a:t>entreps</a:t>
            </a:r>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13</a:t>
            </a:fld>
            <a:endParaRPr lang="en-CA"/>
          </a:p>
        </p:txBody>
      </p:sp>
    </p:spTree>
    <p:extLst>
      <p:ext uri="{BB962C8B-B14F-4D97-AF65-F5344CB8AC3E}">
        <p14:creationId xmlns:p14="http://schemas.microsoft.com/office/powerpoint/2010/main" val="66115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r>
              <a:rPr lang="en-CA" sz="1200" b="1" i="1" kern="1200" dirty="0">
                <a:solidFill>
                  <a:schemeClr val="tx1"/>
                </a:solidFill>
                <a:effectLst/>
                <a:latin typeface="+mn-lt"/>
                <a:ea typeface="+mn-ea"/>
                <a:cs typeface="+mn-cs"/>
              </a:rPr>
              <a:t>Step 1: Understand your target audience</a:t>
            </a:r>
            <a:endParaRPr lang="en-CA" sz="1200" b="1" i="0" kern="1200" dirty="0">
              <a:solidFill>
                <a:schemeClr val="tx1"/>
              </a:solidFill>
              <a:effectLst/>
              <a:latin typeface="+mn-lt"/>
              <a:ea typeface="+mn-ea"/>
              <a:cs typeface="+mn-cs"/>
            </a:endParaRPr>
          </a:p>
          <a:p>
            <a:pPr marL="171450" indent="-171450" fontAlgn="auto">
              <a:buFont typeface="Arial" panose="020B0604020202020204" pitchFamily="34" charset="0"/>
              <a:buChar char="•"/>
            </a:pPr>
            <a:r>
              <a:rPr lang="en-CA" sz="1200" b="0" i="0" kern="1200" dirty="0">
                <a:solidFill>
                  <a:schemeClr val="tx1"/>
                </a:solidFill>
                <a:effectLst/>
                <a:latin typeface="+mn-lt"/>
                <a:ea typeface="+mn-ea"/>
                <a:cs typeface="+mn-cs"/>
              </a:rPr>
              <a:t>All successful marketing starts with knowing your customers, what gets their attention and what they need to accomplish their goals.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14</a:t>
            </a:fld>
            <a:endParaRPr lang="en-CA"/>
          </a:p>
        </p:txBody>
      </p:sp>
    </p:spTree>
    <p:extLst>
      <p:ext uri="{BB962C8B-B14F-4D97-AF65-F5344CB8AC3E}">
        <p14:creationId xmlns:p14="http://schemas.microsoft.com/office/powerpoint/2010/main" val="377983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Identifying and prioritizing which of these customer types you are targeting is essential as each have different needs and goals.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If you try to be all things to all people, you will end up creating a value proposition that is too broad.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It will be so vague that no one understands what makes your location special and your potential customers will turn to other, more specific options.</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15</a:t>
            </a:fld>
            <a:endParaRPr lang="en-CA"/>
          </a:p>
        </p:txBody>
      </p:sp>
    </p:spTree>
    <p:extLst>
      <p:ext uri="{BB962C8B-B14F-4D97-AF65-F5344CB8AC3E}">
        <p14:creationId xmlns:p14="http://schemas.microsoft.com/office/powerpoint/2010/main" val="159402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Start by thinking about what appeals to your target customer and how that can match up with what your location has to offer.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Put the needs of the customer first and determine the type of information that explains WHY your location can meet those needs.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For site selectors The </a:t>
            </a:r>
            <a:r>
              <a:rPr lang="en-CA" sz="1200" b="1" i="0" kern="1200" dirty="0">
                <a:solidFill>
                  <a:schemeClr val="tx1"/>
                </a:solidFill>
                <a:effectLst/>
                <a:latin typeface="+mn-lt"/>
                <a:ea typeface="+mn-ea"/>
                <a:cs typeface="+mn-cs"/>
                <a:hlinkClick r:id="rId3"/>
              </a:rPr>
              <a:t>latest survey of corporate executives</a:t>
            </a:r>
            <a:r>
              <a:rPr lang="en-CA" sz="1200" b="0" i="0" kern="1200" dirty="0">
                <a:solidFill>
                  <a:schemeClr val="tx1"/>
                </a:solidFill>
                <a:effectLst/>
                <a:latin typeface="+mn-lt"/>
                <a:ea typeface="+mn-ea"/>
                <a:cs typeface="+mn-cs"/>
              </a:rPr>
              <a:t> by </a:t>
            </a:r>
            <a:r>
              <a:rPr lang="en-CA" sz="1200" b="1" i="0" u="none" strike="noStrike" kern="1200" dirty="0">
                <a:solidFill>
                  <a:schemeClr val="tx1"/>
                </a:solidFill>
                <a:effectLst/>
                <a:latin typeface="+mn-lt"/>
                <a:ea typeface="+mn-ea"/>
                <a:cs typeface="+mn-cs"/>
                <a:hlinkClick r:id="rId4"/>
              </a:rPr>
              <a:t>Area Development Magazine</a:t>
            </a:r>
            <a:r>
              <a:rPr lang="en-CA" sz="1200" b="0" i="0" kern="1200" dirty="0">
                <a:solidFill>
                  <a:schemeClr val="tx1"/>
                </a:solidFill>
                <a:effectLst/>
                <a:latin typeface="+mn-lt"/>
                <a:ea typeface="+mn-ea"/>
                <a:cs typeface="+mn-cs"/>
              </a:rPr>
              <a:t> found the most important site selection factors are:</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17</a:t>
            </a:fld>
            <a:endParaRPr lang="en-CA"/>
          </a:p>
        </p:txBody>
      </p:sp>
    </p:spTree>
    <p:extLst>
      <p:ext uri="{BB962C8B-B14F-4D97-AF65-F5344CB8AC3E}">
        <p14:creationId xmlns:p14="http://schemas.microsoft.com/office/powerpoint/2010/main" val="355771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dirty="0"/>
              <a:t>Step 3 – </a:t>
            </a:r>
            <a:r>
              <a:rPr lang="en-CA" sz="1200" b="1" i="1" kern="1200" dirty="0">
                <a:solidFill>
                  <a:schemeClr val="tx1"/>
                </a:solidFill>
                <a:effectLst/>
                <a:latin typeface="+mn-lt"/>
                <a:ea typeface="+mn-ea"/>
                <a:cs typeface="+mn-cs"/>
              </a:rPr>
              <a:t>Prepare your elevator pitch</a:t>
            </a:r>
            <a:endParaRPr lang="en-CA" b="1" dirty="0"/>
          </a:p>
          <a:p>
            <a:pPr marL="171450" indent="-171450">
              <a:buFont typeface="Arial" panose="020B0604020202020204" pitchFamily="34" charset="0"/>
              <a:buChar char="•"/>
            </a:pPr>
            <a:r>
              <a:rPr lang="en-CA" dirty="0"/>
              <a:t>D</a:t>
            </a:r>
            <a:r>
              <a:rPr lang="en-CA" sz="1200" b="0" i="0" kern="1200" dirty="0">
                <a:solidFill>
                  <a:schemeClr val="tx1"/>
                </a:solidFill>
                <a:effectLst/>
                <a:latin typeface="+mn-lt"/>
                <a:ea typeface="+mn-ea"/>
                <a:cs typeface="+mn-cs"/>
              </a:rPr>
              <a:t>ocument your WHY by creating a succinct elevator pitch.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Emphasize your location advantages that matter most to site selectors and promote them consistently throughout your marketing channels. </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18</a:t>
            </a:fld>
            <a:endParaRPr lang="en-CA"/>
          </a:p>
        </p:txBody>
      </p:sp>
    </p:spTree>
    <p:extLst>
      <p:ext uri="{BB962C8B-B14F-4D97-AF65-F5344CB8AC3E}">
        <p14:creationId xmlns:p14="http://schemas.microsoft.com/office/powerpoint/2010/main" val="90260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dirty="0"/>
              <a:t>Step 3 – </a:t>
            </a:r>
            <a:r>
              <a:rPr lang="en-CA" sz="1200" b="1" i="1" kern="1200" dirty="0">
                <a:solidFill>
                  <a:schemeClr val="tx1"/>
                </a:solidFill>
                <a:effectLst/>
                <a:latin typeface="+mn-lt"/>
                <a:ea typeface="+mn-ea"/>
                <a:cs typeface="+mn-cs"/>
              </a:rPr>
              <a:t>Prepare your elevator pitch</a:t>
            </a:r>
            <a:endParaRPr lang="en-CA" b="1" dirty="0"/>
          </a:p>
          <a:p>
            <a:pPr marL="171450" indent="-171450">
              <a:buFont typeface="Arial" panose="020B0604020202020204" pitchFamily="34" charset="0"/>
              <a:buChar char="•"/>
            </a:pPr>
            <a:r>
              <a:rPr lang="en-CA" dirty="0"/>
              <a:t>D</a:t>
            </a:r>
            <a:r>
              <a:rPr lang="en-CA" sz="1200" b="0" i="0" kern="1200" dirty="0">
                <a:solidFill>
                  <a:schemeClr val="tx1"/>
                </a:solidFill>
                <a:effectLst/>
                <a:latin typeface="+mn-lt"/>
                <a:ea typeface="+mn-ea"/>
                <a:cs typeface="+mn-cs"/>
              </a:rPr>
              <a:t>ocument your WHY by creating a succinct elevator pitch.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Emphasize your location advantages that matter most to site selectors and promote them consistently throughout your marketing channels. </a:t>
            </a:r>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19</a:t>
            </a:fld>
            <a:endParaRPr lang="en-CA"/>
          </a:p>
        </p:txBody>
      </p:sp>
    </p:spTree>
    <p:extLst>
      <p:ext uri="{BB962C8B-B14F-4D97-AF65-F5344CB8AC3E}">
        <p14:creationId xmlns:p14="http://schemas.microsoft.com/office/powerpoint/2010/main" val="15276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off with an overview of the marketing funnel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D6311F78-CF17-0949-8F25-4FB51E4A35CC}" type="slidenum">
              <a:rPr lang="en-CA" smtClean="0"/>
              <a:t>21</a:t>
            </a:fld>
            <a:endParaRPr lang="en-CA"/>
          </a:p>
        </p:txBody>
      </p:sp>
    </p:spTree>
    <p:extLst>
      <p:ext uri="{BB962C8B-B14F-4D97-AF65-F5344CB8AC3E}">
        <p14:creationId xmlns:p14="http://schemas.microsoft.com/office/powerpoint/2010/main" val="1372003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2EB5-67B6-5E4F-BB3C-80A78F2AC2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86D7BE4-3E4C-6842-947E-7A4EE2FA14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5A4CA4C-B287-104D-B91D-2B8CDD6E0E67}"/>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5" name="Footer Placeholder 4">
            <a:extLst>
              <a:ext uri="{FF2B5EF4-FFF2-40B4-BE49-F238E27FC236}">
                <a16:creationId xmlns:a16="http://schemas.microsoft.com/office/drawing/2014/main" id="{AF6FA3C6-05CD-AF4C-94A5-25E4FA0D86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0043BD0-F96F-1E48-8FD9-1CFCDB767FF9}"/>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86257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CC86-F1C2-AC4F-8446-B39D710114F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A9C4483-CAEF-494A-B377-E61FFEB1DA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BC597F-25AE-C941-BF79-25D07B664464}"/>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5" name="Footer Placeholder 4">
            <a:extLst>
              <a:ext uri="{FF2B5EF4-FFF2-40B4-BE49-F238E27FC236}">
                <a16:creationId xmlns:a16="http://schemas.microsoft.com/office/drawing/2014/main" id="{3FCB1AA4-D917-614B-A129-92CD9EAAD0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DDD538-6E00-8D4E-8370-91B3BD84DB39}"/>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2701545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E7421-AE58-EF4D-BB92-BFBF6BDA97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FA04417-1106-A246-8434-96DF49B4BD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4D1066D-DBA1-8149-99D3-DB08B77F7404}"/>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5" name="Footer Placeholder 4">
            <a:extLst>
              <a:ext uri="{FF2B5EF4-FFF2-40B4-BE49-F238E27FC236}">
                <a16:creationId xmlns:a16="http://schemas.microsoft.com/office/drawing/2014/main" id="{26550F76-DE00-0749-9DFB-14EAD539033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9F7114-82CF-B246-8D0E-265BA51E5002}"/>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81642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22D0-984F-8645-B248-D0C1CCEA03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49D382-5FC5-7E42-8C9E-8CF3284B1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F4941A-A140-1741-BF20-0E9D0BE00E57}"/>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5" name="Footer Placeholder 4">
            <a:extLst>
              <a:ext uri="{FF2B5EF4-FFF2-40B4-BE49-F238E27FC236}">
                <a16:creationId xmlns:a16="http://schemas.microsoft.com/office/drawing/2014/main" id="{F258AB03-90CD-8844-B23E-795ED2AD07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74DEEBF-ECDA-A747-AC33-78A8DEE4D42E}"/>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143782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5597-43DF-634C-8C62-406A6C719B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917D807-F042-9F43-8936-27FE0B8A77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26DCB3-3810-AD4C-BBE2-B7AD13BC8B31}"/>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5" name="Footer Placeholder 4">
            <a:extLst>
              <a:ext uri="{FF2B5EF4-FFF2-40B4-BE49-F238E27FC236}">
                <a16:creationId xmlns:a16="http://schemas.microsoft.com/office/drawing/2014/main" id="{23429634-CA8B-7645-95AB-56A7FAA7FC4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E9A97C-99B4-E348-9654-C5B8533C5D97}"/>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309539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7884-B36B-3343-947F-03247F7BB15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84CDFE5-73E0-0D42-A8E9-54449270D7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04FAE65-7B7C-9B4D-B447-4F6F8561EC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CFA1935-CA5E-EF44-8F53-B639A4839DBD}"/>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6" name="Footer Placeholder 5">
            <a:extLst>
              <a:ext uri="{FF2B5EF4-FFF2-40B4-BE49-F238E27FC236}">
                <a16:creationId xmlns:a16="http://schemas.microsoft.com/office/drawing/2014/main" id="{4601CA19-0F51-1644-9AC9-5B9A992ECFF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943208-D16F-F540-9ED2-2C368D8902AD}"/>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339013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8C1B-9129-E34F-AB52-BC072576172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73C7D56-6927-E24D-8A97-0D716F3A8A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090893-6618-784B-A990-B1798BA4A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E10D47B-7E3F-1847-9541-F428B58196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EB91B-F2D6-2A45-A97E-2130ECD0AF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43122B1-F64E-144E-9BE1-FBC3EDBED6C0}"/>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8" name="Footer Placeholder 7">
            <a:extLst>
              <a:ext uri="{FF2B5EF4-FFF2-40B4-BE49-F238E27FC236}">
                <a16:creationId xmlns:a16="http://schemas.microsoft.com/office/drawing/2014/main" id="{086A81E5-7721-E54F-B848-8B84EBE2DD2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2A8A386-3BB5-6C43-B559-E57ED9E0B43B}"/>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358466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9BAF-8062-0B49-BB11-4B2FACF4E8C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B9ACFA2-FC8A-5A45-9195-436E6CC7794B}"/>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4" name="Footer Placeholder 3">
            <a:extLst>
              <a:ext uri="{FF2B5EF4-FFF2-40B4-BE49-F238E27FC236}">
                <a16:creationId xmlns:a16="http://schemas.microsoft.com/office/drawing/2014/main" id="{36E39576-1440-BC46-9C02-AA0E7847A09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28787D5-B114-B74C-9EAD-251ECEB0EBD4}"/>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373818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043FD-187D-204D-82CE-981FEAEC20DC}"/>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3" name="Footer Placeholder 2">
            <a:extLst>
              <a:ext uri="{FF2B5EF4-FFF2-40B4-BE49-F238E27FC236}">
                <a16:creationId xmlns:a16="http://schemas.microsoft.com/office/drawing/2014/main" id="{990A3A62-C484-AD40-BD67-E075B7B9F3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0C51A92-2E50-6847-81FB-B73EF10ECE24}"/>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27491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FB72-D215-7845-B17D-F5D3A8769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42A3E2F-511E-C54A-8859-1EF6B3C5A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7EDC1A7-B685-1546-9D00-1ABFB847C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EA72F-40EF-6542-B6DE-E618186A31C2}"/>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6" name="Footer Placeholder 5">
            <a:extLst>
              <a:ext uri="{FF2B5EF4-FFF2-40B4-BE49-F238E27FC236}">
                <a16:creationId xmlns:a16="http://schemas.microsoft.com/office/drawing/2014/main" id="{B7CC1E67-3EB6-5241-9C06-362C04CCF48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11BD29-A8AA-7649-B722-FEED9569CCC9}"/>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4227326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1094-999F-6D4E-843F-CE79F2B8D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57C22DB-3B7B-1547-A902-E585C34691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5EA44AF-116D-DB47-B23F-019F9EC76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84784-560C-E140-BC9C-10670A95BC26}"/>
              </a:ext>
            </a:extLst>
          </p:cNvPr>
          <p:cNvSpPr>
            <a:spLocks noGrp="1"/>
          </p:cNvSpPr>
          <p:nvPr>
            <p:ph type="dt" sz="half" idx="10"/>
          </p:nvPr>
        </p:nvSpPr>
        <p:spPr/>
        <p:txBody>
          <a:bodyPr/>
          <a:lstStyle/>
          <a:p>
            <a:fld id="{3AB725F8-607A-8944-9D9D-ECEC48539087}" type="datetimeFigureOut">
              <a:rPr lang="en-CA" smtClean="0"/>
              <a:t>2022-09-26</a:t>
            </a:fld>
            <a:endParaRPr lang="en-CA"/>
          </a:p>
        </p:txBody>
      </p:sp>
      <p:sp>
        <p:nvSpPr>
          <p:cNvPr id="6" name="Footer Placeholder 5">
            <a:extLst>
              <a:ext uri="{FF2B5EF4-FFF2-40B4-BE49-F238E27FC236}">
                <a16:creationId xmlns:a16="http://schemas.microsoft.com/office/drawing/2014/main" id="{531A0545-2C31-3C4C-A415-19E2EB86E8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08296A-2E33-984E-972C-97DAE20CCC34}"/>
              </a:ext>
            </a:extLst>
          </p:cNvPr>
          <p:cNvSpPr>
            <a:spLocks noGrp="1"/>
          </p:cNvSpPr>
          <p:nvPr>
            <p:ph type="sldNum" sz="quarter" idx="12"/>
          </p:nvPr>
        </p:nvSpPr>
        <p:spPr/>
        <p:txBody>
          <a:bodyPr/>
          <a:lstStyle/>
          <a:p>
            <a:fld id="{FC618C98-C652-EC4D-8A00-8D5674516B7F}" type="slidenum">
              <a:rPr lang="en-CA" smtClean="0"/>
              <a:t>‹#›</a:t>
            </a:fld>
            <a:endParaRPr lang="en-CA"/>
          </a:p>
        </p:txBody>
      </p:sp>
    </p:spTree>
    <p:extLst>
      <p:ext uri="{BB962C8B-B14F-4D97-AF65-F5344CB8AC3E}">
        <p14:creationId xmlns:p14="http://schemas.microsoft.com/office/powerpoint/2010/main" val="35552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1A8A2-4718-C542-8147-DA437CADB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9E137DD-C87E-E645-9A8B-363165B56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D9035A9-2958-0040-A69E-0E79679C13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725F8-607A-8944-9D9D-ECEC48539087}" type="datetimeFigureOut">
              <a:rPr lang="en-CA" smtClean="0"/>
              <a:t>2022-09-26</a:t>
            </a:fld>
            <a:endParaRPr lang="en-CA"/>
          </a:p>
        </p:txBody>
      </p:sp>
      <p:sp>
        <p:nvSpPr>
          <p:cNvPr id="5" name="Footer Placeholder 4">
            <a:extLst>
              <a:ext uri="{FF2B5EF4-FFF2-40B4-BE49-F238E27FC236}">
                <a16:creationId xmlns:a16="http://schemas.microsoft.com/office/drawing/2014/main" id="{C8FF0E1C-9ABD-4B49-B247-2FB4B25715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3064F82-ECCB-4340-9AB1-895330016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18C98-C652-EC4D-8A00-8D5674516B7F}" type="slidenum">
              <a:rPr lang="en-CA" smtClean="0"/>
              <a:t>‹#›</a:t>
            </a:fld>
            <a:endParaRPr lang="en-CA"/>
          </a:p>
        </p:txBody>
      </p:sp>
    </p:spTree>
    <p:extLst>
      <p:ext uri="{BB962C8B-B14F-4D97-AF65-F5344CB8AC3E}">
        <p14:creationId xmlns:p14="http://schemas.microsoft.com/office/powerpoint/2010/main" val="3596833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B09E11-AE6A-D647-9A8B-91EFBAF19461}"/>
              </a:ext>
            </a:extLst>
          </p:cNvPr>
          <p:cNvPicPr>
            <a:picLocks noChangeAspect="1"/>
          </p:cNvPicPr>
          <p:nvPr/>
        </p:nvPicPr>
        <p:blipFill>
          <a:blip r:embed="rId2"/>
          <a:srcRect l="773" r="773"/>
          <a:stretch/>
        </p:blipFill>
        <p:spPr>
          <a:xfrm>
            <a:off x="20" y="1282"/>
            <a:ext cx="12191980" cy="6856718"/>
          </a:xfrm>
          <a:prstGeom prst="rect">
            <a:avLst/>
          </a:prstGeom>
        </p:spPr>
      </p:pic>
    </p:spTree>
    <p:extLst>
      <p:ext uri="{BB962C8B-B14F-4D97-AF65-F5344CB8AC3E}">
        <p14:creationId xmlns:p14="http://schemas.microsoft.com/office/powerpoint/2010/main" val="172740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EA04F-D60A-C04B-80EF-3740C3061DF9}"/>
              </a:ext>
            </a:extLst>
          </p:cNvPr>
          <p:cNvPicPr>
            <a:picLocks noChangeAspect="1"/>
          </p:cNvPicPr>
          <p:nvPr/>
        </p:nvPicPr>
        <p:blipFill>
          <a:blip r:embed="rId2"/>
          <a:srcRect/>
          <a:stretch/>
        </p:blipFill>
        <p:spPr>
          <a:xfrm>
            <a:off x="919" y="11674"/>
            <a:ext cx="12190162" cy="6834652"/>
          </a:xfrm>
          <a:prstGeom prst="rect">
            <a:avLst/>
          </a:prstGeom>
        </p:spPr>
      </p:pic>
    </p:spTree>
    <p:extLst>
      <p:ext uri="{BB962C8B-B14F-4D97-AF65-F5344CB8AC3E}">
        <p14:creationId xmlns:p14="http://schemas.microsoft.com/office/powerpoint/2010/main" val="381610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44F53D-6E8B-AE41-8B60-1FF296D5DFCD}"/>
              </a:ext>
            </a:extLst>
          </p:cNvPr>
          <p:cNvPicPr>
            <a:picLocks noChangeAspect="1"/>
          </p:cNvPicPr>
          <p:nvPr/>
        </p:nvPicPr>
        <p:blipFill>
          <a:blip r:embed="rId2"/>
          <a:srcRect l="170" r="170"/>
          <a:stretch/>
        </p:blipFill>
        <p:spPr>
          <a:xfrm>
            <a:off x="0" y="1"/>
            <a:ext cx="12192000" cy="6858000"/>
          </a:xfrm>
          <a:prstGeom prst="rect">
            <a:avLst/>
          </a:prstGeom>
        </p:spPr>
      </p:pic>
    </p:spTree>
    <p:extLst>
      <p:ext uri="{BB962C8B-B14F-4D97-AF65-F5344CB8AC3E}">
        <p14:creationId xmlns:p14="http://schemas.microsoft.com/office/powerpoint/2010/main" val="919804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FC4C1704-7468-D449-90B6-F01C3DC0BF3C}"/>
              </a:ext>
            </a:extLst>
          </p:cNvPr>
          <p:cNvPicPr>
            <a:picLocks noChangeAspect="1"/>
          </p:cNvPicPr>
          <p:nvPr/>
        </p:nvPicPr>
        <p:blipFill rotWithShape="1">
          <a:blip r:embed="rId3"/>
          <a:srcRect r="425" b="-1"/>
          <a:stretch/>
        </p:blipFill>
        <p:spPr>
          <a:xfrm>
            <a:off x="20" y="1282"/>
            <a:ext cx="12191980" cy="6856718"/>
          </a:xfrm>
          <a:prstGeom prst="rect">
            <a:avLst/>
          </a:prstGeom>
        </p:spPr>
      </p:pic>
    </p:spTree>
    <p:extLst>
      <p:ext uri="{BB962C8B-B14F-4D97-AF65-F5344CB8AC3E}">
        <p14:creationId xmlns:p14="http://schemas.microsoft.com/office/powerpoint/2010/main" val="264549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5D4DFE-BB33-E24B-AC7A-6C923F409FD9}"/>
              </a:ext>
            </a:extLst>
          </p:cNvPr>
          <p:cNvSpPr/>
          <p:nvPr/>
        </p:nvSpPr>
        <p:spPr>
          <a:xfrm>
            <a:off x="0" y="0"/>
            <a:ext cx="12192000" cy="6858000"/>
          </a:xfrm>
          <a:prstGeom prst="rect">
            <a:avLst/>
          </a:prstGeom>
          <a:solidFill>
            <a:srgbClr val="28AFFA"/>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CA" b="1" dirty="0">
              <a:solidFill>
                <a:schemeClr val="bg1"/>
              </a:solidFill>
              <a:latin typeface="Avenir Next Demi Bold" panose="020B0503020202020204" pitchFamily="34" charset="0"/>
            </a:endParaRPr>
          </a:p>
        </p:txBody>
      </p:sp>
      <p:sp>
        <p:nvSpPr>
          <p:cNvPr id="7" name="Rectangle 6">
            <a:extLst>
              <a:ext uri="{FF2B5EF4-FFF2-40B4-BE49-F238E27FC236}">
                <a16:creationId xmlns:a16="http://schemas.microsoft.com/office/drawing/2014/main" id="{8AB58537-767D-6C43-AC75-57E4FD7C2314}"/>
              </a:ext>
            </a:extLst>
          </p:cNvPr>
          <p:cNvSpPr/>
          <p:nvPr/>
        </p:nvSpPr>
        <p:spPr>
          <a:xfrm>
            <a:off x="4676931" y="0"/>
            <a:ext cx="7537553"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CA" b="1" dirty="0">
              <a:solidFill>
                <a:schemeClr val="bg1"/>
              </a:solidFill>
              <a:latin typeface="Avenir Next Demi Bold" panose="020B0503020202020204" pitchFamily="34" charset="0"/>
            </a:endParaRPr>
          </a:p>
        </p:txBody>
      </p:sp>
      <p:sp>
        <p:nvSpPr>
          <p:cNvPr id="5" name="TextBox 4">
            <a:extLst>
              <a:ext uri="{FF2B5EF4-FFF2-40B4-BE49-F238E27FC236}">
                <a16:creationId xmlns:a16="http://schemas.microsoft.com/office/drawing/2014/main" id="{FE350267-9CEA-5549-9F99-A25E9F05AC64}"/>
              </a:ext>
            </a:extLst>
          </p:cNvPr>
          <p:cNvSpPr txBox="1"/>
          <p:nvPr/>
        </p:nvSpPr>
        <p:spPr>
          <a:xfrm>
            <a:off x="254832" y="524655"/>
            <a:ext cx="3582650" cy="2062103"/>
          </a:xfrm>
          <a:prstGeom prst="rect">
            <a:avLst/>
          </a:prstGeom>
          <a:noFill/>
        </p:spPr>
        <p:txBody>
          <a:bodyPr wrap="square" rtlCol="0">
            <a:spAutoFit/>
          </a:bodyPr>
          <a:lstStyle/>
          <a:p>
            <a:r>
              <a:rPr lang="en-CA" sz="3200" dirty="0">
                <a:solidFill>
                  <a:schemeClr val="bg1"/>
                </a:solidFill>
                <a:latin typeface="Avenir Next Medium" panose="020B0503020202020204" pitchFamily="34" charset="0"/>
              </a:rPr>
              <a:t>Step 1. </a:t>
            </a:r>
          </a:p>
          <a:p>
            <a:r>
              <a:rPr lang="en-CA" sz="3200" dirty="0">
                <a:solidFill>
                  <a:schemeClr val="bg1"/>
                </a:solidFill>
                <a:latin typeface="Avenir Next Medium" panose="020B0503020202020204" pitchFamily="34" charset="0"/>
              </a:rPr>
              <a:t>Understand your target audience</a:t>
            </a:r>
          </a:p>
          <a:p>
            <a:endParaRPr lang="en-CA" sz="3200" b="1" dirty="0">
              <a:solidFill>
                <a:schemeClr val="bg1"/>
              </a:solidFill>
              <a:latin typeface="Avenir Next Demi Bold" panose="020B0503020202020204" pitchFamily="34" charset="0"/>
            </a:endParaRPr>
          </a:p>
        </p:txBody>
      </p:sp>
      <p:sp>
        <p:nvSpPr>
          <p:cNvPr id="6" name="TextBox 5">
            <a:extLst>
              <a:ext uri="{FF2B5EF4-FFF2-40B4-BE49-F238E27FC236}">
                <a16:creationId xmlns:a16="http://schemas.microsoft.com/office/drawing/2014/main" id="{5AF83BEB-3F28-A842-B259-91AE1B2D6C4B}"/>
              </a:ext>
            </a:extLst>
          </p:cNvPr>
          <p:cNvSpPr txBox="1"/>
          <p:nvPr/>
        </p:nvSpPr>
        <p:spPr>
          <a:xfrm>
            <a:off x="5658786" y="666737"/>
            <a:ext cx="5913621" cy="4760919"/>
          </a:xfrm>
          <a:prstGeom prst="rect">
            <a:avLst/>
          </a:prstGeom>
          <a:noFill/>
        </p:spPr>
        <p:txBody>
          <a:bodyPr wrap="square">
            <a:spAutoFit/>
          </a:bodyPr>
          <a:lstStyle/>
          <a:p>
            <a:pPr>
              <a:lnSpc>
                <a:spcPct val="120000"/>
              </a:lnSpc>
            </a:pPr>
            <a:r>
              <a:rPr lang="en-CA" sz="3200" spc="50" dirty="0">
                <a:solidFill>
                  <a:schemeClr val="bg1"/>
                </a:solidFill>
                <a:effectLst/>
                <a:latin typeface="Helvetica Neue Light" panose="02000403000000020004" pitchFamily="2" charset="0"/>
                <a:ea typeface="Helvetica Neue Light" panose="02000403000000020004" pitchFamily="2" charset="0"/>
              </a:rPr>
              <a:t>If you really understand your target customer, you can create a compelling marketing narrative that grabs their attention, keeps them engaged and explains WHY your community is the right location for them.</a:t>
            </a:r>
            <a:endParaRPr lang="en-CA" sz="3200" spc="50" dirty="0">
              <a:solidFill>
                <a:schemeClr val="bg1"/>
              </a:solidFill>
              <a:latin typeface="Helvetica Neue Light" panose="02000403000000020004" pitchFamily="2" charset="0"/>
              <a:ea typeface="Helvetica Neue Light" panose="02000403000000020004" pitchFamily="2" charset="0"/>
            </a:endParaRPr>
          </a:p>
        </p:txBody>
      </p:sp>
      <p:pic>
        <p:nvPicPr>
          <p:cNvPr id="8" name="Picture 7" descr="Icon&#10;&#10;Description automatically generated">
            <a:extLst>
              <a:ext uri="{FF2B5EF4-FFF2-40B4-BE49-F238E27FC236}">
                <a16:creationId xmlns:a16="http://schemas.microsoft.com/office/drawing/2014/main" id="{77D83710-FD1C-4D47-81B7-F6717530661F}"/>
              </a:ext>
            </a:extLst>
          </p:cNvPr>
          <p:cNvPicPr>
            <a:picLocks noChangeAspect="1"/>
          </p:cNvPicPr>
          <p:nvPr/>
        </p:nvPicPr>
        <p:blipFill>
          <a:blip r:embed="rId3"/>
          <a:stretch>
            <a:fillRect/>
          </a:stretch>
        </p:blipFill>
        <p:spPr>
          <a:xfrm>
            <a:off x="10743371" y="5409371"/>
            <a:ext cx="2897257" cy="2897257"/>
          </a:xfrm>
          <a:prstGeom prst="rect">
            <a:avLst/>
          </a:prstGeom>
        </p:spPr>
      </p:pic>
    </p:spTree>
    <p:extLst>
      <p:ext uri="{BB962C8B-B14F-4D97-AF65-F5344CB8AC3E}">
        <p14:creationId xmlns:p14="http://schemas.microsoft.com/office/powerpoint/2010/main" val="322544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5D4DFE-BB33-E24B-AC7A-6C923F409FD9}"/>
              </a:ext>
            </a:extLst>
          </p:cNvPr>
          <p:cNvSpPr/>
          <p:nvPr/>
        </p:nvSpPr>
        <p:spPr>
          <a:xfrm>
            <a:off x="-1" y="0"/>
            <a:ext cx="3762532"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CA" b="1" dirty="0">
              <a:solidFill>
                <a:schemeClr val="bg1"/>
              </a:solidFill>
              <a:latin typeface="Avenir Next Demi Bold" panose="020B0503020202020204" pitchFamily="34" charset="0"/>
            </a:endParaRPr>
          </a:p>
        </p:txBody>
      </p:sp>
      <p:sp>
        <p:nvSpPr>
          <p:cNvPr id="6" name="TextBox 5">
            <a:extLst>
              <a:ext uri="{FF2B5EF4-FFF2-40B4-BE49-F238E27FC236}">
                <a16:creationId xmlns:a16="http://schemas.microsoft.com/office/drawing/2014/main" id="{5AF83BEB-3F28-A842-B259-91AE1B2D6C4B}"/>
              </a:ext>
            </a:extLst>
          </p:cNvPr>
          <p:cNvSpPr txBox="1"/>
          <p:nvPr/>
        </p:nvSpPr>
        <p:spPr>
          <a:xfrm>
            <a:off x="4250857" y="719445"/>
            <a:ext cx="7699946" cy="5344668"/>
          </a:xfrm>
          <a:prstGeom prst="rect">
            <a:avLst/>
          </a:prstGeom>
          <a:noFill/>
          <a:ln>
            <a:noFill/>
          </a:ln>
        </p:spPr>
        <p:txBody>
          <a:bodyPr wrap="square">
            <a:spAutoFit/>
          </a:bodyPr>
          <a:lstStyle/>
          <a:p>
            <a:pPr>
              <a:lnSpc>
                <a:spcPct val="110000"/>
              </a:lnSpc>
            </a:pPr>
            <a:r>
              <a:rPr lang="en-CA" sz="3200" b="1" dirty="0">
                <a:solidFill>
                  <a:srgbClr val="28AFFA"/>
                </a:solidFill>
                <a:latin typeface="Avenir Next Demi Bold" panose="020B0503020202020204" pitchFamily="34" charset="0"/>
              </a:rPr>
              <a:t>Talent Attraction </a:t>
            </a:r>
          </a:p>
          <a:p>
            <a:pPr>
              <a:lnSpc>
                <a:spcPct val="110000"/>
              </a:lnSpc>
            </a:pPr>
            <a:r>
              <a:rPr lang="en-CA" sz="2000" spc="50" dirty="0">
                <a:solidFill>
                  <a:srgbClr val="051B2C"/>
                </a:solidFill>
                <a:latin typeface="Helvetica Neue Light" panose="02000403000000020004" pitchFamily="2" charset="0"/>
                <a:ea typeface="Helvetica Neue Light" panose="02000403000000020004" pitchFamily="2" charset="0"/>
              </a:rPr>
              <a:t>Residents and workers</a:t>
            </a:r>
          </a:p>
          <a:p>
            <a:pPr>
              <a:lnSpc>
                <a:spcPct val="110000"/>
              </a:lnSpc>
            </a:pPr>
            <a:endParaRPr lang="en-CA" sz="2800" spc="50" dirty="0">
              <a:solidFill>
                <a:srgbClr val="051B2C"/>
              </a:solidFill>
              <a:latin typeface="Helvetica Neue Light" panose="02000403000000020004" pitchFamily="2" charset="0"/>
              <a:ea typeface="Helvetica Neue Light" panose="02000403000000020004" pitchFamily="2" charset="0"/>
            </a:endParaRPr>
          </a:p>
          <a:p>
            <a:pPr>
              <a:lnSpc>
                <a:spcPct val="110000"/>
              </a:lnSpc>
            </a:pPr>
            <a:r>
              <a:rPr lang="en-CA" sz="3200" b="1" dirty="0">
                <a:solidFill>
                  <a:srgbClr val="28AFFA"/>
                </a:solidFill>
                <a:latin typeface="Avenir Next Demi Bold" panose="020B0503020202020204" pitchFamily="34" charset="0"/>
              </a:rPr>
              <a:t>Business Attraction </a:t>
            </a:r>
          </a:p>
          <a:p>
            <a:pPr>
              <a:lnSpc>
                <a:spcPct val="110000"/>
              </a:lnSpc>
            </a:pPr>
            <a:r>
              <a:rPr lang="en-CA" sz="2000" spc="50" dirty="0">
                <a:solidFill>
                  <a:srgbClr val="051B2C"/>
                </a:solidFill>
                <a:latin typeface="Helvetica Neue Light" panose="02000403000000020004" pitchFamily="2" charset="0"/>
                <a:ea typeface="Helvetica Neue Light" panose="02000403000000020004" pitchFamily="2" charset="0"/>
              </a:rPr>
              <a:t>Foreign direct investors, location advisors and corporate executives with site selection responsibilities </a:t>
            </a:r>
          </a:p>
          <a:p>
            <a:pPr>
              <a:lnSpc>
                <a:spcPct val="110000"/>
              </a:lnSpc>
            </a:pPr>
            <a:endParaRPr lang="en-CA" sz="2800" spc="50" dirty="0">
              <a:solidFill>
                <a:srgbClr val="051B2C"/>
              </a:solidFill>
              <a:latin typeface="Helvetica Neue Light" panose="02000403000000020004" pitchFamily="2" charset="0"/>
              <a:ea typeface="Helvetica Neue Light" panose="02000403000000020004" pitchFamily="2" charset="0"/>
            </a:endParaRPr>
          </a:p>
          <a:p>
            <a:pPr>
              <a:lnSpc>
                <a:spcPct val="110000"/>
              </a:lnSpc>
            </a:pPr>
            <a:r>
              <a:rPr lang="en-CA" sz="3200" b="1" dirty="0">
                <a:solidFill>
                  <a:srgbClr val="28AFFA"/>
                </a:solidFill>
                <a:latin typeface="Avenir Next Demi Bold" panose="020B0503020202020204" pitchFamily="34" charset="0"/>
              </a:rPr>
              <a:t>Business Retention and Expansion </a:t>
            </a:r>
          </a:p>
          <a:p>
            <a:pPr>
              <a:lnSpc>
                <a:spcPct val="110000"/>
              </a:lnSpc>
            </a:pPr>
            <a:r>
              <a:rPr lang="en-CA" sz="2000" spc="50" dirty="0">
                <a:solidFill>
                  <a:srgbClr val="051B2C"/>
                </a:solidFill>
                <a:latin typeface="Helvetica Neue Light" panose="02000403000000020004" pitchFamily="2" charset="0"/>
                <a:ea typeface="Helvetica Neue Light" panose="02000403000000020004" pitchFamily="2" charset="0"/>
              </a:rPr>
              <a:t>Existing local businesses</a:t>
            </a:r>
          </a:p>
          <a:p>
            <a:pPr>
              <a:lnSpc>
                <a:spcPct val="110000"/>
              </a:lnSpc>
            </a:pPr>
            <a:endParaRPr lang="en-CA" sz="2800" spc="50" dirty="0">
              <a:solidFill>
                <a:srgbClr val="051B2C"/>
              </a:solidFill>
              <a:latin typeface="Helvetica Neue Light" panose="02000403000000020004" pitchFamily="2" charset="0"/>
              <a:ea typeface="Helvetica Neue Light" panose="02000403000000020004" pitchFamily="2" charset="0"/>
            </a:endParaRPr>
          </a:p>
          <a:p>
            <a:pPr>
              <a:lnSpc>
                <a:spcPct val="110000"/>
              </a:lnSpc>
            </a:pPr>
            <a:r>
              <a:rPr lang="en-CA" sz="3200" b="1" dirty="0">
                <a:solidFill>
                  <a:srgbClr val="28AFFA"/>
                </a:solidFill>
                <a:latin typeface="Avenir Next Demi Bold" panose="020B0503020202020204" pitchFamily="34" charset="0"/>
              </a:rPr>
              <a:t>Business Formation  </a:t>
            </a:r>
          </a:p>
          <a:p>
            <a:pPr>
              <a:lnSpc>
                <a:spcPct val="110000"/>
              </a:lnSpc>
            </a:pPr>
            <a:r>
              <a:rPr lang="en-CA" sz="2000" spc="50" dirty="0">
                <a:solidFill>
                  <a:srgbClr val="051B2C"/>
                </a:solidFill>
                <a:latin typeface="Helvetica Neue Light" panose="02000403000000020004" pitchFamily="2" charset="0"/>
                <a:ea typeface="Helvetica Neue Light" panose="02000403000000020004" pitchFamily="2" charset="0"/>
              </a:rPr>
              <a:t>entrepreneurs</a:t>
            </a:r>
          </a:p>
        </p:txBody>
      </p:sp>
      <p:pic>
        <p:nvPicPr>
          <p:cNvPr id="8" name="Picture 7" descr="Icon&#10;&#10;Description automatically generated">
            <a:extLst>
              <a:ext uri="{FF2B5EF4-FFF2-40B4-BE49-F238E27FC236}">
                <a16:creationId xmlns:a16="http://schemas.microsoft.com/office/drawing/2014/main" id="{77D83710-FD1C-4D47-81B7-F6717530661F}"/>
              </a:ext>
            </a:extLst>
          </p:cNvPr>
          <p:cNvPicPr>
            <a:picLocks noChangeAspect="1"/>
          </p:cNvPicPr>
          <p:nvPr/>
        </p:nvPicPr>
        <p:blipFill>
          <a:blip r:embed="rId3"/>
          <a:stretch>
            <a:fillRect/>
          </a:stretch>
        </p:blipFill>
        <p:spPr>
          <a:xfrm>
            <a:off x="10765853" y="5409371"/>
            <a:ext cx="2897257" cy="2897257"/>
          </a:xfrm>
          <a:prstGeom prst="rect">
            <a:avLst/>
          </a:prstGeom>
        </p:spPr>
      </p:pic>
      <p:sp>
        <p:nvSpPr>
          <p:cNvPr id="9" name="TextBox 8">
            <a:extLst>
              <a:ext uri="{FF2B5EF4-FFF2-40B4-BE49-F238E27FC236}">
                <a16:creationId xmlns:a16="http://schemas.microsoft.com/office/drawing/2014/main" id="{0E76227B-FFC0-794B-BEDB-5936FBFA4945}"/>
              </a:ext>
            </a:extLst>
          </p:cNvPr>
          <p:cNvSpPr txBox="1"/>
          <p:nvPr/>
        </p:nvSpPr>
        <p:spPr>
          <a:xfrm>
            <a:off x="555723" y="719445"/>
            <a:ext cx="2772092" cy="1754326"/>
          </a:xfrm>
          <a:prstGeom prst="rect">
            <a:avLst/>
          </a:prstGeom>
          <a:noFill/>
        </p:spPr>
        <p:txBody>
          <a:bodyPr wrap="square" rtlCol="0">
            <a:spAutoFit/>
          </a:bodyPr>
          <a:lstStyle/>
          <a:p>
            <a:r>
              <a:rPr lang="en-CA" sz="3600" b="1" dirty="0">
                <a:solidFill>
                  <a:schemeClr val="bg1"/>
                </a:solidFill>
                <a:latin typeface="Avenir Next Demi Bold" panose="020B0503020202020204" pitchFamily="34" charset="0"/>
              </a:rPr>
              <a:t>Who are your target customers?</a:t>
            </a:r>
          </a:p>
        </p:txBody>
      </p:sp>
    </p:spTree>
    <p:extLst>
      <p:ext uri="{BB962C8B-B14F-4D97-AF65-F5344CB8AC3E}">
        <p14:creationId xmlns:p14="http://schemas.microsoft.com/office/powerpoint/2010/main" val="1550184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D99CB-DB0D-6F46-88B7-B4FAB563F3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9552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208D170D-1803-614E-91F5-DB982770B11C}"/>
              </a:ext>
            </a:extLst>
          </p:cNvPr>
          <p:cNvPicPr>
            <a:picLocks noChangeAspect="1"/>
          </p:cNvPicPr>
          <p:nvPr/>
        </p:nvPicPr>
        <p:blipFill rotWithShape="1">
          <a:blip r:embed="rId2"/>
          <a:srcRect l="267" r="158" b="-1"/>
          <a:stretch/>
        </p:blipFill>
        <p:spPr>
          <a:xfrm>
            <a:off x="20" y="1282"/>
            <a:ext cx="12191980" cy="6856718"/>
          </a:xfrm>
          <a:prstGeom prst="rect">
            <a:avLst/>
          </a:prstGeom>
        </p:spPr>
      </p:pic>
    </p:spTree>
    <p:extLst>
      <p:ext uri="{BB962C8B-B14F-4D97-AF65-F5344CB8AC3E}">
        <p14:creationId xmlns:p14="http://schemas.microsoft.com/office/powerpoint/2010/main" val="145744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508D3A-3A9D-9546-B4AF-EB9F515319C5}"/>
              </a:ext>
            </a:extLst>
          </p:cNvPr>
          <p:cNvSpPr/>
          <p:nvPr/>
        </p:nvSpPr>
        <p:spPr>
          <a:xfrm>
            <a:off x="1" y="0"/>
            <a:ext cx="12214484" cy="1244184"/>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CA" b="1" dirty="0">
              <a:solidFill>
                <a:schemeClr val="bg1"/>
              </a:solidFill>
              <a:latin typeface="Avenir Next Demi Bold" panose="020B0503020202020204" pitchFamily="34" charset="0"/>
            </a:endParaRPr>
          </a:p>
        </p:txBody>
      </p:sp>
      <p:sp>
        <p:nvSpPr>
          <p:cNvPr id="3" name="TextBox 2">
            <a:extLst>
              <a:ext uri="{FF2B5EF4-FFF2-40B4-BE49-F238E27FC236}">
                <a16:creationId xmlns:a16="http://schemas.microsoft.com/office/drawing/2014/main" id="{A9EFFA8C-7495-B641-9EC1-D06C1B611E02}"/>
              </a:ext>
            </a:extLst>
          </p:cNvPr>
          <p:cNvSpPr txBox="1"/>
          <p:nvPr/>
        </p:nvSpPr>
        <p:spPr>
          <a:xfrm>
            <a:off x="727024" y="1696836"/>
            <a:ext cx="3162299" cy="4955203"/>
          </a:xfrm>
          <a:prstGeom prst="rect">
            <a:avLst/>
          </a:prstGeom>
          <a:noFill/>
        </p:spPr>
        <p:txBody>
          <a:bodyPr wrap="square">
            <a:spAutoFit/>
          </a:bodyPr>
          <a:lstStyle/>
          <a:p>
            <a:pPr algn="l" fontAlgn="auto"/>
            <a:r>
              <a:rPr lang="en-CA" sz="2400" b="1" dirty="0">
                <a:solidFill>
                  <a:srgbClr val="28AFFA"/>
                </a:solidFill>
                <a:latin typeface="Avenir Next Demi Bold" panose="020B0503020202020204" pitchFamily="34" charset="0"/>
                <a:ea typeface="HELVETICA NEUE LIGHT" panose="02000403000000020004" pitchFamily="2" charset="0"/>
              </a:rPr>
              <a:t>Site Selectors</a:t>
            </a:r>
            <a:endParaRPr lang="en-CA" dirty="0">
              <a:solidFill>
                <a:srgbClr val="28AFFA"/>
              </a:solidFill>
              <a:effectLst/>
              <a:latin typeface="Helvetica Neue Light" panose="02000403000000020004" pitchFamily="2" charset="0"/>
              <a:ea typeface="Helvetica Neue Light" panose="02000403000000020004" pitchFamily="2" charset="0"/>
            </a:endParaRP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Availability of skilled labor</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Highway accessibility</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Energy availability and costs</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Quality of life</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Labor costs</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Occupancy or construction costs</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Corporate tax rate</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Tax exemptions</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State and local incentives</a:t>
            </a:r>
          </a:p>
          <a:p>
            <a:pPr marL="342900" indent="-342900" algn="l" fontAlgn="auto">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Inbound/outbound shipping costs</a:t>
            </a:r>
          </a:p>
        </p:txBody>
      </p:sp>
      <p:sp>
        <p:nvSpPr>
          <p:cNvPr id="11" name="TextBox 10">
            <a:extLst>
              <a:ext uri="{FF2B5EF4-FFF2-40B4-BE49-F238E27FC236}">
                <a16:creationId xmlns:a16="http://schemas.microsoft.com/office/drawing/2014/main" id="{072BEDE1-53E1-6E4D-A1F8-E45FF4DC6EC5}"/>
              </a:ext>
            </a:extLst>
          </p:cNvPr>
          <p:cNvSpPr txBox="1"/>
          <p:nvPr/>
        </p:nvSpPr>
        <p:spPr>
          <a:xfrm>
            <a:off x="4673028" y="1696836"/>
            <a:ext cx="3162299" cy="4801314"/>
          </a:xfrm>
          <a:prstGeom prst="rect">
            <a:avLst/>
          </a:prstGeom>
          <a:noFill/>
        </p:spPr>
        <p:txBody>
          <a:bodyPr wrap="square">
            <a:spAutoFit/>
          </a:bodyPr>
          <a:lstStyle/>
          <a:p>
            <a:pPr algn="l" fontAlgn="auto"/>
            <a:r>
              <a:rPr lang="en-CA" sz="2400" b="1" dirty="0">
                <a:solidFill>
                  <a:srgbClr val="28AFFA"/>
                </a:solidFill>
                <a:latin typeface="Avenir Next Demi Bold" panose="020B0503020202020204" pitchFamily="34" charset="0"/>
                <a:ea typeface="HELVETICA NEUE LIGHT" panose="02000403000000020004" pitchFamily="2" charset="0"/>
              </a:rPr>
              <a:t>Young Families</a:t>
            </a:r>
            <a:endParaRPr lang="en-CA" dirty="0">
              <a:solidFill>
                <a:srgbClr val="28AFFA"/>
              </a:solidFill>
              <a:effectLst/>
              <a:latin typeface="Helvetica Neue Light" panose="02000403000000020004" pitchFamily="2" charset="0"/>
              <a:ea typeface="Helvetica Neue Light" panose="02000403000000020004" pitchFamily="2" charset="0"/>
            </a:endParaRP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A strong network of supportive schools</a:t>
            </a: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Affordable housing</a:t>
            </a: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Everyday needs are right around the corner</a:t>
            </a: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Parks and activities to keep kids busy</a:t>
            </a: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Safe community</a:t>
            </a: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Health care </a:t>
            </a:r>
          </a:p>
          <a:p>
            <a:pPr marL="285750" indent="-28575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Sport and recreation</a:t>
            </a:r>
          </a:p>
          <a:p>
            <a:pPr marL="285750" indent="-285750">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Proximity to work</a:t>
            </a:r>
          </a:p>
          <a:p>
            <a:pPr marL="285750" indent="-285750">
              <a:spcBef>
                <a:spcPts val="1200"/>
              </a:spcBef>
              <a:buFont typeface="Arial" panose="020B0604020202020204" pitchFamily="34" charset="0"/>
              <a:buChar char="•"/>
            </a:pPr>
            <a:r>
              <a:rPr lang="en-CA" sz="1600" dirty="0">
                <a:solidFill>
                  <a:srgbClr val="051B2C"/>
                </a:solidFill>
                <a:effectLst/>
                <a:latin typeface="Helvetica Neue Light" panose="02000403000000020004" pitchFamily="2" charset="0"/>
                <a:ea typeface="Helvetica Neue Light" panose="02000403000000020004" pitchFamily="2" charset="0"/>
              </a:rPr>
              <a:t>Welcoming community</a:t>
            </a:r>
          </a:p>
        </p:txBody>
      </p:sp>
      <p:sp>
        <p:nvSpPr>
          <p:cNvPr id="12" name="TextBox 11">
            <a:extLst>
              <a:ext uri="{FF2B5EF4-FFF2-40B4-BE49-F238E27FC236}">
                <a16:creationId xmlns:a16="http://schemas.microsoft.com/office/drawing/2014/main" id="{5599D04A-CBC6-FF46-90A8-18B8FE30734E}"/>
              </a:ext>
            </a:extLst>
          </p:cNvPr>
          <p:cNvSpPr txBox="1"/>
          <p:nvPr/>
        </p:nvSpPr>
        <p:spPr>
          <a:xfrm>
            <a:off x="8619032" y="1696836"/>
            <a:ext cx="3162299" cy="4555093"/>
          </a:xfrm>
          <a:prstGeom prst="rect">
            <a:avLst/>
          </a:prstGeom>
          <a:noFill/>
        </p:spPr>
        <p:txBody>
          <a:bodyPr wrap="square">
            <a:spAutoFit/>
          </a:bodyPr>
          <a:lstStyle/>
          <a:p>
            <a:pPr algn="l" fontAlgn="auto"/>
            <a:r>
              <a:rPr lang="en-CA" sz="2400" b="1" dirty="0">
                <a:solidFill>
                  <a:srgbClr val="28AFFA"/>
                </a:solidFill>
                <a:latin typeface="Avenir Next Demi Bold" panose="020B0503020202020204" pitchFamily="34" charset="0"/>
                <a:ea typeface="HELVETICA NEUE LIGHT" panose="02000403000000020004" pitchFamily="2" charset="0"/>
              </a:rPr>
              <a:t>Remote Workers</a:t>
            </a:r>
            <a:endParaRPr lang="en-CA" dirty="0">
              <a:solidFill>
                <a:srgbClr val="28AFFA"/>
              </a:solidFill>
              <a:effectLst/>
              <a:latin typeface="Helvetica Neue Light" panose="02000403000000020004" pitchFamily="2" charset="0"/>
              <a:ea typeface="Helvetica Neue Light" panose="02000403000000020004" pitchFamily="2" charset="0"/>
            </a:endParaRP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Good internet access</a:t>
            </a:r>
            <a:endParaRPr lang="en-CA" sz="1600" dirty="0">
              <a:solidFill>
                <a:srgbClr val="051B2C"/>
              </a:solidFill>
              <a:effectLst/>
              <a:latin typeface="Helvetica Neue Light" panose="02000403000000020004" pitchFamily="2" charset="0"/>
              <a:ea typeface="Helvetica Neue Light" panose="02000403000000020004" pitchFamily="2" charset="0"/>
            </a:endParaRP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Access to airports and/or larger cities</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Convenience day to day living</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Embrace an active lifestyle  (indoors and outdoors)</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Access to cafes, shopping</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Pet friendly communities </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Affordable housing</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Safe community </a:t>
            </a:r>
          </a:p>
          <a:p>
            <a:pPr marL="342900" indent="-342900">
              <a:spcBef>
                <a:spcPts val="1200"/>
              </a:spcBef>
              <a:buFont typeface="Arial" panose="020B0604020202020204" pitchFamily="34" charset="0"/>
              <a:buChar char="•"/>
            </a:pPr>
            <a:r>
              <a:rPr lang="en-CA" sz="1600" dirty="0">
                <a:solidFill>
                  <a:srgbClr val="051B2C"/>
                </a:solidFill>
                <a:latin typeface="Helvetica Neue Light" panose="02000403000000020004" pitchFamily="2" charset="0"/>
                <a:ea typeface="Helvetica Neue Light" panose="02000403000000020004" pitchFamily="2" charset="0"/>
              </a:rPr>
              <a:t>Health care</a:t>
            </a:r>
          </a:p>
        </p:txBody>
      </p:sp>
      <p:sp>
        <p:nvSpPr>
          <p:cNvPr id="13" name="TextBox 12">
            <a:extLst>
              <a:ext uri="{FF2B5EF4-FFF2-40B4-BE49-F238E27FC236}">
                <a16:creationId xmlns:a16="http://schemas.microsoft.com/office/drawing/2014/main" id="{DBC440B7-E060-794B-A3BD-A2EA5D853026}"/>
              </a:ext>
            </a:extLst>
          </p:cNvPr>
          <p:cNvSpPr txBox="1"/>
          <p:nvPr/>
        </p:nvSpPr>
        <p:spPr>
          <a:xfrm>
            <a:off x="461965" y="224015"/>
            <a:ext cx="9978059" cy="830997"/>
          </a:xfrm>
          <a:prstGeom prst="rect">
            <a:avLst/>
          </a:prstGeom>
          <a:noFill/>
        </p:spPr>
        <p:txBody>
          <a:bodyPr wrap="square">
            <a:spAutoFit/>
          </a:bodyPr>
          <a:lstStyle/>
          <a:p>
            <a:pPr fontAlgn="auto"/>
            <a:r>
              <a:rPr lang="en-CA" sz="4800" b="1" dirty="0">
                <a:solidFill>
                  <a:schemeClr val="bg1"/>
                </a:solidFill>
                <a:latin typeface="Century Gothic" panose="020B0502020202020204" pitchFamily="34" charset="0"/>
              </a:rPr>
              <a:t>Customer needs differ</a:t>
            </a:r>
            <a:endParaRPr lang="en-CA" sz="4800" b="1"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2821037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5D4DFE-BB33-E24B-AC7A-6C923F409FD9}"/>
              </a:ext>
            </a:extLst>
          </p:cNvPr>
          <p:cNvSpPr/>
          <p:nvPr/>
        </p:nvSpPr>
        <p:spPr>
          <a:xfrm>
            <a:off x="4182256" y="0"/>
            <a:ext cx="8009743"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CA" b="1" dirty="0">
              <a:solidFill>
                <a:schemeClr val="bg1"/>
              </a:solidFill>
              <a:latin typeface="Avenir Next Demi Bold" panose="020B0503020202020204" pitchFamily="34" charset="0"/>
            </a:endParaRPr>
          </a:p>
        </p:txBody>
      </p:sp>
      <p:sp>
        <p:nvSpPr>
          <p:cNvPr id="5" name="TextBox 4">
            <a:extLst>
              <a:ext uri="{FF2B5EF4-FFF2-40B4-BE49-F238E27FC236}">
                <a16:creationId xmlns:a16="http://schemas.microsoft.com/office/drawing/2014/main" id="{FE350267-9CEA-5549-9F99-A25E9F05AC64}"/>
              </a:ext>
            </a:extLst>
          </p:cNvPr>
          <p:cNvSpPr txBox="1"/>
          <p:nvPr/>
        </p:nvSpPr>
        <p:spPr>
          <a:xfrm>
            <a:off x="329782" y="329783"/>
            <a:ext cx="3642611" cy="2554545"/>
          </a:xfrm>
          <a:prstGeom prst="rect">
            <a:avLst/>
          </a:prstGeom>
          <a:noFill/>
        </p:spPr>
        <p:txBody>
          <a:bodyPr wrap="square" rtlCol="0">
            <a:spAutoFit/>
          </a:bodyPr>
          <a:lstStyle/>
          <a:p>
            <a:r>
              <a:rPr lang="en-CA" sz="3200" b="1" dirty="0">
                <a:solidFill>
                  <a:srgbClr val="28AFFA"/>
                </a:solidFill>
                <a:latin typeface="Avenir Next Demi Bold" panose="020B0503020202020204" pitchFamily="34" charset="0"/>
              </a:rPr>
              <a:t>Step 2: </a:t>
            </a:r>
          </a:p>
          <a:p>
            <a:r>
              <a:rPr lang="en-CA" sz="3200" b="1" dirty="0">
                <a:solidFill>
                  <a:srgbClr val="051B2C"/>
                </a:solidFill>
                <a:latin typeface="Avenir Next Demi Bold" panose="020B0503020202020204" pitchFamily="34" charset="0"/>
              </a:rPr>
              <a:t>Assess your location advantages</a:t>
            </a:r>
          </a:p>
          <a:p>
            <a:endParaRPr lang="en-CA" sz="3200" b="1" dirty="0">
              <a:solidFill>
                <a:srgbClr val="051B2C"/>
              </a:solidFill>
              <a:latin typeface="Avenir Next Demi Bold" panose="020B0503020202020204" pitchFamily="34" charset="0"/>
            </a:endParaRPr>
          </a:p>
        </p:txBody>
      </p:sp>
      <p:sp>
        <p:nvSpPr>
          <p:cNvPr id="6" name="TextBox 5">
            <a:extLst>
              <a:ext uri="{FF2B5EF4-FFF2-40B4-BE49-F238E27FC236}">
                <a16:creationId xmlns:a16="http://schemas.microsoft.com/office/drawing/2014/main" id="{62DD14BC-3879-9344-B8D0-9890D1221F9B}"/>
              </a:ext>
            </a:extLst>
          </p:cNvPr>
          <p:cNvSpPr txBox="1"/>
          <p:nvPr/>
        </p:nvSpPr>
        <p:spPr>
          <a:xfrm>
            <a:off x="4741689" y="635927"/>
            <a:ext cx="7230257" cy="5586145"/>
          </a:xfrm>
          <a:prstGeom prst="rect">
            <a:avLst/>
          </a:prstGeom>
          <a:noFill/>
        </p:spPr>
        <p:txBody>
          <a:bodyPr wrap="square">
            <a:spAutoFit/>
          </a:bodyPr>
          <a:lstStyle/>
          <a:p>
            <a:pPr marL="457200" indent="-457200">
              <a:spcBef>
                <a:spcPts val="3000"/>
              </a:spcBef>
              <a:buFont typeface="Arial" panose="020B0604020202020204" pitchFamily="34" charset="0"/>
              <a:buChar char="•"/>
            </a:pPr>
            <a:r>
              <a:rPr lang="en-CA"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Audit your assets, strengths and opportunities.</a:t>
            </a:r>
          </a:p>
          <a:p>
            <a:pPr marL="457200" indent="-457200">
              <a:spcBef>
                <a:spcPts val="4200"/>
              </a:spcBef>
              <a:buFont typeface="Arial" panose="020B0604020202020204" pitchFamily="34" charset="0"/>
              <a:buChar char="•"/>
            </a:pPr>
            <a:r>
              <a:rPr lang="en-CA" sz="2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Match what your location has to offer with what matters most to </a:t>
            </a:r>
            <a:r>
              <a:rPr lang="en-CA"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your target customer/s</a:t>
            </a:r>
            <a:r>
              <a:rPr lang="en-CA" sz="2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p>
          <a:p>
            <a:pPr marL="457200" indent="-457200">
              <a:spcBef>
                <a:spcPts val="4200"/>
              </a:spcBef>
              <a:buFont typeface="Arial" panose="020B0604020202020204" pitchFamily="34" charset="0"/>
              <a:buChar char="•"/>
            </a:pPr>
            <a:r>
              <a:rPr lang="en-CA" sz="2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Find a positive message for as many factors as you can. </a:t>
            </a:r>
          </a:p>
          <a:p>
            <a:pPr marL="457200" indent="-457200">
              <a:spcBef>
                <a:spcPts val="4200"/>
              </a:spcBef>
              <a:buFont typeface="Arial" panose="020B0604020202020204" pitchFamily="34" charset="0"/>
              <a:buChar char="•"/>
            </a:pPr>
            <a:r>
              <a:rPr lang="en-CA"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a:t>
            </a:r>
            <a:r>
              <a:rPr lang="en-CA" sz="28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on’t be too critical of your location’s short comings compared to others. </a:t>
            </a:r>
            <a:endParaRPr lang="en-CA"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6" descr="Icon&#10;&#10;Description automatically generated">
            <a:extLst>
              <a:ext uri="{FF2B5EF4-FFF2-40B4-BE49-F238E27FC236}">
                <a16:creationId xmlns:a16="http://schemas.microsoft.com/office/drawing/2014/main" id="{0DBAEB6F-EC9D-A946-9FE9-7C932E3DF584}"/>
              </a:ext>
            </a:extLst>
          </p:cNvPr>
          <p:cNvPicPr>
            <a:picLocks noChangeAspect="1"/>
          </p:cNvPicPr>
          <p:nvPr/>
        </p:nvPicPr>
        <p:blipFill>
          <a:blip r:embed="rId3"/>
          <a:stretch>
            <a:fillRect/>
          </a:stretch>
        </p:blipFill>
        <p:spPr>
          <a:xfrm>
            <a:off x="-1448629" y="5409371"/>
            <a:ext cx="2897257" cy="2897257"/>
          </a:xfrm>
          <a:prstGeom prst="rect">
            <a:avLst/>
          </a:prstGeom>
        </p:spPr>
      </p:pic>
    </p:spTree>
    <p:extLst>
      <p:ext uri="{BB962C8B-B14F-4D97-AF65-F5344CB8AC3E}">
        <p14:creationId xmlns:p14="http://schemas.microsoft.com/office/powerpoint/2010/main" val="405405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5D4DFE-BB33-E24B-AC7A-6C923F409FD9}"/>
              </a:ext>
            </a:extLst>
          </p:cNvPr>
          <p:cNvSpPr/>
          <p:nvPr/>
        </p:nvSpPr>
        <p:spPr>
          <a:xfrm>
            <a:off x="0" y="0"/>
            <a:ext cx="12192000"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CA" b="1" dirty="0">
              <a:solidFill>
                <a:schemeClr val="bg1"/>
              </a:solidFill>
              <a:latin typeface="Avenir Next Demi Bold" panose="020B0503020202020204" pitchFamily="34" charset="0"/>
            </a:endParaRPr>
          </a:p>
        </p:txBody>
      </p:sp>
      <p:pic>
        <p:nvPicPr>
          <p:cNvPr id="3" name="Picture 2">
            <a:extLst>
              <a:ext uri="{FF2B5EF4-FFF2-40B4-BE49-F238E27FC236}">
                <a16:creationId xmlns:a16="http://schemas.microsoft.com/office/drawing/2014/main" id="{69BF43E8-DCC9-5F48-8D70-64C20C4C613B}"/>
              </a:ext>
            </a:extLst>
          </p:cNvPr>
          <p:cNvPicPr>
            <a:picLocks noChangeAspect="1"/>
          </p:cNvPicPr>
          <p:nvPr/>
        </p:nvPicPr>
        <p:blipFill rotWithShape="1">
          <a:blip r:embed="rId3"/>
          <a:srcRect l="5520"/>
          <a:stretch/>
        </p:blipFill>
        <p:spPr>
          <a:xfrm>
            <a:off x="3552668" y="0"/>
            <a:ext cx="8639331" cy="6858000"/>
          </a:xfrm>
          <a:prstGeom prst="rect">
            <a:avLst/>
          </a:prstGeom>
        </p:spPr>
      </p:pic>
      <p:sp>
        <p:nvSpPr>
          <p:cNvPr id="5" name="TextBox 4">
            <a:extLst>
              <a:ext uri="{FF2B5EF4-FFF2-40B4-BE49-F238E27FC236}">
                <a16:creationId xmlns:a16="http://schemas.microsoft.com/office/drawing/2014/main" id="{FE350267-9CEA-5549-9F99-A25E9F05AC64}"/>
              </a:ext>
            </a:extLst>
          </p:cNvPr>
          <p:cNvSpPr txBox="1"/>
          <p:nvPr/>
        </p:nvSpPr>
        <p:spPr>
          <a:xfrm>
            <a:off x="254832" y="524655"/>
            <a:ext cx="3028014" cy="1569660"/>
          </a:xfrm>
          <a:prstGeom prst="rect">
            <a:avLst/>
          </a:prstGeom>
          <a:noFill/>
        </p:spPr>
        <p:txBody>
          <a:bodyPr wrap="square" rtlCol="0">
            <a:spAutoFit/>
          </a:bodyPr>
          <a:lstStyle/>
          <a:p>
            <a:r>
              <a:rPr lang="en-CA" sz="3200" b="1" dirty="0">
                <a:solidFill>
                  <a:schemeClr val="bg1"/>
                </a:solidFill>
                <a:latin typeface="Avenir Next Demi Bold" panose="020B0503020202020204" pitchFamily="34" charset="0"/>
              </a:rPr>
              <a:t>Step 3. </a:t>
            </a:r>
          </a:p>
          <a:p>
            <a:r>
              <a:rPr lang="en-CA" sz="3200" b="1" dirty="0">
                <a:solidFill>
                  <a:schemeClr val="bg1"/>
                </a:solidFill>
                <a:latin typeface="Avenir Next Demi Bold" panose="020B0503020202020204" pitchFamily="34" charset="0"/>
              </a:rPr>
              <a:t>Prepare your elevator pitch</a:t>
            </a:r>
          </a:p>
        </p:txBody>
      </p:sp>
    </p:spTree>
    <p:extLst>
      <p:ext uri="{BB962C8B-B14F-4D97-AF65-F5344CB8AC3E}">
        <p14:creationId xmlns:p14="http://schemas.microsoft.com/office/powerpoint/2010/main" val="186247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in on Cindy">
            <a:extLst>
              <a:ext uri="{FF2B5EF4-FFF2-40B4-BE49-F238E27FC236}">
                <a16:creationId xmlns:a16="http://schemas.microsoft.com/office/drawing/2014/main" id="{0CF4B3C5-39B6-2C48-88CE-6842F1BCD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80" r="113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imal with its mouth open&#10;&#10;Description automatically generated with medium confidence">
            <a:extLst>
              <a:ext uri="{FF2B5EF4-FFF2-40B4-BE49-F238E27FC236}">
                <a16:creationId xmlns:a16="http://schemas.microsoft.com/office/drawing/2014/main" id="{E71D68EE-3A01-3F42-90B6-4369F0C34DA5}"/>
              </a:ext>
            </a:extLst>
          </p:cNvPr>
          <p:cNvPicPr>
            <a:picLocks noChangeAspect="1"/>
          </p:cNvPicPr>
          <p:nvPr/>
        </p:nvPicPr>
        <p:blipFill rotWithShape="1">
          <a:blip r:embed="rId3"/>
          <a:srcRect l="27972" r="22028"/>
          <a:stretch/>
        </p:blipFill>
        <p:spPr>
          <a:xfrm>
            <a:off x="6096000" y="10"/>
            <a:ext cx="6096000" cy="6857990"/>
          </a:xfrm>
          <a:prstGeom prst="rect">
            <a:avLst/>
          </a:prstGeom>
        </p:spPr>
      </p:pic>
    </p:spTree>
    <p:extLst>
      <p:ext uri="{BB962C8B-B14F-4D97-AF65-F5344CB8AC3E}">
        <p14:creationId xmlns:p14="http://schemas.microsoft.com/office/powerpoint/2010/main" val="1957470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10;&#10;Description automatically generated with low confidence">
            <a:extLst>
              <a:ext uri="{FF2B5EF4-FFF2-40B4-BE49-F238E27FC236}">
                <a16:creationId xmlns:a16="http://schemas.microsoft.com/office/drawing/2014/main" id="{43F55507-060B-3244-999D-52609C4AE5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7627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DC6A4-D68F-A04B-BE04-A03FC341A8E3}"/>
              </a:ext>
            </a:extLst>
          </p:cNvPr>
          <p:cNvPicPr>
            <a:picLocks noChangeAspect="1"/>
          </p:cNvPicPr>
          <p:nvPr/>
        </p:nvPicPr>
        <p:blipFill>
          <a:blip r:embed="rId3"/>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001265-E441-904D-9933-42661EAF52E7}"/>
              </a:ext>
            </a:extLst>
          </p:cNvPr>
          <p:cNvSpPr/>
          <p:nvPr/>
        </p:nvSpPr>
        <p:spPr>
          <a:xfrm>
            <a:off x="2253362" y="4632026"/>
            <a:ext cx="8853550" cy="132886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2004EBBD-53E6-C14C-80F7-1FBAA1C2376C}"/>
              </a:ext>
            </a:extLst>
          </p:cNvPr>
          <p:cNvSpPr/>
          <p:nvPr/>
        </p:nvSpPr>
        <p:spPr>
          <a:xfrm>
            <a:off x="2125024" y="3175084"/>
            <a:ext cx="8981888" cy="132886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BCF42625-3E4D-034F-B7A8-995E06DE159E}"/>
              </a:ext>
            </a:extLst>
          </p:cNvPr>
          <p:cNvSpPr/>
          <p:nvPr/>
        </p:nvSpPr>
        <p:spPr>
          <a:xfrm>
            <a:off x="2125024" y="1735578"/>
            <a:ext cx="8981888" cy="130712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66B9D42C-E679-BE41-9DF8-811A17CF0F32}"/>
              </a:ext>
            </a:extLst>
          </p:cNvPr>
          <p:cNvSpPr txBox="1"/>
          <p:nvPr/>
        </p:nvSpPr>
        <p:spPr>
          <a:xfrm>
            <a:off x="4298272" y="1801347"/>
            <a:ext cx="6650144" cy="1179810"/>
          </a:xfrm>
          <a:prstGeom prst="rect">
            <a:avLst/>
          </a:prstGeom>
          <a:noFill/>
        </p:spPr>
        <p:txBody>
          <a:bodyPr wrap="square" rtlCol="0">
            <a:spAutoFit/>
          </a:bodyPr>
          <a:lstStyle/>
          <a:p>
            <a:r>
              <a:rPr lang="en-CA" sz="1400" cap="all" spc="70" dirty="0">
                <a:solidFill>
                  <a:srgbClr val="7328FA"/>
                </a:solidFill>
                <a:latin typeface="Helvetica Neue Medium" panose="02000503000000020004" pitchFamily="2" charset="0"/>
                <a:ea typeface="Helvetica Neue Medium" panose="02000503000000020004" pitchFamily="2" charset="0"/>
                <a:cs typeface="Helvetica Neue Medium" panose="02000503000000020004" pitchFamily="2" charset="0"/>
              </a:rPr>
              <a:t>attract</a:t>
            </a:r>
            <a:r>
              <a:rPr lang="en-CA" sz="1400" cap="all" spc="70" dirty="0">
                <a:solidFill>
                  <a:srgbClr val="3F28FA"/>
                </a:solidFill>
                <a:latin typeface="Helvetica Neue Medium" panose="02000503000000020004" pitchFamily="2" charset="0"/>
                <a:ea typeface="Helvetica Neue Medium" panose="02000503000000020004" pitchFamily="2" charset="0"/>
                <a:cs typeface="Helvetica Neue Medium" panose="02000503000000020004" pitchFamily="2" charset="0"/>
              </a:rPr>
              <a:t> </a:t>
            </a:r>
            <a:endParaRPr lang="en-CA" sz="900" spc="50" dirty="0">
              <a:latin typeface="Helvetica Neue Light" panose="02000403000000020004" pitchFamily="2" charset="0"/>
              <a:ea typeface="Helvetica Neue Light" panose="02000403000000020004" pitchFamily="2" charset="0"/>
              <a:cs typeface="Helvetica Neue" panose="02000503000000020004" pitchFamily="2" charset="0"/>
            </a:endParaRPr>
          </a:p>
          <a:p>
            <a:pPr>
              <a:lnSpc>
                <a:spcPct val="110000"/>
              </a:lnSpc>
              <a:spcBef>
                <a:spcPts val="600"/>
              </a:spcBef>
            </a:pPr>
            <a:r>
              <a:rPr lang="en-CA" sz="1200" spc="50" dirty="0">
                <a:solidFill>
                  <a:srgbClr val="333333"/>
                </a:solidFill>
                <a:latin typeface="Helvetica Neue Light" panose="02000403000000020004" pitchFamily="2" charset="0"/>
                <a:ea typeface="Helvetica Neue Light" panose="02000403000000020004" pitchFamily="2" charset="0"/>
                <a:cs typeface="Helvetica Neue" panose="02000503000000020004" pitchFamily="2" charset="0"/>
              </a:rPr>
              <a:t>A location advisor or corporate executive has started a site selection process. Your goal is to get their attention, spark curiosity and drive them to your website. Your marketing material should communicate your community’s WHY and explain how you are different than competing locations.</a:t>
            </a:r>
            <a:endParaRPr lang="en-CA" sz="1200" spc="50" dirty="0">
              <a:solidFill>
                <a:srgbClr val="333333"/>
              </a:solidFill>
              <a:highlight>
                <a:srgbClr val="FFFF00"/>
              </a:highlight>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9548A4F1-AC3A-FB42-8566-5FCE094CD5AC}"/>
              </a:ext>
            </a:extLst>
          </p:cNvPr>
          <p:cNvSpPr txBox="1"/>
          <p:nvPr/>
        </p:nvSpPr>
        <p:spPr>
          <a:xfrm>
            <a:off x="0" y="627747"/>
            <a:ext cx="12191999" cy="746358"/>
          </a:xfrm>
          <a:prstGeom prst="rect">
            <a:avLst/>
          </a:prstGeom>
          <a:noFill/>
        </p:spPr>
        <p:txBody>
          <a:bodyPr wrap="square" rtlCol="0">
            <a:spAutoFit/>
          </a:bodyPr>
          <a:lstStyle/>
          <a:p>
            <a:pPr algn="ctr">
              <a:spcBef>
                <a:spcPts val="300"/>
              </a:spcBef>
            </a:pPr>
            <a:r>
              <a:rPr lang="en-CA" sz="2000" spc="30" dirty="0">
                <a:solidFill>
                  <a:srgbClr val="333333"/>
                </a:solidFill>
                <a:latin typeface="Helvetica Neue Medium" panose="02000503000000020004" pitchFamily="2" charset="0"/>
                <a:ea typeface="Helvetica Neue Medium" panose="02000503000000020004" pitchFamily="2" charset="0"/>
                <a:cs typeface="Helvetica Neue Medium" panose="02000503000000020004" pitchFamily="2" charset="0"/>
              </a:rPr>
              <a:t>Marketing &amp; Business Development Funnel </a:t>
            </a:r>
          </a:p>
          <a:p>
            <a:pPr algn="ctr">
              <a:spcBef>
                <a:spcPts val="300"/>
              </a:spcBef>
            </a:pPr>
            <a:r>
              <a:rPr lang="en-CA" sz="2000" spc="30" dirty="0">
                <a:solidFill>
                  <a:srgbClr val="333333"/>
                </a:solidFill>
                <a:latin typeface="Helvetica Neue Medium" panose="02000503000000020004" pitchFamily="2" charset="0"/>
                <a:ea typeface="Helvetica Neue Medium" panose="02000503000000020004" pitchFamily="2" charset="0"/>
                <a:cs typeface="Helvetica Neue Medium" panose="02000503000000020004" pitchFamily="2" charset="0"/>
              </a:rPr>
              <a:t>for economic developers</a:t>
            </a:r>
          </a:p>
        </p:txBody>
      </p:sp>
      <p:sp>
        <p:nvSpPr>
          <p:cNvPr id="9" name="TextBox 8">
            <a:extLst>
              <a:ext uri="{FF2B5EF4-FFF2-40B4-BE49-F238E27FC236}">
                <a16:creationId xmlns:a16="http://schemas.microsoft.com/office/drawing/2014/main" id="{0C3ECDA1-FCBC-3341-9C6D-60B8ABCBE291}"/>
              </a:ext>
            </a:extLst>
          </p:cNvPr>
          <p:cNvSpPr txBox="1"/>
          <p:nvPr/>
        </p:nvSpPr>
        <p:spPr>
          <a:xfrm>
            <a:off x="4298273" y="3257157"/>
            <a:ext cx="6650143" cy="1179810"/>
          </a:xfrm>
          <a:prstGeom prst="rect">
            <a:avLst/>
          </a:prstGeom>
          <a:noFill/>
        </p:spPr>
        <p:txBody>
          <a:bodyPr wrap="square" rtlCol="0">
            <a:spAutoFit/>
          </a:bodyPr>
          <a:lstStyle/>
          <a:p>
            <a:r>
              <a:rPr lang="en-CA" sz="1400" cap="all" spc="70" dirty="0">
                <a:solidFill>
                  <a:srgbClr val="2846FA"/>
                </a:solidFill>
                <a:latin typeface="Helvetica Neue Medium" panose="02000503000000020004" pitchFamily="2" charset="0"/>
                <a:ea typeface="Helvetica Neue Medium" panose="02000503000000020004" pitchFamily="2" charset="0"/>
                <a:cs typeface="Helvetica Neue Medium" panose="02000503000000020004" pitchFamily="2" charset="0"/>
              </a:rPr>
              <a:t>engage</a:t>
            </a:r>
            <a:r>
              <a:rPr lang="en-CA" sz="1400" cap="all" spc="70" dirty="0">
                <a:solidFill>
                  <a:srgbClr val="287BFA"/>
                </a:solidFill>
                <a:latin typeface="Helvetica Neue Medium" panose="02000503000000020004" pitchFamily="2" charset="0"/>
                <a:ea typeface="Helvetica Neue Medium" panose="02000503000000020004" pitchFamily="2" charset="0"/>
                <a:cs typeface="Helvetica Neue Medium" panose="02000503000000020004" pitchFamily="2" charset="0"/>
              </a:rPr>
              <a:t> </a:t>
            </a:r>
            <a:endParaRPr lang="en-CA" sz="900" spc="70" dirty="0">
              <a:solidFill>
                <a:srgbClr val="287BF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nSpc>
                <a:spcPct val="110000"/>
              </a:lnSpc>
              <a:spcBef>
                <a:spcPts val="600"/>
              </a:spcBef>
            </a:pPr>
            <a:r>
              <a:rPr lang="en-CA" sz="1200" spc="50" dirty="0">
                <a:solidFill>
                  <a:srgbClr val="333333"/>
                </a:solidFill>
                <a:latin typeface="Helvetica Neue Light" panose="02000403000000020004" pitchFamily="2" charset="0"/>
                <a:ea typeface="Helvetica Neue Light" panose="02000403000000020004" pitchFamily="2" charset="0"/>
                <a:cs typeface="Helvetica Neue" panose="02000503000000020004" pitchFamily="2" charset="0"/>
              </a:rPr>
              <a:t>A site selector lands on your website and is curious to learn more. They are still comparing options, so your immediate priority is to promote your location’s WHY and enhance engagement until they are ready to connect with you in person. Showcase your strengths in the “Why Us” or “Our Advantages” section of your website.</a:t>
            </a:r>
          </a:p>
        </p:txBody>
      </p:sp>
      <p:sp>
        <p:nvSpPr>
          <p:cNvPr id="10" name="TextBox 9">
            <a:extLst>
              <a:ext uri="{FF2B5EF4-FFF2-40B4-BE49-F238E27FC236}">
                <a16:creationId xmlns:a16="http://schemas.microsoft.com/office/drawing/2014/main" id="{AD02839C-57E4-184B-8C8E-0002783DA930}"/>
              </a:ext>
            </a:extLst>
          </p:cNvPr>
          <p:cNvSpPr txBox="1"/>
          <p:nvPr/>
        </p:nvSpPr>
        <p:spPr>
          <a:xfrm>
            <a:off x="4298272" y="4709108"/>
            <a:ext cx="6650144" cy="1179810"/>
          </a:xfrm>
          <a:prstGeom prst="rect">
            <a:avLst/>
          </a:prstGeom>
          <a:noFill/>
        </p:spPr>
        <p:txBody>
          <a:bodyPr wrap="square" rtlCol="0">
            <a:spAutoFit/>
          </a:bodyPr>
          <a:lstStyle/>
          <a:p>
            <a:r>
              <a:rPr lang="en-CA" sz="1400" cap="all" spc="70" dirty="0">
                <a:solidFill>
                  <a:srgbClr val="28AFFA"/>
                </a:solidFill>
                <a:latin typeface="Helvetica Neue Medium" panose="02000503000000020004" pitchFamily="2" charset="0"/>
                <a:ea typeface="Helvetica Neue Medium" panose="02000503000000020004" pitchFamily="2" charset="0"/>
                <a:cs typeface="Helvetica Neue Medium" panose="02000503000000020004" pitchFamily="2" charset="0"/>
              </a:rPr>
              <a:t>Assist </a:t>
            </a:r>
            <a:endParaRPr lang="en-CA" sz="900" spc="70" dirty="0">
              <a:solidFill>
                <a:srgbClr val="28AFF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nSpc>
                <a:spcPct val="110000"/>
              </a:lnSpc>
              <a:spcBef>
                <a:spcPts val="600"/>
              </a:spcBef>
            </a:pPr>
            <a:r>
              <a:rPr lang="en-CA" sz="1200" spc="50" dirty="0">
                <a:solidFill>
                  <a:srgbClr val="333333"/>
                </a:solidFill>
                <a:latin typeface="Helvetica Neue Light" panose="02000403000000020004" pitchFamily="2" charset="0"/>
                <a:ea typeface="Helvetica Neue Light" panose="02000403000000020004" pitchFamily="2" charset="0"/>
                <a:cs typeface="Helvetica Neue" panose="02000503000000020004" pitchFamily="2" charset="0"/>
              </a:rPr>
              <a:t>Your location is has been short-listed by a site selector and they are ready to undertake more detailed analysis as part of their due diligence. Your goal is to assist them with the information they need to build certainty, increase trust and feel confident in deciding that your community is the right location for their business.</a:t>
            </a:r>
          </a:p>
        </p:txBody>
      </p:sp>
      <p:sp>
        <p:nvSpPr>
          <p:cNvPr id="11" name="Manual Operation 10">
            <a:extLst>
              <a:ext uri="{FF2B5EF4-FFF2-40B4-BE49-F238E27FC236}">
                <a16:creationId xmlns:a16="http://schemas.microsoft.com/office/drawing/2014/main" id="{88C9CFE2-DE3F-0147-952C-DA75E374CBA7}"/>
              </a:ext>
            </a:extLst>
          </p:cNvPr>
          <p:cNvSpPr/>
          <p:nvPr/>
        </p:nvSpPr>
        <p:spPr>
          <a:xfrm>
            <a:off x="280637" y="1735578"/>
            <a:ext cx="4017635" cy="1320641"/>
          </a:xfrm>
          <a:prstGeom prst="flowChartManualOperation">
            <a:avLst/>
          </a:prstGeom>
          <a:solidFill>
            <a:srgbClr val="7328FA"/>
          </a:solidFill>
          <a:ln>
            <a:solidFill>
              <a:srgbClr val="732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28FA"/>
              </a:solidFill>
            </a:endParaRPr>
          </a:p>
        </p:txBody>
      </p:sp>
      <p:sp>
        <p:nvSpPr>
          <p:cNvPr id="12" name="Manual Operation 11">
            <a:extLst>
              <a:ext uri="{FF2B5EF4-FFF2-40B4-BE49-F238E27FC236}">
                <a16:creationId xmlns:a16="http://schemas.microsoft.com/office/drawing/2014/main" id="{1320D771-DB0B-274D-9A54-3AC5BAB272C1}"/>
              </a:ext>
            </a:extLst>
          </p:cNvPr>
          <p:cNvSpPr/>
          <p:nvPr/>
        </p:nvSpPr>
        <p:spPr>
          <a:xfrm>
            <a:off x="1107776" y="3175084"/>
            <a:ext cx="2334126" cy="1334867"/>
          </a:xfrm>
          <a:prstGeom prst="flowChartManualOperation">
            <a:avLst/>
          </a:prstGeom>
          <a:solidFill>
            <a:srgbClr val="2846FA"/>
          </a:solidFill>
          <a:ln>
            <a:solidFill>
              <a:srgbClr val="284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846FA"/>
              </a:solidFill>
            </a:endParaRPr>
          </a:p>
        </p:txBody>
      </p:sp>
      <p:sp>
        <p:nvSpPr>
          <p:cNvPr id="13" name="Manual Operation 12">
            <a:extLst>
              <a:ext uri="{FF2B5EF4-FFF2-40B4-BE49-F238E27FC236}">
                <a16:creationId xmlns:a16="http://schemas.microsoft.com/office/drawing/2014/main" id="{83448CC9-AF3F-A743-B318-96A694AF8609}"/>
              </a:ext>
            </a:extLst>
          </p:cNvPr>
          <p:cNvSpPr/>
          <p:nvPr/>
        </p:nvSpPr>
        <p:spPr>
          <a:xfrm>
            <a:off x="1597699" y="4638027"/>
            <a:ext cx="1354279" cy="1317465"/>
          </a:xfrm>
          <a:prstGeom prst="flowChartManualOperation">
            <a:avLst/>
          </a:prstGeom>
          <a:solidFill>
            <a:srgbClr val="28AFFA"/>
          </a:solidFill>
          <a:ln>
            <a:solidFill>
              <a:srgbClr val="28A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8AFFA"/>
              </a:solidFill>
            </a:endParaRPr>
          </a:p>
        </p:txBody>
      </p:sp>
      <p:sp>
        <p:nvSpPr>
          <p:cNvPr id="14" name="TextBox 13">
            <a:extLst>
              <a:ext uri="{FF2B5EF4-FFF2-40B4-BE49-F238E27FC236}">
                <a16:creationId xmlns:a16="http://schemas.microsoft.com/office/drawing/2014/main" id="{C97D553A-BEBE-A144-9892-E0DDE3053CBE}"/>
              </a:ext>
            </a:extLst>
          </p:cNvPr>
          <p:cNvSpPr txBox="1"/>
          <p:nvPr/>
        </p:nvSpPr>
        <p:spPr>
          <a:xfrm>
            <a:off x="1407733" y="2218059"/>
            <a:ext cx="1690058" cy="305918"/>
          </a:xfrm>
          <a:prstGeom prst="rect">
            <a:avLst/>
          </a:prstGeom>
          <a:noFill/>
        </p:spPr>
        <p:txBody>
          <a:bodyPr wrap="square" rtlCol="0">
            <a:spAutoFit/>
          </a:bodyPr>
          <a:lstStyle/>
          <a:p>
            <a:pPr algn="ctr">
              <a:lnSpc>
                <a:spcPct val="130000"/>
              </a:lnSpc>
            </a:pPr>
            <a:r>
              <a:rPr lang="en-CA" sz="1200" spc="7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Awareness Stage</a:t>
            </a:r>
            <a:endParaRPr lang="en-CA" sz="1200" spc="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0C05D1EC-F280-D64F-B474-940250F67B08}"/>
              </a:ext>
            </a:extLst>
          </p:cNvPr>
          <p:cNvSpPr txBox="1"/>
          <p:nvPr/>
        </p:nvSpPr>
        <p:spPr>
          <a:xfrm>
            <a:off x="1631887" y="3565796"/>
            <a:ext cx="1285904" cy="545983"/>
          </a:xfrm>
          <a:prstGeom prst="rect">
            <a:avLst/>
          </a:prstGeom>
          <a:noFill/>
        </p:spPr>
        <p:txBody>
          <a:bodyPr wrap="square" rtlCol="0">
            <a:spAutoFit/>
          </a:bodyPr>
          <a:lstStyle/>
          <a:p>
            <a:pPr algn="ctr">
              <a:lnSpc>
                <a:spcPct val="130000"/>
              </a:lnSpc>
            </a:pPr>
            <a:r>
              <a:rPr lang="en-CA" sz="1200" spc="7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Consideration Stage</a:t>
            </a:r>
            <a:endParaRPr lang="en-CA" sz="800" spc="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C2015CDC-98CF-3845-92D7-1FCF77A88E83}"/>
              </a:ext>
            </a:extLst>
          </p:cNvPr>
          <p:cNvSpPr txBox="1"/>
          <p:nvPr/>
        </p:nvSpPr>
        <p:spPr>
          <a:xfrm>
            <a:off x="1666074" y="4879494"/>
            <a:ext cx="1217527" cy="786049"/>
          </a:xfrm>
          <a:prstGeom prst="rect">
            <a:avLst/>
          </a:prstGeom>
          <a:noFill/>
        </p:spPr>
        <p:txBody>
          <a:bodyPr wrap="square" rtlCol="0">
            <a:spAutoFit/>
          </a:bodyPr>
          <a:lstStyle/>
          <a:p>
            <a:pPr algn="ctr">
              <a:lnSpc>
                <a:spcPct val="130000"/>
              </a:lnSpc>
            </a:pPr>
            <a:r>
              <a:rPr lang="en-CA" sz="1200" spc="7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Due Diligence Stage</a:t>
            </a:r>
            <a:endParaRPr lang="en-CA" sz="800" spc="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7" name="Manual Operation 16">
            <a:extLst>
              <a:ext uri="{FF2B5EF4-FFF2-40B4-BE49-F238E27FC236}">
                <a16:creationId xmlns:a16="http://schemas.microsoft.com/office/drawing/2014/main" id="{329A2B7F-BE1A-614C-A8AC-BD928593A228}"/>
              </a:ext>
            </a:extLst>
          </p:cNvPr>
          <p:cNvSpPr/>
          <p:nvPr/>
        </p:nvSpPr>
        <p:spPr>
          <a:xfrm>
            <a:off x="1889383" y="6089633"/>
            <a:ext cx="781998" cy="521374"/>
          </a:xfrm>
          <a:prstGeom prst="flowChartManualOperation">
            <a:avLst/>
          </a:prstGeom>
          <a:solidFill>
            <a:srgbClr val="84D4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4CE5636B-5F5D-204B-8A62-783979FECFED}"/>
              </a:ext>
            </a:extLst>
          </p:cNvPr>
          <p:cNvSpPr txBox="1"/>
          <p:nvPr/>
        </p:nvSpPr>
        <p:spPr>
          <a:xfrm>
            <a:off x="1429808" y="6215155"/>
            <a:ext cx="1690058" cy="270330"/>
          </a:xfrm>
          <a:prstGeom prst="rect">
            <a:avLst/>
          </a:prstGeom>
          <a:noFill/>
          <a:ln>
            <a:noFill/>
          </a:ln>
        </p:spPr>
        <p:txBody>
          <a:bodyPr wrap="square" rtlCol="0">
            <a:spAutoFit/>
          </a:bodyPr>
          <a:lstStyle/>
          <a:p>
            <a:pPr algn="ctr">
              <a:lnSpc>
                <a:spcPct val="130000"/>
              </a:lnSpc>
            </a:pPr>
            <a:r>
              <a:rPr lang="en-CA" sz="1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Decision</a:t>
            </a:r>
            <a:endParaRPr lang="en-CA"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26" name="Picture 25">
            <a:extLst>
              <a:ext uri="{FF2B5EF4-FFF2-40B4-BE49-F238E27FC236}">
                <a16:creationId xmlns:a16="http://schemas.microsoft.com/office/drawing/2014/main" id="{9FAF4345-1B17-C24F-B17C-EE0AFA841421}"/>
              </a:ext>
            </a:extLst>
          </p:cNvPr>
          <p:cNvPicPr>
            <a:picLocks noChangeAspect="1"/>
          </p:cNvPicPr>
          <p:nvPr/>
        </p:nvPicPr>
        <p:blipFill>
          <a:blip r:embed="rId4"/>
          <a:stretch>
            <a:fillRect/>
          </a:stretch>
        </p:blipFill>
        <p:spPr>
          <a:xfrm>
            <a:off x="10013376" y="6294698"/>
            <a:ext cx="1690058" cy="353887"/>
          </a:xfrm>
          <a:prstGeom prst="rect">
            <a:avLst/>
          </a:prstGeom>
        </p:spPr>
      </p:pic>
    </p:spTree>
    <p:extLst>
      <p:ext uri="{BB962C8B-B14F-4D97-AF65-F5344CB8AC3E}">
        <p14:creationId xmlns:p14="http://schemas.microsoft.com/office/powerpoint/2010/main" val="2946956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DC6A4-D68F-A04B-BE04-A03FC341A8E3}"/>
              </a:ext>
            </a:extLst>
          </p:cNvPr>
          <p:cNvPicPr>
            <a:picLocks noChangeAspect="1"/>
          </p:cNvPicPr>
          <p:nvPr/>
        </p:nvPicPr>
        <p:blipFill>
          <a:blip r:embed="rId3"/>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001265-E441-904D-9933-42661EAF52E7}"/>
              </a:ext>
            </a:extLst>
          </p:cNvPr>
          <p:cNvSpPr/>
          <p:nvPr/>
        </p:nvSpPr>
        <p:spPr>
          <a:xfrm>
            <a:off x="2583142" y="4632026"/>
            <a:ext cx="8853550" cy="132886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548A4F1-AC3A-FB42-8566-5FCE094CD5AC}"/>
              </a:ext>
            </a:extLst>
          </p:cNvPr>
          <p:cNvSpPr txBox="1"/>
          <p:nvPr/>
        </p:nvSpPr>
        <p:spPr>
          <a:xfrm>
            <a:off x="0" y="627747"/>
            <a:ext cx="12191999" cy="746358"/>
          </a:xfrm>
          <a:prstGeom prst="rect">
            <a:avLst/>
          </a:prstGeom>
          <a:noFill/>
        </p:spPr>
        <p:txBody>
          <a:bodyPr wrap="square" rtlCol="0">
            <a:spAutoFit/>
          </a:bodyPr>
          <a:lstStyle/>
          <a:p>
            <a:pPr algn="ctr">
              <a:spcBef>
                <a:spcPts val="300"/>
              </a:spcBef>
            </a:pPr>
            <a:r>
              <a:rPr lang="en-CA" sz="2000" spc="30" dirty="0">
                <a:solidFill>
                  <a:srgbClr val="333333"/>
                </a:solidFill>
                <a:latin typeface="Helvetica Neue Medium" panose="02000503000000020004" pitchFamily="2" charset="0"/>
                <a:ea typeface="Helvetica Neue Medium" panose="02000503000000020004" pitchFamily="2" charset="0"/>
                <a:cs typeface="Helvetica Neue Medium" panose="02000503000000020004" pitchFamily="2" charset="0"/>
              </a:rPr>
              <a:t>Marketing &amp; Business Development Funnel </a:t>
            </a:r>
          </a:p>
          <a:p>
            <a:pPr algn="ctr">
              <a:spcBef>
                <a:spcPts val="300"/>
              </a:spcBef>
            </a:pPr>
            <a:r>
              <a:rPr lang="en-CA" sz="2000" spc="30" dirty="0">
                <a:solidFill>
                  <a:srgbClr val="333333"/>
                </a:solidFill>
                <a:latin typeface="Helvetica Neue Medium" panose="02000503000000020004" pitchFamily="2" charset="0"/>
                <a:ea typeface="Helvetica Neue Medium" panose="02000503000000020004" pitchFamily="2" charset="0"/>
                <a:cs typeface="Helvetica Neue Medium" panose="02000503000000020004" pitchFamily="2" charset="0"/>
              </a:rPr>
              <a:t>for economic developers</a:t>
            </a:r>
          </a:p>
        </p:txBody>
      </p:sp>
      <p:sp>
        <p:nvSpPr>
          <p:cNvPr id="10" name="TextBox 9">
            <a:extLst>
              <a:ext uri="{FF2B5EF4-FFF2-40B4-BE49-F238E27FC236}">
                <a16:creationId xmlns:a16="http://schemas.microsoft.com/office/drawing/2014/main" id="{AD02839C-57E4-184B-8C8E-0002783DA930}"/>
              </a:ext>
            </a:extLst>
          </p:cNvPr>
          <p:cNvSpPr txBox="1"/>
          <p:nvPr/>
        </p:nvSpPr>
        <p:spPr>
          <a:xfrm>
            <a:off x="4628052" y="4709108"/>
            <a:ext cx="6650144" cy="1179810"/>
          </a:xfrm>
          <a:prstGeom prst="rect">
            <a:avLst/>
          </a:prstGeom>
          <a:noFill/>
        </p:spPr>
        <p:txBody>
          <a:bodyPr wrap="square" rtlCol="0">
            <a:spAutoFit/>
          </a:bodyPr>
          <a:lstStyle/>
          <a:p>
            <a:r>
              <a:rPr lang="en-CA" sz="1400" cap="all" spc="70" dirty="0">
                <a:solidFill>
                  <a:srgbClr val="28AFFA"/>
                </a:solidFill>
                <a:latin typeface="Helvetica Neue Medium" panose="02000503000000020004" pitchFamily="2" charset="0"/>
                <a:ea typeface="Helvetica Neue Medium" panose="02000503000000020004" pitchFamily="2" charset="0"/>
                <a:cs typeface="Helvetica Neue Medium" panose="02000503000000020004" pitchFamily="2" charset="0"/>
              </a:rPr>
              <a:t>Assist </a:t>
            </a:r>
            <a:endParaRPr lang="en-CA" sz="900" spc="70" dirty="0">
              <a:solidFill>
                <a:srgbClr val="28AFF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nSpc>
                <a:spcPct val="110000"/>
              </a:lnSpc>
              <a:spcBef>
                <a:spcPts val="600"/>
              </a:spcBef>
            </a:pPr>
            <a:r>
              <a:rPr lang="en-CA" sz="1200" spc="50" dirty="0">
                <a:solidFill>
                  <a:srgbClr val="333333"/>
                </a:solidFill>
                <a:latin typeface="Helvetica Neue Light" panose="02000403000000020004" pitchFamily="2" charset="0"/>
                <a:ea typeface="Helvetica Neue Light" panose="02000403000000020004" pitchFamily="2" charset="0"/>
                <a:cs typeface="Helvetica Neue" panose="02000503000000020004" pitchFamily="2" charset="0"/>
              </a:rPr>
              <a:t>Your location is has been short-listed by a site selector and they are ready to undertake more detailed analysis as part of their due diligence. Your goal is to assist them with the information they need to build certainty, increase trust and feel confident in deciding that your community is the right location for their business.</a:t>
            </a:r>
          </a:p>
        </p:txBody>
      </p:sp>
      <p:sp>
        <p:nvSpPr>
          <p:cNvPr id="13" name="Manual Operation 12">
            <a:extLst>
              <a:ext uri="{FF2B5EF4-FFF2-40B4-BE49-F238E27FC236}">
                <a16:creationId xmlns:a16="http://schemas.microsoft.com/office/drawing/2014/main" id="{83448CC9-AF3F-A743-B318-96A694AF8609}"/>
              </a:ext>
            </a:extLst>
          </p:cNvPr>
          <p:cNvSpPr/>
          <p:nvPr/>
        </p:nvSpPr>
        <p:spPr>
          <a:xfrm>
            <a:off x="1927479" y="4638027"/>
            <a:ext cx="1354279" cy="1317465"/>
          </a:xfrm>
          <a:prstGeom prst="flowChartManualOperation">
            <a:avLst/>
          </a:prstGeom>
          <a:solidFill>
            <a:srgbClr val="28AFFA"/>
          </a:solidFill>
          <a:ln>
            <a:solidFill>
              <a:srgbClr val="28A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8AFFA"/>
              </a:solidFill>
            </a:endParaRPr>
          </a:p>
        </p:txBody>
      </p:sp>
      <p:sp>
        <p:nvSpPr>
          <p:cNvPr id="16" name="TextBox 15">
            <a:extLst>
              <a:ext uri="{FF2B5EF4-FFF2-40B4-BE49-F238E27FC236}">
                <a16:creationId xmlns:a16="http://schemas.microsoft.com/office/drawing/2014/main" id="{C2015CDC-98CF-3845-92D7-1FCF77A88E83}"/>
              </a:ext>
            </a:extLst>
          </p:cNvPr>
          <p:cNvSpPr txBox="1"/>
          <p:nvPr/>
        </p:nvSpPr>
        <p:spPr>
          <a:xfrm>
            <a:off x="1995854" y="4879494"/>
            <a:ext cx="1217527" cy="786049"/>
          </a:xfrm>
          <a:prstGeom prst="rect">
            <a:avLst/>
          </a:prstGeom>
          <a:noFill/>
        </p:spPr>
        <p:txBody>
          <a:bodyPr wrap="square" rtlCol="0">
            <a:spAutoFit/>
          </a:bodyPr>
          <a:lstStyle/>
          <a:p>
            <a:pPr algn="ctr">
              <a:lnSpc>
                <a:spcPct val="130000"/>
              </a:lnSpc>
            </a:pPr>
            <a:r>
              <a:rPr lang="en-CA" sz="1200" spc="7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Due Diligence Stage</a:t>
            </a:r>
            <a:endParaRPr lang="en-CA" sz="800" spc="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7" name="Manual Operation 16">
            <a:extLst>
              <a:ext uri="{FF2B5EF4-FFF2-40B4-BE49-F238E27FC236}">
                <a16:creationId xmlns:a16="http://schemas.microsoft.com/office/drawing/2014/main" id="{329A2B7F-BE1A-614C-A8AC-BD928593A228}"/>
              </a:ext>
            </a:extLst>
          </p:cNvPr>
          <p:cNvSpPr/>
          <p:nvPr/>
        </p:nvSpPr>
        <p:spPr>
          <a:xfrm>
            <a:off x="2219163" y="6089633"/>
            <a:ext cx="781998" cy="521374"/>
          </a:xfrm>
          <a:prstGeom prst="flowChartManualOperation">
            <a:avLst/>
          </a:prstGeom>
          <a:solidFill>
            <a:srgbClr val="84D4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4CE5636B-5F5D-204B-8A62-783979FECFED}"/>
              </a:ext>
            </a:extLst>
          </p:cNvPr>
          <p:cNvSpPr txBox="1"/>
          <p:nvPr/>
        </p:nvSpPr>
        <p:spPr>
          <a:xfrm>
            <a:off x="1759588" y="6215155"/>
            <a:ext cx="1690058" cy="270330"/>
          </a:xfrm>
          <a:prstGeom prst="rect">
            <a:avLst/>
          </a:prstGeom>
          <a:noFill/>
          <a:ln>
            <a:noFill/>
          </a:ln>
        </p:spPr>
        <p:txBody>
          <a:bodyPr wrap="square" rtlCol="0">
            <a:spAutoFit/>
          </a:bodyPr>
          <a:lstStyle/>
          <a:p>
            <a:pPr algn="ctr">
              <a:lnSpc>
                <a:spcPct val="130000"/>
              </a:lnSpc>
            </a:pPr>
            <a:r>
              <a:rPr lang="en-CA" sz="1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Decision</a:t>
            </a:r>
            <a:endParaRPr lang="en-CA"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26" name="Picture 25">
            <a:extLst>
              <a:ext uri="{FF2B5EF4-FFF2-40B4-BE49-F238E27FC236}">
                <a16:creationId xmlns:a16="http://schemas.microsoft.com/office/drawing/2014/main" id="{9FAF4345-1B17-C24F-B17C-EE0AFA841421}"/>
              </a:ext>
            </a:extLst>
          </p:cNvPr>
          <p:cNvPicPr>
            <a:picLocks noChangeAspect="1"/>
          </p:cNvPicPr>
          <p:nvPr/>
        </p:nvPicPr>
        <p:blipFill>
          <a:blip r:embed="rId4"/>
          <a:stretch>
            <a:fillRect/>
          </a:stretch>
        </p:blipFill>
        <p:spPr>
          <a:xfrm>
            <a:off x="10013376" y="6294698"/>
            <a:ext cx="1690058" cy="353887"/>
          </a:xfrm>
          <a:prstGeom prst="rect">
            <a:avLst/>
          </a:prstGeom>
        </p:spPr>
      </p:pic>
      <p:sp>
        <p:nvSpPr>
          <p:cNvPr id="19" name="Rectangle 18">
            <a:extLst>
              <a:ext uri="{FF2B5EF4-FFF2-40B4-BE49-F238E27FC236}">
                <a16:creationId xmlns:a16="http://schemas.microsoft.com/office/drawing/2014/main" id="{C01AF7AB-09F5-7E4D-919F-B6D4336396F5}"/>
              </a:ext>
            </a:extLst>
          </p:cNvPr>
          <p:cNvSpPr/>
          <p:nvPr/>
        </p:nvSpPr>
        <p:spPr>
          <a:xfrm>
            <a:off x="419725" y="1502845"/>
            <a:ext cx="11467475" cy="3061065"/>
          </a:xfrm>
          <a:prstGeom prst="rect">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2004EBBD-53E6-C14C-80F7-1FBAA1C2376C}"/>
              </a:ext>
            </a:extLst>
          </p:cNvPr>
          <p:cNvSpPr/>
          <p:nvPr/>
        </p:nvSpPr>
        <p:spPr>
          <a:xfrm>
            <a:off x="2454804" y="3175084"/>
            <a:ext cx="8981888" cy="132886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BCF42625-3E4D-034F-B7A8-995E06DE159E}"/>
              </a:ext>
            </a:extLst>
          </p:cNvPr>
          <p:cNvSpPr/>
          <p:nvPr/>
        </p:nvSpPr>
        <p:spPr>
          <a:xfrm>
            <a:off x="2454804" y="1735578"/>
            <a:ext cx="8981888" cy="130712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66B9D42C-E679-BE41-9DF8-811A17CF0F32}"/>
              </a:ext>
            </a:extLst>
          </p:cNvPr>
          <p:cNvSpPr txBox="1"/>
          <p:nvPr/>
        </p:nvSpPr>
        <p:spPr>
          <a:xfrm>
            <a:off x="4628052" y="1801347"/>
            <a:ext cx="6650144" cy="1179810"/>
          </a:xfrm>
          <a:prstGeom prst="rect">
            <a:avLst/>
          </a:prstGeom>
          <a:noFill/>
        </p:spPr>
        <p:txBody>
          <a:bodyPr wrap="square" rtlCol="0">
            <a:spAutoFit/>
          </a:bodyPr>
          <a:lstStyle/>
          <a:p>
            <a:r>
              <a:rPr lang="en-CA" sz="1400" cap="all" spc="70" dirty="0">
                <a:solidFill>
                  <a:srgbClr val="7328FA"/>
                </a:solidFill>
                <a:latin typeface="Helvetica Neue Medium" panose="02000503000000020004" pitchFamily="2" charset="0"/>
                <a:ea typeface="Helvetica Neue Medium" panose="02000503000000020004" pitchFamily="2" charset="0"/>
                <a:cs typeface="Helvetica Neue Medium" panose="02000503000000020004" pitchFamily="2" charset="0"/>
              </a:rPr>
              <a:t>attract</a:t>
            </a:r>
            <a:r>
              <a:rPr lang="en-CA" sz="1400" cap="all" spc="70" dirty="0">
                <a:solidFill>
                  <a:srgbClr val="3F28FA"/>
                </a:solidFill>
                <a:latin typeface="Helvetica Neue Medium" panose="02000503000000020004" pitchFamily="2" charset="0"/>
                <a:ea typeface="Helvetica Neue Medium" panose="02000503000000020004" pitchFamily="2" charset="0"/>
                <a:cs typeface="Helvetica Neue Medium" panose="02000503000000020004" pitchFamily="2" charset="0"/>
              </a:rPr>
              <a:t> </a:t>
            </a:r>
            <a:endParaRPr lang="en-CA" sz="900" spc="50" dirty="0">
              <a:latin typeface="Helvetica Neue Light" panose="02000403000000020004" pitchFamily="2" charset="0"/>
              <a:ea typeface="Helvetica Neue Light" panose="02000403000000020004" pitchFamily="2" charset="0"/>
              <a:cs typeface="Helvetica Neue" panose="02000503000000020004" pitchFamily="2" charset="0"/>
            </a:endParaRPr>
          </a:p>
          <a:p>
            <a:pPr>
              <a:lnSpc>
                <a:spcPct val="110000"/>
              </a:lnSpc>
              <a:spcBef>
                <a:spcPts val="600"/>
              </a:spcBef>
            </a:pPr>
            <a:r>
              <a:rPr lang="en-CA" sz="1200" spc="50" dirty="0">
                <a:solidFill>
                  <a:srgbClr val="333333"/>
                </a:solidFill>
                <a:latin typeface="Helvetica Neue Light" panose="02000403000000020004" pitchFamily="2" charset="0"/>
                <a:ea typeface="Helvetica Neue Light" panose="02000403000000020004" pitchFamily="2" charset="0"/>
                <a:cs typeface="Helvetica Neue" panose="02000503000000020004" pitchFamily="2" charset="0"/>
              </a:rPr>
              <a:t>A location advisor or corporate executive has started a site selection process. Your goal is to get their attention, spark curiosity and drive them to your website. Your marketing material should communicate your community’s WHY and explain how you are different than competing locations.</a:t>
            </a:r>
            <a:endParaRPr lang="en-CA" sz="1200" spc="50" dirty="0">
              <a:solidFill>
                <a:srgbClr val="333333"/>
              </a:solidFill>
              <a:highlight>
                <a:srgbClr val="FFFF00"/>
              </a:highlight>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0C3ECDA1-FCBC-3341-9C6D-60B8ABCBE291}"/>
              </a:ext>
            </a:extLst>
          </p:cNvPr>
          <p:cNvSpPr txBox="1"/>
          <p:nvPr/>
        </p:nvSpPr>
        <p:spPr>
          <a:xfrm>
            <a:off x="4628053" y="3257157"/>
            <a:ext cx="6650143" cy="1179810"/>
          </a:xfrm>
          <a:prstGeom prst="rect">
            <a:avLst/>
          </a:prstGeom>
          <a:noFill/>
        </p:spPr>
        <p:txBody>
          <a:bodyPr wrap="square" rtlCol="0">
            <a:spAutoFit/>
          </a:bodyPr>
          <a:lstStyle/>
          <a:p>
            <a:r>
              <a:rPr lang="en-CA" sz="1400" cap="all" spc="70" dirty="0">
                <a:solidFill>
                  <a:srgbClr val="2846FA"/>
                </a:solidFill>
                <a:latin typeface="Helvetica Neue Medium" panose="02000503000000020004" pitchFamily="2" charset="0"/>
                <a:ea typeface="Helvetica Neue Medium" panose="02000503000000020004" pitchFamily="2" charset="0"/>
                <a:cs typeface="Helvetica Neue Medium" panose="02000503000000020004" pitchFamily="2" charset="0"/>
              </a:rPr>
              <a:t>engage</a:t>
            </a:r>
            <a:r>
              <a:rPr lang="en-CA" sz="1400" cap="all" spc="70" dirty="0">
                <a:solidFill>
                  <a:srgbClr val="287BFA"/>
                </a:solidFill>
                <a:latin typeface="Helvetica Neue Medium" panose="02000503000000020004" pitchFamily="2" charset="0"/>
                <a:ea typeface="Helvetica Neue Medium" panose="02000503000000020004" pitchFamily="2" charset="0"/>
                <a:cs typeface="Helvetica Neue Medium" panose="02000503000000020004" pitchFamily="2" charset="0"/>
              </a:rPr>
              <a:t> </a:t>
            </a:r>
            <a:endParaRPr lang="en-CA" sz="900" spc="70" dirty="0">
              <a:solidFill>
                <a:srgbClr val="287BF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nSpc>
                <a:spcPct val="110000"/>
              </a:lnSpc>
              <a:spcBef>
                <a:spcPts val="600"/>
              </a:spcBef>
            </a:pPr>
            <a:r>
              <a:rPr lang="en-CA" sz="1200" spc="50" dirty="0">
                <a:solidFill>
                  <a:srgbClr val="333333"/>
                </a:solidFill>
                <a:latin typeface="Helvetica Neue Light" panose="02000403000000020004" pitchFamily="2" charset="0"/>
                <a:ea typeface="Helvetica Neue Light" panose="02000403000000020004" pitchFamily="2" charset="0"/>
                <a:cs typeface="Helvetica Neue" panose="02000503000000020004" pitchFamily="2" charset="0"/>
              </a:rPr>
              <a:t>A site selector lands on your website and is curious to learn more. They are still comparing options, so your immediate priority is to promote your location’s WHY and enhance engagement until they are ready to connect with you in person. Showcase your strengths in the “Why Us” or “Our Advantages” section of your website.</a:t>
            </a:r>
          </a:p>
        </p:txBody>
      </p:sp>
      <p:sp>
        <p:nvSpPr>
          <p:cNvPr id="11" name="Manual Operation 10">
            <a:extLst>
              <a:ext uri="{FF2B5EF4-FFF2-40B4-BE49-F238E27FC236}">
                <a16:creationId xmlns:a16="http://schemas.microsoft.com/office/drawing/2014/main" id="{88C9CFE2-DE3F-0147-952C-DA75E374CBA7}"/>
              </a:ext>
            </a:extLst>
          </p:cNvPr>
          <p:cNvSpPr/>
          <p:nvPr/>
        </p:nvSpPr>
        <p:spPr>
          <a:xfrm>
            <a:off x="610417" y="1735578"/>
            <a:ext cx="4017635" cy="1320641"/>
          </a:xfrm>
          <a:prstGeom prst="flowChartManualOperation">
            <a:avLst/>
          </a:prstGeom>
          <a:solidFill>
            <a:srgbClr val="7328FA"/>
          </a:solidFill>
          <a:ln>
            <a:solidFill>
              <a:srgbClr val="732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7328FA"/>
              </a:solidFill>
            </a:endParaRPr>
          </a:p>
        </p:txBody>
      </p:sp>
      <p:sp>
        <p:nvSpPr>
          <p:cNvPr id="12" name="Manual Operation 11">
            <a:extLst>
              <a:ext uri="{FF2B5EF4-FFF2-40B4-BE49-F238E27FC236}">
                <a16:creationId xmlns:a16="http://schemas.microsoft.com/office/drawing/2014/main" id="{1320D771-DB0B-274D-9A54-3AC5BAB272C1}"/>
              </a:ext>
            </a:extLst>
          </p:cNvPr>
          <p:cNvSpPr/>
          <p:nvPr/>
        </p:nvSpPr>
        <p:spPr>
          <a:xfrm>
            <a:off x="1437556" y="3175084"/>
            <a:ext cx="2334126" cy="1334867"/>
          </a:xfrm>
          <a:prstGeom prst="flowChartManualOperation">
            <a:avLst/>
          </a:prstGeom>
          <a:solidFill>
            <a:srgbClr val="2846FA"/>
          </a:solidFill>
          <a:ln>
            <a:solidFill>
              <a:srgbClr val="2846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846FA"/>
              </a:solidFill>
            </a:endParaRPr>
          </a:p>
        </p:txBody>
      </p:sp>
      <p:sp>
        <p:nvSpPr>
          <p:cNvPr id="14" name="TextBox 13">
            <a:extLst>
              <a:ext uri="{FF2B5EF4-FFF2-40B4-BE49-F238E27FC236}">
                <a16:creationId xmlns:a16="http://schemas.microsoft.com/office/drawing/2014/main" id="{C97D553A-BEBE-A144-9892-E0DDE3053CBE}"/>
              </a:ext>
            </a:extLst>
          </p:cNvPr>
          <p:cNvSpPr txBox="1"/>
          <p:nvPr/>
        </p:nvSpPr>
        <p:spPr>
          <a:xfrm>
            <a:off x="1737513" y="2218059"/>
            <a:ext cx="1690058" cy="305918"/>
          </a:xfrm>
          <a:prstGeom prst="rect">
            <a:avLst/>
          </a:prstGeom>
          <a:noFill/>
        </p:spPr>
        <p:txBody>
          <a:bodyPr wrap="square" rtlCol="0">
            <a:spAutoFit/>
          </a:bodyPr>
          <a:lstStyle/>
          <a:p>
            <a:pPr algn="ctr">
              <a:lnSpc>
                <a:spcPct val="130000"/>
              </a:lnSpc>
            </a:pPr>
            <a:r>
              <a:rPr lang="en-CA" sz="1200" spc="7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Awareness Stage</a:t>
            </a:r>
            <a:endParaRPr lang="en-CA" sz="1200" spc="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0C05D1EC-F280-D64F-B474-940250F67B08}"/>
              </a:ext>
            </a:extLst>
          </p:cNvPr>
          <p:cNvSpPr txBox="1"/>
          <p:nvPr/>
        </p:nvSpPr>
        <p:spPr>
          <a:xfrm>
            <a:off x="1961667" y="3565796"/>
            <a:ext cx="1285904" cy="545983"/>
          </a:xfrm>
          <a:prstGeom prst="rect">
            <a:avLst/>
          </a:prstGeom>
          <a:noFill/>
        </p:spPr>
        <p:txBody>
          <a:bodyPr wrap="square" rtlCol="0">
            <a:spAutoFit/>
          </a:bodyPr>
          <a:lstStyle/>
          <a:p>
            <a:pPr algn="ctr">
              <a:lnSpc>
                <a:spcPct val="130000"/>
              </a:lnSpc>
            </a:pPr>
            <a:r>
              <a:rPr lang="en-CA" sz="1200" spc="7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Consideration Stage</a:t>
            </a:r>
            <a:endParaRPr lang="en-CA" sz="800" spc="5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3733593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F57605-30C9-7946-95FE-2743AFF6AE4B}"/>
              </a:ext>
            </a:extLst>
          </p:cNvPr>
          <p:cNvSpPr/>
          <p:nvPr/>
        </p:nvSpPr>
        <p:spPr>
          <a:xfrm>
            <a:off x="5507182" y="0"/>
            <a:ext cx="6684818"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picture containing graphical user interface&#10;&#10;Description automatically generated">
            <a:extLst>
              <a:ext uri="{FF2B5EF4-FFF2-40B4-BE49-F238E27FC236}">
                <a16:creationId xmlns:a16="http://schemas.microsoft.com/office/drawing/2014/main" id="{21802ADF-832E-3B45-8B51-17AA80091CCD}"/>
              </a:ext>
            </a:extLst>
          </p:cNvPr>
          <p:cNvPicPr>
            <a:picLocks noChangeAspect="1"/>
          </p:cNvPicPr>
          <p:nvPr/>
        </p:nvPicPr>
        <p:blipFill>
          <a:blip r:embed="rId3"/>
          <a:stretch>
            <a:fillRect/>
          </a:stretch>
        </p:blipFill>
        <p:spPr>
          <a:xfrm>
            <a:off x="0" y="0"/>
            <a:ext cx="5507182" cy="6858000"/>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7C859943-D95E-9A43-80C3-666542B5D9E1}"/>
              </a:ext>
            </a:extLst>
          </p:cNvPr>
          <p:cNvPicPr>
            <a:picLocks noChangeAspect="1"/>
          </p:cNvPicPr>
          <p:nvPr/>
        </p:nvPicPr>
        <p:blipFill>
          <a:blip r:embed="rId4"/>
          <a:stretch>
            <a:fillRect/>
          </a:stretch>
        </p:blipFill>
        <p:spPr>
          <a:xfrm>
            <a:off x="8849591" y="214436"/>
            <a:ext cx="2941741" cy="6429127"/>
          </a:xfrm>
          <a:prstGeom prst="rect">
            <a:avLst/>
          </a:prstGeom>
        </p:spPr>
      </p:pic>
      <p:sp>
        <p:nvSpPr>
          <p:cNvPr id="12" name="TextBox 11">
            <a:extLst>
              <a:ext uri="{FF2B5EF4-FFF2-40B4-BE49-F238E27FC236}">
                <a16:creationId xmlns:a16="http://schemas.microsoft.com/office/drawing/2014/main" id="{73D7957C-D58B-954D-A278-510C19C8D896}"/>
              </a:ext>
            </a:extLst>
          </p:cNvPr>
          <p:cNvSpPr txBox="1"/>
          <p:nvPr/>
        </p:nvSpPr>
        <p:spPr>
          <a:xfrm>
            <a:off x="5859252" y="214436"/>
            <a:ext cx="2638269" cy="1446550"/>
          </a:xfrm>
          <a:prstGeom prst="rect">
            <a:avLst/>
          </a:prstGeom>
          <a:noFill/>
        </p:spPr>
        <p:txBody>
          <a:bodyPr wrap="square">
            <a:spAutoFit/>
          </a:bodyPr>
          <a:lstStyle/>
          <a:p>
            <a:r>
              <a:rPr lang="en-CA" sz="2400" b="1" dirty="0">
                <a:solidFill>
                  <a:schemeClr val="bg1"/>
                </a:solidFill>
                <a:effectLst/>
                <a:latin typeface="Helvetica" pitchFamily="2" charset="0"/>
              </a:rPr>
              <a:t>Most-Effective Marketing Techniques </a:t>
            </a:r>
          </a:p>
          <a:p>
            <a:r>
              <a:rPr lang="en-CA" sz="1400" b="1" dirty="0">
                <a:solidFill>
                  <a:schemeClr val="bg1"/>
                </a:solidFill>
                <a:effectLst/>
                <a:latin typeface="Helvetica" pitchFamily="2" charset="0"/>
              </a:rPr>
              <a:t>(DCI 2020)</a:t>
            </a:r>
            <a:endParaRPr lang="en-CA" sz="1400" dirty="0">
              <a:solidFill>
                <a:schemeClr val="bg1"/>
              </a:solidFill>
              <a:effectLst/>
              <a:latin typeface="Helvetica" pitchFamily="2" charset="0"/>
            </a:endParaRPr>
          </a:p>
        </p:txBody>
      </p:sp>
    </p:spTree>
    <p:extLst>
      <p:ext uri="{BB962C8B-B14F-4D97-AF65-F5344CB8AC3E}">
        <p14:creationId xmlns:p14="http://schemas.microsoft.com/office/powerpoint/2010/main" val="55078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7E37385-9275-7C42-B8DC-387C6F4E6A4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6202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CE1759-8422-A743-B61E-5F0D4A08BA3E}"/>
              </a:ext>
            </a:extLst>
          </p:cNvPr>
          <p:cNvPicPr>
            <a:picLocks noChangeAspect="1"/>
          </p:cNvPicPr>
          <p:nvPr/>
        </p:nvPicPr>
        <p:blipFill>
          <a:blip r:embed="rId2"/>
          <a:srcRect l="181" r="181"/>
          <a:stretch/>
        </p:blipFill>
        <p:spPr>
          <a:xfrm>
            <a:off x="0" y="1282"/>
            <a:ext cx="12191980" cy="6856718"/>
          </a:xfrm>
          <a:prstGeom prst="rect">
            <a:avLst/>
          </a:prstGeom>
        </p:spPr>
      </p:pic>
      <p:sp>
        <p:nvSpPr>
          <p:cNvPr id="6" name="Rectangle 5">
            <a:extLst>
              <a:ext uri="{FF2B5EF4-FFF2-40B4-BE49-F238E27FC236}">
                <a16:creationId xmlns:a16="http://schemas.microsoft.com/office/drawing/2014/main" id="{626833C0-B630-AC40-8C98-015160CAA1E5}"/>
              </a:ext>
            </a:extLst>
          </p:cNvPr>
          <p:cNvSpPr/>
          <p:nvPr/>
        </p:nvSpPr>
        <p:spPr>
          <a:xfrm>
            <a:off x="1775713" y="1048219"/>
            <a:ext cx="862149" cy="130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90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E8704-1D70-FB40-A306-53AAE49B5A38}"/>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37511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6DD7E-7F5D-CF40-9919-C5F6A9D6CC80}"/>
              </a:ext>
            </a:extLst>
          </p:cNvPr>
          <p:cNvSpPr/>
          <p:nvPr/>
        </p:nvSpPr>
        <p:spPr>
          <a:xfrm>
            <a:off x="8660674" y="1332411"/>
            <a:ext cx="653143" cy="143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935A70-5296-0354-DCF2-64EE56FD4B7D}"/>
              </a:ext>
            </a:extLst>
          </p:cNvPr>
          <p:cNvPicPr>
            <a:picLocks noChangeAspect="1"/>
          </p:cNvPicPr>
          <p:nvPr/>
        </p:nvPicPr>
        <p:blipFill>
          <a:blip r:embed="rId2"/>
          <a:stretch>
            <a:fillRect/>
          </a:stretch>
        </p:blipFill>
        <p:spPr>
          <a:xfrm>
            <a:off x="0" y="8129"/>
            <a:ext cx="12206490" cy="6849871"/>
          </a:xfrm>
          <a:prstGeom prst="rect">
            <a:avLst/>
          </a:prstGeom>
        </p:spPr>
      </p:pic>
    </p:spTree>
    <p:extLst>
      <p:ext uri="{BB962C8B-B14F-4D97-AF65-F5344CB8AC3E}">
        <p14:creationId xmlns:p14="http://schemas.microsoft.com/office/powerpoint/2010/main" val="3409934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A9A21-11DC-5149-8005-EEFA482A34C7}"/>
              </a:ext>
            </a:extLst>
          </p:cNvPr>
          <p:cNvPicPr>
            <a:picLocks noChangeAspect="1"/>
          </p:cNvPicPr>
          <p:nvPr/>
        </p:nvPicPr>
        <p:blipFill>
          <a:blip r:embed="rId2"/>
          <a:srcRect t="9" b="9"/>
          <a:stretch/>
        </p:blipFill>
        <p:spPr>
          <a:xfrm>
            <a:off x="20" y="13314"/>
            <a:ext cx="12191980" cy="6856718"/>
          </a:xfrm>
          <a:prstGeom prst="rect">
            <a:avLst/>
          </a:prstGeom>
        </p:spPr>
      </p:pic>
    </p:spTree>
    <p:extLst>
      <p:ext uri="{BB962C8B-B14F-4D97-AF65-F5344CB8AC3E}">
        <p14:creationId xmlns:p14="http://schemas.microsoft.com/office/powerpoint/2010/main" val="98315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Chart, pie chart&#10;&#10;Description automatically generated">
            <a:extLst>
              <a:ext uri="{FF2B5EF4-FFF2-40B4-BE49-F238E27FC236}">
                <a16:creationId xmlns:a16="http://schemas.microsoft.com/office/drawing/2014/main" id="{07E5BBC2-FB5D-8E46-A68F-31C4891D6CFA}"/>
              </a:ext>
            </a:extLst>
          </p:cNvPr>
          <p:cNvPicPr>
            <a:picLocks noChangeAspect="1"/>
          </p:cNvPicPr>
          <p:nvPr/>
        </p:nvPicPr>
        <p:blipFill rotWithShape="1">
          <a:blip r:embed="rId2"/>
          <a:srcRect r="7093" b="-1"/>
          <a:stretch/>
        </p:blipFill>
        <p:spPr>
          <a:xfrm>
            <a:off x="20" y="1282"/>
            <a:ext cx="12191980" cy="6856718"/>
          </a:xfrm>
          <a:prstGeom prst="rect">
            <a:avLst/>
          </a:prstGeom>
        </p:spPr>
      </p:pic>
    </p:spTree>
    <p:extLst>
      <p:ext uri="{BB962C8B-B14F-4D97-AF65-F5344CB8AC3E}">
        <p14:creationId xmlns:p14="http://schemas.microsoft.com/office/powerpoint/2010/main" val="455302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utdoor, bridge, produce&#10;&#10;Description automatically generated">
            <a:extLst>
              <a:ext uri="{FF2B5EF4-FFF2-40B4-BE49-F238E27FC236}">
                <a16:creationId xmlns:a16="http://schemas.microsoft.com/office/drawing/2014/main" id="{EFAE91BA-6586-F849-93A6-92D324F30613}"/>
              </a:ext>
            </a:extLst>
          </p:cNvPr>
          <p:cNvPicPr>
            <a:picLocks noChangeAspect="1"/>
          </p:cNvPicPr>
          <p:nvPr/>
        </p:nvPicPr>
        <p:blipFill rotWithShape="1">
          <a:blip r:embed="rId2"/>
          <a:srcRect t="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BA4AD7D-9488-A941-9E07-E98FBDE89175}"/>
              </a:ext>
            </a:extLst>
          </p:cNvPr>
          <p:cNvSpPr txBox="1"/>
          <p:nvPr/>
        </p:nvSpPr>
        <p:spPr>
          <a:xfrm>
            <a:off x="8105031" y="1881296"/>
            <a:ext cx="3626541" cy="3095408"/>
          </a:xfrm>
          <a:prstGeom prst="rect">
            <a:avLst/>
          </a:prstGeom>
        </p:spPr>
        <p:txBody>
          <a:bodyPr vert="horz" lIns="91440" tIns="45720" rIns="91440" bIns="45720" rtlCol="0">
            <a:noAutofit/>
          </a:bodyPr>
          <a:lstStyle/>
          <a:p>
            <a:pPr>
              <a:lnSpc>
                <a:spcPct val="140000"/>
              </a:lnSpc>
              <a:spcBef>
                <a:spcPts val="1200"/>
              </a:spcBef>
              <a:spcAft>
                <a:spcPts val="600"/>
              </a:spcAft>
            </a:pPr>
            <a:r>
              <a:rPr lang="en-US" sz="2800" dirty="0">
                <a:effectLst/>
                <a:latin typeface="Helvetica Neue Medium" panose="02000503000000020004" pitchFamily="2" charset="0"/>
                <a:ea typeface="Helvetica Neue Medium" panose="02000503000000020004" pitchFamily="2" charset="0"/>
                <a:cs typeface="Helvetica Neue Medium" panose="02000503000000020004" pitchFamily="2" charset="0"/>
              </a:rPr>
              <a:t>The British Government transported about 76,000 convicts to Tasmania</a:t>
            </a:r>
            <a:endPar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835615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BC News - Wikipedia">
            <a:extLst>
              <a:ext uri="{FF2B5EF4-FFF2-40B4-BE49-F238E27FC236}">
                <a16:creationId xmlns:a16="http://schemas.microsoft.com/office/drawing/2014/main" id="{3FF9FD32-AB3F-BE47-BD65-C74A25905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942" y="3366849"/>
            <a:ext cx="1016471"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p&#10;&#10;Description automatically generated">
            <a:extLst>
              <a:ext uri="{FF2B5EF4-FFF2-40B4-BE49-F238E27FC236}">
                <a16:creationId xmlns:a16="http://schemas.microsoft.com/office/drawing/2014/main" id="{58E77A26-9ECE-EB44-AFF1-355CA7D8B9EC}"/>
              </a:ext>
            </a:extLst>
          </p:cNvPr>
          <p:cNvPicPr>
            <a:picLocks noChangeAspect="1"/>
          </p:cNvPicPr>
          <p:nvPr/>
        </p:nvPicPr>
        <p:blipFill>
          <a:blip r:embed="rId4"/>
          <a:stretch>
            <a:fillRect/>
          </a:stretch>
        </p:blipFill>
        <p:spPr>
          <a:xfrm>
            <a:off x="1471135" y="1463193"/>
            <a:ext cx="2114086" cy="1620000"/>
          </a:xfrm>
          <a:prstGeom prst="rect">
            <a:avLst/>
          </a:prstGeom>
          <a:effectLst>
            <a:outerShdw blurRad="63500" sx="101000" sy="101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07FB240A-0213-874D-A5C7-30EC80345380}"/>
              </a:ext>
            </a:extLst>
          </p:cNvPr>
          <p:cNvPicPr>
            <a:picLocks noChangeAspect="1"/>
          </p:cNvPicPr>
          <p:nvPr/>
        </p:nvPicPr>
        <p:blipFill>
          <a:blip r:embed="rId5"/>
          <a:stretch>
            <a:fillRect/>
          </a:stretch>
        </p:blipFill>
        <p:spPr>
          <a:xfrm>
            <a:off x="4114191" y="1463193"/>
            <a:ext cx="1807416" cy="1620000"/>
          </a:xfrm>
          <a:prstGeom prst="rect">
            <a:avLst/>
          </a:prstGeom>
          <a:effectLst>
            <a:outerShdw blurRad="63500" sx="101000" sy="101000" algn="ctr" rotWithShape="0">
              <a:prstClr val="black">
                <a:alpha val="40000"/>
              </a:prstClr>
            </a:outerShdw>
          </a:effectLst>
        </p:spPr>
      </p:pic>
      <p:pic>
        <p:nvPicPr>
          <p:cNvPr id="1030" name="Picture 6">
            <a:extLst>
              <a:ext uri="{FF2B5EF4-FFF2-40B4-BE49-F238E27FC236}">
                <a16:creationId xmlns:a16="http://schemas.microsoft.com/office/drawing/2014/main" id="{B062C5F2-CC68-154D-85FA-9849D2847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876" y="3366849"/>
            <a:ext cx="178604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art, bubble chart&#10;&#10;Description automatically generated">
            <a:extLst>
              <a:ext uri="{FF2B5EF4-FFF2-40B4-BE49-F238E27FC236}">
                <a16:creationId xmlns:a16="http://schemas.microsoft.com/office/drawing/2014/main" id="{E46273C0-A60D-194A-930E-895C1F21A606}"/>
              </a:ext>
            </a:extLst>
          </p:cNvPr>
          <p:cNvPicPr>
            <a:picLocks noChangeAspect="1"/>
          </p:cNvPicPr>
          <p:nvPr/>
        </p:nvPicPr>
        <p:blipFill>
          <a:blip r:embed="rId7"/>
          <a:stretch>
            <a:fillRect/>
          </a:stretch>
        </p:blipFill>
        <p:spPr>
          <a:xfrm>
            <a:off x="6461262" y="1463193"/>
            <a:ext cx="2276408" cy="1620000"/>
          </a:xfrm>
          <a:prstGeom prst="rect">
            <a:avLst/>
          </a:prstGeom>
          <a:effectLst>
            <a:outerShdw blurRad="63500" sx="101000" sy="101000" algn="ctr" rotWithShape="0">
              <a:prstClr val="black">
                <a:alpha val="40000"/>
              </a:prstClr>
            </a:outerShdw>
          </a:effectLst>
        </p:spPr>
      </p:pic>
      <p:pic>
        <p:nvPicPr>
          <p:cNvPr id="1032" name="Picture 8" descr="CNN - Wikipedia">
            <a:extLst>
              <a:ext uri="{FF2B5EF4-FFF2-40B4-BE49-F238E27FC236}">
                <a16:creationId xmlns:a16="http://schemas.microsoft.com/office/drawing/2014/main" id="{4455C7E8-7E54-3D4E-ADC9-7128D7EB95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3752" y="3366849"/>
            <a:ext cx="771428"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PR - Wikipedia">
            <a:extLst>
              <a:ext uri="{FF2B5EF4-FFF2-40B4-BE49-F238E27FC236}">
                <a16:creationId xmlns:a16="http://schemas.microsoft.com/office/drawing/2014/main" id="{5298E2F4-A14D-E541-9429-DC02CBE71F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8847" y="6296930"/>
            <a:ext cx="110195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hart&#10;&#10;Description automatically generated">
            <a:extLst>
              <a:ext uri="{FF2B5EF4-FFF2-40B4-BE49-F238E27FC236}">
                <a16:creationId xmlns:a16="http://schemas.microsoft.com/office/drawing/2014/main" id="{4C5F16A6-54FA-104B-AE8D-BA134B415D6E}"/>
              </a:ext>
            </a:extLst>
          </p:cNvPr>
          <p:cNvPicPr>
            <a:picLocks noChangeAspect="1"/>
          </p:cNvPicPr>
          <p:nvPr/>
        </p:nvPicPr>
        <p:blipFill>
          <a:blip r:embed="rId10"/>
          <a:stretch>
            <a:fillRect/>
          </a:stretch>
        </p:blipFill>
        <p:spPr>
          <a:xfrm>
            <a:off x="1547301" y="4393671"/>
            <a:ext cx="1785047" cy="1620000"/>
          </a:xfrm>
          <a:prstGeom prst="rect">
            <a:avLst/>
          </a:prstGeom>
          <a:effectLst>
            <a:outerShdw blurRad="63500" sx="101000" sy="101000" algn="ctr" rotWithShape="0">
              <a:prstClr val="black">
                <a:alpha val="40000"/>
              </a:prstClr>
            </a:outerShdw>
          </a:effectLst>
        </p:spPr>
      </p:pic>
      <p:pic>
        <p:nvPicPr>
          <p:cNvPr id="1036" name="Picture 12" descr="Comments – Help">
            <a:extLst>
              <a:ext uri="{FF2B5EF4-FFF2-40B4-BE49-F238E27FC236}">
                <a16:creationId xmlns:a16="http://schemas.microsoft.com/office/drawing/2014/main" id="{8C36B827-4EE9-4E4C-86DA-7039751AB3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8435" y="6345418"/>
            <a:ext cx="2115304" cy="3115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hart, timeline, scatter chart&#10;&#10;Description automatically generated">
            <a:extLst>
              <a:ext uri="{FF2B5EF4-FFF2-40B4-BE49-F238E27FC236}">
                <a16:creationId xmlns:a16="http://schemas.microsoft.com/office/drawing/2014/main" id="{8B5D5531-3C6C-D744-BF43-80B406F5FE80}"/>
              </a:ext>
            </a:extLst>
          </p:cNvPr>
          <p:cNvPicPr>
            <a:picLocks noChangeAspect="1"/>
          </p:cNvPicPr>
          <p:nvPr/>
        </p:nvPicPr>
        <p:blipFill>
          <a:blip r:embed="rId12"/>
          <a:stretch>
            <a:fillRect/>
          </a:stretch>
        </p:blipFill>
        <p:spPr>
          <a:xfrm>
            <a:off x="3779439" y="4394764"/>
            <a:ext cx="2277720" cy="1620000"/>
          </a:xfrm>
          <a:prstGeom prst="rect">
            <a:avLst/>
          </a:prstGeom>
          <a:effectLst>
            <a:outerShdw blurRad="63500" sx="101000" sy="101000" algn="ctr" rotWithShape="0">
              <a:prstClr val="black">
                <a:alpha val="40000"/>
              </a:prstClr>
            </a:outerShdw>
          </a:effectLst>
        </p:spPr>
      </p:pic>
      <p:pic>
        <p:nvPicPr>
          <p:cNvPr id="14" name="Picture 13" descr="A picture containing map&#10;&#10;Description automatically generated">
            <a:extLst>
              <a:ext uri="{FF2B5EF4-FFF2-40B4-BE49-F238E27FC236}">
                <a16:creationId xmlns:a16="http://schemas.microsoft.com/office/drawing/2014/main" id="{E199653D-F95D-0745-B459-AD7B581A082C}"/>
              </a:ext>
            </a:extLst>
          </p:cNvPr>
          <p:cNvPicPr>
            <a:picLocks noChangeAspect="1"/>
          </p:cNvPicPr>
          <p:nvPr/>
        </p:nvPicPr>
        <p:blipFill rotWithShape="1">
          <a:blip r:embed="rId13"/>
          <a:srcRect b="12009"/>
          <a:stretch/>
        </p:blipFill>
        <p:spPr>
          <a:xfrm>
            <a:off x="6553011" y="4394764"/>
            <a:ext cx="1940400" cy="1619425"/>
          </a:xfrm>
          <a:prstGeom prst="rect">
            <a:avLst/>
          </a:prstGeom>
          <a:effectLst>
            <a:outerShdw blurRad="63500" sx="101000" sy="101000" algn="ctr" rotWithShape="0">
              <a:prstClr val="black">
                <a:alpha val="40000"/>
              </a:prstClr>
            </a:outerShdw>
          </a:effectLst>
        </p:spPr>
      </p:pic>
      <p:pic>
        <p:nvPicPr>
          <p:cNvPr id="1040" name="Picture 16" descr="Press Releases - CBC Media Centre">
            <a:extLst>
              <a:ext uri="{FF2B5EF4-FFF2-40B4-BE49-F238E27FC236}">
                <a16:creationId xmlns:a16="http://schemas.microsoft.com/office/drawing/2014/main" id="{EA7F2F6D-615A-F84D-BE0B-3F3B16A2A67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5717" b="36322"/>
          <a:stretch/>
        </p:blipFill>
        <p:spPr bwMode="auto">
          <a:xfrm>
            <a:off x="6499826" y="6345936"/>
            <a:ext cx="2039999" cy="3115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hart, scatter chart&#10;&#10;Description automatically generated">
            <a:extLst>
              <a:ext uri="{FF2B5EF4-FFF2-40B4-BE49-F238E27FC236}">
                <a16:creationId xmlns:a16="http://schemas.microsoft.com/office/drawing/2014/main" id="{7DB9F869-C48E-AC46-893D-FEA127D8201B}"/>
              </a:ext>
            </a:extLst>
          </p:cNvPr>
          <p:cNvPicPr>
            <a:picLocks noChangeAspect="1"/>
          </p:cNvPicPr>
          <p:nvPr/>
        </p:nvPicPr>
        <p:blipFill>
          <a:blip r:embed="rId15"/>
          <a:stretch>
            <a:fillRect/>
          </a:stretch>
        </p:blipFill>
        <p:spPr>
          <a:xfrm>
            <a:off x="9277325" y="1463193"/>
            <a:ext cx="1848848" cy="1620000"/>
          </a:xfrm>
          <a:prstGeom prst="rect">
            <a:avLst/>
          </a:prstGeom>
          <a:effectLst>
            <a:outerShdw blurRad="63500" sx="101000" sy="101000" algn="ctr" rotWithShape="0">
              <a:prstClr val="black">
                <a:alpha val="40000"/>
              </a:prstClr>
            </a:outerShdw>
          </a:effectLst>
        </p:spPr>
      </p:pic>
      <p:pic>
        <p:nvPicPr>
          <p:cNvPr id="1042" name="Picture 18" descr="Bloomberg.com">
            <a:extLst>
              <a:ext uri="{FF2B5EF4-FFF2-40B4-BE49-F238E27FC236}">
                <a16:creationId xmlns:a16="http://schemas.microsoft.com/office/drawing/2014/main" id="{DEB294B5-470E-CB4A-93B9-8DC37BA6183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9249" y="3366849"/>
            <a:ext cx="19649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Map&#10;&#10;Description automatically generated">
            <a:extLst>
              <a:ext uri="{FF2B5EF4-FFF2-40B4-BE49-F238E27FC236}">
                <a16:creationId xmlns:a16="http://schemas.microsoft.com/office/drawing/2014/main" id="{320DD7FA-0B15-3843-9F93-5B59801DEBFF}"/>
              </a:ext>
            </a:extLst>
          </p:cNvPr>
          <p:cNvPicPr>
            <a:picLocks noChangeAspect="1"/>
          </p:cNvPicPr>
          <p:nvPr/>
        </p:nvPicPr>
        <p:blipFill>
          <a:blip r:embed="rId17"/>
          <a:stretch>
            <a:fillRect/>
          </a:stretch>
        </p:blipFill>
        <p:spPr>
          <a:xfrm>
            <a:off x="8989263" y="4394764"/>
            <a:ext cx="2424969" cy="1620000"/>
          </a:xfrm>
          <a:prstGeom prst="rect">
            <a:avLst/>
          </a:prstGeom>
          <a:effectLst>
            <a:outerShdw blurRad="63500" sx="101000" sy="101000" algn="ctr" rotWithShape="0">
              <a:prstClr val="black">
                <a:alpha val="40000"/>
              </a:prstClr>
            </a:outerShdw>
          </a:effectLst>
        </p:spPr>
      </p:pic>
      <p:pic>
        <p:nvPicPr>
          <p:cNvPr id="1044" name="Picture 20" descr="The Guardian reports on the challenges of COVID-19 for international  surrogacy - Brilliant Beginnings">
            <a:extLst>
              <a:ext uri="{FF2B5EF4-FFF2-40B4-BE49-F238E27FC236}">
                <a16:creationId xmlns:a16="http://schemas.microsoft.com/office/drawing/2014/main" id="{3ED6E19F-5923-D740-B37A-19E666890C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11118" y="6188017"/>
            <a:ext cx="989324" cy="49466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34E44F2-9DF9-8C40-B27C-E2B4AFB0B590}"/>
              </a:ext>
            </a:extLst>
          </p:cNvPr>
          <p:cNvSpPr/>
          <p:nvPr/>
        </p:nvSpPr>
        <p:spPr>
          <a:xfrm>
            <a:off x="-26625" y="0"/>
            <a:ext cx="771428" cy="6858000"/>
          </a:xfrm>
          <a:prstGeom prst="rect">
            <a:avLst/>
          </a:prstGeom>
          <a:solidFill>
            <a:srgbClr val="28AFFB"/>
          </a:solidFill>
          <a:ln>
            <a:solidFill>
              <a:srgbClr val="28AF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814ABA-81C5-7442-B0E5-C74E976DBFED}"/>
              </a:ext>
            </a:extLst>
          </p:cNvPr>
          <p:cNvSpPr txBox="1"/>
          <p:nvPr/>
        </p:nvSpPr>
        <p:spPr>
          <a:xfrm>
            <a:off x="957942" y="421290"/>
            <a:ext cx="10932545" cy="494623"/>
          </a:xfrm>
          <a:prstGeom prst="rect">
            <a:avLst/>
          </a:prstGeom>
          <a:noFill/>
        </p:spPr>
        <p:txBody>
          <a:bodyPr wrap="square" rtlCol="0">
            <a:spAutoFit/>
          </a:bodyPr>
          <a:lstStyle/>
          <a:p>
            <a:pPr algn="ctr">
              <a:lnSpc>
                <a:spcPct val="110000"/>
              </a:lnSpc>
            </a:pPr>
            <a:r>
              <a:rPr lang="en-US" sz="2600" spc="30" dirty="0">
                <a:latin typeface="Helvetica Neue Light" panose="02000403000000020004" pitchFamily="2" charset="0"/>
                <a:ea typeface="Helvetica Neue Light" panose="02000403000000020004" pitchFamily="2" charset="0"/>
                <a:cs typeface="Helvetica Neue Medium" panose="02000503000000020004" pitchFamily="2" charset="0"/>
              </a:rPr>
              <a:t>Who else is using visualizations to increase engagement on their website?</a:t>
            </a:r>
          </a:p>
        </p:txBody>
      </p:sp>
    </p:spTree>
    <p:extLst>
      <p:ext uri="{BB962C8B-B14F-4D97-AF65-F5344CB8AC3E}">
        <p14:creationId xmlns:p14="http://schemas.microsoft.com/office/powerpoint/2010/main" val="3176541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51F1C-45B9-E94E-A88D-D55F644B0B77}"/>
              </a:ext>
            </a:extLst>
          </p:cNvPr>
          <p:cNvPicPr>
            <a:picLocks noChangeAspect="1"/>
          </p:cNvPicPr>
          <p:nvPr/>
        </p:nvPicPr>
        <p:blipFill>
          <a:blip r:embed="rId2"/>
          <a:srcRect t="9" b="9"/>
          <a:stretch/>
        </p:blipFill>
        <p:spPr>
          <a:xfrm>
            <a:off x="20" y="1282"/>
            <a:ext cx="12191980" cy="6856718"/>
          </a:xfrm>
          <a:prstGeom prst="rect">
            <a:avLst/>
          </a:prstGeom>
        </p:spPr>
      </p:pic>
    </p:spTree>
    <p:extLst>
      <p:ext uri="{BB962C8B-B14F-4D97-AF65-F5344CB8AC3E}">
        <p14:creationId xmlns:p14="http://schemas.microsoft.com/office/powerpoint/2010/main" val="1598561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242E8-DA98-8A4A-91C0-55B0B028FBA5}"/>
              </a:ext>
            </a:extLst>
          </p:cNvPr>
          <p:cNvSpPr/>
          <p:nvPr/>
        </p:nvSpPr>
        <p:spPr>
          <a:xfrm>
            <a:off x="0" y="0"/>
            <a:ext cx="12192000"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836E5761-82EE-2746-95A9-0EDB185F1063}"/>
              </a:ext>
            </a:extLst>
          </p:cNvPr>
          <p:cNvSpPr txBox="1"/>
          <p:nvPr/>
        </p:nvSpPr>
        <p:spPr>
          <a:xfrm>
            <a:off x="4252210" y="3167390"/>
            <a:ext cx="3687580" cy="523220"/>
          </a:xfrm>
          <a:prstGeom prst="rect">
            <a:avLst/>
          </a:prstGeom>
          <a:noFill/>
        </p:spPr>
        <p:txBody>
          <a:bodyPr wrap="square" rtlCol="0">
            <a:spAutoFit/>
          </a:bodyPr>
          <a:lstStyle/>
          <a:p>
            <a:pPr algn="ctr"/>
            <a:r>
              <a:rPr lang="en-CA" sz="2800" cap="all" dirty="0">
                <a:solidFill>
                  <a:srgbClr val="28AFFA"/>
                </a:solidFill>
                <a:latin typeface="Helvetica Neue Medium" panose="02000503000000020004" pitchFamily="2" charset="0"/>
                <a:ea typeface="Helvetica Neue Medium" panose="02000503000000020004" pitchFamily="2" charset="0"/>
                <a:cs typeface="Helvetica Neue Medium" panose="02000503000000020004" pitchFamily="2" charset="0"/>
              </a:rPr>
              <a:t>Live examples </a:t>
            </a:r>
          </a:p>
        </p:txBody>
      </p:sp>
    </p:spTree>
    <p:extLst>
      <p:ext uri="{BB962C8B-B14F-4D97-AF65-F5344CB8AC3E}">
        <p14:creationId xmlns:p14="http://schemas.microsoft.com/office/powerpoint/2010/main" val="55769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46598D-F1DE-6F4E-8C72-5E2D13527040}"/>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descr="Not sure if he is inbred Or just from tasmania - Futurama Fry | Meme  Generator">
            <a:extLst>
              <a:ext uri="{FF2B5EF4-FFF2-40B4-BE49-F238E27FC236}">
                <a16:creationId xmlns:a16="http://schemas.microsoft.com/office/drawing/2014/main" id="{0B3B9C9B-5FB9-F046-B353-9831EC5695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5778" y="0"/>
            <a:ext cx="9200444" cy="690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1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422FC93B-E7FD-B14F-A582-BC9459068116}"/>
              </a:ext>
            </a:extLst>
          </p:cNvPr>
          <p:cNvPicPr>
            <a:picLocks noChangeAspect="1"/>
          </p:cNvPicPr>
          <p:nvPr/>
        </p:nvPicPr>
        <p:blipFill>
          <a:blip r:embed="rId2"/>
          <a:stretch>
            <a:fillRect/>
          </a:stretch>
        </p:blipFill>
        <p:spPr>
          <a:xfrm>
            <a:off x="96397" y="0"/>
            <a:ext cx="11999205" cy="6858000"/>
          </a:xfrm>
          <a:prstGeom prst="rect">
            <a:avLst/>
          </a:prstGeom>
        </p:spPr>
      </p:pic>
      <p:sp>
        <p:nvSpPr>
          <p:cNvPr id="7" name="Rectangle 6">
            <a:extLst>
              <a:ext uri="{FF2B5EF4-FFF2-40B4-BE49-F238E27FC236}">
                <a16:creationId xmlns:a16="http://schemas.microsoft.com/office/drawing/2014/main" id="{493535ED-5457-744F-9A6B-BBF7FEA1C7D2}"/>
              </a:ext>
            </a:extLst>
          </p:cNvPr>
          <p:cNvSpPr/>
          <p:nvPr/>
        </p:nvSpPr>
        <p:spPr>
          <a:xfrm>
            <a:off x="0" y="0"/>
            <a:ext cx="12191999" cy="4167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49B959-880B-9248-959E-74E3A3C8EAC0}"/>
              </a:ext>
            </a:extLst>
          </p:cNvPr>
          <p:cNvSpPr txBox="1"/>
          <p:nvPr/>
        </p:nvSpPr>
        <p:spPr>
          <a:xfrm>
            <a:off x="642256" y="1491339"/>
            <a:ext cx="10254343" cy="2686185"/>
          </a:xfrm>
          <a:prstGeom prst="rect">
            <a:avLst/>
          </a:prstGeom>
          <a:solidFill>
            <a:schemeClr val="bg1"/>
          </a:solidFill>
        </p:spPr>
        <p:txBody>
          <a:bodyPr wrap="square" rtlCol="0">
            <a:spAutoFit/>
          </a:bodyPr>
          <a:lstStyle/>
          <a:p>
            <a:pPr>
              <a:lnSpc>
                <a:spcPct val="120000"/>
              </a:lnSpc>
            </a:pPr>
            <a:r>
              <a:rPr lang="en-US" sz="3600" b="1" spc="50" dirty="0">
                <a:solidFill>
                  <a:srgbClr val="1B3148"/>
                </a:solidFill>
                <a:latin typeface="Helvetica Neue" panose="02000503000000020004" pitchFamily="2" charset="0"/>
                <a:ea typeface="Helvetica Neue" panose="02000503000000020004" pitchFamily="2" charset="0"/>
                <a:cs typeface="Helvetica Neue" panose="02000503000000020004" pitchFamily="2" charset="0"/>
              </a:rPr>
              <a:t>We make online </a:t>
            </a:r>
            <a:r>
              <a:rPr lang="en-US" sz="3600" b="1" spc="50" dirty="0">
                <a:solidFill>
                  <a:srgbClr val="28AFFB"/>
                </a:solidFill>
                <a:latin typeface="Helvetica Neue" panose="02000503000000020004" pitchFamily="2" charset="0"/>
                <a:ea typeface="Helvetica Neue" panose="02000503000000020004" pitchFamily="2" charset="0"/>
                <a:cs typeface="Helvetica Neue" panose="02000503000000020004" pitchFamily="2" charset="0"/>
              </a:rPr>
              <a:t>economic development tools</a:t>
            </a:r>
            <a:r>
              <a:rPr lang="en-US" sz="3600" b="1" spc="50" dirty="0">
                <a:solidFill>
                  <a:srgbClr val="1B3148"/>
                </a:solidFill>
                <a:latin typeface="Helvetica Neue" panose="02000503000000020004" pitchFamily="2" charset="0"/>
                <a:ea typeface="Helvetica Neue" panose="02000503000000020004" pitchFamily="2" charset="0"/>
                <a:cs typeface="Helvetica Neue" panose="02000503000000020004" pitchFamily="2" charset="0"/>
              </a:rPr>
              <a:t> that hundreds of organizations have added to their website to </a:t>
            </a:r>
            <a:r>
              <a:rPr lang="en-US" sz="3600" b="1" spc="50" dirty="0">
                <a:solidFill>
                  <a:srgbClr val="28AFFB"/>
                </a:solidFill>
                <a:latin typeface="Helvetica Neue" panose="02000503000000020004" pitchFamily="2" charset="0"/>
                <a:ea typeface="Helvetica Neue" panose="02000503000000020004" pitchFamily="2" charset="0"/>
                <a:cs typeface="Helvetica Neue" panose="02000503000000020004" pitchFamily="2" charset="0"/>
              </a:rPr>
              <a:t>promote</a:t>
            </a:r>
            <a:r>
              <a:rPr lang="en-US" sz="3600" b="1" spc="50" dirty="0">
                <a:solidFill>
                  <a:srgbClr val="1B3148"/>
                </a:solidFill>
                <a:latin typeface="Helvetica Neue" panose="02000503000000020004" pitchFamily="2" charset="0"/>
                <a:ea typeface="Helvetica Neue" panose="02000503000000020004" pitchFamily="2" charset="0"/>
                <a:cs typeface="Helvetica Neue" panose="02000503000000020004" pitchFamily="2" charset="0"/>
              </a:rPr>
              <a:t> their community’s location advantages.</a:t>
            </a:r>
          </a:p>
        </p:txBody>
      </p:sp>
      <p:pic>
        <p:nvPicPr>
          <p:cNvPr id="9" name="Picture 8" descr="Text&#10;&#10;Description automatically generated">
            <a:extLst>
              <a:ext uri="{FF2B5EF4-FFF2-40B4-BE49-F238E27FC236}">
                <a16:creationId xmlns:a16="http://schemas.microsoft.com/office/drawing/2014/main" id="{F77B3952-DC43-7844-8041-AF0C34624C46}"/>
              </a:ext>
            </a:extLst>
          </p:cNvPr>
          <p:cNvPicPr>
            <a:picLocks noChangeAspect="1"/>
          </p:cNvPicPr>
          <p:nvPr/>
        </p:nvPicPr>
        <p:blipFill>
          <a:blip r:embed="rId3"/>
          <a:stretch>
            <a:fillRect/>
          </a:stretch>
        </p:blipFill>
        <p:spPr>
          <a:xfrm>
            <a:off x="642256" y="390070"/>
            <a:ext cx="2884715" cy="585304"/>
          </a:xfrm>
          <a:prstGeom prst="rect">
            <a:avLst/>
          </a:prstGeom>
        </p:spPr>
      </p:pic>
    </p:spTree>
    <p:extLst>
      <p:ext uri="{BB962C8B-B14F-4D97-AF65-F5344CB8AC3E}">
        <p14:creationId xmlns:p14="http://schemas.microsoft.com/office/powerpoint/2010/main" val="273142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62B204-1F99-1846-AC90-E3EB4A99045F}"/>
              </a:ext>
            </a:extLst>
          </p:cNvPr>
          <p:cNvSpPr/>
          <p:nvPr/>
        </p:nvSpPr>
        <p:spPr>
          <a:xfrm>
            <a:off x="695107" y="4315968"/>
            <a:ext cx="3275875" cy="206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B718E9-2EF6-0C40-A12B-6906C21987B7}"/>
              </a:ext>
            </a:extLst>
          </p:cNvPr>
          <p:cNvSpPr/>
          <p:nvPr/>
        </p:nvSpPr>
        <p:spPr>
          <a:xfrm>
            <a:off x="4507733" y="4272221"/>
            <a:ext cx="3150519" cy="206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8DE26E-CE84-1D47-B658-1FDAEEB9F4E1}"/>
              </a:ext>
            </a:extLst>
          </p:cNvPr>
          <p:cNvSpPr/>
          <p:nvPr/>
        </p:nvSpPr>
        <p:spPr>
          <a:xfrm>
            <a:off x="8195002" y="4272221"/>
            <a:ext cx="3594661" cy="206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8DF30C-C94F-8165-EC51-625FC80995AE}"/>
              </a:ext>
            </a:extLst>
          </p:cNvPr>
          <p:cNvPicPr>
            <a:picLocks noChangeAspect="1"/>
          </p:cNvPicPr>
          <p:nvPr/>
        </p:nvPicPr>
        <p:blipFill>
          <a:blip r:embed="rId2"/>
          <a:stretch>
            <a:fillRect/>
          </a:stretch>
        </p:blipFill>
        <p:spPr>
          <a:xfrm>
            <a:off x="0" y="0"/>
            <a:ext cx="12312854" cy="6986016"/>
          </a:xfrm>
          <a:prstGeom prst="rect">
            <a:avLst/>
          </a:prstGeom>
        </p:spPr>
      </p:pic>
    </p:spTree>
    <p:extLst>
      <p:ext uri="{BB962C8B-B14F-4D97-AF65-F5344CB8AC3E}">
        <p14:creationId xmlns:p14="http://schemas.microsoft.com/office/powerpoint/2010/main" val="412037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900D309-C57F-F220-0014-B2A6B68E0DC3}"/>
              </a:ext>
            </a:extLst>
          </p:cNvPr>
          <p:cNvPicPr>
            <a:picLocks noChangeAspect="1"/>
          </p:cNvPicPr>
          <p:nvPr/>
        </p:nvPicPr>
        <p:blipFill>
          <a:blip r:embed="rId2"/>
          <a:stretch>
            <a:fillRect/>
          </a:stretch>
        </p:blipFill>
        <p:spPr>
          <a:xfrm>
            <a:off x="0" y="0"/>
            <a:ext cx="12188952" cy="6905922"/>
          </a:xfrm>
          <a:prstGeom prst="rect">
            <a:avLst/>
          </a:prstGeom>
        </p:spPr>
      </p:pic>
    </p:spTree>
    <p:extLst>
      <p:ext uri="{BB962C8B-B14F-4D97-AF65-F5344CB8AC3E}">
        <p14:creationId xmlns:p14="http://schemas.microsoft.com/office/powerpoint/2010/main" val="1972864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967277-BE69-6B4A-B7A3-5A0FDA143498}"/>
              </a:ext>
            </a:extLst>
          </p:cNvPr>
          <p:cNvSpPr/>
          <p:nvPr/>
        </p:nvSpPr>
        <p:spPr>
          <a:xfrm>
            <a:off x="0" y="0"/>
            <a:ext cx="12192000"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5E49DC6D-76E1-8943-96A1-3C189BB42355}"/>
              </a:ext>
            </a:extLst>
          </p:cNvPr>
          <p:cNvSpPr txBox="1"/>
          <p:nvPr/>
        </p:nvSpPr>
        <p:spPr>
          <a:xfrm>
            <a:off x="1106970" y="2101263"/>
            <a:ext cx="9978059" cy="2308324"/>
          </a:xfrm>
          <a:prstGeom prst="rect">
            <a:avLst/>
          </a:prstGeom>
          <a:noFill/>
        </p:spPr>
        <p:txBody>
          <a:bodyPr wrap="square">
            <a:spAutoFit/>
          </a:bodyPr>
          <a:lstStyle/>
          <a:p>
            <a:pPr algn="ctr" fontAlgn="auto"/>
            <a:r>
              <a:rPr lang="en-CA" sz="4800" b="1" dirty="0">
                <a:solidFill>
                  <a:schemeClr val="bg1"/>
                </a:solidFill>
                <a:effectLst/>
                <a:latin typeface="Century Gothic" panose="020B0502020202020204" pitchFamily="34" charset="0"/>
              </a:rPr>
              <a:t>“What’s the </a:t>
            </a:r>
            <a:r>
              <a:rPr lang="en-CA" sz="4800" b="1" u="sng" dirty="0">
                <a:solidFill>
                  <a:schemeClr val="bg1"/>
                </a:solidFill>
                <a:effectLst/>
                <a:latin typeface="Century Gothic" panose="020B0502020202020204" pitchFamily="34" charset="0"/>
              </a:rPr>
              <a:t>one thing</a:t>
            </a:r>
            <a:r>
              <a:rPr lang="en-CA" sz="4800" b="1" dirty="0">
                <a:solidFill>
                  <a:schemeClr val="bg1"/>
                </a:solidFill>
                <a:effectLst/>
                <a:latin typeface="Century Gothic" panose="020B0502020202020204" pitchFamily="34" charset="0"/>
              </a:rPr>
              <a:t> that communities can do to stand out right now and get attention?”</a:t>
            </a:r>
          </a:p>
        </p:txBody>
      </p:sp>
      <p:pic>
        <p:nvPicPr>
          <p:cNvPr id="7" name="Picture 6" descr="Icon&#10;&#10;Description automatically generated">
            <a:extLst>
              <a:ext uri="{FF2B5EF4-FFF2-40B4-BE49-F238E27FC236}">
                <a16:creationId xmlns:a16="http://schemas.microsoft.com/office/drawing/2014/main" id="{DE018ABB-6795-6745-8165-6BBA61B98CA0}"/>
              </a:ext>
            </a:extLst>
          </p:cNvPr>
          <p:cNvPicPr>
            <a:picLocks noChangeAspect="1"/>
          </p:cNvPicPr>
          <p:nvPr/>
        </p:nvPicPr>
        <p:blipFill>
          <a:blip r:embed="rId3"/>
          <a:stretch>
            <a:fillRect/>
          </a:stretch>
        </p:blipFill>
        <p:spPr>
          <a:xfrm>
            <a:off x="10743371" y="5409371"/>
            <a:ext cx="2897257" cy="2897257"/>
          </a:xfrm>
          <a:prstGeom prst="rect">
            <a:avLst/>
          </a:prstGeom>
        </p:spPr>
      </p:pic>
    </p:spTree>
    <p:extLst>
      <p:ext uri="{BB962C8B-B14F-4D97-AF65-F5344CB8AC3E}">
        <p14:creationId xmlns:p14="http://schemas.microsoft.com/office/powerpoint/2010/main" val="49350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A52DF9-1451-844B-96B7-6C3B231ADE25}"/>
              </a:ext>
            </a:extLst>
          </p:cNvPr>
          <p:cNvSpPr/>
          <p:nvPr/>
        </p:nvSpPr>
        <p:spPr>
          <a:xfrm>
            <a:off x="0" y="0"/>
            <a:ext cx="12192000" cy="6858000"/>
          </a:xfrm>
          <a:prstGeom prst="rect">
            <a:avLst/>
          </a:prstGeom>
          <a:solidFill>
            <a:srgbClr val="051B2C"/>
          </a:solidFill>
          <a:ln>
            <a:solidFill>
              <a:srgbClr val="05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ounded Rectangle 6">
            <a:extLst>
              <a:ext uri="{FF2B5EF4-FFF2-40B4-BE49-F238E27FC236}">
                <a16:creationId xmlns:a16="http://schemas.microsoft.com/office/drawing/2014/main" id="{D01C1F68-D030-3A4D-99AE-D09174E80699}"/>
              </a:ext>
            </a:extLst>
          </p:cNvPr>
          <p:cNvSpPr/>
          <p:nvPr/>
        </p:nvSpPr>
        <p:spPr>
          <a:xfrm>
            <a:off x="934278" y="930611"/>
            <a:ext cx="10542104" cy="2498389"/>
          </a:xfrm>
          <a:prstGeom prst="roundRect">
            <a:avLst/>
          </a:prstGeom>
          <a:solidFill>
            <a:srgbClr val="28AFFA"/>
          </a:solidFill>
          <a:ln>
            <a:solidFill>
              <a:srgbClr val="28A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F0E9B3C1-3CAC-DC44-B644-ADB2E1C03DF2}"/>
              </a:ext>
            </a:extLst>
          </p:cNvPr>
          <p:cNvPicPr>
            <a:picLocks noChangeAspect="1"/>
          </p:cNvPicPr>
          <p:nvPr/>
        </p:nvPicPr>
        <p:blipFill>
          <a:blip r:embed="rId2"/>
          <a:srcRect/>
          <a:stretch/>
        </p:blipFill>
        <p:spPr>
          <a:xfrm>
            <a:off x="1148008" y="1606983"/>
            <a:ext cx="992827" cy="992827"/>
          </a:xfrm>
          <a:prstGeom prst="ellipse">
            <a:avLst/>
          </a:prstGeom>
          <a:ln w="28575" cap="rnd">
            <a:solidFill>
              <a:srgbClr val="051B2C"/>
            </a:solidFill>
          </a:ln>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63A9A8AC-B966-4743-94DF-72E6CE42BA76}"/>
              </a:ext>
            </a:extLst>
          </p:cNvPr>
          <p:cNvSpPr txBox="1"/>
          <p:nvPr/>
        </p:nvSpPr>
        <p:spPr>
          <a:xfrm>
            <a:off x="2345094" y="1170824"/>
            <a:ext cx="8110871" cy="2029915"/>
          </a:xfrm>
          <a:prstGeom prst="rect">
            <a:avLst/>
          </a:prstGeom>
          <a:noFill/>
        </p:spPr>
        <p:txBody>
          <a:bodyPr wrap="square" rtlCol="0">
            <a:spAutoFit/>
          </a:bodyPr>
          <a:lstStyle/>
          <a:p>
            <a:pPr>
              <a:lnSpc>
                <a:spcPct val="110000"/>
              </a:lnSpc>
            </a:pPr>
            <a:r>
              <a:rPr lang="en-US" spc="3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Jeanette Goldsmith, Vice President at Strategic Development Group</a:t>
            </a:r>
            <a:endParaRPr lang="en-CA" spc="3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nSpc>
                <a:spcPct val="110000"/>
              </a:lnSpc>
              <a:spcBef>
                <a:spcPts val="2400"/>
              </a:spcBef>
            </a:pPr>
            <a:r>
              <a:rPr lang="en-US" sz="2000" spc="3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“I think it’s a compelling marketing message that really demonstrates what a community’s ‘WHY’ is. It’s got to be distinctive, compelling, and really make me say, that’s kind of interesting, I want to explore that more.” </a:t>
            </a:r>
          </a:p>
        </p:txBody>
      </p:sp>
      <p:sp>
        <p:nvSpPr>
          <p:cNvPr id="9" name="Rounded Rectangle 8">
            <a:extLst>
              <a:ext uri="{FF2B5EF4-FFF2-40B4-BE49-F238E27FC236}">
                <a16:creationId xmlns:a16="http://schemas.microsoft.com/office/drawing/2014/main" id="{33FBF1BF-11C1-994D-AAE7-1B14D1781112}"/>
              </a:ext>
            </a:extLst>
          </p:cNvPr>
          <p:cNvSpPr/>
          <p:nvPr/>
        </p:nvSpPr>
        <p:spPr>
          <a:xfrm>
            <a:off x="934279" y="3717305"/>
            <a:ext cx="4711148" cy="2365443"/>
          </a:xfrm>
          <a:prstGeom prst="roundRect">
            <a:avLst/>
          </a:prstGeom>
          <a:solidFill>
            <a:srgbClr val="28AFFA"/>
          </a:solidFill>
          <a:ln>
            <a:solidFill>
              <a:srgbClr val="28A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A2E2F7A6-5D00-4B4A-A4D8-5725069E1323}"/>
              </a:ext>
            </a:extLst>
          </p:cNvPr>
          <p:cNvPicPr>
            <a:picLocks noChangeAspect="1"/>
          </p:cNvPicPr>
          <p:nvPr/>
        </p:nvPicPr>
        <p:blipFill>
          <a:blip r:embed="rId3"/>
          <a:srcRect l="2995" r="2995"/>
          <a:stretch/>
        </p:blipFill>
        <p:spPr>
          <a:xfrm>
            <a:off x="1143004" y="4365685"/>
            <a:ext cx="992827" cy="992827"/>
          </a:xfrm>
          <a:prstGeom prst="ellipse">
            <a:avLst/>
          </a:prstGeom>
          <a:ln w="28575" cap="rnd">
            <a:solidFill>
              <a:srgbClr val="051B2C"/>
            </a:solidFill>
          </a:ln>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FBD94558-6F21-1B49-926C-19FDB3ACB683}"/>
              </a:ext>
            </a:extLst>
          </p:cNvPr>
          <p:cNvSpPr txBox="1"/>
          <p:nvPr/>
        </p:nvSpPr>
        <p:spPr>
          <a:xfrm>
            <a:off x="2345094" y="3864071"/>
            <a:ext cx="3300332" cy="1996059"/>
          </a:xfrm>
          <a:prstGeom prst="rect">
            <a:avLst/>
          </a:prstGeom>
          <a:noFill/>
        </p:spPr>
        <p:txBody>
          <a:bodyPr wrap="square" rtlCol="0">
            <a:spAutoFit/>
          </a:bodyPr>
          <a:lstStyle/>
          <a:p>
            <a:pPr>
              <a:lnSpc>
                <a:spcPct val="110000"/>
              </a:lnSpc>
            </a:pPr>
            <a:r>
              <a:rPr lang="en-US" spc="3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Jay Garner, President at Garner Economics</a:t>
            </a:r>
          </a:p>
          <a:p>
            <a:pPr>
              <a:lnSpc>
                <a:spcPct val="110000"/>
              </a:lnSpc>
              <a:spcBef>
                <a:spcPts val="2400"/>
              </a:spcBef>
            </a:pPr>
            <a:r>
              <a:rPr lang="en-US" sz="2000" spc="3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“Show something different, show your value proposition, that’s the key.”</a:t>
            </a:r>
          </a:p>
        </p:txBody>
      </p:sp>
      <p:sp>
        <p:nvSpPr>
          <p:cNvPr id="13" name="Rounded Rectangle 12">
            <a:extLst>
              <a:ext uri="{FF2B5EF4-FFF2-40B4-BE49-F238E27FC236}">
                <a16:creationId xmlns:a16="http://schemas.microsoft.com/office/drawing/2014/main" id="{A16D88B0-37A7-9441-B772-BDAB059432E1}"/>
              </a:ext>
            </a:extLst>
          </p:cNvPr>
          <p:cNvSpPr/>
          <p:nvPr/>
        </p:nvSpPr>
        <p:spPr>
          <a:xfrm>
            <a:off x="5854153" y="3757061"/>
            <a:ext cx="5622230" cy="2365443"/>
          </a:xfrm>
          <a:prstGeom prst="roundRect">
            <a:avLst/>
          </a:prstGeom>
          <a:solidFill>
            <a:srgbClr val="28AFFA"/>
          </a:solidFill>
          <a:ln>
            <a:solidFill>
              <a:srgbClr val="28A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86D3644A-F3B8-E744-B4C1-06E652631FD8}"/>
              </a:ext>
            </a:extLst>
          </p:cNvPr>
          <p:cNvPicPr>
            <a:picLocks noChangeAspect="1"/>
          </p:cNvPicPr>
          <p:nvPr/>
        </p:nvPicPr>
        <p:blipFill>
          <a:blip r:embed="rId4"/>
          <a:srcRect/>
          <a:stretch/>
        </p:blipFill>
        <p:spPr>
          <a:xfrm>
            <a:off x="6063414" y="4365684"/>
            <a:ext cx="992827" cy="992827"/>
          </a:xfrm>
          <a:prstGeom prst="ellipse">
            <a:avLst/>
          </a:prstGeom>
          <a:ln w="28575" cap="rnd">
            <a:solidFill>
              <a:srgbClr val="051B2C"/>
            </a:solidFill>
          </a:ln>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4F07AA64-746B-3047-9D59-A7D43532A4D4}"/>
              </a:ext>
            </a:extLst>
          </p:cNvPr>
          <p:cNvSpPr txBox="1"/>
          <p:nvPr/>
        </p:nvSpPr>
        <p:spPr>
          <a:xfrm>
            <a:off x="7264967" y="3864071"/>
            <a:ext cx="4211415" cy="1996059"/>
          </a:xfrm>
          <a:prstGeom prst="rect">
            <a:avLst/>
          </a:prstGeom>
          <a:noFill/>
        </p:spPr>
        <p:txBody>
          <a:bodyPr wrap="square" rtlCol="0">
            <a:spAutoFit/>
          </a:bodyPr>
          <a:lstStyle/>
          <a:p>
            <a:pPr>
              <a:lnSpc>
                <a:spcPct val="110000"/>
              </a:lnSpc>
            </a:pPr>
            <a:r>
              <a:rPr lang="en-US" spc="3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Didi Caldwell, President at Global Location Strategies</a:t>
            </a:r>
          </a:p>
          <a:p>
            <a:pPr>
              <a:lnSpc>
                <a:spcPct val="110000"/>
              </a:lnSpc>
              <a:spcBef>
                <a:spcPts val="2400"/>
              </a:spcBef>
            </a:pPr>
            <a:r>
              <a:rPr lang="en-US" sz="2000" spc="3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“Create something memorable and authentic that tells me something compelling about your community.”</a:t>
            </a:r>
          </a:p>
        </p:txBody>
      </p:sp>
    </p:spTree>
    <p:extLst>
      <p:ext uri="{BB962C8B-B14F-4D97-AF65-F5344CB8AC3E}">
        <p14:creationId xmlns:p14="http://schemas.microsoft.com/office/powerpoint/2010/main" val="1015864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455324AD288A4F94DA8F97360BF522" ma:contentTypeVersion="11" ma:contentTypeDescription="Create a new document." ma:contentTypeScope="" ma:versionID="fb094fdf6f042f52b4c2fdc336981f57">
  <xsd:schema xmlns:xsd="http://www.w3.org/2001/XMLSchema" xmlns:xs="http://www.w3.org/2001/XMLSchema" xmlns:p="http://schemas.microsoft.com/office/2006/metadata/properties" xmlns:ns2="7115f244-71cb-4c93-96a4-a230dffa8c4f" xmlns:ns3="11deafff-c08c-4a07-b2ef-5c9475668f26" targetNamespace="http://schemas.microsoft.com/office/2006/metadata/properties" ma:root="true" ma:fieldsID="36189ef113c94e820823e74f9d79e6e2" ns2:_="" ns3:_="">
    <xsd:import namespace="7115f244-71cb-4c93-96a4-a230dffa8c4f"/>
    <xsd:import namespace="11deafff-c08c-4a07-b2ef-5c9475668f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15f244-71cb-4c93-96a4-a230dffa8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bf0b12-4ccb-428d-98f1-72e830c2f3f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deafff-c08c-4a07-b2ef-5c9475668f2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ad28e1e-e9f7-480d-aa00-c345df7084ce}" ma:internalName="TaxCatchAll" ma:showField="CatchAllData" ma:web="11deafff-c08c-4a07-b2ef-5c9475668f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deafff-c08c-4a07-b2ef-5c9475668f26" xsi:nil="true"/>
    <lcf76f155ced4ddcb4097134ff3c332f xmlns="7115f244-71cb-4c93-96a4-a230dffa8c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00C1A9-7AF3-48C9-861C-D210CD934876}"/>
</file>

<file path=customXml/itemProps2.xml><?xml version="1.0" encoding="utf-8"?>
<ds:datastoreItem xmlns:ds="http://schemas.openxmlformats.org/officeDocument/2006/customXml" ds:itemID="{07C9C4CA-2D7E-49A8-91D0-40EC86541BA9}"/>
</file>

<file path=customXml/itemProps3.xml><?xml version="1.0" encoding="utf-8"?>
<ds:datastoreItem xmlns:ds="http://schemas.openxmlformats.org/officeDocument/2006/customXml" ds:itemID="{DBE01974-DEB4-45CD-8E8F-CAA7280948F2}"/>
</file>

<file path=docProps/app.xml><?xml version="1.0" encoding="utf-8"?>
<Properties xmlns="http://schemas.openxmlformats.org/officeDocument/2006/extended-properties" xmlns:vt="http://schemas.openxmlformats.org/officeDocument/2006/docPropsVTypes">
  <TotalTime>7544</TotalTime>
  <Words>1263</Words>
  <Application>Microsoft Macintosh PowerPoint</Application>
  <PresentationFormat>Widescreen</PresentationFormat>
  <Paragraphs>132</Paragraphs>
  <Slides>32</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Avenir Next Demi Bold</vt:lpstr>
      <vt:lpstr>Avenir Next Medium</vt:lpstr>
      <vt:lpstr>Calibri</vt:lpstr>
      <vt:lpstr>Calibri Light</vt:lpstr>
      <vt:lpstr>Century Gothic</vt:lpstr>
      <vt:lpstr>Georgia</vt:lpstr>
      <vt:lpstr>Helvetica</vt:lpstr>
      <vt:lpstr>Helvetica Neue</vt:lpstr>
      <vt:lpstr>Helvetica Neue Light</vt:lpstr>
      <vt:lpstr>Helvetica Neue Medium</vt:lpstr>
      <vt:lpstr>Source Serif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Parsell</dc:creator>
  <cp:lastModifiedBy>Dave Parsell</cp:lastModifiedBy>
  <cp:revision>49</cp:revision>
  <dcterms:created xsi:type="dcterms:W3CDTF">2021-10-04T20:37:44Z</dcterms:created>
  <dcterms:modified xsi:type="dcterms:W3CDTF">2022-09-27T17:10:59Z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0x010100C8455324AD288A4F94DA8F97360BF522</vt:lpwstr>
  </property>
</Properties>
</file>