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5" r:id="rId2"/>
    <p:sldId id="321" r:id="rId3"/>
    <p:sldId id="323" r:id="rId4"/>
    <p:sldId id="322" r:id="rId5"/>
    <p:sldId id="318" r:id="rId6"/>
    <p:sldId id="315" r:id="rId7"/>
    <p:sldId id="324" r:id="rId8"/>
    <p:sldId id="325" r:id="rId9"/>
  </p:sldIdLst>
  <p:sldSz cx="12188825"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9" autoAdjust="0"/>
  </p:normalViewPr>
  <p:slideViewPr>
    <p:cSldViewPr showGuides="1">
      <p:cViewPr varScale="1">
        <p:scale>
          <a:sx n="85" d="100"/>
          <a:sy n="85" d="100"/>
        </p:scale>
        <p:origin x="470" y="4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9/21/2022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9/21/2022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9/21/2022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9/21/2022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9/21/2022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9/21/2022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9/21/2022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9/21/2022</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9/21/2022</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9/21/2022</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9/21/2022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9/21/2022</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9/21/2022</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Degraauw@woodrivercontrols.com" TargetMode="Externa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mailto:Tina.rasmussen@mltcii.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84838" y="1700808"/>
            <a:ext cx="8229600" cy="2895600"/>
          </a:xfrm>
        </p:spPr>
        <p:txBody>
          <a:bodyPr/>
          <a:lstStyle/>
          <a:p>
            <a:r>
              <a:rPr lang="en-US" dirty="0" smtClean="0"/>
              <a:t>BEAVER RIVER BROADBAND</a:t>
            </a:r>
            <a:endParaRPr lang="en-US" dirty="0"/>
          </a:p>
        </p:txBody>
      </p:sp>
      <p:sp>
        <p:nvSpPr>
          <p:cNvPr id="4" name="Subtitle 3"/>
          <p:cNvSpPr>
            <a:spLocks noGrp="1"/>
          </p:cNvSpPr>
          <p:nvPr>
            <p:ph type="subTitle" idx="1"/>
          </p:nvPr>
        </p:nvSpPr>
        <p:spPr>
          <a:xfrm>
            <a:off x="2092419" y="4725144"/>
            <a:ext cx="9925743" cy="1219200"/>
          </a:xfrm>
        </p:spPr>
        <p:txBody>
          <a:bodyPr/>
          <a:lstStyle/>
          <a:p>
            <a:r>
              <a:rPr lang="it-IT" dirty="0" smtClean="0"/>
              <a:t>The Local solution</a:t>
            </a:r>
          </a:p>
          <a:p>
            <a:r>
              <a:rPr lang="it-IT" dirty="0" smtClean="0"/>
              <a:t>the ‘last mile’ internet service Provider</a:t>
            </a:r>
          </a:p>
          <a:p>
            <a:r>
              <a:rPr lang="it-IT" dirty="0" smtClean="0"/>
              <a:t>Enhancing the Sasktel Network</a:t>
            </a:r>
            <a:endParaRPr lang="it-IT" dirty="0"/>
          </a:p>
        </p:txBody>
      </p:sp>
      <p:pic>
        <p:nvPicPr>
          <p:cNvPr id="2" name="Picture 1"/>
          <p:cNvPicPr>
            <a:picLocks noChangeAspect="1"/>
          </p:cNvPicPr>
          <p:nvPr/>
        </p:nvPicPr>
        <p:blipFill>
          <a:blip r:embed="rId2"/>
          <a:stretch>
            <a:fillRect/>
          </a:stretch>
        </p:blipFill>
        <p:spPr>
          <a:xfrm>
            <a:off x="0" y="0"/>
            <a:ext cx="4184838" cy="3528392"/>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684" y="2231525"/>
            <a:ext cx="3979528" cy="39795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2497" y="600222"/>
            <a:ext cx="1260000" cy="126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0350" y="3359902"/>
            <a:ext cx="1260000" cy="1260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0350" y="1656593"/>
            <a:ext cx="1260000" cy="1260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3922" y="4924392"/>
            <a:ext cx="1260000" cy="12600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3922" y="3284984"/>
            <a:ext cx="1260000" cy="12600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4587" y="1601525"/>
            <a:ext cx="1260000" cy="12600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8448" y="595413"/>
            <a:ext cx="1260000" cy="126000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74399" y="595413"/>
            <a:ext cx="1260000" cy="1260000"/>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90350" y="5027521"/>
            <a:ext cx="1260000" cy="1260000"/>
          </a:xfrm>
          <a:prstGeom prst="rect">
            <a:avLst/>
          </a:prstGeom>
        </p:spPr>
      </p:pic>
      <p:sp>
        <p:nvSpPr>
          <p:cNvPr id="2" name="TextBox 1"/>
          <p:cNvSpPr txBox="1"/>
          <p:nvPr/>
        </p:nvSpPr>
        <p:spPr>
          <a:xfrm flipH="1">
            <a:off x="405780" y="476672"/>
            <a:ext cx="2380766" cy="523220"/>
          </a:xfrm>
          <a:prstGeom prst="rect">
            <a:avLst/>
          </a:prstGeom>
          <a:noFill/>
        </p:spPr>
        <p:txBody>
          <a:bodyPr wrap="square" rtlCol="0">
            <a:spAutoFit/>
          </a:bodyPr>
          <a:lstStyle/>
          <a:p>
            <a:r>
              <a:rPr lang="en-CA" sz="2800" dirty="0" smtClean="0"/>
              <a:t>MLTC Nations</a:t>
            </a:r>
            <a:endParaRPr lang="en-CA" sz="2800" dirty="0"/>
          </a:p>
        </p:txBody>
      </p:sp>
    </p:spTree>
    <p:extLst>
      <p:ext uri="{BB962C8B-B14F-4D97-AF65-F5344CB8AC3E}">
        <p14:creationId xmlns:p14="http://schemas.microsoft.com/office/powerpoint/2010/main" val="54761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1197868" y="188640"/>
            <a:ext cx="10009112" cy="6552728"/>
          </a:xfrm>
          <a:prstGeom prst="rect">
            <a:avLst/>
          </a:prstGeom>
        </p:spPr>
      </p:pic>
    </p:spTree>
    <p:extLst>
      <p:ext uri="{BB962C8B-B14F-4D97-AF65-F5344CB8AC3E}">
        <p14:creationId xmlns:p14="http://schemas.microsoft.com/office/powerpoint/2010/main" val="128423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5780" y="1124744"/>
            <a:ext cx="10009112" cy="5632311"/>
          </a:xfrm>
          <a:prstGeom prst="rect">
            <a:avLst/>
          </a:prstGeom>
          <a:noFill/>
        </p:spPr>
        <p:txBody>
          <a:bodyPr wrap="square" rtlCol="0">
            <a:spAutoFit/>
          </a:bodyPr>
          <a:lstStyle/>
          <a:p>
            <a:r>
              <a:rPr lang="en-CA" dirty="0" smtClean="0"/>
              <a:t>MLTC Communities vary in quality and availability of broadband dependant on the </a:t>
            </a:r>
            <a:r>
              <a:rPr lang="en-CA" dirty="0" smtClean="0"/>
              <a:t>community. Most have minimal service (5 Mbps) under the current SaskTel offerings  </a:t>
            </a:r>
          </a:p>
          <a:p>
            <a:endParaRPr lang="en-CA" dirty="0" smtClean="0"/>
          </a:p>
          <a:p>
            <a:r>
              <a:rPr lang="en-CA" dirty="0" smtClean="0"/>
              <a:t>None of the MLTC nations meet the federal standard of quality 50 megabits per second download and 10 Mbps </a:t>
            </a:r>
            <a:r>
              <a:rPr lang="en-CA" dirty="0" smtClean="0"/>
              <a:t>upload</a:t>
            </a:r>
          </a:p>
          <a:p>
            <a:endParaRPr lang="en-CA" dirty="0" smtClean="0"/>
          </a:p>
          <a:p>
            <a:r>
              <a:rPr lang="en-CA" dirty="0" smtClean="0"/>
              <a:t>2 of the communities have no cellular phone access and are still serviced by only copper </a:t>
            </a:r>
            <a:r>
              <a:rPr lang="en-CA" dirty="0" smtClean="0"/>
              <a:t>lines making cellular internet access non existent</a:t>
            </a:r>
          </a:p>
          <a:p>
            <a:endParaRPr lang="en-CA" dirty="0" smtClean="0"/>
          </a:p>
          <a:p>
            <a:r>
              <a:rPr lang="en-CA" dirty="0" err="1"/>
              <a:t>CRTC</a:t>
            </a:r>
            <a:r>
              <a:rPr lang="en-CA" dirty="0"/>
              <a:t> declares broadband internet access a basic </a:t>
            </a:r>
            <a:r>
              <a:rPr lang="en-CA" dirty="0" smtClean="0"/>
              <a:t>service and the Government of Canada accepts this </a:t>
            </a:r>
            <a:r>
              <a:rPr lang="en-CA" dirty="0" smtClean="0"/>
              <a:t>position but solutions the communities must address on their own</a:t>
            </a:r>
          </a:p>
          <a:p>
            <a:endParaRPr lang="en-CA" dirty="0" smtClean="0"/>
          </a:p>
          <a:p>
            <a:r>
              <a:rPr lang="en-CA" dirty="0" smtClean="0"/>
              <a:t>Ineffective service was highlighted </a:t>
            </a:r>
            <a:r>
              <a:rPr lang="en-CA" dirty="0" smtClean="0"/>
              <a:t>during Covid when students were sent home from </a:t>
            </a:r>
            <a:r>
              <a:rPr lang="en-CA" dirty="0" smtClean="0"/>
              <a:t>school, patients </a:t>
            </a:r>
            <a:r>
              <a:rPr lang="en-CA" dirty="0" smtClean="0"/>
              <a:t>were unable to </a:t>
            </a:r>
            <a:r>
              <a:rPr lang="en-CA" dirty="0" smtClean="0"/>
              <a:t>access distance </a:t>
            </a:r>
            <a:r>
              <a:rPr lang="en-CA" dirty="0" smtClean="0"/>
              <a:t>healthcare </a:t>
            </a:r>
            <a:r>
              <a:rPr lang="en-CA" dirty="0" smtClean="0"/>
              <a:t>options and people had difficulty accessing online platforms to work from home </a:t>
            </a:r>
            <a:r>
              <a:rPr lang="en-CA" dirty="0" smtClean="0"/>
              <a:t>– internet access was highlighted </a:t>
            </a:r>
            <a:r>
              <a:rPr lang="en-CA" dirty="0" smtClean="0"/>
              <a:t>as </a:t>
            </a:r>
            <a:r>
              <a:rPr lang="en-CA" dirty="0" smtClean="0"/>
              <a:t>serious </a:t>
            </a:r>
            <a:r>
              <a:rPr lang="en-CA" dirty="0" smtClean="0"/>
              <a:t>issue in our communities </a:t>
            </a:r>
            <a:r>
              <a:rPr lang="en-CA" dirty="0" smtClean="0"/>
              <a:t>that needed to be </a:t>
            </a:r>
            <a:r>
              <a:rPr lang="en-CA" dirty="0" smtClean="0"/>
              <a:t>addressed ASAP</a:t>
            </a:r>
          </a:p>
          <a:p>
            <a:endParaRPr lang="en-CA" dirty="0"/>
          </a:p>
          <a:p>
            <a:endParaRPr lang="en-CA" dirty="0" smtClean="0"/>
          </a:p>
          <a:p>
            <a:endParaRPr lang="en-CA" dirty="0" smtClean="0"/>
          </a:p>
          <a:p>
            <a:endParaRPr lang="en-CA" dirty="0"/>
          </a:p>
        </p:txBody>
      </p:sp>
      <p:sp>
        <p:nvSpPr>
          <p:cNvPr id="6" name="TextBox 5"/>
          <p:cNvSpPr txBox="1"/>
          <p:nvPr/>
        </p:nvSpPr>
        <p:spPr>
          <a:xfrm>
            <a:off x="405780" y="260648"/>
            <a:ext cx="7344816" cy="523220"/>
          </a:xfrm>
          <a:prstGeom prst="rect">
            <a:avLst/>
          </a:prstGeom>
          <a:noFill/>
        </p:spPr>
        <p:txBody>
          <a:bodyPr wrap="square" rtlCol="0">
            <a:spAutoFit/>
          </a:bodyPr>
          <a:lstStyle/>
          <a:p>
            <a:r>
              <a:rPr lang="en-CA" sz="2800" dirty="0" smtClean="0"/>
              <a:t>CURRENT CONDITION</a:t>
            </a:r>
            <a:endParaRPr lang="en-CA" sz="2800" dirty="0"/>
          </a:p>
        </p:txBody>
      </p:sp>
    </p:spTree>
    <p:extLst>
      <p:ext uri="{BB962C8B-B14F-4D97-AF65-F5344CB8AC3E}">
        <p14:creationId xmlns:p14="http://schemas.microsoft.com/office/powerpoint/2010/main" val="170329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5820" y="1124744"/>
            <a:ext cx="10081120" cy="4524315"/>
          </a:xfrm>
          <a:prstGeom prst="rect">
            <a:avLst/>
          </a:prstGeom>
        </p:spPr>
        <p:txBody>
          <a:bodyPr wrap="square">
            <a:spAutoFit/>
          </a:bodyPr>
          <a:lstStyle/>
          <a:p>
            <a:pPr marL="285750" indent="-285750">
              <a:buFontTx/>
              <a:buChar char="-"/>
            </a:pPr>
            <a:r>
              <a:rPr lang="en-US" dirty="0" smtClean="0"/>
              <a:t>MLTC </a:t>
            </a:r>
            <a:r>
              <a:rPr lang="en-US" dirty="0" smtClean="0"/>
              <a:t>was looking </a:t>
            </a:r>
            <a:r>
              <a:rPr lang="en-US" dirty="0"/>
              <a:t>for Internet </a:t>
            </a:r>
            <a:r>
              <a:rPr lang="en-US" dirty="0" smtClean="0"/>
              <a:t>service to the 9 </a:t>
            </a:r>
            <a:r>
              <a:rPr lang="en-US" dirty="0" smtClean="0"/>
              <a:t>Nations</a:t>
            </a:r>
          </a:p>
          <a:p>
            <a:endParaRPr lang="en-US" dirty="0" smtClean="0"/>
          </a:p>
          <a:p>
            <a:pPr marL="285750" indent="-285750">
              <a:buFontTx/>
              <a:buChar char="-"/>
            </a:pPr>
            <a:r>
              <a:rPr lang="en-US" dirty="0" smtClean="0"/>
              <a:t>MLTC has requested SaskTel to provide service solution </a:t>
            </a:r>
            <a:r>
              <a:rPr lang="en-US" dirty="0" smtClean="0"/>
              <a:t>options</a:t>
            </a:r>
          </a:p>
          <a:p>
            <a:endParaRPr lang="en-US" dirty="0" smtClean="0"/>
          </a:p>
          <a:p>
            <a:pPr marL="285750" indent="-285750">
              <a:buFontTx/>
              <a:buChar char="-"/>
            </a:pPr>
            <a:r>
              <a:rPr lang="en-US" dirty="0" smtClean="0"/>
              <a:t>SaskTel came with a cost for pure fiber install to every household and brought Wood River Controls to price a Wi-Fi based solution that runs off the fiber that stops at the base of every MLTC </a:t>
            </a:r>
            <a:r>
              <a:rPr lang="en-US" dirty="0" smtClean="0"/>
              <a:t>community</a:t>
            </a:r>
          </a:p>
          <a:p>
            <a:endParaRPr lang="en-US" dirty="0" smtClean="0"/>
          </a:p>
          <a:p>
            <a:pPr marL="285750" indent="-285750">
              <a:buFontTx/>
              <a:buChar char="-"/>
            </a:pPr>
            <a:r>
              <a:rPr lang="en-US" dirty="0" smtClean="0"/>
              <a:t>The </a:t>
            </a:r>
            <a:r>
              <a:rPr lang="en-US" dirty="0" smtClean="0"/>
              <a:t>cost of fiber </a:t>
            </a:r>
            <a:r>
              <a:rPr lang="en-US" dirty="0" smtClean="0"/>
              <a:t>to every home runs in the </a:t>
            </a:r>
            <a:r>
              <a:rPr lang="en-US" dirty="0" smtClean="0"/>
              <a:t>$46 </a:t>
            </a:r>
            <a:r>
              <a:rPr lang="en-US" dirty="0" smtClean="0"/>
              <a:t>million </a:t>
            </a:r>
            <a:r>
              <a:rPr lang="en-US" dirty="0" smtClean="0"/>
              <a:t>range</a:t>
            </a:r>
          </a:p>
          <a:p>
            <a:endParaRPr lang="en-US" dirty="0" smtClean="0"/>
          </a:p>
          <a:p>
            <a:pPr marL="285750" indent="-285750">
              <a:buFontTx/>
              <a:buChar char="-"/>
            </a:pPr>
            <a:r>
              <a:rPr lang="en-US" dirty="0" smtClean="0"/>
              <a:t>It was determined that the wireless connection would build a good service that was upgradable and could be maintained effectively as well as offering a good customer service support system</a:t>
            </a:r>
          </a:p>
          <a:p>
            <a:endParaRPr lang="en-US" dirty="0" smtClean="0"/>
          </a:p>
          <a:p>
            <a:pPr marL="285750" indent="-285750">
              <a:buFontTx/>
              <a:buChar char="-"/>
            </a:pPr>
            <a:r>
              <a:rPr lang="en-US" dirty="0" smtClean="0"/>
              <a:t>This capital price tag in either scenario will be borne by the 9 </a:t>
            </a:r>
            <a:r>
              <a:rPr lang="en-US" dirty="0" smtClean="0"/>
              <a:t>communities</a:t>
            </a:r>
            <a:endParaRPr lang="en-US" dirty="0"/>
          </a:p>
          <a:p>
            <a:endParaRPr lang="en-US" dirty="0" smtClean="0"/>
          </a:p>
          <a:p>
            <a:pPr marL="285750" indent="-285750">
              <a:buFontTx/>
              <a:buChar char="-"/>
            </a:pPr>
            <a:r>
              <a:rPr lang="en-US" dirty="0"/>
              <a:t>MLTC has applied to the Universal Broadband Fund for financial support for </a:t>
            </a:r>
            <a:r>
              <a:rPr lang="en-US" dirty="0" smtClean="0"/>
              <a:t>installation. Status of application </a:t>
            </a:r>
            <a:r>
              <a:rPr lang="en-US" dirty="0" smtClean="0"/>
              <a:t>continues to be unknown </a:t>
            </a:r>
            <a:r>
              <a:rPr lang="en-US" dirty="0" smtClean="0"/>
              <a:t>at this time. </a:t>
            </a:r>
            <a:endParaRPr lang="en-US" dirty="0" smtClean="0"/>
          </a:p>
        </p:txBody>
      </p:sp>
      <p:sp>
        <p:nvSpPr>
          <p:cNvPr id="7" name="TextBox 6"/>
          <p:cNvSpPr txBox="1"/>
          <p:nvPr/>
        </p:nvSpPr>
        <p:spPr>
          <a:xfrm>
            <a:off x="909836" y="548680"/>
            <a:ext cx="1893147" cy="523220"/>
          </a:xfrm>
          <a:prstGeom prst="rect">
            <a:avLst/>
          </a:prstGeom>
          <a:noFill/>
        </p:spPr>
        <p:txBody>
          <a:bodyPr wrap="none" rtlCol="0">
            <a:spAutoFit/>
          </a:bodyPr>
          <a:lstStyle/>
          <a:p>
            <a:r>
              <a:rPr lang="en-CA" sz="2800" dirty="0" smtClean="0"/>
              <a:t>OVERVIEW</a:t>
            </a:r>
            <a:endParaRPr lang="en-CA" sz="2800" dirty="0"/>
          </a:p>
        </p:txBody>
      </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8753" y="522258"/>
            <a:ext cx="10729192" cy="6463308"/>
          </a:xfrm>
          <a:prstGeom prst="rect">
            <a:avLst/>
          </a:prstGeom>
          <a:noFill/>
        </p:spPr>
        <p:txBody>
          <a:bodyPr wrap="square" rtlCol="0">
            <a:spAutoFit/>
          </a:bodyPr>
          <a:lstStyle/>
          <a:p>
            <a:endParaRPr lang="en-CA" b="1" dirty="0" smtClean="0"/>
          </a:p>
          <a:p>
            <a:r>
              <a:rPr lang="en-CA" dirty="0" smtClean="0"/>
              <a:t>MLTC service area was large enough to provide a cost effective service including good customer care not afforded by single communities trying to find a solution</a:t>
            </a:r>
          </a:p>
          <a:p>
            <a:endParaRPr lang="en-CA" dirty="0"/>
          </a:p>
          <a:p>
            <a:r>
              <a:rPr lang="en-CA" dirty="0" smtClean="0"/>
              <a:t>MLTC intends to build companies to provide services to our own nations and to supply good quality service to any other nation or community who wishes to engage</a:t>
            </a:r>
          </a:p>
          <a:p>
            <a:endParaRPr lang="en-CA" dirty="0" smtClean="0"/>
          </a:p>
          <a:p>
            <a:r>
              <a:rPr lang="en-CA" dirty="0" smtClean="0"/>
              <a:t>Formation of a new Internet Service Provider</a:t>
            </a:r>
          </a:p>
          <a:p>
            <a:endParaRPr lang="en-CA" dirty="0"/>
          </a:p>
          <a:p>
            <a:r>
              <a:rPr lang="en-CA" dirty="0" smtClean="0"/>
              <a:t>Partner </a:t>
            </a:r>
            <a:r>
              <a:rPr lang="en-CA" dirty="0" err="1" smtClean="0"/>
              <a:t>WoodRiver</a:t>
            </a:r>
            <a:r>
              <a:rPr lang="en-CA" dirty="0" smtClean="0"/>
              <a:t> Controls supplies service to over 1500 clients in southern SK so knowledgeable and quality service provider</a:t>
            </a:r>
          </a:p>
          <a:p>
            <a:endParaRPr lang="en-CA" dirty="0" smtClean="0"/>
          </a:p>
          <a:p>
            <a:r>
              <a:rPr lang="en-CA" dirty="0" smtClean="0"/>
              <a:t>Majority Indigenous owned</a:t>
            </a:r>
          </a:p>
          <a:p>
            <a:endParaRPr lang="en-CA" dirty="0" smtClean="0"/>
          </a:p>
          <a:p>
            <a:r>
              <a:rPr lang="en-CA" dirty="0" smtClean="0"/>
              <a:t>Maintaining our revenue in our communities – keeping that loonie circulating</a:t>
            </a:r>
          </a:p>
          <a:p>
            <a:endParaRPr lang="en-CA" dirty="0" smtClean="0"/>
          </a:p>
          <a:p>
            <a:r>
              <a:rPr lang="en-CA" dirty="0" smtClean="0"/>
              <a:t>Clear understanding of rural and remote needs and able to provide unique solution for each location</a:t>
            </a:r>
          </a:p>
          <a:p>
            <a:endParaRPr lang="en-CA" dirty="0" smtClean="0"/>
          </a:p>
          <a:p>
            <a:r>
              <a:rPr lang="en-CA" dirty="0" smtClean="0"/>
              <a:t>Master Service Agreement with SaskTel to make use of fibre backhaul ensuring availability of solid scalable service</a:t>
            </a:r>
          </a:p>
          <a:p>
            <a:endParaRPr lang="en-CA" dirty="0"/>
          </a:p>
          <a:p>
            <a:r>
              <a:rPr lang="en-CA" dirty="0" smtClean="0"/>
              <a:t>Built for First Nations but access available for any municipal communities with same technology </a:t>
            </a:r>
          </a:p>
          <a:p>
            <a:pPr marL="285750" indent="-285750">
              <a:buFontTx/>
              <a:buChar char="-"/>
            </a:pPr>
            <a:endParaRPr lang="en-CA" dirty="0" smtClean="0"/>
          </a:p>
        </p:txBody>
      </p:sp>
      <p:sp>
        <p:nvSpPr>
          <p:cNvPr id="10" name="TextBox 9"/>
          <p:cNvSpPr txBox="1"/>
          <p:nvPr/>
        </p:nvSpPr>
        <p:spPr>
          <a:xfrm>
            <a:off x="368753" y="260648"/>
            <a:ext cx="5544616" cy="523220"/>
          </a:xfrm>
          <a:prstGeom prst="rect">
            <a:avLst/>
          </a:prstGeom>
          <a:noFill/>
        </p:spPr>
        <p:txBody>
          <a:bodyPr wrap="square" rtlCol="0">
            <a:spAutoFit/>
          </a:bodyPr>
          <a:lstStyle/>
          <a:p>
            <a:r>
              <a:rPr lang="en-CA" sz="2800" dirty="0" smtClean="0"/>
              <a:t>THE BUSINESS OPPORTUNITY</a:t>
            </a:r>
            <a:endParaRPr lang="en-CA" sz="2800" dirty="0"/>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772" y="836712"/>
            <a:ext cx="11233248" cy="6186309"/>
          </a:xfrm>
          <a:prstGeom prst="rect">
            <a:avLst/>
          </a:prstGeom>
        </p:spPr>
        <p:txBody>
          <a:bodyPr wrap="square">
            <a:spAutoFit/>
          </a:bodyPr>
          <a:lstStyle/>
          <a:p>
            <a:pPr lvl="0">
              <a:spcAft>
                <a:spcPts val="0"/>
              </a:spcAft>
            </a:pPr>
            <a:r>
              <a:rPr lang="en-CA" dirty="0">
                <a:latin typeface="Calibri" panose="020F0502020204030204" pitchFamily="34" charset="0"/>
                <a:ea typeface="Calibri" panose="020F0502020204030204" pitchFamily="34" charset="0"/>
                <a:cs typeface="Times New Roman" panose="02020603050405020304" pitchFamily="18" charset="0"/>
              </a:rPr>
              <a:t>Building the last mile of Internet service to every home in 9 First </a:t>
            </a:r>
            <a:r>
              <a:rPr lang="en-CA" dirty="0" smtClean="0">
                <a:latin typeface="Calibri" panose="020F0502020204030204" pitchFamily="34" charset="0"/>
                <a:ea typeface="Calibri" panose="020F0502020204030204" pitchFamily="34" charset="0"/>
                <a:cs typeface="Times New Roman" panose="02020603050405020304" pitchFamily="18" charset="0"/>
              </a:rPr>
              <a:t>Nations</a:t>
            </a:r>
          </a:p>
          <a:p>
            <a:pPr lvl="0">
              <a:spcAft>
                <a:spcPts val="0"/>
              </a:spcAft>
            </a:pPr>
            <a:endParaRPr lang="en-CA"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Cowessess First Nation accepted our services on reserve</a:t>
            </a:r>
            <a:endParaRPr lang="en-CA"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endParaRPr lang="en-CA"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en-CA" dirty="0">
                <a:latin typeface="Calibri" panose="020F0502020204030204" pitchFamily="34" charset="0"/>
                <a:ea typeface="Calibri" panose="020F0502020204030204" pitchFamily="34" charset="0"/>
                <a:cs typeface="Times New Roman" panose="02020603050405020304" pitchFamily="18" charset="0"/>
              </a:rPr>
              <a:t>Bringing internet to 2500 homes with one project</a:t>
            </a:r>
          </a:p>
          <a:p>
            <a:pPr lvl="0">
              <a:spcAft>
                <a:spcPts val="0"/>
              </a:spcAft>
            </a:pPr>
            <a:endParaRPr lang="en-CA"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en-CA" dirty="0">
                <a:latin typeface="Calibri" panose="020F0502020204030204" pitchFamily="34" charset="0"/>
                <a:ea typeface="Calibri" panose="020F0502020204030204" pitchFamily="34" charset="0"/>
                <a:cs typeface="Times New Roman" panose="02020603050405020304" pitchFamily="18" charset="0"/>
              </a:rPr>
              <a:t>Use of fibre brought to the edge of the community by SaskTel but not disseminated into the community due to cost for capital install to each home and lack of financial ability for individual homeowners or communities to complete the last mile of installation to the home</a:t>
            </a:r>
            <a:r>
              <a:rPr lang="en-CA" dirty="0" smtClean="0">
                <a:latin typeface="Calibri" panose="020F0502020204030204" pitchFamily="34" charset="0"/>
                <a:ea typeface="Calibri" panose="020F0502020204030204" pitchFamily="34" charset="0"/>
                <a:cs typeface="Times New Roman" panose="02020603050405020304" pitchFamily="18" charset="0"/>
              </a:rPr>
              <a:t>.</a:t>
            </a:r>
          </a:p>
          <a:p>
            <a:pPr lvl="0">
              <a:spcAft>
                <a:spcPts val="0"/>
              </a:spcAft>
            </a:pPr>
            <a:endParaRPr lang="en-CA" dirty="0" smtClean="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This </a:t>
            </a:r>
            <a:r>
              <a:rPr lang="en-CA" dirty="0">
                <a:latin typeface="Calibri" panose="020F0502020204030204" pitchFamily="34" charset="0"/>
                <a:ea typeface="Calibri" panose="020F0502020204030204" pitchFamily="34" charset="0"/>
                <a:cs typeface="Times New Roman" panose="02020603050405020304" pitchFamily="18" charset="0"/>
              </a:rPr>
              <a:t>created solution would open access for neighboring municipalities to obtain the same service off the new installed broadband </a:t>
            </a:r>
            <a:r>
              <a:rPr lang="en-CA" dirty="0" smtClean="0">
                <a:latin typeface="Calibri" panose="020F0502020204030204" pitchFamily="34" charset="0"/>
                <a:ea typeface="Calibri" panose="020F0502020204030204" pitchFamily="34" charset="0"/>
                <a:cs typeface="Times New Roman" panose="02020603050405020304" pitchFamily="18" charset="0"/>
              </a:rPr>
              <a:t>towers </a:t>
            </a:r>
          </a:p>
          <a:p>
            <a:pPr lvl="0">
              <a:spcAft>
                <a:spcPts val="0"/>
              </a:spcAft>
            </a:pPr>
            <a:endParaRPr lang="en-CA"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Potentially as many as </a:t>
            </a:r>
            <a:r>
              <a:rPr lang="en-CA" dirty="0">
                <a:latin typeface="Calibri" panose="020F0502020204030204" pitchFamily="34" charset="0"/>
                <a:ea typeface="Calibri" panose="020F0502020204030204" pitchFamily="34" charset="0"/>
                <a:cs typeface="Times New Roman" panose="02020603050405020304" pitchFamily="18" charset="0"/>
              </a:rPr>
              <a:t>12,000 people in the North West </a:t>
            </a:r>
            <a:r>
              <a:rPr lang="en-CA" dirty="0" smtClean="0">
                <a:latin typeface="Calibri" panose="020F0502020204030204" pitchFamily="34" charset="0"/>
                <a:ea typeface="Calibri" panose="020F0502020204030204" pitchFamily="34" charset="0"/>
                <a:cs typeface="Times New Roman" panose="02020603050405020304" pitchFamily="18" charset="0"/>
              </a:rPr>
              <a:t>impacted with new access for both First Nations and neighboring municipalities</a:t>
            </a:r>
          </a:p>
          <a:p>
            <a:pPr lvl="0">
              <a:spcAft>
                <a:spcPts val="0"/>
              </a:spcAft>
            </a:pPr>
            <a:endParaRPr lang="en-CA"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Agreement </a:t>
            </a:r>
            <a:r>
              <a:rPr lang="en-CA" dirty="0">
                <a:latin typeface="Calibri" panose="020F0502020204030204" pitchFamily="34" charset="0"/>
                <a:ea typeface="Calibri" panose="020F0502020204030204" pitchFamily="34" charset="0"/>
                <a:cs typeface="Times New Roman" panose="02020603050405020304" pitchFamily="18" charset="0"/>
              </a:rPr>
              <a:t>exists with Sasktel to use their backhaul from cell tours to piggy back the broadband from newly built towers in each First Nation (less expense using existing infrastructure</a:t>
            </a:r>
            <a:r>
              <a:rPr lang="en-CA" dirty="0" smtClean="0">
                <a:latin typeface="Calibri" panose="020F0502020204030204" pitchFamily="34" charset="0"/>
                <a:ea typeface="Calibri" panose="020F0502020204030204" pitchFamily="34" charset="0"/>
                <a:cs typeface="Times New Roman" panose="02020603050405020304" pitchFamily="18" charset="0"/>
              </a:rPr>
              <a:t>)</a:t>
            </a:r>
          </a:p>
          <a:p>
            <a:pPr lvl="0">
              <a:spcAft>
                <a:spcPts val="0"/>
              </a:spcAft>
            </a:pPr>
            <a:endParaRPr lang="en-CA"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en-CA" dirty="0">
                <a:latin typeface="Calibri" panose="020F0502020204030204" pitchFamily="34" charset="0"/>
                <a:ea typeface="Calibri" panose="020F0502020204030204" pitchFamily="34" charset="0"/>
                <a:cs typeface="Times New Roman" panose="02020603050405020304" pitchFamily="18" charset="0"/>
              </a:rPr>
              <a:t>Completing all 9 projects together allows for economy of scale and ability to negotiate a better deal with Sasktel for access to fiber optic cable.</a:t>
            </a:r>
          </a:p>
          <a:p>
            <a:pPr lvl="0">
              <a:spcAft>
                <a:spcPts val="0"/>
              </a:spcAft>
            </a:pPr>
            <a:endParaRPr lang="en-CA"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310480" y="279176"/>
            <a:ext cx="4248472" cy="523220"/>
          </a:xfrm>
          <a:prstGeom prst="rect">
            <a:avLst/>
          </a:prstGeom>
          <a:noFill/>
        </p:spPr>
        <p:txBody>
          <a:bodyPr wrap="square" rtlCol="0">
            <a:spAutoFit/>
          </a:bodyPr>
          <a:lstStyle/>
          <a:p>
            <a:r>
              <a:rPr lang="en-CA" sz="2800" dirty="0" smtClean="0"/>
              <a:t>RESULTS</a:t>
            </a:r>
            <a:endParaRPr lang="en-CA" sz="2800" dirty="0"/>
          </a:p>
        </p:txBody>
      </p:sp>
    </p:spTree>
    <p:extLst>
      <p:ext uri="{BB962C8B-B14F-4D97-AF65-F5344CB8AC3E}">
        <p14:creationId xmlns:p14="http://schemas.microsoft.com/office/powerpoint/2010/main" val="287242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3320" y="208313"/>
            <a:ext cx="6467436" cy="5452935"/>
          </a:xfrm>
          <a:prstGeom prst="rect">
            <a:avLst/>
          </a:prstGeom>
        </p:spPr>
      </p:pic>
      <p:sp>
        <p:nvSpPr>
          <p:cNvPr id="5" name="TextBox 4"/>
          <p:cNvSpPr txBox="1"/>
          <p:nvPr/>
        </p:nvSpPr>
        <p:spPr>
          <a:xfrm>
            <a:off x="1820030" y="5819909"/>
            <a:ext cx="4099199" cy="646331"/>
          </a:xfrm>
          <a:prstGeom prst="rect">
            <a:avLst/>
          </a:prstGeom>
          <a:noFill/>
        </p:spPr>
        <p:txBody>
          <a:bodyPr wrap="none" rtlCol="0">
            <a:spAutoFit/>
          </a:bodyPr>
          <a:lstStyle/>
          <a:p>
            <a:r>
              <a:rPr lang="en-CA" dirty="0">
                <a:hlinkClick r:id="rId3"/>
              </a:rPr>
              <a:t>j</a:t>
            </a:r>
            <a:r>
              <a:rPr lang="en-CA" dirty="0" smtClean="0">
                <a:hlinkClick r:id="rId3"/>
              </a:rPr>
              <a:t>ohn.degraauw@woodrivercontrols.com</a:t>
            </a:r>
            <a:endParaRPr lang="en-CA" dirty="0" smtClean="0"/>
          </a:p>
          <a:p>
            <a:r>
              <a:rPr lang="en-CA" dirty="0" smtClean="0"/>
              <a:t>1- 639-931-7800</a:t>
            </a:r>
            <a:endParaRPr lang="en-CA" dirty="0"/>
          </a:p>
        </p:txBody>
      </p:sp>
      <p:sp>
        <p:nvSpPr>
          <p:cNvPr id="6" name="TextBox 5"/>
          <p:cNvSpPr txBox="1"/>
          <p:nvPr/>
        </p:nvSpPr>
        <p:spPr>
          <a:xfrm>
            <a:off x="7102524" y="5805264"/>
            <a:ext cx="3528392" cy="646331"/>
          </a:xfrm>
          <a:prstGeom prst="rect">
            <a:avLst/>
          </a:prstGeom>
          <a:noFill/>
        </p:spPr>
        <p:txBody>
          <a:bodyPr wrap="square" rtlCol="0">
            <a:spAutoFit/>
          </a:bodyPr>
          <a:lstStyle/>
          <a:p>
            <a:r>
              <a:rPr lang="en-CA" dirty="0">
                <a:hlinkClick r:id="rId4"/>
              </a:rPr>
              <a:t>t</a:t>
            </a:r>
            <a:r>
              <a:rPr lang="en-CA" dirty="0" smtClean="0">
                <a:hlinkClick r:id="rId4"/>
              </a:rPr>
              <a:t>ina.rasmussen@mltcii.com</a:t>
            </a:r>
            <a:endParaRPr lang="en-CA" dirty="0" smtClean="0"/>
          </a:p>
          <a:p>
            <a:r>
              <a:rPr lang="en-CA" dirty="0" smtClean="0"/>
              <a:t>1-306-832-2104</a:t>
            </a:r>
            <a:endParaRPr lang="en-CA" dirty="0"/>
          </a:p>
        </p:txBody>
      </p:sp>
    </p:spTree>
    <p:extLst>
      <p:ext uri="{BB962C8B-B14F-4D97-AF65-F5344CB8AC3E}">
        <p14:creationId xmlns:p14="http://schemas.microsoft.com/office/powerpoint/2010/main" val="321470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455324AD288A4F94DA8F97360BF522" ma:contentTypeVersion="11" ma:contentTypeDescription="Create a new document." ma:contentTypeScope="" ma:versionID="fb094fdf6f042f52b4c2fdc336981f57">
  <xsd:schema xmlns:xsd="http://www.w3.org/2001/XMLSchema" xmlns:xs="http://www.w3.org/2001/XMLSchema" xmlns:p="http://schemas.microsoft.com/office/2006/metadata/properties" xmlns:ns2="7115f244-71cb-4c93-96a4-a230dffa8c4f" xmlns:ns3="11deafff-c08c-4a07-b2ef-5c9475668f26" targetNamespace="http://schemas.microsoft.com/office/2006/metadata/properties" ma:root="true" ma:fieldsID="36189ef113c94e820823e74f9d79e6e2" ns2:_="" ns3:_="">
    <xsd:import namespace="7115f244-71cb-4c93-96a4-a230dffa8c4f"/>
    <xsd:import namespace="11deafff-c08c-4a07-b2ef-5c9475668f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15f244-71cb-4c93-96a4-a230dffa8c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ebf0b12-4ccb-428d-98f1-72e830c2f3f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deafff-c08c-4a07-b2ef-5c9475668f2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ad28e1e-e9f7-480d-aa00-c345df7084ce}" ma:internalName="TaxCatchAll" ma:showField="CatchAllData" ma:web="11deafff-c08c-4a07-b2ef-5c9475668f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1deafff-c08c-4a07-b2ef-5c9475668f26" xsi:nil="true"/>
    <lcf76f155ced4ddcb4097134ff3c332f xmlns="7115f244-71cb-4c93-96a4-a230dffa8c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C97C95-7176-439F-A374-066F029E3E22}"/>
</file>

<file path=customXml/itemProps2.xml><?xml version="1.0" encoding="utf-8"?>
<ds:datastoreItem xmlns:ds="http://schemas.openxmlformats.org/officeDocument/2006/customXml" ds:itemID="{03ECD2F0-57E8-433B-88E8-D81DB115FECF}"/>
</file>

<file path=customXml/itemProps3.xml><?xml version="1.0" encoding="utf-8"?>
<ds:datastoreItem xmlns:ds="http://schemas.openxmlformats.org/officeDocument/2006/customXml" ds:itemID="{D24A3452-E90D-48D0-8050-AFC74EDA7105}"/>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1309</TotalTime>
  <Words>632</Words>
  <Application>Microsoft Office PowerPoint</Application>
  <PresentationFormat>Custom</PresentationFormat>
  <Paragraphs>70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Corbel</vt:lpstr>
      <vt:lpstr>Times New Roman</vt:lpstr>
      <vt:lpstr>Digital Blue Tunnel 16x9</vt:lpstr>
      <vt:lpstr>BEAVER RIVER BROADBAND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BEAVER RIVER BROADBAND</dc:title>
  <dc:creator>tina</dc:creator>
  <cp:lastModifiedBy>tina</cp:lastModifiedBy>
  <cp:revision>34</cp:revision>
  <dcterms:created xsi:type="dcterms:W3CDTF">2022-02-16T19:58:08Z</dcterms:created>
  <dcterms:modified xsi:type="dcterms:W3CDTF">2022-09-21T21:09:34Z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0x010100C8455324AD288A4F94DA8F97360BF522</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