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147308251" r:id="rId2"/>
    <p:sldId id="2147308594" r:id="rId3"/>
    <p:sldId id="2147309145" r:id="rId4"/>
    <p:sldId id="2147309128" r:id="rId5"/>
    <p:sldId id="2147309166" r:id="rId6"/>
    <p:sldId id="2147309165" r:id="rId7"/>
    <p:sldId id="2147309138" r:id="rId8"/>
    <p:sldId id="2147308322" r:id="rId9"/>
    <p:sldId id="2147308597" r:id="rId10"/>
    <p:sldId id="2147309134" r:id="rId11"/>
    <p:sldId id="2147309121" r:id="rId12"/>
    <p:sldId id="2147308327" r:id="rId13"/>
    <p:sldId id="2147308592" r:id="rId14"/>
    <p:sldId id="2147308604" r:id="rId15"/>
    <p:sldId id="2147308285" r:id="rId16"/>
    <p:sldId id="2147309148" r:id="rId17"/>
    <p:sldId id="12334" r:id="rId18"/>
    <p:sldId id="2422" r:id="rId19"/>
    <p:sldId id="214730824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980" autoAdjust="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ngton, Stephen" userId="b9249b17-edf3-44aa-aeef-52db495ea027" providerId="ADAL" clId="{22B01DEA-052C-48AB-AE1A-48DDCCF02F95}"/>
    <pc:docChg chg="modSld">
      <pc:chgData name="Harrington, Stephen" userId="b9249b17-edf3-44aa-aeef-52db495ea027" providerId="ADAL" clId="{22B01DEA-052C-48AB-AE1A-48DDCCF02F95}" dt="2022-09-20T13:07:56.207" v="19" actId="20577"/>
      <pc:docMkLst>
        <pc:docMk/>
      </pc:docMkLst>
      <pc:sldChg chg="modSp mod">
        <pc:chgData name="Harrington, Stephen" userId="b9249b17-edf3-44aa-aeef-52db495ea027" providerId="ADAL" clId="{22B01DEA-052C-48AB-AE1A-48DDCCF02F95}" dt="2022-09-20T13:07:56.207" v="19" actId="20577"/>
        <pc:sldMkLst>
          <pc:docMk/>
          <pc:sldMk cId="3921485237" sldId="2147308251"/>
        </pc:sldMkLst>
        <pc:spChg chg="mod">
          <ac:chgData name="Harrington, Stephen" userId="b9249b17-edf3-44aa-aeef-52db495ea027" providerId="ADAL" clId="{22B01DEA-052C-48AB-AE1A-48DDCCF02F95}" dt="2022-09-20T13:07:56.207" v="19" actId="20577"/>
          <ac:spMkLst>
            <pc:docMk/>
            <pc:sldMk cId="3921485237" sldId="2147308251"/>
            <ac:spMk id="7" creationId="{A9496920-544E-49F6-84D6-499210795E8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46105721167109"/>
          <c:y val="0.13309813545723959"/>
          <c:w val="0.79875977365470574"/>
          <c:h val="0.73957982749932227"/>
        </c:manualLayout>
      </c:layout>
      <c:barChart>
        <c:barDir val="col"/>
        <c:grouping val="clustered"/>
        <c:varyColors val="0"/>
        <c:ser>
          <c:idx val="0"/>
          <c:order val="0"/>
          <c:tx>
            <c:strRef>
              <c:f>Sheet1!$B$1</c:f>
              <c:strCache>
                <c:ptCount val="1"/>
                <c:pt idx="0">
                  <c:v>Q42019</c:v>
                </c:pt>
              </c:strCache>
            </c:strRef>
          </c:tx>
          <c:spPr>
            <a:solidFill>
              <a:schemeClr val="accent4">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5A72-4136-AAE0-D375EE7B3703}"/>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5A72-4136-AAE0-D375EE7B3703}"/>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5A72-4136-AAE0-D375EE7B3703}"/>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15-24, men</c:v>
                </c:pt>
                <c:pt idx="1">
                  <c:v>15-24, women</c:v>
                </c:pt>
                <c:pt idx="2">
                  <c:v>25-54, men</c:v>
                </c:pt>
                <c:pt idx="3">
                  <c:v>25-54, women</c:v>
                </c:pt>
                <c:pt idx="4">
                  <c:v>55+, men</c:v>
                </c:pt>
                <c:pt idx="5">
                  <c:v>55+, women</c:v>
                </c:pt>
                <c:pt idx="6">
                  <c:v>Overall</c:v>
                </c:pt>
              </c:strCache>
            </c:strRef>
          </c:cat>
          <c:val>
            <c:numRef>
              <c:f>Sheet1!$B$2:$B$8</c:f>
              <c:numCache>
                <c:formatCode>General</c:formatCode>
                <c:ptCount val="7"/>
                <c:pt idx="0">
                  <c:v>12.9</c:v>
                </c:pt>
                <c:pt idx="1">
                  <c:v>10</c:v>
                </c:pt>
                <c:pt idx="2">
                  <c:v>5.3</c:v>
                </c:pt>
                <c:pt idx="3">
                  <c:v>4.7</c:v>
                </c:pt>
                <c:pt idx="4">
                  <c:v>4.9000000000000004</c:v>
                </c:pt>
                <c:pt idx="5">
                  <c:v>4.7</c:v>
                </c:pt>
                <c:pt idx="6">
                  <c:v>5.9</c:v>
                </c:pt>
              </c:numCache>
            </c:numRef>
          </c:val>
          <c:extLst>
            <c:ext xmlns:c16="http://schemas.microsoft.com/office/drawing/2014/chart" uri="{C3380CC4-5D6E-409C-BE32-E72D297353CC}">
              <c16:uniqueId val="{00000006-5A72-4136-AAE0-D375EE7B3703}"/>
            </c:ext>
          </c:extLst>
        </c:ser>
        <c:ser>
          <c:idx val="1"/>
          <c:order val="1"/>
          <c:tx>
            <c:strRef>
              <c:f>Sheet1!$C$1</c:f>
              <c:strCache>
                <c:ptCount val="1"/>
                <c:pt idx="0">
                  <c:v>Q4 2020</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15-24, men</c:v>
                </c:pt>
                <c:pt idx="1">
                  <c:v>15-24, women</c:v>
                </c:pt>
                <c:pt idx="2">
                  <c:v>25-54, men</c:v>
                </c:pt>
                <c:pt idx="3">
                  <c:v>25-54, women</c:v>
                </c:pt>
                <c:pt idx="4">
                  <c:v>55+, men</c:v>
                </c:pt>
                <c:pt idx="5">
                  <c:v>55+, women</c:v>
                </c:pt>
                <c:pt idx="6">
                  <c:v>Overall</c:v>
                </c:pt>
              </c:strCache>
            </c:strRef>
          </c:cat>
          <c:val>
            <c:numRef>
              <c:f>Sheet1!$C$2:$C$8</c:f>
              <c:numCache>
                <c:formatCode>General</c:formatCode>
                <c:ptCount val="7"/>
                <c:pt idx="0">
                  <c:v>18</c:v>
                </c:pt>
                <c:pt idx="1">
                  <c:v>16.399999999999999</c:v>
                </c:pt>
                <c:pt idx="2">
                  <c:v>7.4</c:v>
                </c:pt>
                <c:pt idx="3">
                  <c:v>6.9</c:v>
                </c:pt>
                <c:pt idx="4">
                  <c:v>7.5</c:v>
                </c:pt>
                <c:pt idx="5">
                  <c:v>6.8</c:v>
                </c:pt>
                <c:pt idx="6">
                  <c:v>8.6</c:v>
                </c:pt>
              </c:numCache>
            </c:numRef>
          </c:val>
          <c:extLst>
            <c:ext xmlns:c16="http://schemas.microsoft.com/office/drawing/2014/chart" uri="{C3380CC4-5D6E-409C-BE32-E72D297353CC}">
              <c16:uniqueId val="{00000007-5A72-4136-AAE0-D375EE7B3703}"/>
            </c:ext>
          </c:extLst>
        </c:ser>
        <c:ser>
          <c:idx val="2"/>
          <c:order val="2"/>
          <c:tx>
            <c:strRef>
              <c:f>Sheet1!$D$1</c:f>
              <c:strCache>
                <c:ptCount val="1"/>
                <c:pt idx="0">
                  <c:v>Q4 2021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15-24, men</c:v>
                </c:pt>
                <c:pt idx="1">
                  <c:v>15-24, women</c:v>
                </c:pt>
                <c:pt idx="2">
                  <c:v>25-54, men</c:v>
                </c:pt>
                <c:pt idx="3">
                  <c:v>25-54, women</c:v>
                </c:pt>
                <c:pt idx="4">
                  <c:v>55+, men</c:v>
                </c:pt>
                <c:pt idx="5">
                  <c:v>55+, women</c:v>
                </c:pt>
                <c:pt idx="6">
                  <c:v>Overall</c:v>
                </c:pt>
              </c:strCache>
            </c:strRef>
          </c:cat>
          <c:val>
            <c:numRef>
              <c:f>Sheet1!$D$2:$D$8</c:f>
              <c:numCache>
                <c:formatCode>General</c:formatCode>
                <c:ptCount val="7"/>
                <c:pt idx="0">
                  <c:v>11.9</c:v>
                </c:pt>
                <c:pt idx="1">
                  <c:v>7.9</c:v>
                </c:pt>
                <c:pt idx="2">
                  <c:v>5.0999999999999996</c:v>
                </c:pt>
                <c:pt idx="3">
                  <c:v>4.5</c:v>
                </c:pt>
                <c:pt idx="4">
                  <c:v>6.7</c:v>
                </c:pt>
                <c:pt idx="5">
                  <c:v>6.9</c:v>
                </c:pt>
                <c:pt idx="6">
                  <c:v>6</c:v>
                </c:pt>
              </c:numCache>
            </c:numRef>
          </c:val>
          <c:extLst>
            <c:ext xmlns:c16="http://schemas.microsoft.com/office/drawing/2014/chart" uri="{C3380CC4-5D6E-409C-BE32-E72D297353CC}">
              <c16:uniqueId val="{00000007-880B-422E-ADB5-9B9C32EBE7A4}"/>
            </c:ext>
          </c:extLst>
        </c:ser>
        <c:dLbls>
          <c:dLblPos val="outEnd"/>
          <c:showLegendKey val="0"/>
          <c:showVal val="1"/>
          <c:showCatName val="0"/>
          <c:showSerName val="0"/>
          <c:showPercent val="0"/>
          <c:showBubbleSize val="0"/>
        </c:dLbls>
        <c:gapWidth val="111"/>
        <c:axId val="1316687008"/>
        <c:axId val="1016775631"/>
      </c:barChart>
      <c:catAx>
        <c:axId val="131668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16775631"/>
        <c:crosses val="autoZero"/>
        <c:auto val="1"/>
        <c:lblAlgn val="ctr"/>
        <c:lblOffset val="100"/>
        <c:noMultiLvlLbl val="0"/>
      </c:catAx>
      <c:valAx>
        <c:axId val="1016775631"/>
        <c:scaling>
          <c:orientation val="minMax"/>
        </c:scaling>
        <c:delete val="1"/>
        <c:axPos val="l"/>
        <c:numFmt formatCode="General" sourceLinked="1"/>
        <c:majorTickMark val="none"/>
        <c:minorTickMark val="none"/>
        <c:tickLblPos val="nextTo"/>
        <c:crossAx val="1316687008"/>
        <c:crosses val="autoZero"/>
        <c:crossBetween val="between"/>
      </c:valAx>
      <c:spPr>
        <a:noFill/>
        <a:ln>
          <a:noFill/>
        </a:ln>
        <a:effectLst/>
      </c:spPr>
    </c:plotArea>
    <c:legend>
      <c:legendPos val="r"/>
      <c:layout>
        <c:manualLayout>
          <c:xMode val="edge"/>
          <c:yMode val="edge"/>
          <c:x val="0.80893570983875462"/>
          <c:y val="0.12319371851571551"/>
          <c:w val="0.13163201141432532"/>
          <c:h val="0.3492852191915645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54981403993338E-2"/>
          <c:y val="6.9694505749796729E-2"/>
          <c:w val="0.78512237139734531"/>
          <c:h val="0.87222673945870599"/>
        </c:manualLayout>
      </c:layout>
      <c:doughnutChart>
        <c:varyColors val="1"/>
        <c:ser>
          <c:idx val="0"/>
          <c:order val="0"/>
          <c:tx>
            <c:strRef>
              <c:f>Sheet1!$B$1</c:f>
              <c:strCache>
                <c:ptCount val="1"/>
                <c:pt idx="0">
                  <c:v>Sales</c:v>
                </c:pt>
              </c:strCache>
            </c:strRef>
          </c:tx>
          <c:spPr>
            <a:solidFill>
              <a:srgbClr val="04986E"/>
            </a:solidFill>
            <a:ln>
              <a:noFill/>
            </a:ln>
          </c:spPr>
          <c:dPt>
            <c:idx val="0"/>
            <c:bubble3D val="0"/>
            <c:spPr>
              <a:solidFill>
                <a:srgbClr val="2C91C9"/>
              </a:solidFill>
              <a:ln w="19050">
                <a:noFill/>
              </a:ln>
              <a:effectLst/>
            </c:spPr>
            <c:extLst>
              <c:ext xmlns:c16="http://schemas.microsoft.com/office/drawing/2014/chart" uri="{C3380CC4-5D6E-409C-BE32-E72D297353CC}">
                <c16:uniqueId val="{00000001-AD0B-456D-8241-41192B2307F5}"/>
              </c:ext>
            </c:extLst>
          </c:dPt>
          <c:dPt>
            <c:idx val="1"/>
            <c:bubble3D val="0"/>
            <c:spPr>
              <a:solidFill>
                <a:schemeClr val="accent6"/>
              </a:solidFill>
              <a:ln w="19050">
                <a:noFill/>
              </a:ln>
              <a:effectLst/>
            </c:spPr>
            <c:extLst>
              <c:ext xmlns:c16="http://schemas.microsoft.com/office/drawing/2014/chart" uri="{C3380CC4-5D6E-409C-BE32-E72D297353CC}">
                <c16:uniqueId val="{00000003-AD0B-456D-8241-41192B2307F5}"/>
              </c:ext>
            </c:extLst>
          </c:dPt>
          <c:cat>
            <c:strRef>
              <c:f>Sheet1!$A$2:$A$3</c:f>
              <c:strCache>
                <c:ptCount val="2"/>
                <c:pt idx="0">
                  <c:v>1st Qtr</c:v>
                </c:pt>
                <c:pt idx="1">
                  <c:v>2nd Qtr</c:v>
                </c:pt>
              </c:strCache>
            </c:strRef>
          </c:cat>
          <c:val>
            <c:numRef>
              <c:f>Sheet1!$B$2:$B$3</c:f>
              <c:numCache>
                <c:formatCode>0%</c:formatCode>
                <c:ptCount val="2"/>
                <c:pt idx="0">
                  <c:v>0.66</c:v>
                </c:pt>
                <c:pt idx="1">
                  <c:v>0.33</c:v>
                </c:pt>
              </c:numCache>
            </c:numRef>
          </c:val>
          <c:extLst>
            <c:ext xmlns:c16="http://schemas.microsoft.com/office/drawing/2014/chart" uri="{C3380CC4-5D6E-409C-BE32-E72D297353CC}">
              <c16:uniqueId val="{00000004-AD0B-456D-8241-41192B2307F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0108493542574E-2"/>
          <c:y val="8.9237956169892968E-2"/>
          <c:w val="0.96340664240221796"/>
          <c:h val="0.64743167185266626"/>
        </c:manualLayout>
      </c:layout>
      <c:barChart>
        <c:barDir val="col"/>
        <c:grouping val="percentStacked"/>
        <c:varyColors val="0"/>
        <c:ser>
          <c:idx val="0"/>
          <c:order val="0"/>
          <c:tx>
            <c:strRef>
              <c:f>Sheet1!$B$1</c:f>
              <c:strCache>
                <c:ptCount val="1"/>
                <c:pt idx="0">
                  <c:v>Thriving</c:v>
                </c:pt>
              </c:strCache>
            </c:strRef>
          </c:tx>
          <c:spPr>
            <a:solidFill>
              <a:srgbClr val="04986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Business Leaders</c:v>
                </c:pt>
                <c:pt idx="1">
                  <c:v>Married </c:v>
                </c:pt>
                <c:pt idx="2">
                  <c:v>Working Moms</c:v>
                </c:pt>
                <c:pt idx="3">
                  <c:v>Gen Z</c:v>
                </c:pt>
                <c:pt idx="4">
                  <c:v>Frontline Workers</c:v>
                </c:pt>
                <c:pt idx="5">
                  <c:v>New Employees</c:v>
                </c:pt>
                <c:pt idx="6">
                  <c:v>Single </c:v>
                </c:pt>
              </c:strCache>
            </c:strRef>
          </c:cat>
          <c:val>
            <c:numRef>
              <c:f>Sheet1!$B$2:$B$8</c:f>
              <c:numCache>
                <c:formatCode>General</c:formatCode>
                <c:ptCount val="7"/>
                <c:pt idx="0">
                  <c:v>0.61</c:v>
                </c:pt>
                <c:pt idx="1">
                  <c:v>0.39</c:v>
                </c:pt>
                <c:pt idx="2">
                  <c:v>0.44</c:v>
                </c:pt>
                <c:pt idx="3">
                  <c:v>0.4</c:v>
                </c:pt>
                <c:pt idx="4">
                  <c:v>0.39</c:v>
                </c:pt>
                <c:pt idx="5">
                  <c:v>0.36</c:v>
                </c:pt>
                <c:pt idx="6">
                  <c:v>0.33</c:v>
                </c:pt>
              </c:numCache>
            </c:numRef>
          </c:val>
          <c:extLst>
            <c:ext xmlns:c16="http://schemas.microsoft.com/office/drawing/2014/chart" uri="{C3380CC4-5D6E-409C-BE32-E72D297353CC}">
              <c16:uniqueId val="{00000000-B0F1-46A0-B99C-99238D14EB05}"/>
            </c:ext>
          </c:extLst>
        </c:ser>
        <c:ser>
          <c:idx val="1"/>
          <c:order val="1"/>
          <c:tx>
            <c:strRef>
              <c:f>Sheet1!$C$1</c:f>
              <c:strCache>
                <c:ptCount val="1"/>
                <c:pt idx="0">
                  <c:v>Surviving / Struggling</c:v>
                </c:pt>
              </c:strCache>
            </c:strRef>
          </c:tx>
          <c:spPr>
            <a:solidFill>
              <a:schemeClr val="accent6">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Business Leaders</c:v>
                </c:pt>
                <c:pt idx="1">
                  <c:v>Married </c:v>
                </c:pt>
                <c:pt idx="2">
                  <c:v>Working Moms</c:v>
                </c:pt>
                <c:pt idx="3">
                  <c:v>Gen Z</c:v>
                </c:pt>
                <c:pt idx="4">
                  <c:v>Frontline Workers</c:v>
                </c:pt>
                <c:pt idx="5">
                  <c:v>New Employees</c:v>
                </c:pt>
                <c:pt idx="6">
                  <c:v>Single </c:v>
                </c:pt>
              </c:strCache>
            </c:strRef>
          </c:cat>
          <c:val>
            <c:numRef>
              <c:f>Sheet1!$C$2:$C$8</c:f>
              <c:numCache>
                <c:formatCode>General</c:formatCode>
                <c:ptCount val="7"/>
                <c:pt idx="0">
                  <c:v>0.39</c:v>
                </c:pt>
                <c:pt idx="1">
                  <c:v>0.54</c:v>
                </c:pt>
                <c:pt idx="2">
                  <c:v>0.56000000000000005</c:v>
                </c:pt>
                <c:pt idx="3">
                  <c:v>0.6</c:v>
                </c:pt>
                <c:pt idx="4">
                  <c:v>0.61</c:v>
                </c:pt>
                <c:pt idx="5">
                  <c:v>0.64</c:v>
                </c:pt>
                <c:pt idx="6">
                  <c:v>0.67</c:v>
                </c:pt>
              </c:numCache>
            </c:numRef>
          </c:val>
          <c:extLst>
            <c:ext xmlns:c16="http://schemas.microsoft.com/office/drawing/2014/chart" uri="{C3380CC4-5D6E-409C-BE32-E72D297353CC}">
              <c16:uniqueId val="{00000001-B0F1-46A0-B99C-99238D14EB05}"/>
            </c:ext>
          </c:extLst>
        </c:ser>
        <c:dLbls>
          <c:dLblPos val="ctr"/>
          <c:showLegendKey val="0"/>
          <c:showVal val="1"/>
          <c:showCatName val="0"/>
          <c:showSerName val="0"/>
          <c:showPercent val="0"/>
          <c:showBubbleSize val="0"/>
        </c:dLbls>
        <c:gapWidth val="150"/>
        <c:overlap val="100"/>
        <c:axId val="929119584"/>
        <c:axId val="929139552"/>
      </c:barChart>
      <c:catAx>
        <c:axId val="9291195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29139552"/>
        <c:crosses val="autoZero"/>
        <c:auto val="1"/>
        <c:lblAlgn val="ctr"/>
        <c:lblOffset val="100"/>
        <c:noMultiLvlLbl val="0"/>
      </c:catAx>
      <c:valAx>
        <c:axId val="929139552"/>
        <c:scaling>
          <c:orientation val="minMax"/>
        </c:scaling>
        <c:delete val="1"/>
        <c:axPos val="l"/>
        <c:numFmt formatCode="0%" sourceLinked="1"/>
        <c:majorTickMark val="none"/>
        <c:minorTickMark val="none"/>
        <c:tickLblPos val="nextTo"/>
        <c:crossAx val="929119584"/>
        <c:crosses val="autoZero"/>
        <c:crossBetween val="between"/>
      </c:valAx>
      <c:spPr>
        <a:noFill/>
        <a:ln>
          <a:noFill/>
        </a:ln>
        <a:effectLst>
          <a:softEdge rad="0"/>
        </a:effectLst>
      </c:spPr>
    </c:plotArea>
    <c:legend>
      <c:legendPos val="b"/>
      <c:layout>
        <c:manualLayout>
          <c:xMode val="edge"/>
          <c:yMode val="edge"/>
          <c:x val="0.28418998810748525"/>
          <c:y val="0.9232562136465815"/>
          <c:w val="0.45452140304256827"/>
          <c:h val="7.67438804542172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cap="all" spc="120" normalizeH="0" baseline="0">
                <a:solidFill>
                  <a:schemeClr val="bg1"/>
                </a:solidFill>
                <a:latin typeface="+mn-lt"/>
                <a:ea typeface="+mn-ea"/>
                <a:cs typeface="+mn-cs"/>
              </a:defRPr>
            </a:pPr>
            <a:r>
              <a:rPr lang="en-US" sz="1400" i="0">
                <a:solidFill>
                  <a:schemeClr val="bg1"/>
                </a:solidFill>
              </a:rPr>
              <a:t>Share of Workers that Plan to Work at Least One Day a Week at Home</a:t>
            </a:r>
            <a:r>
              <a:rPr lang="en-US" sz="1400" i="0" baseline="30000">
                <a:solidFill>
                  <a:schemeClr val="bg1"/>
                </a:solidFill>
              </a:rPr>
              <a:t>1</a:t>
            </a:r>
          </a:p>
        </c:rich>
      </c:tx>
      <c:overlay val="0"/>
      <c:spPr>
        <a:noFill/>
        <a:ln>
          <a:noFill/>
        </a:ln>
        <a:effectLst/>
      </c:spPr>
      <c:txPr>
        <a:bodyPr rot="0" spcFirstLastPara="1" vertOverflow="ellipsis" vert="horz" wrap="square" anchor="ctr" anchorCtr="1"/>
        <a:lstStyle/>
        <a:p>
          <a:pPr>
            <a:defRPr sz="1400" b="1" i="1" u="none" strike="noStrike" kern="1200" cap="all" spc="120" normalizeH="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 the Pandemic</c:v>
                </c:pt>
              </c:strCache>
            </c:strRef>
          </c:tx>
          <c:spPr>
            <a:solidFill>
              <a:srgbClr val="04986E"/>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Manufacturing</c:v>
                </c:pt>
                <c:pt idx="1">
                  <c:v>Construction</c:v>
                </c:pt>
                <c:pt idx="2">
                  <c:v>Other Private Sectors</c:v>
                </c:pt>
                <c:pt idx="3">
                  <c:v>Knowledge Intensive Services</c:v>
                </c:pt>
              </c:strCache>
            </c:strRef>
          </c:cat>
          <c:val>
            <c:numRef>
              <c:f>Sheet1!$B$2:$B$5</c:f>
              <c:numCache>
                <c:formatCode>0.00%</c:formatCode>
                <c:ptCount val="4"/>
                <c:pt idx="0">
                  <c:v>0.10100000000000001</c:v>
                </c:pt>
                <c:pt idx="1">
                  <c:v>0.113</c:v>
                </c:pt>
                <c:pt idx="2">
                  <c:v>0.151</c:v>
                </c:pt>
                <c:pt idx="3">
                  <c:v>0.39200000000000002</c:v>
                </c:pt>
              </c:numCache>
            </c:numRef>
          </c:val>
          <c:extLst>
            <c:ext xmlns:c16="http://schemas.microsoft.com/office/drawing/2014/chart" uri="{C3380CC4-5D6E-409C-BE32-E72D297353CC}">
              <c16:uniqueId val="{00000000-B5B1-40F0-B54C-90A799F0B76C}"/>
            </c:ext>
          </c:extLst>
        </c:ser>
        <c:ser>
          <c:idx val="1"/>
          <c:order val="1"/>
          <c:tx>
            <c:strRef>
              <c:f>Sheet1!$C$1</c:f>
              <c:strCache>
                <c:ptCount val="1"/>
                <c:pt idx="0">
                  <c:v>During the Pandemic</c:v>
                </c:pt>
              </c:strCache>
            </c:strRef>
          </c:tx>
          <c:spPr>
            <a:solidFill>
              <a:srgbClr val="0587C2"/>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Manufacturing</c:v>
                </c:pt>
                <c:pt idx="1">
                  <c:v>Construction</c:v>
                </c:pt>
                <c:pt idx="2">
                  <c:v>Other Private Sectors</c:v>
                </c:pt>
                <c:pt idx="3">
                  <c:v>Knowledge Intensive Services</c:v>
                </c:pt>
              </c:strCache>
            </c:strRef>
          </c:cat>
          <c:val>
            <c:numRef>
              <c:f>Sheet1!$C$2:$C$5</c:f>
              <c:numCache>
                <c:formatCode>0.00%</c:formatCode>
                <c:ptCount val="4"/>
                <c:pt idx="0">
                  <c:v>0.24099999999999999</c:v>
                </c:pt>
                <c:pt idx="1">
                  <c:v>0.32600000000000001</c:v>
                </c:pt>
                <c:pt idx="2" formatCode="0%">
                  <c:v>0.4</c:v>
                </c:pt>
                <c:pt idx="3">
                  <c:v>0.79</c:v>
                </c:pt>
              </c:numCache>
            </c:numRef>
          </c:val>
          <c:extLst>
            <c:ext xmlns:c16="http://schemas.microsoft.com/office/drawing/2014/chart" uri="{C3380CC4-5D6E-409C-BE32-E72D297353CC}">
              <c16:uniqueId val="{00000001-B5B1-40F0-B54C-90A799F0B76C}"/>
            </c:ext>
          </c:extLst>
        </c:ser>
        <c:ser>
          <c:idx val="2"/>
          <c:order val="2"/>
          <c:tx>
            <c:strRef>
              <c:f>Sheet1!$D$1</c:f>
              <c:strCache>
                <c:ptCount val="1"/>
                <c:pt idx="0">
                  <c:v>After the Pandmic</c:v>
                </c:pt>
              </c:strCache>
            </c:strRef>
          </c:tx>
          <c:spPr>
            <a:solidFill>
              <a:schemeClr val="accent3"/>
            </a:solidFill>
            <a:ln>
              <a:noFill/>
            </a:ln>
            <a:effectLst/>
          </c:spPr>
          <c:invertIfNegative val="0"/>
          <c:dLbls>
            <c:numFmt formatCode="0%"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Manufacturing</c:v>
                </c:pt>
                <c:pt idx="1">
                  <c:v>Construction</c:v>
                </c:pt>
                <c:pt idx="2">
                  <c:v>Other Private Sectors</c:v>
                </c:pt>
                <c:pt idx="3">
                  <c:v>Knowledge Intensive Services</c:v>
                </c:pt>
              </c:strCache>
            </c:strRef>
          </c:cat>
          <c:val>
            <c:numRef>
              <c:f>Sheet1!$D$2:$D$5</c:f>
              <c:numCache>
                <c:formatCode>0.00%</c:formatCode>
                <c:ptCount val="4"/>
                <c:pt idx="0">
                  <c:v>0.245</c:v>
                </c:pt>
                <c:pt idx="1">
                  <c:v>0.23</c:v>
                </c:pt>
                <c:pt idx="2">
                  <c:v>0.36199999999999999</c:v>
                </c:pt>
                <c:pt idx="3">
                  <c:v>0.69599999999999995</c:v>
                </c:pt>
              </c:numCache>
            </c:numRef>
          </c:val>
          <c:extLst>
            <c:ext xmlns:c16="http://schemas.microsoft.com/office/drawing/2014/chart" uri="{C3380CC4-5D6E-409C-BE32-E72D297353CC}">
              <c16:uniqueId val="{00000002-B5B1-40F0-B54C-90A799F0B76C}"/>
            </c:ext>
          </c:extLst>
        </c:ser>
        <c:dLbls>
          <c:dLblPos val="outEnd"/>
          <c:showLegendKey val="0"/>
          <c:showVal val="1"/>
          <c:showCatName val="0"/>
          <c:showSerName val="0"/>
          <c:showPercent val="0"/>
          <c:showBubbleSize val="0"/>
        </c:dLbls>
        <c:gapWidth val="444"/>
        <c:overlap val="-90"/>
        <c:axId val="1129623103"/>
        <c:axId val="1126428287"/>
      </c:barChart>
      <c:catAx>
        <c:axId val="11296231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bg1"/>
                </a:solidFill>
                <a:latin typeface="+mn-lt"/>
                <a:ea typeface="+mn-ea"/>
                <a:cs typeface="+mn-cs"/>
              </a:defRPr>
            </a:pPr>
            <a:endParaRPr lang="en-US"/>
          </a:p>
        </c:txPr>
        <c:crossAx val="1126428287"/>
        <c:crosses val="autoZero"/>
        <c:auto val="1"/>
        <c:lblAlgn val="ctr"/>
        <c:lblOffset val="100"/>
        <c:noMultiLvlLbl val="0"/>
      </c:catAx>
      <c:valAx>
        <c:axId val="1126428287"/>
        <c:scaling>
          <c:orientation val="minMax"/>
        </c:scaling>
        <c:delete val="1"/>
        <c:axPos val="l"/>
        <c:numFmt formatCode="0.0%" sourceLinked="0"/>
        <c:majorTickMark val="none"/>
        <c:minorTickMark val="none"/>
        <c:tickLblPos val="nextTo"/>
        <c:crossAx val="112962310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DC06C-E14B-44CA-8263-AD327008C60B}"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82ED-BD91-4EA3-A649-F0E0B59B2A77}" type="slidenum">
              <a:rPr lang="en-US" smtClean="0"/>
              <a:t>‹#›</a:t>
            </a:fld>
            <a:endParaRPr lang="en-US"/>
          </a:p>
        </p:txBody>
      </p:sp>
    </p:spTree>
    <p:extLst>
      <p:ext uri="{BB962C8B-B14F-4D97-AF65-F5344CB8AC3E}">
        <p14:creationId xmlns:p14="http://schemas.microsoft.com/office/powerpoint/2010/main" val="1879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sj.com/articles/it-jobs-grew-by-50-000-in-march-as-companies-invested-in-cloud-remote-work-1161739983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br.org/2021/10/women-do-more-to-fight-burnout-and-its-burning-them-ou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inc.com/marcel-schwantes/why-are-people-quitting-burnouts-just-tip-of-iceberg.html" TargetMode="External"/><Relationship Id="rId5" Type="http://schemas.openxmlformats.org/officeDocument/2006/relationships/hyperlink" Target="https://fortune.com/2021/08/26/pandemic-burnout-career-changes-great-resignation-adobe/" TargetMode="External"/><Relationship Id="rId4" Type="http://schemas.openxmlformats.org/officeDocument/2006/relationships/hyperlink" Target="https://www.prnewswire.com/news-releases/study-finds-76-of-us-employees-are-currently-experiencing-worker-burnout-301191279.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ymag.com/intelligencer/2021/04/nft-future-of-mone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Harrington, study the future of work.</a:t>
            </a:r>
          </a:p>
          <a:p>
            <a:br>
              <a:rPr lang="en-US" dirty="0"/>
            </a:br>
            <a:r>
              <a:rPr lang="en-US" dirty="0"/>
              <a:t>Get a bias on the table right away.  Everything has changed, we’re at an inflection point.  The hardest thing to do is find the time to think about how fundamental the change could be.</a:t>
            </a:r>
          </a:p>
          <a:p>
            <a:br>
              <a:rPr lang="en-US" dirty="0"/>
            </a:br>
            <a:r>
              <a:rPr lang="en-US" dirty="0"/>
              <a:t>Next normal example.  Starting with “where”? Predict those models won’t last.  Those that anchor in strategy will.  In other words, the Future of Work as a topic isn’t about HR issues.  It’s about how we build capability and capacity to execute our strategies in the future, and how there are a whole new set of options available – a whole new war for talent.</a:t>
            </a:r>
          </a:p>
          <a:p>
            <a:endParaRPr lang="en-US" dirty="0"/>
          </a:p>
          <a:p>
            <a:endParaRPr lang="en-US" dirty="0"/>
          </a:p>
          <a:p>
            <a:r>
              <a:rPr lang="en-US" dirty="0"/>
              <a:t>Going to cover:</a:t>
            </a:r>
          </a:p>
          <a:p>
            <a:r>
              <a:rPr lang="en-US" dirty="0"/>
              <a:t>What have we learned this far into the pandemic?</a:t>
            </a:r>
          </a:p>
          <a:p>
            <a:r>
              <a:rPr lang="en-US" dirty="0"/>
              <a:t>What’s emerging next that we need to think about?</a:t>
            </a:r>
          </a:p>
          <a:p>
            <a:r>
              <a:rPr lang="en-US" dirty="0"/>
              <a:t>And what we can do, starting now to get ready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CC46-D0D1-4954-A72C-506AD3205E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03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bg1">
                    <a:lumMod val="75000"/>
                  </a:schemeClr>
                </a:solidFill>
              </a:rPr>
              <a:t>Presenteism</a:t>
            </a:r>
            <a:r>
              <a:rPr lang="fr-FR" sz="1200" dirty="0">
                <a:solidFill>
                  <a:schemeClr val="bg1">
                    <a:lumMod val="75000"/>
                  </a:schemeClr>
                </a:solidFill>
              </a:rPr>
              <a:t> </a:t>
            </a:r>
            <a:r>
              <a:rPr lang="fr-FR" sz="1200" dirty="0" err="1">
                <a:solidFill>
                  <a:schemeClr val="bg1">
                    <a:lumMod val="75000"/>
                  </a:schemeClr>
                </a:solidFill>
              </a:rPr>
              <a:t>hang</a:t>
            </a:r>
            <a:r>
              <a:rPr lang="fr-FR" sz="1200" dirty="0">
                <a:solidFill>
                  <a:schemeClr val="bg1">
                    <a:lumMod val="75000"/>
                  </a:schemeClr>
                </a:solidFill>
              </a:rPr>
              <a:t>-over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Is the 4day </a:t>
            </a:r>
            <a:r>
              <a:rPr lang="fr-FR" sz="1200" dirty="0" err="1">
                <a:solidFill>
                  <a:schemeClr val="bg1">
                    <a:lumMod val="75000"/>
                  </a:schemeClr>
                </a:solidFill>
              </a:rPr>
              <a:t>work</a:t>
            </a:r>
            <a:r>
              <a:rPr lang="fr-FR" sz="1200" dirty="0">
                <a:solidFill>
                  <a:schemeClr val="bg1">
                    <a:lumMod val="75000"/>
                  </a:schemeClr>
                </a:solidFill>
              </a:rPr>
              <a:t> </a:t>
            </a:r>
            <a:r>
              <a:rPr lang="fr-FR" sz="1200" dirty="0" err="1">
                <a:solidFill>
                  <a:schemeClr val="bg1">
                    <a:lumMod val="75000"/>
                  </a:schemeClr>
                </a:solidFill>
              </a:rPr>
              <a:t>week</a:t>
            </a:r>
            <a:r>
              <a:rPr lang="fr-FR" sz="1200" dirty="0">
                <a:solidFill>
                  <a:schemeClr val="bg1">
                    <a:lumMod val="75000"/>
                  </a:schemeClr>
                </a:solidFill>
              </a:rPr>
              <a:t> the future?  A tech </a:t>
            </a:r>
            <a:r>
              <a:rPr lang="fr-FR" sz="1200" dirty="0" err="1">
                <a:solidFill>
                  <a:schemeClr val="bg1">
                    <a:lumMod val="75000"/>
                  </a:schemeClr>
                </a:solidFill>
              </a:rPr>
              <a:t>determinist</a:t>
            </a:r>
            <a:r>
              <a:rPr lang="fr-FR" sz="1200" dirty="0">
                <a:solidFill>
                  <a:schemeClr val="bg1">
                    <a:lumMod val="75000"/>
                  </a:schemeClr>
                </a:solidFill>
              </a:rPr>
              <a:t> </a:t>
            </a:r>
            <a:r>
              <a:rPr lang="fr-FR" sz="1200" dirty="0" err="1">
                <a:solidFill>
                  <a:schemeClr val="bg1">
                    <a:lumMod val="75000"/>
                  </a:schemeClr>
                </a:solidFill>
              </a:rPr>
              <a:t>would</a:t>
            </a:r>
            <a:r>
              <a:rPr lang="fr-FR" sz="1200" dirty="0">
                <a:solidFill>
                  <a:schemeClr val="bg1">
                    <a:lumMod val="75000"/>
                  </a:schemeClr>
                </a:solidFill>
              </a:rPr>
              <a:t> </a:t>
            </a:r>
            <a:r>
              <a:rPr lang="fr-FR" sz="1200" dirty="0" err="1">
                <a:solidFill>
                  <a:schemeClr val="bg1">
                    <a:lumMod val="75000"/>
                  </a:schemeClr>
                </a:solidFill>
              </a:rPr>
              <a:t>say</a:t>
            </a:r>
            <a:r>
              <a:rPr lang="fr-FR" sz="1200" dirty="0">
                <a:solidFill>
                  <a:schemeClr val="bg1">
                    <a:lumMod val="75000"/>
                  </a:schemeClr>
                </a:solidFill>
              </a:rPr>
              <a:t> yes, and </a:t>
            </a:r>
            <a:r>
              <a:rPr lang="fr-FR" sz="1200" dirty="0" err="1">
                <a:solidFill>
                  <a:schemeClr val="bg1">
                    <a:lumMod val="75000"/>
                  </a:schemeClr>
                </a:solidFill>
              </a:rPr>
              <a:t>hurry</a:t>
            </a:r>
            <a:r>
              <a:rPr lang="fr-FR" sz="1200" dirty="0">
                <a:solidFill>
                  <a:schemeClr val="bg1">
                    <a:lumMod val="75000"/>
                  </a:schemeClr>
                </a:solidFill>
              </a:rPr>
              <a:t> up about </a:t>
            </a:r>
            <a:r>
              <a:rPr lang="fr-FR" sz="1200" dirty="0" err="1">
                <a:solidFill>
                  <a:schemeClr val="bg1">
                    <a:lumMod val="75000"/>
                  </a:schemeClr>
                </a:solidFill>
              </a:rPr>
              <a:t>it</a:t>
            </a: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 </a:t>
            </a:r>
            <a:r>
              <a:rPr lang="fr-FR" sz="1200" dirty="0" err="1">
                <a:solidFill>
                  <a:schemeClr val="bg1">
                    <a:lumMod val="75000"/>
                  </a:schemeClr>
                </a:solidFill>
              </a:rPr>
              <a:t>Windowed</a:t>
            </a:r>
            <a:r>
              <a:rPr lang="fr-FR" sz="1200" dirty="0">
                <a:solidFill>
                  <a:schemeClr val="bg1">
                    <a:lumMod val="75000"/>
                  </a:schemeClr>
                </a:solidFill>
              </a:rPr>
              <a:t> </a:t>
            </a:r>
            <a:r>
              <a:rPr lang="fr-FR" sz="1200" dirty="0" err="1">
                <a:solidFill>
                  <a:schemeClr val="bg1">
                    <a:lumMod val="75000"/>
                  </a:schemeClr>
                </a:solidFill>
              </a:rPr>
              <a:t>work</a:t>
            </a:r>
            <a:r>
              <a:rPr lang="fr-FR" sz="1200" dirty="0">
                <a:solidFill>
                  <a:schemeClr val="bg1">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SOURCES:</a:t>
            </a:r>
            <a:endParaRPr lang="en-US" sz="1200" b="1"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Enda Curran, “Goldman Says Pandemic Is Shaping a More Productive U.S. Economy,” Bloomberg. July 13, 2021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Lisa </a:t>
            </a:r>
            <a:r>
              <a:rPr lang="en-US" sz="1200" b="0" i="0" kern="1200" dirty="0" err="1">
                <a:solidFill>
                  <a:schemeClr val="tx1"/>
                </a:solidFill>
                <a:effectLst/>
                <a:latin typeface="+mn-lt"/>
                <a:ea typeface="+mn-ea"/>
                <a:cs typeface="+mn-cs"/>
              </a:rPr>
              <a:t>Eadicicco</a:t>
            </a:r>
            <a:r>
              <a:rPr lang="en-US" sz="1200" b="0" i="0" kern="1200" dirty="0">
                <a:solidFill>
                  <a:schemeClr val="tx1"/>
                </a:solidFill>
                <a:effectLst/>
                <a:latin typeface="+mn-lt"/>
                <a:ea typeface="+mn-ea"/>
                <a:cs typeface="+mn-cs"/>
              </a:rPr>
              <a:t>, “Microsoft experimented with a 4-day workweek, and productivity jumped 40%,” Business Insider. November 4, 2019.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solidFill>
                  <a:schemeClr val="bg1"/>
                </a:solidFill>
                <a:ea typeface="Times New Roman" panose="02020603050405020304" pitchFamily="18" charset="0"/>
              </a:rPr>
              <a:t>Robert Half, “Survey: A Window Into Windowed Work,” </a:t>
            </a:r>
            <a:r>
              <a:rPr lang="en-US" sz="1200" b="0" i="0" dirty="0" err="1">
                <a:solidFill>
                  <a:schemeClr val="bg1"/>
                </a:solidFill>
                <a:ea typeface="Times New Roman" panose="02020603050405020304" pitchFamily="18" charset="0"/>
              </a:rPr>
              <a:t>Cision</a:t>
            </a:r>
            <a:r>
              <a:rPr lang="en-US" sz="1200" b="0" i="0" dirty="0">
                <a:solidFill>
                  <a:schemeClr val="bg1"/>
                </a:solidFill>
                <a:ea typeface="Times New Roman" panose="02020603050405020304" pitchFamily="18" charset="0"/>
              </a:rPr>
              <a:t> PR News Wire</a:t>
            </a:r>
            <a:r>
              <a:rPr lang="en-US" sz="1200" b="0" i="1" dirty="0">
                <a:solidFill>
                  <a:schemeClr val="bg1"/>
                </a:solidFill>
                <a:ea typeface="Times New Roman" panose="02020603050405020304" pitchFamily="18" charset="0"/>
              </a:rPr>
              <a:t>. </a:t>
            </a:r>
            <a:r>
              <a:rPr lang="en-US" sz="1200" b="0" i="0" dirty="0">
                <a:solidFill>
                  <a:schemeClr val="bg1"/>
                </a:solidFill>
                <a:ea typeface="Times New Roman" panose="02020603050405020304" pitchFamily="18" charset="0"/>
              </a:rPr>
              <a:t>June 30, 2020.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dirty="0">
              <a:solidFill>
                <a:schemeClr val="bg1"/>
              </a:solidFill>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dirty="0">
              <a:solidFill>
                <a:schemeClr val="bg1"/>
              </a:solidFill>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Work Effectiveness: Give your team clarity, capacity, and commitment to its outcomes to work</a:t>
            </a:r>
            <a:r>
              <a:rPr lang="en-US" sz="1200" b="1" dirty="0"/>
              <a:t> EFFECTIVELY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Work Efficiency: Do away with legacy organizational, function, and team practices that do not help achieve desired outcomes so your team can work </a:t>
            </a:r>
            <a:r>
              <a:rPr lang="en-US" sz="1200" b="1" dirty="0"/>
              <a:t>EFFICIENTLY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Workforce Empowerment: Prioritize wellbeing and engagement and establish wellness norms that can help drive sustainable productivity over time so your team can feel </a:t>
            </a:r>
            <a:r>
              <a:rPr lang="en-US" sz="1200" b="1" dirty="0"/>
              <a:t>EMPOWERED</a:t>
            </a: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165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i="1" kern="1200" dirty="0">
                <a:solidFill>
                  <a:schemeClr val="tx1"/>
                </a:solidFill>
                <a:latin typeface="+mn-lt"/>
                <a:ea typeface="+mn-ea"/>
                <a:cs typeface="+mn-cs"/>
              </a:rPr>
              <a:t>Work in the </a:t>
            </a:r>
            <a:r>
              <a:rPr lang="en-US" sz="1600" b="1" i="1" kern="1200" dirty="0" err="1">
                <a:solidFill>
                  <a:schemeClr val="tx1"/>
                </a:solidFill>
                <a:latin typeface="+mn-lt"/>
                <a:ea typeface="+mn-ea"/>
                <a:cs typeface="+mn-cs"/>
              </a:rPr>
              <a:t>centre</a:t>
            </a:r>
            <a:r>
              <a:rPr lang="en-US" sz="1600" b="1" i="1"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latin typeface="+mn-lt"/>
                <a:ea typeface="+mn-ea"/>
                <a:cs typeface="+mn-cs"/>
              </a:rPr>
              <a:t>Early stages were about speeding up tasks. Organizing tasks in an assembly line.  Shifting through things like Kaizen and Lean Six Sigma to a focus on processes.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latin typeface="+mn-lt"/>
                <a:ea typeface="+mn-ea"/>
                <a:cs typeface="+mn-cs"/>
              </a:rPr>
              <a:t>Now is the time to take tasks and processes out of the </a:t>
            </a:r>
            <a:r>
              <a:rPr lang="en-US" sz="1600" b="0" i="0" kern="1200" dirty="0" err="1">
                <a:solidFill>
                  <a:schemeClr val="tx1"/>
                </a:solidFill>
                <a:latin typeface="+mn-lt"/>
                <a:ea typeface="+mn-ea"/>
                <a:cs typeface="+mn-cs"/>
              </a:rPr>
              <a:t>centre</a:t>
            </a:r>
            <a:r>
              <a:rPr lang="en-US" sz="1600" b="0" i="0" kern="1200" dirty="0">
                <a:solidFill>
                  <a:schemeClr val="tx1"/>
                </a:solidFill>
                <a:latin typeface="+mn-lt"/>
                <a:ea typeface="+mn-ea"/>
                <a:cs typeface="+mn-cs"/>
              </a:rPr>
              <a:t> of our focus.  And instead start with Humans in consideration of costs (stop doing low value tasks, and focusing humans on higher order work) value (using the higher value work to connect meaningfully with employees) and ultimately meaning… better jobs, better outcomes.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latin typeface="+mn-lt"/>
                <a:ea typeface="+mn-ea"/>
                <a:cs typeface="+mn-cs"/>
              </a:rPr>
              <a:t>Customer service job.  30% of the time was transaction processing.  Light automation toolset to remove.  Data analytics toolset to improve customer insights.  New skills for employees to utilize data for decision making, and to share insights with customers.  15% of save time driving insights, 15% more time with customers.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i="1" kern="1200" dirty="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1" kern="1200" dirty="0">
                <a:solidFill>
                  <a:schemeClr val="tx1"/>
                </a:solidFill>
                <a:latin typeface="+mn-lt"/>
                <a:ea typeface="+mn-ea"/>
                <a:cs typeface="+mn-cs"/>
              </a:rPr>
              <a:t>“The world is experiencing a third great Promethean moment, after the Printing Press and the Industrial Revolution.” - </a:t>
            </a:r>
            <a:r>
              <a:rPr lang="en-US" sz="1600" kern="1200" dirty="0">
                <a:solidFill>
                  <a:schemeClr val="tx1"/>
                </a:solidFill>
                <a:latin typeface="+mn-lt"/>
                <a:ea typeface="+mn-ea"/>
                <a:cs typeface="+mn-cs"/>
              </a:rPr>
              <a:t>Thomas Friedman</a:t>
            </a:r>
            <a:endParaRPr lang="en-ZA" sz="1600" b="0" u="none"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ZA" sz="1600" b="0" u="none"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ZA" sz="1600" b="0" u="none" dirty="0">
                <a:latin typeface="Open Sans" panose="020B0606030504020204" pitchFamily="34" charset="0"/>
                <a:ea typeface="Open Sans" panose="020B0606030504020204" pitchFamily="34" charset="0"/>
                <a:cs typeface="Open Sans" panose="020B0606030504020204" pitchFamily="34" charset="0"/>
              </a:rPr>
              <a:t>The Industrial Revolution has focused on optimization and efficiency, moving from Taylorism to Assembly Line, to White Collar Taylorism, and Lean Six Sigma</a:t>
            </a:r>
          </a:p>
          <a:p>
            <a:pPr marL="895335" lvl="1" indent="-285750">
              <a:buFont typeface="Arial" panose="020B0604020202020204" pitchFamily="34" charset="0"/>
              <a:buChar char="•"/>
            </a:pPr>
            <a:r>
              <a:rPr lang="en-ZA" sz="1500" dirty="0">
                <a:latin typeface="Open Sans" panose="020B0606030504020204" pitchFamily="34" charset="0"/>
                <a:ea typeface="Open Sans" panose="020B0606030504020204" pitchFamily="34" charset="0"/>
                <a:cs typeface="Open Sans" panose="020B0606030504020204" pitchFamily="34" charset="0"/>
              </a:rPr>
              <a:t>First in how humans work – the steps they take – and, then the automation of what human do</a:t>
            </a:r>
          </a:p>
          <a:p>
            <a:pPr marL="895335" lvl="1" indent="-285750">
              <a:buFont typeface="Arial" panose="020B0604020202020204" pitchFamily="34" charset="0"/>
              <a:buChar char="•"/>
            </a:pPr>
            <a:r>
              <a:rPr lang="en-ZA" sz="1500" dirty="0">
                <a:latin typeface="Open Sans" panose="020B0606030504020204" pitchFamily="34" charset="0"/>
                <a:ea typeface="Open Sans" panose="020B0606030504020204" pitchFamily="34" charset="0"/>
                <a:cs typeface="Open Sans" panose="020B0606030504020204" pitchFamily="34" charset="0"/>
              </a:rPr>
              <a:t>The focus then turned to taking out waste, and process optimization</a:t>
            </a:r>
          </a:p>
          <a:p>
            <a:pPr marL="895335" lvl="1" indent="-285750">
              <a:buFont typeface="Arial" panose="020B0604020202020204" pitchFamily="34" charset="0"/>
              <a:buChar char="•"/>
            </a:pPr>
            <a:r>
              <a:rPr lang="en-ZA" sz="1500" dirty="0">
                <a:latin typeface="Open Sans" panose="020B0606030504020204" pitchFamily="34" charset="0"/>
                <a:ea typeface="Open Sans" panose="020B0606030504020204" pitchFamily="34" charset="0"/>
                <a:cs typeface="Open Sans" panose="020B0606030504020204" pitchFamily="34" charset="0"/>
              </a:rPr>
              <a:t>The focus still on the process.</a:t>
            </a:r>
          </a:p>
          <a:p>
            <a:pPr marL="285750" indent="-285750">
              <a:buFont typeface="Arial" panose="020B0604020202020204" pitchFamily="34" charset="0"/>
              <a:buChar char="•"/>
            </a:pPr>
            <a:r>
              <a:rPr lang="en-ZA" sz="1600" b="0" u="none" dirty="0">
                <a:latin typeface="Open Sans" panose="020B0606030504020204" pitchFamily="34" charset="0"/>
                <a:ea typeface="Open Sans" panose="020B0606030504020204" pitchFamily="34" charset="0"/>
                <a:cs typeface="Open Sans" panose="020B0606030504020204" pitchFamily="34" charset="0"/>
              </a:rPr>
              <a:t>To capitalize on the moment we face now, we need to think about our call to action—about what is next</a:t>
            </a:r>
          </a:p>
          <a:p>
            <a:pPr marL="742950" lvl="1" indent="-285750">
              <a:buFont typeface="Arial" panose="020B0604020202020204" pitchFamily="34" charset="0"/>
              <a:buChar char="•"/>
            </a:pPr>
            <a:r>
              <a:rPr lang="en-ZA" sz="1600" b="0" u="none" dirty="0">
                <a:latin typeface="Open Sans" panose="020B0606030504020204" pitchFamily="34" charset="0"/>
                <a:ea typeface="Open Sans" panose="020B0606030504020204" pitchFamily="34" charset="0"/>
                <a:cs typeface="Open Sans" panose="020B0606030504020204" pitchFamily="34" charset="0"/>
              </a:rPr>
              <a:t>This is our Promethean moment (as Tom Friedman says) – our chance to operate in a radically different world and reimagine the future of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47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latin typeface="Arial" panose="020B0604020202020204" pitchFamily="34" charset="0"/>
                <a:cs typeface="Arial" panose="020B0604020202020204" pitchFamily="34" charset="0"/>
              </a:rPr>
              <a:t>It’s time we think from the work out, because the way we’ve been building our tools isn’t working.</a:t>
            </a:r>
          </a:p>
          <a:p>
            <a:pPr marL="0"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dirty="0">
              <a:latin typeface="Arial" panose="020B0604020202020204" pitchFamily="34" charset="0"/>
              <a:cs typeface="Arial" panose="020B0604020202020204" pitchFamily="34" charset="0"/>
            </a:endParaRPr>
          </a:p>
          <a:p>
            <a:pPr marL="0"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dirty="0">
              <a:latin typeface="Arial" panose="020B0604020202020204" pitchFamily="34" charset="0"/>
              <a:cs typeface="Arial" panose="020B0604020202020204" pitchFamily="34" charset="0"/>
            </a:endParaRPr>
          </a:p>
          <a:p>
            <a:pPr marL="0"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latin typeface="Arial" panose="020B0604020202020204" pitchFamily="34" charset="0"/>
                <a:cs typeface="Arial" panose="020B0604020202020204" pitchFamily="34" charset="0"/>
              </a:rPr>
              <a:t>SOURCES:</a:t>
            </a:r>
          </a:p>
          <a:p>
            <a:pPr marL="342900"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600" dirty="0">
                <a:latin typeface="Arial" panose="020B0604020202020204" pitchFamily="34" charset="0"/>
                <a:cs typeface="Arial" panose="020B0604020202020204" pitchFamily="34" charset="0"/>
              </a:rPr>
              <a:t>Goldman Sachs, </a:t>
            </a:r>
            <a:r>
              <a:rPr lang="en-US" sz="1600" i="1" dirty="0">
                <a:latin typeface="Arial" panose="020B0604020202020204" pitchFamily="34" charset="0"/>
                <a:cs typeface="Arial" panose="020B0604020202020204" pitchFamily="34" charset="0"/>
              </a:rPr>
              <a:t>The Future of Work</a:t>
            </a:r>
            <a:r>
              <a:rPr lang="en-US" sz="1600" i="0" dirty="0">
                <a:latin typeface="Arial" panose="020B0604020202020204" pitchFamily="34" charset="0"/>
                <a:cs typeface="Arial" panose="020B0604020202020204" pitchFamily="34" charset="0"/>
              </a:rPr>
              <a:t>, July 2020</a:t>
            </a:r>
          </a:p>
          <a:p>
            <a:pPr marL="342900"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600" dirty="0">
                <a:solidFill>
                  <a:schemeClr val="bg1">
                    <a:lumMod val="75000"/>
                  </a:schemeClr>
                </a:solidFill>
              </a:rPr>
              <a:t>“The Next Great Disruption Is Hybrid Work – Are We Ready?” </a:t>
            </a:r>
            <a:r>
              <a:rPr lang="en-US" sz="1600" i="1" dirty="0">
                <a:solidFill>
                  <a:schemeClr val="bg1">
                    <a:lumMod val="75000"/>
                  </a:schemeClr>
                </a:solidFill>
              </a:rPr>
              <a:t>Microsoft, </a:t>
            </a:r>
            <a:r>
              <a:rPr lang="en-US" sz="1600" i="0" dirty="0">
                <a:solidFill>
                  <a:schemeClr val="bg1">
                    <a:lumMod val="75000"/>
                  </a:schemeClr>
                </a:solidFill>
              </a:rPr>
              <a:t>March 22 2021</a:t>
            </a:r>
            <a:endParaRPr lang="en-US" sz="1600" dirty="0">
              <a:solidFill>
                <a:schemeClr val="bg1">
                  <a:lumMod val="75000"/>
                </a:schemeClr>
              </a:solidFill>
            </a:endParaRPr>
          </a:p>
          <a:p>
            <a:pPr marL="342900"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6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2A2CD-1AAE-47A6-8891-ECA39C80F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396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EE13E-65D6-B644-999B-2F7AE02DF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7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a:p>
            <a:endParaRPr lang="en-US"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54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“Talent management,” is based on a linear employee lifecycle of Attract Develop Retain.  In an unleashed workforce the key is directing or governing a workforce ecosystem of machines and people.  How do you tether an unleashed workforce to your organization and the objectives and mission within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It’s about </a:t>
            </a:r>
            <a:r>
              <a:rPr lang="en-US" b="1"/>
              <a:t>Accessing</a:t>
            </a:r>
            <a:r>
              <a:rPr lang="en-US"/>
              <a:t> the capabilities and deploying them when and where you need them, </a:t>
            </a:r>
            <a:r>
              <a:rPr lang="en-US" b="1"/>
              <a:t>Curating</a:t>
            </a:r>
            <a:r>
              <a:rPr lang="en-US"/>
              <a:t> experiences that develop them unleashing their potential and growing the collective intelligence of your organization and </a:t>
            </a:r>
            <a:r>
              <a:rPr lang="en-US" b="1"/>
              <a:t>Engaging </a:t>
            </a:r>
            <a:r>
              <a:rPr lang="en-US"/>
              <a:t>them – enrolling them in their purpose and motivating them via the impact they are having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Much of this is leadership, but much of it too is powered by technologies that enable internal opportunity marketplaces and direct learning to the flow of work.  These become part of the future workplace and how it operates.</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latin typeface="+mn-lt"/>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latin typeface="+mn-lt"/>
              </a:rPr>
              <a:t>1. </a:t>
            </a:r>
            <a:r>
              <a:rPr lang="en-US" b="0">
                <a:latin typeface="+mn-lt"/>
              </a:rPr>
              <a:t>Quinten Dol, “22 Companies Spearheading Digital Innovation In Their Industries In 2021,” Built In, January 5, 2021.</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2A2CD-1AAE-47A6-8891-ECA39C80F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46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2A2CD-1AAE-47A6-8891-ECA39C80F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60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d84dc4634_3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d84dc4634_3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85750" indent="-285750">
              <a:buFontTx/>
              <a:buChar char="-"/>
            </a:pPr>
            <a:endParaRPr lang="en-US" sz="16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568874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D31DA5-5BF6-4483-BB97-A8094CEE92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228600" indent="-228600">
              <a:lnSpc>
                <a:spcPct val="90000"/>
              </a:lnSpc>
            </a:pPr>
            <a:endParaRPr lang="en-US" altLang="en-US"/>
          </a:p>
        </p:txBody>
      </p:sp>
    </p:spTree>
    <p:extLst>
      <p:ext uri="{BB962C8B-B14F-4D97-AF65-F5344CB8AC3E}">
        <p14:creationId xmlns:p14="http://schemas.microsoft.com/office/powerpoint/2010/main" val="218356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POV for 2022 finally has some data to try to explain what’s happened through the pandemic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EE13E-65D6-B644-999B-2F7AE02DF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First of all, the horse has left the barn on hybrid work.  You can see it by the numbers here.  Incredible how consistent the trend is across major economies.  Recently saw another stat that said 80% of Canadians that worked from home during the pandemic, would like to continue to work from home the majority of the time post-pandemic.</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chemeClr val="bg1"/>
                </a:solidFill>
              </a:rPr>
            </a:br>
            <a:r>
              <a:rPr lang="en-US" sz="1200" dirty="0">
                <a:solidFill>
                  <a:schemeClr val="bg1"/>
                </a:solidFill>
              </a:rPr>
              <a:t>Organizations see the tension coming.  On the one hand they feel they need to compete in a talent market that will be offering more flexibility, on the other they don’t like the risks to culture and all the other benefits a physical workplace brings (e.g. innovation).  No wonder Hybrid is the most popular ‘best of both worlds’ response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bg1"/>
                </a:solidFill>
              </a:rPr>
              <a:t>“Gartner Forecasts 51% of Global Knowledge Workers will be remote by End of 2021,” Gartner. June 22, 2021.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bg1"/>
                </a:solidFill>
              </a:rPr>
              <a:t>https://www150.statcan.gc.ca/n1/pub/71-607-x/71-607-x2020009-eng.htm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bg1"/>
                </a:solidFill>
              </a:rPr>
              <a:t>https://www.ipsos.com/en-ca/news-polls/only-half-of-Canadians-say-they-expect-to-return-to-office?__cf_chl_managed_tk__=qK6NTbluZu894qcyTtVneTg52Y60HYF5VYZuijoBAX4-1641423262-0-gaNycGzNCOU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lumMod val="7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lumMod val="75000"/>
                  </a:srgbClr>
                </a:solidFill>
              </a:rPr>
              <a:t>ADDITIONAL STATS: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Open Sans"/>
              </a:rPr>
              <a:t>5% of Europeans regularly worked from home before COVID-19, now 12.3% of Europeans regularly work from home</a:t>
            </a:r>
            <a:r>
              <a:rPr lang="en-US" sz="1200" baseline="30000" dirty="0">
                <a:solidFill>
                  <a:schemeClr val="bg1"/>
                </a:solidFill>
                <a:latin typeface="Open Sans"/>
              </a:rPr>
              <a:t>. </a:t>
            </a:r>
            <a:r>
              <a:rPr lang="en-US" sz="1200" dirty="0">
                <a:solidFill>
                  <a:schemeClr val="bg1"/>
                </a:solidFill>
              </a:rPr>
              <a:t>(“COVID-19: How many remote workers are there in different parts of Europe?” World Economic Forum. May 21,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a:ea typeface="+mn-ea"/>
                <a:cs typeface="+mn-cs"/>
              </a:rPr>
              <a:t>62% </a:t>
            </a:r>
            <a:r>
              <a:rPr lang="en-US" sz="1200" dirty="0">
                <a:solidFill>
                  <a:schemeClr val="bg1"/>
                </a:solidFill>
                <a:latin typeface="Open Sans"/>
              </a:rPr>
              <a:t>of w</a:t>
            </a:r>
            <a:r>
              <a:rPr kumimoji="0" lang="en-US" sz="1200" b="0" i="0" u="none" strike="noStrike" kern="1200" cap="none" spc="0" normalizeH="0" noProof="0" dirty="0" err="1">
                <a:ln>
                  <a:noFill/>
                </a:ln>
                <a:solidFill>
                  <a:schemeClr val="bg1"/>
                </a:solidFill>
                <a:effectLst/>
                <a:uLnTx/>
                <a:uFillTx/>
                <a:latin typeface="Open Sans"/>
                <a:ea typeface="+mn-ea"/>
                <a:cs typeface="+mn-cs"/>
              </a:rPr>
              <a:t>orkers</a:t>
            </a:r>
            <a:r>
              <a:rPr kumimoji="0" lang="en-US" sz="1200" b="0" i="0" u="none" strike="noStrike" kern="1200" cap="none" spc="0" normalizeH="0" noProof="0" dirty="0">
                <a:ln>
                  <a:noFill/>
                </a:ln>
                <a:solidFill>
                  <a:schemeClr val="bg1"/>
                </a:solidFill>
                <a:effectLst/>
                <a:uLnTx/>
                <a:uFillTx/>
                <a:latin typeface="Open Sans"/>
                <a:ea typeface="+mn-ea"/>
                <a:cs typeface="+mn-cs"/>
              </a:rPr>
              <a:t> with a Bachelor’s degree or more education say their  work can be done from home BUT only </a:t>
            </a:r>
            <a:r>
              <a:rPr lang="en-US" sz="1200" dirty="0">
                <a:solidFill>
                  <a:schemeClr val="bg1"/>
                </a:solidFill>
                <a:latin typeface="Open Sans"/>
              </a:rPr>
              <a:t>of those without a four-year college degree say they can</a:t>
            </a:r>
            <a:r>
              <a:rPr lang="en-US" sz="1200" baseline="30000" dirty="0">
                <a:solidFill>
                  <a:schemeClr val="bg1"/>
                </a:solidFill>
                <a:latin typeface="Open Sans"/>
              </a:rPr>
              <a:t> </a:t>
            </a:r>
            <a:r>
              <a:rPr lang="en-US" sz="1200" dirty="0">
                <a:solidFill>
                  <a:schemeClr val="bg1"/>
                </a:solidFill>
              </a:rPr>
              <a:t>(Kim Parker, et al, “How the Coronavirus Outbreak Has – and Hasn’t – Changed the way Americans Work,” Pew Research Center. December 9, 2020.)</a:t>
            </a:r>
            <a:endParaRPr kumimoji="0" lang="en-US" sz="1200" b="0" i="0" u="none" strike="noStrike" kern="1200" cap="none" spc="0" normalizeH="0" noProof="0" dirty="0">
              <a:ln>
                <a:noFill/>
              </a:ln>
              <a:solidFill>
                <a:srgbClr val="000000"/>
              </a:solidFill>
              <a:effectLst/>
              <a:uLnTx/>
              <a:uFillTx/>
              <a:latin typeface="Open Sans"/>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a:ea typeface="+mn-ea"/>
                <a:cs typeface="+mn-cs"/>
              </a:rPr>
              <a:t>61% of millennials and 58% of Gen Z would prefer to use video conferences instead of traveling for work (Deloitte Millennial Survey,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50000"/>
                  </a:schemeClr>
                </a:solidFill>
              </a:rPr>
              <a:t>80m Americans </a:t>
            </a:r>
            <a:r>
              <a:rPr kumimoji="0" lang="en-US" sz="1200" b="0" i="0" u="none" strike="noStrike" kern="1200" cap="none" spc="0" normalizeH="0" noProof="0" dirty="0">
                <a:ln>
                  <a:noFill/>
                </a:ln>
                <a:solidFill>
                  <a:schemeClr val="bg1"/>
                </a:solidFill>
                <a:effectLst/>
                <a:uLnTx/>
                <a:uFillTx/>
                <a:latin typeface="Open Sans"/>
                <a:ea typeface="+mn-ea"/>
                <a:cs typeface="+mn-cs"/>
              </a:rPr>
              <a:t>will be working remotely in 2021 and 36M will be working remotely in 2025, an </a:t>
            </a:r>
            <a:r>
              <a:rPr kumimoji="0" lang="en-US" sz="1600" b="1" i="0" u="none" strike="noStrike" kern="1200" cap="none" spc="0" normalizeH="0" noProof="0" dirty="0">
                <a:ln>
                  <a:noFill/>
                </a:ln>
                <a:solidFill>
                  <a:srgbClr val="04986E"/>
                </a:solidFill>
                <a:effectLst/>
                <a:uLnTx/>
                <a:uFillTx/>
                <a:latin typeface="Open Sans"/>
                <a:ea typeface="+mn-ea"/>
                <a:cs typeface="+mn-cs"/>
              </a:rPr>
              <a:t>85%</a:t>
            </a:r>
            <a:r>
              <a:rPr kumimoji="0" lang="en-US" sz="1200" b="1" i="0" u="none" strike="noStrike" kern="1200" cap="none" spc="0" normalizeH="0" noProof="0" dirty="0">
                <a:ln>
                  <a:noFill/>
                </a:ln>
                <a:solidFill>
                  <a:srgbClr val="04986E"/>
                </a:solidFill>
                <a:effectLst/>
                <a:uLnTx/>
                <a:uFillTx/>
                <a:latin typeface="Open Sans"/>
                <a:ea typeface="+mn-ea"/>
                <a:cs typeface="+mn-cs"/>
              </a:rPr>
              <a:t> increase </a:t>
            </a:r>
            <a:r>
              <a:rPr kumimoji="0" lang="en-US" sz="1200" i="0" u="none" strike="noStrike" kern="1200" cap="none" spc="0" normalizeH="0" noProof="0" dirty="0">
                <a:ln>
                  <a:noFill/>
                </a:ln>
                <a:solidFill>
                  <a:schemeClr val="bg1"/>
                </a:solidFill>
                <a:effectLst/>
                <a:uLnTx/>
                <a:uFillTx/>
                <a:latin typeface="Open Sans"/>
                <a:ea typeface="+mn-ea"/>
                <a:cs typeface="+mn-cs"/>
              </a:rPr>
              <a:t>from pre-pandemic levels (Upwork, December 2020)</a:t>
            </a:r>
            <a:endParaRPr lang="en-US" sz="1200" dirty="0">
              <a:solidFill>
                <a:schemeClr val="tx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50000"/>
                  </a:schemeClr>
                </a:solidFill>
              </a:rPr>
              <a:t>11,718% increase in Medicare beneficiaries using telehealth - from 11,000 members for the week ending March 7 2020 to 1.3 million members for the week ending April 18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85% of CEOs agreed COVID significantly accelerated their digital transformation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U.S. employers added 50,000 new enterprise-technology workers in March 2021, marking the fourth month of consecutive gains in the field, (</a:t>
            </a:r>
            <a:r>
              <a:rPr lang="en-US" sz="1200" dirty="0">
                <a:solidFill>
                  <a:schemeClr val="bg1"/>
                </a:solidFill>
                <a:hlinkClick r:id="rId3">
                  <a:extLst>
                    <a:ext uri="{A12FA001-AC4F-418D-AE19-62706E023703}">
                      <ahyp:hlinkClr xmlns:ahyp="http://schemas.microsoft.com/office/drawing/2018/hyperlinkcolor" val="tx"/>
                    </a:ext>
                  </a:extLst>
                </a:hlinkClick>
              </a:rPr>
              <a:t>source</a:t>
            </a:r>
            <a:r>
              <a:rPr lang="en-US" sz="120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lumMod val="75000"/>
                </a:srgb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8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75000"/>
                  </a:srgbClr>
                </a:solidFill>
              </a:rPr>
              <a:t>But before we get too excited about a coast-to-coast-to-coast </a:t>
            </a:r>
            <a:r>
              <a:rPr lang="en-US" sz="800" dirty="0" err="1">
                <a:solidFill>
                  <a:srgbClr val="FFFFFF">
                    <a:lumMod val="75000"/>
                  </a:srgbClr>
                </a:solidFill>
              </a:rPr>
              <a:t>labour</a:t>
            </a:r>
            <a:r>
              <a:rPr lang="en-US" sz="800" dirty="0">
                <a:solidFill>
                  <a:srgbClr val="FFFFFF">
                    <a:lumMod val="75000"/>
                  </a:srgbClr>
                </a:solidFill>
              </a:rPr>
              <a:t> market that shakes off geographic constraints and improves </a:t>
            </a:r>
            <a:r>
              <a:rPr lang="en-US" sz="800" dirty="0" err="1">
                <a:solidFill>
                  <a:srgbClr val="FFFFFF">
                    <a:lumMod val="75000"/>
                  </a:srgbClr>
                </a:solidFill>
              </a:rPr>
              <a:t>labour</a:t>
            </a:r>
            <a:r>
              <a:rPr lang="en-US" sz="800" dirty="0">
                <a:solidFill>
                  <a:srgbClr val="FFFFFF">
                    <a:lumMod val="75000"/>
                  </a:srgbClr>
                </a:solidFill>
              </a:rPr>
              <a:t> market attachment for all… let’s remember as it stand today who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FFFFFF">
                  <a:lumMod val="7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75000"/>
                  </a:srgbClr>
                </a:solidFill>
              </a:rPr>
              <a:t>For those that are enjoying the benefits of working from home there is a wellness challenge that must be addressed – privilege needs to be addressed.  And for those that can’t work from home… could we imagine a future with ‘something for everyone?’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800" dirty="0">
                <a:solidFill>
                  <a:srgbClr val="FFFFFF">
                    <a:lumMod val="75000"/>
                  </a:srgbClr>
                </a:solidFill>
              </a:rPr>
            </a:br>
            <a:r>
              <a:rPr lang="en-US" sz="800" dirty="0">
                <a:solidFill>
                  <a:srgbClr val="FFFFFF">
                    <a:lumMod val="75000"/>
                  </a:srgbClr>
                </a:solidFill>
              </a:rPr>
              <a:t>Tell the site inspector story… where, to when, to how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FFFFFF">
                  <a:lumMod val="7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FFFFFF">
                  <a:lumMod val="7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75000"/>
                  </a:srgbClr>
                </a:solidFill>
              </a:rPr>
              <a:t>SOURCES:</a:t>
            </a:r>
            <a:endParaRPr lang="en-US" sz="800" b="0" dirty="0">
              <a:solidFill>
                <a:srgbClr val="FFFFFF">
                  <a:lumMod val="75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700" dirty="0">
                <a:solidFill>
                  <a:schemeClr val="bg1">
                    <a:lumMod val="75000"/>
                  </a:schemeClr>
                </a:solidFill>
              </a:rPr>
              <a:t>“The state of women in corporate America,” McKinsey/Lean In. September 2021.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800" dirty="0">
                <a:solidFill>
                  <a:schemeClr val="bg1">
                    <a:lumMod val="75000"/>
                  </a:schemeClr>
                </a:solidFill>
              </a:rPr>
              <a:t>“The Next Great Disruption Is Hybrid Work – Are We Ready?” </a:t>
            </a:r>
            <a:r>
              <a:rPr lang="en-US" sz="800" i="1" dirty="0">
                <a:solidFill>
                  <a:schemeClr val="bg1">
                    <a:lumMod val="75000"/>
                  </a:schemeClr>
                </a:solidFill>
              </a:rPr>
              <a:t>Microsoft, </a:t>
            </a:r>
            <a:r>
              <a:rPr lang="en-US" sz="800" i="0" dirty="0">
                <a:solidFill>
                  <a:schemeClr val="bg1">
                    <a:lumMod val="75000"/>
                  </a:schemeClr>
                </a:solidFill>
              </a:rPr>
              <a:t>March 22 2021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800" i="0" dirty="0">
                <a:solidFill>
                  <a:schemeClr val="bg1">
                    <a:lumMod val="75000"/>
                  </a:schemeClr>
                </a:solidFill>
              </a:rPr>
              <a:t>https://www150.statcan.gc.ca/n1/en/pub/36-28-0001/2021005/article/00005-eng.pdf?st=E51FcqN1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800" i="0" dirty="0">
                <a:solidFill>
                  <a:schemeClr val="bg1">
                    <a:lumMod val="75000"/>
                  </a:schemeClr>
                </a:solidFill>
              </a:rPr>
              <a:t>https://www150.statcan.gc.ca/t1/tbl1/en/cv.action?pid=1410028702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800" b="0" i="0" kern="1200" dirty="0">
                <a:solidFill>
                  <a:schemeClr val="bg1">
                    <a:lumMod val="75000"/>
                  </a:schemeClr>
                </a:solidFill>
                <a:effectLst/>
                <a:latin typeface="+mn-lt"/>
                <a:ea typeface="+mn-ea"/>
                <a:cs typeface="+mn-cs"/>
              </a:rPr>
              <a:t>“How many children and young people have internet access at home?</a:t>
            </a:r>
            <a:r>
              <a:rPr lang="en-US" sz="1200" b="0" i="0" kern="1200" dirty="0">
                <a:solidFill>
                  <a:schemeClr val="tx1"/>
                </a:solidFill>
                <a:effectLst/>
                <a:latin typeface="+mn-lt"/>
                <a:ea typeface="+mn-ea"/>
                <a:cs typeface="+mn-cs"/>
              </a:rPr>
              <a:t>” </a:t>
            </a:r>
            <a:r>
              <a:rPr lang="en-US" sz="800" b="0" i="1" kern="1200" dirty="0">
                <a:solidFill>
                  <a:schemeClr val="bg1">
                    <a:lumMod val="75000"/>
                  </a:schemeClr>
                </a:solidFill>
                <a:effectLst/>
                <a:latin typeface="+mn-lt"/>
                <a:ea typeface="+mn-ea"/>
                <a:cs typeface="+mn-cs"/>
              </a:rPr>
              <a:t>UNICEF</a:t>
            </a:r>
            <a:r>
              <a:rPr lang="en-US" sz="800" b="0" i="0" kern="1200" dirty="0">
                <a:solidFill>
                  <a:schemeClr val="bg1">
                    <a:lumMod val="75000"/>
                  </a:schemeClr>
                </a:solidFill>
                <a:effectLst/>
                <a:latin typeface="+mn-lt"/>
                <a:ea typeface="+mn-ea"/>
                <a:cs typeface="+mn-cs"/>
              </a:rPr>
              <a:t>. December 1, 2020. </a:t>
            </a:r>
            <a:endParaRPr lang="en-US"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FFFFFF">
                    <a:lumMod val="75000"/>
                  </a:srgbClr>
                </a:solidFill>
              </a:rPr>
              <a:t>ADDITIONAL STATS: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Open Sans"/>
                <a:ea typeface="+mn-ea"/>
                <a:cs typeface="+mn-cs"/>
              </a:rPr>
              <a:t>The </a:t>
            </a:r>
            <a:r>
              <a:rPr kumimoji="0" lang="en-US" sz="800" b="1" i="0" u="none" strike="noStrike" kern="1200" cap="none" spc="0" normalizeH="0" baseline="0" noProof="0" dirty="0">
                <a:ln>
                  <a:noFill/>
                </a:ln>
                <a:solidFill>
                  <a:srgbClr val="FFFFFF"/>
                </a:solidFill>
                <a:effectLst/>
                <a:uLnTx/>
                <a:uFillTx/>
                <a:latin typeface="Open Sans"/>
                <a:ea typeface="+mn-ea"/>
                <a:cs typeface="+mn-cs"/>
              </a:rPr>
              <a:t>financial services sector recovered </a:t>
            </a:r>
            <a:r>
              <a:rPr kumimoji="0" lang="en-US" sz="1050" b="1" i="0" u="none" strike="noStrike" kern="1200" cap="none" spc="0" normalizeH="0" baseline="0" noProof="0" dirty="0">
                <a:ln>
                  <a:noFill/>
                </a:ln>
                <a:solidFill>
                  <a:srgbClr val="FFFFFF"/>
                </a:solidFill>
                <a:effectLst/>
                <a:uLnTx/>
                <a:uFillTx/>
                <a:latin typeface="Open Sans"/>
                <a:ea typeface="+mn-ea"/>
                <a:cs typeface="+mn-cs"/>
              </a:rPr>
              <a:t>94% of its pre-pandemic employment </a:t>
            </a:r>
            <a:r>
              <a:rPr kumimoji="0" lang="en-US" sz="1050" b="0" i="0" u="none" strike="noStrike" kern="1200" cap="none" spc="0" normalizeH="0" baseline="0" noProof="0" dirty="0">
                <a:ln>
                  <a:noFill/>
                </a:ln>
                <a:solidFill>
                  <a:srgbClr val="FFFFFF"/>
                </a:solidFill>
                <a:effectLst/>
                <a:uLnTx/>
                <a:uFillTx/>
                <a:latin typeface="Open Sans"/>
                <a:ea typeface="+mn-ea"/>
                <a:cs typeface="+mn-cs"/>
              </a:rPr>
              <a:t>(</a:t>
            </a:r>
            <a:r>
              <a:rPr kumimoji="0" lang="en-US" sz="1050" b="0" i="1" u="none" strike="noStrike" kern="1200" cap="none" spc="0" normalizeH="0" baseline="0" noProof="0" dirty="0">
                <a:ln>
                  <a:noFill/>
                </a:ln>
                <a:solidFill>
                  <a:srgbClr val="FFFFFF"/>
                </a:solidFill>
                <a:effectLst/>
                <a:uLnTx/>
                <a:uFillTx/>
                <a:latin typeface="Open Sans"/>
                <a:ea typeface="+mn-ea"/>
                <a:cs typeface="+mn-cs"/>
              </a:rPr>
              <a:t>Business Insider</a:t>
            </a:r>
            <a:r>
              <a:rPr kumimoji="0" lang="en-US" sz="1050" b="0" i="0" u="none" strike="noStrike" kern="1200" cap="none" spc="0" normalizeH="0" baseline="0" noProof="0" dirty="0">
                <a:ln>
                  <a:noFill/>
                </a:ln>
                <a:solidFill>
                  <a:srgbClr val="FFFFFF"/>
                </a:solidFill>
                <a:effectLst/>
                <a:uLnTx/>
                <a:uFillTx/>
                <a:latin typeface="Open Sans"/>
                <a:ea typeface="+mn-ea"/>
                <a:cs typeface="+mn-cs"/>
              </a:rPr>
              <a:t>) </a:t>
            </a:r>
            <a:r>
              <a:rPr kumimoji="0" lang="en-US" sz="800" b="0" i="0" u="none" strike="noStrike" kern="1200" cap="none" spc="0" normalizeH="0" baseline="0" noProof="0" dirty="0">
                <a:ln>
                  <a:noFill/>
                </a:ln>
                <a:solidFill>
                  <a:srgbClr val="FFFFFF"/>
                </a:solidFill>
                <a:effectLst/>
                <a:uLnTx/>
                <a:uFillTx/>
                <a:latin typeface="Open Sans"/>
                <a:ea typeface="+mn-ea"/>
                <a:cs typeface="+mn-cs"/>
              </a:rPr>
              <a:t>BUT</a:t>
            </a:r>
            <a:r>
              <a:rPr kumimoji="0" lang="en-US" sz="800" b="0" i="0" u="none" strike="noStrike" kern="1200" cap="none" spc="0" normalizeH="0" baseline="30000" noProof="0" dirty="0">
                <a:ln>
                  <a:noFill/>
                </a:ln>
                <a:solidFill>
                  <a:srgbClr val="FFFFFF"/>
                </a:solidFill>
                <a:effectLst/>
                <a:uLnTx/>
                <a:uFillTx/>
                <a:latin typeface="Open Sans"/>
                <a:ea typeface="+mn-ea"/>
                <a:cs typeface="+mn-cs"/>
              </a:rPr>
              <a:t> </a:t>
            </a:r>
            <a:r>
              <a:rPr kumimoji="0" lang="en-US" sz="800" b="0" i="0" u="none" strike="noStrike" kern="1200" cap="none" spc="0" normalizeH="0" baseline="0" noProof="0" dirty="0">
                <a:ln>
                  <a:noFill/>
                </a:ln>
                <a:solidFill>
                  <a:srgbClr val="FFFFFF"/>
                </a:solidFill>
                <a:effectLst/>
                <a:uLnTx/>
                <a:uFillTx/>
                <a:latin typeface="Open Sans"/>
                <a:ea typeface="+mn-ea"/>
                <a:cs typeface="+mn-cs"/>
              </a:rPr>
              <a:t>In New York, as of December 31</a:t>
            </a:r>
            <a:r>
              <a:rPr kumimoji="0" lang="en-US" sz="800" b="0" i="0" u="none" strike="noStrike" kern="1200" cap="none" spc="0" normalizeH="0" baseline="30000" noProof="0" dirty="0">
                <a:ln>
                  <a:noFill/>
                </a:ln>
                <a:solidFill>
                  <a:srgbClr val="FFFFFF"/>
                </a:solidFill>
                <a:effectLst/>
                <a:uLnTx/>
                <a:uFillTx/>
                <a:latin typeface="Open Sans"/>
                <a:ea typeface="+mn-ea"/>
                <a:cs typeface="+mn-cs"/>
              </a:rPr>
              <a:t>st</a:t>
            </a:r>
            <a:r>
              <a:rPr kumimoji="0" lang="en-US" sz="800" b="0" i="0" u="none" strike="noStrike" kern="1200" cap="none" spc="0" normalizeH="0" baseline="0" noProof="0" dirty="0">
                <a:ln>
                  <a:noFill/>
                </a:ln>
                <a:solidFill>
                  <a:srgbClr val="FFFFFF"/>
                </a:solidFill>
                <a:effectLst/>
                <a:uLnTx/>
                <a:uFillTx/>
                <a:latin typeface="Open Sans"/>
                <a:ea typeface="+mn-ea"/>
                <a:cs typeface="+mn-cs"/>
              </a:rPr>
              <a:t> 2020, the number of </a:t>
            </a:r>
            <a:r>
              <a:rPr kumimoji="0" lang="en-US" sz="1050" b="1" i="0" u="none" strike="noStrike" kern="1200" cap="none" spc="0" normalizeH="0" baseline="0" noProof="0" dirty="0">
                <a:ln>
                  <a:noFill/>
                </a:ln>
                <a:solidFill>
                  <a:srgbClr val="FFFFFF"/>
                </a:solidFill>
                <a:effectLst/>
                <a:uLnTx/>
                <a:uFillTx/>
                <a:latin typeface="Open Sans"/>
                <a:ea typeface="+mn-ea"/>
                <a:cs typeface="+mn-cs"/>
              </a:rPr>
              <a:t>small businesses </a:t>
            </a:r>
            <a:r>
              <a:rPr kumimoji="0" lang="en-US" sz="1050" b="0" i="0" u="none" strike="noStrike" kern="1200" cap="none" spc="0" normalizeH="0" baseline="0" noProof="0" dirty="0">
                <a:ln>
                  <a:noFill/>
                </a:ln>
                <a:solidFill>
                  <a:srgbClr val="FFFFFF"/>
                </a:solidFill>
                <a:effectLst/>
                <a:uLnTx/>
                <a:uFillTx/>
                <a:latin typeface="Open Sans"/>
                <a:ea typeface="+mn-ea"/>
                <a:cs typeface="+mn-cs"/>
              </a:rPr>
              <a:t>open </a:t>
            </a:r>
            <a:r>
              <a:rPr kumimoji="0" lang="en-US" sz="1050" b="1" i="0" u="none" strike="noStrike" kern="1200" cap="none" spc="0" normalizeH="0" baseline="0" noProof="0" dirty="0">
                <a:ln>
                  <a:noFill/>
                </a:ln>
                <a:solidFill>
                  <a:srgbClr val="FFFFFF"/>
                </a:solidFill>
                <a:effectLst/>
                <a:uLnTx/>
                <a:uFillTx/>
                <a:latin typeface="Open Sans"/>
                <a:ea typeface="+mn-ea"/>
                <a:cs typeface="+mn-cs"/>
              </a:rPr>
              <a:t>decreased by 27.1%</a:t>
            </a:r>
            <a:r>
              <a:rPr kumimoji="0" lang="en-US" sz="1050" b="0" i="0" u="none" strike="noStrike" kern="1200" cap="none" spc="0" normalizeH="0" baseline="0" noProof="0" dirty="0">
                <a:ln>
                  <a:noFill/>
                </a:ln>
                <a:solidFill>
                  <a:srgbClr val="FFFFFF"/>
                </a:solidFill>
                <a:effectLst/>
                <a:uLnTx/>
                <a:uFillTx/>
                <a:latin typeface="Open Sans"/>
                <a:ea typeface="+mn-ea"/>
                <a:cs typeface="+mn-cs"/>
              </a:rPr>
              <a:t> </a:t>
            </a:r>
            <a:r>
              <a:rPr kumimoji="0" lang="en-US" sz="800" b="0" i="0" u="none" strike="noStrike" kern="1200" cap="none" spc="0" normalizeH="0" baseline="0" noProof="0" dirty="0">
                <a:ln>
                  <a:noFill/>
                </a:ln>
                <a:solidFill>
                  <a:srgbClr val="FFFFFF"/>
                </a:solidFill>
                <a:effectLst/>
                <a:uLnTx/>
                <a:uFillTx/>
                <a:latin typeface="Open Sans"/>
                <a:ea typeface="+mn-ea"/>
                <a:cs typeface="+mn-cs"/>
              </a:rPr>
              <a:t>compared to January 2020 (</a:t>
            </a:r>
            <a:r>
              <a:rPr kumimoji="0" lang="en-US" sz="800" b="0" i="1" u="none" strike="noStrike" kern="1200" cap="none" spc="0" normalizeH="0" baseline="0" noProof="0" dirty="0">
                <a:ln>
                  <a:noFill/>
                </a:ln>
                <a:solidFill>
                  <a:srgbClr val="FFFFFF"/>
                </a:solidFill>
                <a:effectLst/>
                <a:uLnTx/>
                <a:uFillTx/>
                <a:latin typeface="Open Sans"/>
                <a:ea typeface="+mn-ea"/>
                <a:cs typeface="+mn-cs"/>
              </a:rPr>
              <a:t>Opportunity Insights Economic Tracker</a:t>
            </a:r>
            <a:r>
              <a:rPr kumimoji="0" lang="en-US" sz="800" b="0" i="0" u="none" strike="noStrike" kern="1200" cap="none" spc="0" normalizeH="0" baseline="0" noProof="0" dirty="0">
                <a:ln>
                  <a:noFill/>
                </a:ln>
                <a:solidFill>
                  <a:srgbClr val="FFFFFF"/>
                </a:solidFill>
                <a:effectLst/>
                <a:uLnTx/>
                <a:uFillTx/>
                <a:latin typeface="Open Sans"/>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lumMod val="75000"/>
                  </a:schemeClr>
                </a:solidFill>
              </a:rPr>
              <a:t>Jobs With Biggest Recoveries or Losses Since Pandemic Start” </a:t>
            </a:r>
            <a:r>
              <a:rPr lang="en-US" sz="800" i="1" dirty="0">
                <a:solidFill>
                  <a:schemeClr val="bg1">
                    <a:lumMod val="75000"/>
                  </a:schemeClr>
                </a:solidFill>
              </a:rPr>
              <a:t>Business Insider, </a:t>
            </a:r>
            <a:r>
              <a:rPr lang="en-US" sz="800" i="0" dirty="0">
                <a:solidFill>
                  <a:schemeClr val="bg1">
                    <a:lumMod val="75000"/>
                  </a:schemeClr>
                </a:solidFill>
              </a:rPr>
              <a:t>September 2020</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i="0" dirty="0">
                <a:solidFill>
                  <a:schemeClr val="bg1">
                    <a:lumMod val="75000"/>
                  </a:schemeClr>
                </a:solidFill>
              </a:rPr>
              <a:t>“Percent Change in Numbers of Small Businesses Open” </a:t>
            </a:r>
            <a:r>
              <a:rPr lang="en-US" sz="800" i="1" dirty="0">
                <a:solidFill>
                  <a:schemeClr val="bg1">
                    <a:lumMod val="75000"/>
                  </a:schemeClr>
                </a:solidFill>
              </a:rPr>
              <a:t>Opportunity Insights Economic Tracker</a:t>
            </a:r>
            <a:r>
              <a:rPr lang="en-US" sz="800" i="0" dirty="0">
                <a:solidFill>
                  <a:schemeClr val="bg1">
                    <a:lumMod val="75000"/>
                  </a:schemeClr>
                </a:solidFill>
              </a:rPr>
              <a:t>, February 1, 2021</a:t>
            </a:r>
            <a:endParaRPr lang="en-US" sz="800" b="0" i="0" kern="1200" dirty="0">
              <a:solidFill>
                <a:schemeClr val="bg1">
                  <a:lumMod val="75000"/>
                </a:schemeClr>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chemeClr val="bg1">
                    <a:lumMod val="75000"/>
                  </a:schemeClr>
                </a:solidFill>
              </a:rPr>
              <a:t>Dan Burns, “U.S. Black-white unemployment rate gap widens again in July,” </a:t>
            </a:r>
            <a:r>
              <a:rPr lang="en-US" sz="800" b="0" i="1" dirty="0">
                <a:solidFill>
                  <a:schemeClr val="bg1">
                    <a:lumMod val="75000"/>
                  </a:schemeClr>
                </a:solidFill>
              </a:rPr>
              <a:t>Reuters, </a:t>
            </a:r>
            <a:r>
              <a:rPr lang="en-US" sz="800" b="0" i="0" dirty="0">
                <a:solidFill>
                  <a:schemeClr val="bg1">
                    <a:lumMod val="75000"/>
                  </a:schemeClr>
                </a:solidFill>
              </a:rPr>
              <a:t>August 7, 2020. </a:t>
            </a:r>
            <a:endParaRPr lang="en-US" sz="800" dirty="0">
              <a:solidFill>
                <a:schemeClr val="bg1">
                  <a:lumMod val="75000"/>
                </a:schemeClr>
              </a:solidFill>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Open Sans"/>
                <a:ea typeface="+mn-ea"/>
                <a:cs typeface="+mn-cs"/>
              </a:rPr>
              <a:t>Approximately </a:t>
            </a:r>
            <a:r>
              <a:rPr kumimoji="0" lang="en-US" sz="1000" b="1" i="0" u="none" strike="noStrike" kern="1200" cap="none" spc="0" normalizeH="0" baseline="0" noProof="0" dirty="0">
                <a:ln>
                  <a:noFill/>
                </a:ln>
                <a:solidFill>
                  <a:srgbClr val="FFFFFF"/>
                </a:solidFill>
                <a:effectLst/>
                <a:uLnTx/>
                <a:uFillTx/>
                <a:latin typeface="Open Sans"/>
                <a:ea typeface="+mn-ea"/>
                <a:cs typeface="+mn-cs"/>
              </a:rPr>
              <a:t>65%</a:t>
            </a:r>
            <a:r>
              <a:rPr kumimoji="0" lang="en-US" sz="800" b="0" i="0" u="none" strike="noStrike" kern="1200" cap="none" spc="0" normalizeH="0" baseline="0" noProof="0" dirty="0">
                <a:ln>
                  <a:noFill/>
                </a:ln>
                <a:solidFill>
                  <a:srgbClr val="FFFFFF"/>
                </a:solidFill>
                <a:effectLst/>
                <a:uLnTx/>
                <a:uFillTx/>
                <a:latin typeface="Open Sans"/>
                <a:ea typeface="+mn-ea"/>
                <a:cs typeface="+mn-cs"/>
              </a:rPr>
              <a:t> of workers with a </a:t>
            </a:r>
            <a:r>
              <a:rPr kumimoji="0" lang="en-US" sz="800" b="1" i="0" u="none" strike="noStrike" kern="1200" cap="none" spc="0" normalizeH="0" baseline="0" noProof="0" dirty="0">
                <a:ln>
                  <a:noFill/>
                </a:ln>
                <a:solidFill>
                  <a:srgbClr val="FFFFFF"/>
                </a:solidFill>
                <a:effectLst/>
                <a:uLnTx/>
                <a:uFillTx/>
                <a:latin typeface="Open Sans"/>
                <a:ea typeface="+mn-ea"/>
                <a:cs typeface="+mn-cs"/>
              </a:rPr>
              <a:t>bachelor’s degree or higher </a:t>
            </a:r>
            <a:r>
              <a:rPr kumimoji="0" lang="en-US" sz="800" b="0" i="0" u="none" strike="noStrike" kern="1200" cap="none" spc="0" normalizeH="0" baseline="0" noProof="0" dirty="0">
                <a:ln>
                  <a:noFill/>
                </a:ln>
                <a:solidFill>
                  <a:srgbClr val="FFFFFF"/>
                </a:solidFill>
                <a:effectLst/>
                <a:uLnTx/>
                <a:uFillTx/>
                <a:latin typeface="Open Sans"/>
                <a:ea typeface="+mn-ea"/>
                <a:cs typeface="+mn-cs"/>
              </a:rPr>
              <a:t>teleworked during COVID-19</a:t>
            </a:r>
            <a:endParaRPr kumimoji="0" lang="en-US" sz="800" b="0" i="0" u="none" strike="noStrike" kern="1200" cap="none" spc="0" normalizeH="0" baseline="30000" noProof="0" dirty="0">
              <a:ln>
                <a:noFill/>
              </a:ln>
              <a:solidFill>
                <a:srgbClr val="FFFFFF"/>
              </a:solidFill>
              <a:effectLst/>
              <a:uLnTx/>
              <a:uFillTx/>
              <a:latin typeface="Open Sans"/>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Open Sans"/>
                <a:ea typeface="+mn-ea"/>
                <a:cs typeface="+mn-cs"/>
              </a:rPr>
              <a:t>22% </a:t>
            </a:r>
            <a:r>
              <a:rPr kumimoji="0" lang="en-US" sz="800" b="0" i="0" u="none" strike="noStrike" kern="1200" cap="none" spc="0" normalizeH="0" baseline="0" noProof="0" dirty="0">
                <a:ln>
                  <a:noFill/>
                </a:ln>
                <a:solidFill>
                  <a:srgbClr val="FFFFFF"/>
                </a:solidFill>
                <a:effectLst/>
                <a:uLnTx/>
                <a:uFillTx/>
                <a:latin typeface="Open Sans"/>
                <a:ea typeface="+mn-ea"/>
                <a:cs typeface="+mn-cs"/>
              </a:rPr>
              <a:t>of workers with a </a:t>
            </a:r>
            <a:r>
              <a:rPr kumimoji="0" lang="en-US" sz="800" b="1" i="0" u="none" strike="noStrike" kern="1200" cap="none" spc="0" normalizeH="0" baseline="0" noProof="0" dirty="0">
                <a:ln>
                  <a:noFill/>
                </a:ln>
                <a:solidFill>
                  <a:srgbClr val="FFFFFF"/>
                </a:solidFill>
                <a:effectLst/>
                <a:uLnTx/>
                <a:uFillTx/>
                <a:latin typeface="Open Sans"/>
                <a:ea typeface="+mn-ea"/>
                <a:cs typeface="+mn-cs"/>
              </a:rPr>
              <a:t>high school diploma or less</a:t>
            </a:r>
            <a:r>
              <a:rPr kumimoji="0" lang="en-US" sz="800" b="0" i="0" u="none" strike="noStrike" kern="1200" cap="none" spc="0" normalizeH="0" baseline="0" noProof="0" dirty="0">
                <a:ln>
                  <a:noFill/>
                </a:ln>
                <a:solidFill>
                  <a:srgbClr val="FFFFFF"/>
                </a:solidFill>
                <a:effectLst/>
                <a:uLnTx/>
                <a:uFillTx/>
                <a:latin typeface="Open Sans"/>
                <a:ea typeface="+mn-ea"/>
                <a:cs typeface="+mn-cs"/>
              </a:rPr>
              <a:t> teleworked</a:t>
            </a:r>
            <a:endParaRPr lang="en-US" sz="300" b="0" i="0" kern="1200" dirty="0">
              <a:solidFill>
                <a:schemeClr val="bg1">
                  <a:lumMod val="75000"/>
                </a:schemeClr>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 b="0" i="0" kern="1200" dirty="0">
                <a:solidFill>
                  <a:schemeClr val="bg1">
                    <a:lumMod val="75000"/>
                  </a:schemeClr>
                </a:solidFill>
                <a:effectLst/>
                <a:latin typeface="+mn-lt"/>
                <a:ea typeface="+mn-ea"/>
                <a:cs typeface="+mn-cs"/>
              </a:rPr>
              <a:t>“</a:t>
            </a:r>
            <a:r>
              <a:rPr lang="en-US" sz="800" b="0" i="0" kern="1200" dirty="0">
                <a:solidFill>
                  <a:schemeClr val="tx1"/>
                </a:solidFill>
                <a:effectLst/>
                <a:latin typeface="+mn-lt"/>
                <a:ea typeface="+mn-ea"/>
                <a:cs typeface="+mn-cs"/>
              </a:rPr>
              <a:t>How might internet connectivity affect health care access?” </a:t>
            </a:r>
            <a:r>
              <a:rPr lang="en-US" sz="300" b="0" i="1" kern="1200" dirty="0">
                <a:solidFill>
                  <a:schemeClr val="bg1">
                    <a:lumMod val="75000"/>
                  </a:schemeClr>
                </a:solidFill>
                <a:effectLst/>
                <a:latin typeface="+mn-lt"/>
                <a:ea typeface="+mn-ea"/>
                <a:cs typeface="+mn-cs"/>
              </a:rPr>
              <a:t>Kaiser Family Foundation</a:t>
            </a:r>
            <a:r>
              <a:rPr lang="en-US" sz="300" b="0" i="0" kern="1200" dirty="0">
                <a:solidFill>
                  <a:schemeClr val="bg1">
                    <a:lumMod val="75000"/>
                  </a:schemeClr>
                </a:solidFill>
                <a:effectLst/>
                <a:latin typeface="+mn-lt"/>
                <a:ea typeface="+mn-ea"/>
                <a:cs typeface="+mn-cs"/>
              </a:rPr>
              <a:t>. December 14, 2020. </a:t>
            </a:r>
            <a:endParaRPr lang="en-US" sz="8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With vaccine-appointments being primarily reserved online, the digital divide in the United States has become a matter of physical health and safety:</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000" b="1" dirty="0">
                <a:solidFill>
                  <a:schemeClr val="bg1"/>
                </a:solidFill>
              </a:rPr>
              <a:t>32 million </a:t>
            </a:r>
            <a:r>
              <a:rPr lang="en-US" sz="800" dirty="0">
                <a:solidFill>
                  <a:schemeClr val="bg1"/>
                </a:solidFill>
              </a:rPr>
              <a:t>American adults don't have sufficient knowledge to navigate a computer</a:t>
            </a:r>
            <a:r>
              <a:rPr kumimoji="0" lang="en-US" sz="800" b="0" i="0" u="none" strike="noStrike" kern="1200" cap="none" spc="0" normalizeH="0" baseline="30000" noProof="0" dirty="0">
                <a:ln>
                  <a:noFill/>
                </a:ln>
                <a:solidFill>
                  <a:schemeClr val="bg1"/>
                </a:solidFill>
                <a:effectLst/>
                <a:uLnTx/>
                <a:uFillTx/>
                <a:latin typeface="Open Sans"/>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000" b="1" dirty="0">
                <a:solidFill>
                  <a:schemeClr val="bg1"/>
                </a:solidFill>
              </a:rPr>
              <a:t>25 million </a:t>
            </a:r>
            <a:r>
              <a:rPr lang="en-US" sz="800" dirty="0">
                <a:solidFill>
                  <a:schemeClr val="bg1"/>
                </a:solidFill>
              </a:rPr>
              <a:t>people in the U.S. did not have internet access at home in 2019</a:t>
            </a:r>
            <a:r>
              <a:rPr lang="en-US" sz="800" b="1" dirty="0">
                <a:solidFill>
                  <a:schemeClr val="bg1"/>
                </a:solidFill>
              </a:rPr>
              <a:t>.</a:t>
            </a:r>
            <a:r>
              <a:rPr kumimoji="0" lang="en-US" sz="800" b="0" i="0" u="none" strike="noStrike" kern="1200" cap="none" spc="0" normalizeH="0" baseline="30000" noProof="0" dirty="0">
                <a:ln>
                  <a:noFill/>
                </a:ln>
                <a:solidFill>
                  <a:schemeClr val="bg1"/>
                </a:solidFill>
                <a:effectLst/>
                <a:uLnTx/>
                <a:uFillTx/>
                <a:latin typeface="Open Sans"/>
                <a:ea typeface="+mn-ea"/>
                <a:cs typeface="+mn-cs"/>
              </a:rPr>
              <a:t>4</a:t>
            </a:r>
            <a:endParaRPr lang="en-US" sz="800" dirty="0">
              <a:solidFill>
                <a:srgbClr val="FFFFFF">
                  <a:lumMod val="75000"/>
                </a:srgb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8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u="none" dirty="0"/>
              <a:t>Diving deeper, we’re tired.  You’re tired right?  I’m tired, no sense pretending.  This has been hard.  We’re all feeling the lose of freedom, and that exhaustion is impacting our workforce.</a:t>
            </a:r>
          </a:p>
          <a:p>
            <a:pPr marL="0" indent="0">
              <a:buFont typeface="Arial" panose="020B0604020202020204" pitchFamily="34" charset="0"/>
              <a:buNone/>
            </a:pPr>
            <a:br>
              <a:rPr lang="en-US" sz="1600" b="0" i="0" u="none" dirty="0"/>
            </a:br>
            <a:r>
              <a:rPr lang="en-US" sz="1600" b="0" i="0" u="none" dirty="0"/>
              <a:t>And our leaders!  Not enough conversation about how that group is struggling, and needs support.</a:t>
            </a:r>
          </a:p>
          <a:p>
            <a:pPr marL="0" indent="0">
              <a:buFont typeface="Arial" panose="020B0604020202020204" pitchFamily="34" charset="0"/>
              <a:buNone/>
            </a:pPr>
            <a:endParaRPr lang="en-US" sz="1600" b="1" u="sng" dirty="0"/>
          </a:p>
          <a:p>
            <a:pPr marL="0" indent="0">
              <a:buFont typeface="Arial" panose="020B0604020202020204" pitchFamily="34" charset="0"/>
              <a:buNone/>
            </a:pPr>
            <a:r>
              <a:rPr lang="en-US" sz="1600" b="1" u="sng" dirty="0"/>
              <a:t>Sources</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600" b="0" u="none" dirty="0"/>
              <a:t>https://www150.statcan.gc.ca/n1/daily-quotidien/210401/dq210401b-eng.htm</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600" b="0" i="0" u="none" dirty="0"/>
              <a:t>Rachel King, “</a:t>
            </a:r>
            <a:r>
              <a:rPr lang="en-US" b="0" i="0" dirty="0">
                <a:solidFill>
                  <a:srgbClr val="000000"/>
                </a:solidFill>
                <a:effectLst/>
                <a:latin typeface="Saol Text"/>
              </a:rPr>
              <a:t>What’s fueling ‘The Great Resignation’ among younger generations?” </a:t>
            </a:r>
            <a:r>
              <a:rPr lang="en-US" b="0" i="1" dirty="0">
                <a:solidFill>
                  <a:srgbClr val="000000"/>
                </a:solidFill>
                <a:effectLst/>
                <a:latin typeface="Saol Text"/>
              </a:rPr>
              <a:t>Fortune</a:t>
            </a:r>
            <a:r>
              <a:rPr lang="en-US" b="0" i="0" dirty="0">
                <a:solidFill>
                  <a:srgbClr val="000000"/>
                </a:solidFill>
                <a:effectLst/>
                <a:latin typeface="Saol Text"/>
              </a:rPr>
              <a:t>, Aug 26, 2021</a:t>
            </a:r>
          </a:p>
          <a:p>
            <a:pPr marL="952485" marR="0" lvl="1" indent="-342900" algn="l" defTabSz="1219170" rtl="0" eaLnBrk="1" fontAlgn="auto" latinLnBrk="0" hangingPunct="1">
              <a:lnSpc>
                <a:spcPct val="100000"/>
              </a:lnSpc>
              <a:spcBef>
                <a:spcPts val="0"/>
              </a:spcBef>
              <a:spcAft>
                <a:spcPts val="0"/>
              </a:spcAft>
              <a:buClrTx/>
              <a:buSzTx/>
              <a:buFont typeface="+mj-lt"/>
              <a:buAutoNum type="alphaLcParenR"/>
              <a:tabLst/>
              <a:defRPr/>
            </a:pPr>
            <a:r>
              <a:rPr lang="en-US" sz="1600" b="0" i="0" dirty="0">
                <a:solidFill>
                  <a:sysClr val="windowText" lastClr="000000"/>
                </a:solidFill>
                <a:effectLst/>
                <a:latin typeface="+mj-lt"/>
              </a:rPr>
              <a:t>Based on a survey of 3,400 enterprise workers in the United States, the United Kingdom, Germany, Australia, New Zealand, and Japan</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600" b="0" i="0" u="none" dirty="0">
                <a:solidFill>
                  <a:sysClr val="windowText" lastClr="000000"/>
                </a:solidFill>
                <a:effectLst/>
                <a:latin typeface="+mj-lt"/>
              </a:rPr>
              <a:t>3. “</a:t>
            </a:r>
            <a:r>
              <a:rPr lang="en-US" b="0" i="0" dirty="0">
                <a:solidFill>
                  <a:srgbClr val="212529"/>
                </a:solidFill>
                <a:effectLst/>
                <a:latin typeface="Segoe UI" panose="020B0502040204020203" pitchFamily="34" charset="0"/>
              </a:rPr>
              <a:t>The Next Great Disruption Is Hybrid Work—Are We Ready? – Microsoft Work Index,” </a:t>
            </a:r>
            <a:r>
              <a:rPr lang="en-US" b="0" i="1" dirty="0">
                <a:solidFill>
                  <a:srgbClr val="212529"/>
                </a:solidFill>
                <a:effectLst/>
                <a:latin typeface="Segoe UI" panose="020B0502040204020203" pitchFamily="34" charset="0"/>
              </a:rPr>
              <a:t>Microsoft, </a:t>
            </a:r>
            <a:r>
              <a:rPr lang="en-US" b="0" i="0" dirty="0">
                <a:solidFill>
                  <a:srgbClr val="212529"/>
                </a:solidFill>
                <a:effectLst/>
                <a:latin typeface="Segoe UI" panose="020B0502040204020203" pitchFamily="34" charset="0"/>
              </a:rPr>
              <a:t>March 22, 2021</a:t>
            </a:r>
            <a:endParaRPr lang="en-US" sz="1600" b="0" u="none" dirty="0"/>
          </a:p>
          <a:p>
            <a:pPr marL="0" indent="0">
              <a:buFont typeface="Arial" panose="020B0604020202020204" pitchFamily="34" charset="0"/>
              <a:buNone/>
            </a:pPr>
            <a:endParaRPr lang="en-US" sz="1600" b="1" u="sng" dirty="0"/>
          </a:p>
          <a:p>
            <a:pPr marL="0" indent="0">
              <a:buFont typeface="Arial" panose="020B0604020202020204" pitchFamily="34" charset="0"/>
              <a:buNone/>
            </a:pPr>
            <a:r>
              <a:rPr lang="en-US" sz="1600" b="1" u="sng" dirty="0"/>
              <a:t>Additional Stats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bg1"/>
                </a:solidFill>
                <a:effectLst/>
                <a:latin typeface="Georgia" panose="02040502050405020303" pitchFamily="18" charset="0"/>
              </a:rPr>
              <a:t>The numbers are discouraging, for both men and women: 42% of women and 35% of men in Corporate America have felt burned out in the last few months (up from 32% and 28% respectively last year) (</a:t>
            </a:r>
            <a:r>
              <a:rPr lang="en-US" sz="1600" b="0" i="0" dirty="0">
                <a:solidFill>
                  <a:schemeClr val="bg1"/>
                </a:solidFill>
                <a:effectLst/>
                <a:latin typeface="Georgia" panose="02040502050405020303" pitchFamily="18" charset="0"/>
                <a:hlinkClick r:id="rId3"/>
              </a:rPr>
              <a:t>Source</a:t>
            </a:r>
            <a:r>
              <a:rPr lang="en-US" sz="1600" b="0" i="0" dirty="0">
                <a:solidFill>
                  <a:schemeClr val="bg1"/>
                </a:solidFill>
                <a:effectLst/>
                <a:latin typeface="Georgia" panose="02040502050405020303" pitchFamily="18" charset="0"/>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bg1"/>
                </a:solidFill>
                <a:effectLst/>
                <a:latin typeface="Georgia" panose="02040502050405020303" pitchFamily="18" charset="0"/>
              </a:rPr>
              <a:t>Women seem to be more likely to experience burnout, with </a:t>
            </a:r>
            <a:r>
              <a:rPr lang="en-US" sz="1600" b="0" i="0" u="none" strike="noStrike" dirty="0">
                <a:solidFill>
                  <a:schemeClr val="bg1"/>
                </a:solidFill>
                <a:effectLst/>
                <a:latin typeface="Georgia" panose="02040502050405020303" pitchFamily="18" charset="0"/>
                <a:hlinkClick r:id="rId4" tooltip="https://www.prnewswire.com/news-releases/study-finds-76-of-us-employees-are-currently-experiencing-worker-burnout-301191279.html">
                  <a:extLst>
                    <a:ext uri="{A12FA001-AC4F-418D-AE19-62706E023703}">
                      <ahyp:hlinkClr xmlns:ahyp="http://schemas.microsoft.com/office/drawing/2018/hyperlinkcolor" val="tx"/>
                    </a:ext>
                  </a:extLst>
                </a:hlinkClick>
              </a:rPr>
              <a:t>80% of women reporting burnout</a:t>
            </a:r>
            <a:r>
              <a:rPr lang="en-US" sz="1600" b="0" i="0" dirty="0">
                <a:solidFill>
                  <a:schemeClr val="bg1"/>
                </a:solidFill>
                <a:effectLst/>
                <a:latin typeface="Georgia" panose="02040502050405020303" pitchFamily="18" charset="0"/>
              </a:rPr>
              <a:t> vs. 72% of male workers</a:t>
            </a:r>
            <a:r>
              <a:rPr lang="en-US" sz="1600" dirty="0">
                <a:solidFill>
                  <a:schemeClr val="bg1"/>
                </a:solidFill>
                <a:latin typeface="Georgia" panose="02040502050405020303" pitchFamily="18" charset="0"/>
              </a:rPr>
              <a:t> (</a:t>
            </a:r>
            <a:r>
              <a:rPr lang="en-US" sz="1600" dirty="0">
                <a:solidFill>
                  <a:schemeClr val="bg1"/>
                </a:solidFill>
                <a:latin typeface="Georgia" panose="02040502050405020303" pitchFamily="18" charset="0"/>
                <a:hlinkClick r:id="rId4"/>
              </a:rPr>
              <a:t>Source</a:t>
            </a:r>
            <a:r>
              <a:rPr lang="en-US" sz="1600" dirty="0">
                <a:solidFill>
                  <a:schemeClr val="bg1"/>
                </a:solidFill>
                <a:latin typeface="Georgia" panose="02040502050405020303" pitchFamily="18" charset="0"/>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bg1"/>
                </a:solidFill>
                <a:effectLst/>
                <a:latin typeface="Georgia" panose="02040502050405020303" pitchFamily="18" charset="0"/>
              </a:rPr>
              <a:t>Gen Z (57%) and millennials (54%) feel most pressured to be available at all times and are most likely to describe their job as repetitive (65% and 58%, respectively) and tiring (65% for both).  (</a:t>
            </a:r>
            <a:r>
              <a:rPr lang="en-US" sz="1600" b="0" i="0" dirty="0">
                <a:solidFill>
                  <a:schemeClr val="bg1"/>
                </a:solidFill>
                <a:effectLst/>
                <a:latin typeface="Georgia" panose="02040502050405020303" pitchFamily="18" charset="0"/>
                <a:hlinkClick r:id="rId5"/>
              </a:rPr>
              <a:t>Source</a:t>
            </a:r>
            <a:r>
              <a:rPr lang="en-US" sz="1600" b="0" i="0" dirty="0">
                <a:solidFill>
                  <a:schemeClr val="bg1"/>
                </a:solidFill>
                <a:effectLst/>
                <a:latin typeface="Georgia" panose="02040502050405020303" pitchFamily="18" charset="0"/>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bg1"/>
                </a:solidFill>
                <a:effectLst/>
                <a:latin typeface="Georgia" panose="02040502050405020303" pitchFamily="18" charset="0"/>
              </a:rPr>
              <a:t>Of those </a:t>
            </a:r>
            <a:r>
              <a:rPr lang="en-US" sz="1600" b="0" i="1" dirty="0">
                <a:solidFill>
                  <a:schemeClr val="bg1"/>
                </a:solidFill>
                <a:effectLst/>
                <a:latin typeface="Georgia" panose="02040502050405020303" pitchFamily="18" charset="0"/>
              </a:rPr>
              <a:t>with</a:t>
            </a:r>
            <a:r>
              <a:rPr lang="en-US" sz="1600" b="0" i="0" dirty="0">
                <a:solidFill>
                  <a:schemeClr val="bg1"/>
                </a:solidFill>
                <a:effectLst/>
                <a:latin typeface="Georgia" panose="02040502050405020303" pitchFamily="18" charset="0"/>
              </a:rPr>
              <a:t> a burned-out manager, 73 percent said "many" of their team members also seem burned out. Of those </a:t>
            </a:r>
            <a:r>
              <a:rPr lang="en-US" sz="1600" b="0" i="1" dirty="0">
                <a:solidFill>
                  <a:schemeClr val="bg1"/>
                </a:solidFill>
                <a:effectLst/>
                <a:latin typeface="Georgia" panose="02040502050405020303" pitchFamily="18" charset="0"/>
              </a:rPr>
              <a:t>without</a:t>
            </a:r>
            <a:r>
              <a:rPr lang="en-US" sz="1600" b="0" i="0" dirty="0">
                <a:solidFill>
                  <a:schemeClr val="bg1"/>
                </a:solidFill>
                <a:effectLst/>
                <a:latin typeface="Georgia" panose="02040502050405020303" pitchFamily="18" charset="0"/>
              </a:rPr>
              <a:t> a burned-out manager, only 22 percent said the same. (</a:t>
            </a:r>
            <a:r>
              <a:rPr lang="en-US" sz="1600" b="0" i="0" dirty="0">
                <a:solidFill>
                  <a:schemeClr val="bg1"/>
                </a:solidFill>
                <a:effectLst/>
                <a:latin typeface="Georgia" panose="02040502050405020303" pitchFamily="18" charset="0"/>
                <a:hlinkClick r:id="rId6"/>
              </a:rPr>
              <a:t>Source</a:t>
            </a:r>
            <a:r>
              <a:rPr lang="en-US" sz="1600" b="0" i="0" dirty="0">
                <a:solidFill>
                  <a:schemeClr val="bg1"/>
                </a:solidFill>
                <a:effectLst/>
                <a:latin typeface="Georgia" panose="02040502050405020303" pitchFamily="18" charset="0"/>
              </a:rPr>
              <a:t>)</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dirty="0">
              <a:solidFill>
                <a:schemeClr val="bg1"/>
              </a:solidFill>
              <a:effectLst/>
              <a:latin typeface="Georgia" panose="02040502050405020303" pitchFamily="18" charset="0"/>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Georgia" panose="02040502050405020303" pitchFamily="18" charset="0"/>
            </a:endParaRPr>
          </a:p>
          <a:p>
            <a:pPr marL="171450" indent="-171450">
              <a:buFont typeface="Arial" panose="020B0604020202020204" pitchFamily="34" charset="0"/>
              <a:buChar char="•"/>
            </a:pPr>
            <a:endParaRPr lang="en-US" sz="1600"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75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indent="0">
              <a:buFont typeface="Arial" panose="020B0604020202020204" pitchFamily="34" charset="0"/>
              <a:buNone/>
            </a:pPr>
            <a:r>
              <a:rPr lang="en-US" sz="1600" b="0" u="none" dirty="0"/>
              <a:t>Big debate in Canada about whether the great resignation is happening in Canada.  Certainly US turnover numbers are higher… but leave intention and dissatisfaction is increasing in Canada.  </a:t>
            </a:r>
          </a:p>
          <a:p>
            <a:pPr marL="0" indent="0">
              <a:buFont typeface="Arial" panose="020B0604020202020204" pitchFamily="34" charset="0"/>
              <a:buNone/>
            </a:pPr>
            <a:endParaRPr lang="en-US" sz="1600" b="0" u="none" dirty="0"/>
          </a:p>
          <a:p>
            <a:pPr marL="0" indent="0">
              <a:buFont typeface="Arial" panose="020B0604020202020204" pitchFamily="34" charset="0"/>
              <a:buNone/>
            </a:pPr>
            <a:r>
              <a:rPr lang="en-US" sz="1600" b="0" u="none" dirty="0"/>
              <a:t>My opinion</a:t>
            </a:r>
          </a:p>
          <a:p>
            <a:pPr marL="342900" indent="-342900">
              <a:buFont typeface="Arial" panose="020B0604020202020204" pitchFamily="34" charset="0"/>
              <a:buAutoNum type="arabicPeriod"/>
            </a:pPr>
            <a:r>
              <a:rPr lang="en-US" sz="1600" b="0" u="none" dirty="0"/>
              <a:t>It would be plain hubris to assume we’re going to be immune to these turnover challenges</a:t>
            </a:r>
          </a:p>
          <a:p>
            <a:pPr marL="342900" indent="-342900">
              <a:buFont typeface="Arial" panose="020B0604020202020204" pitchFamily="34" charset="0"/>
              <a:buAutoNum type="arabicPeriod"/>
            </a:pPr>
            <a:r>
              <a:rPr lang="en-US" sz="1600" b="0" u="none" dirty="0"/>
              <a:t>Even if Canada can maintain an unhappy workforce that for some reason refuses to actually quit, is that better?</a:t>
            </a:r>
          </a:p>
          <a:p>
            <a:pPr marL="0" indent="0">
              <a:buFont typeface="Arial" panose="020B0604020202020204" pitchFamily="34" charset="0"/>
              <a:buNone/>
            </a:pPr>
            <a:endParaRPr lang="en-US" sz="1600" b="1" u="sng" dirty="0"/>
          </a:p>
          <a:p>
            <a:pPr marL="0" indent="0">
              <a:buFont typeface="Arial" panose="020B0604020202020204" pitchFamily="34" charset="0"/>
              <a:buNone/>
            </a:pPr>
            <a:endParaRPr lang="en-US" sz="1600" b="1" u="sng" dirty="0"/>
          </a:p>
          <a:p>
            <a:pPr marL="0" indent="0">
              <a:buFont typeface="Arial" panose="020B0604020202020204" pitchFamily="34" charset="0"/>
              <a:buNone/>
            </a:pPr>
            <a:r>
              <a:rPr lang="en-US" sz="1600" b="1" u="sng" dirty="0"/>
              <a:t>Sources</a:t>
            </a:r>
          </a:p>
          <a:p>
            <a:pPr marL="342900" indent="-342900">
              <a:buFont typeface="Arial" panose="020B0604020202020204" pitchFamily="34" charset="0"/>
              <a:buAutoNum type="arabicPeriod"/>
            </a:pPr>
            <a:r>
              <a:rPr lang="en-US" sz="1600" dirty="0"/>
              <a:t>Ishaan Tharoor, “The ‘Great Resignation’ goes global” </a:t>
            </a:r>
            <a:r>
              <a:rPr lang="en-US" sz="1600" i="1" dirty="0"/>
              <a:t>Washington Post</a:t>
            </a:r>
            <a:r>
              <a:rPr lang="en-US" sz="1600" i="0" dirty="0"/>
              <a:t>, Oct 18 2021</a:t>
            </a:r>
          </a:p>
          <a:p>
            <a:pPr marL="952485" lvl="1" indent="-342900">
              <a:buFont typeface="+mj-lt"/>
              <a:buAutoNum type="alphaLcParenR"/>
            </a:pPr>
            <a:r>
              <a:rPr lang="en-US" sz="1600" i="0" dirty="0"/>
              <a:t>Note: those that have exited the labor market are classified as “not working” and “not looking for work”</a:t>
            </a:r>
          </a:p>
          <a:p>
            <a:pPr marL="609585" lvl="1" indent="0">
              <a:buFont typeface="Arial" panose="020B0604020202020204" pitchFamily="34" charset="0"/>
              <a:buNone/>
            </a:pPr>
            <a:endParaRPr lang="en-US" sz="1600" i="0" dirty="0"/>
          </a:p>
          <a:p>
            <a:pPr marL="342900" indent="-342900">
              <a:buFont typeface="Arial" panose="020B0604020202020204" pitchFamily="34" charset="0"/>
              <a:buAutoNum type="arabicPeriod"/>
            </a:pPr>
            <a:r>
              <a:rPr lang="en-US" sz="1600" i="0" dirty="0"/>
              <a:t>https://www.ctvnews.ca/canada/these-canadian-industries-are-currently-facing-the-biggest-labour-shortages-1.5612004</a:t>
            </a:r>
          </a:p>
          <a:p>
            <a:pPr marL="342900" indent="-342900">
              <a:buFont typeface="Arial" panose="020B0604020202020204" pitchFamily="34" charset="0"/>
              <a:buAutoNum type="arabicPeriod"/>
            </a:pPr>
            <a:endParaRPr lang="en-US" b="0" i="0" dirty="0">
              <a:solidFill>
                <a:srgbClr val="000000"/>
              </a:solidFill>
              <a:effectLst/>
              <a:latin typeface="ReithSans"/>
            </a:endParaRPr>
          </a:p>
          <a:p>
            <a:pPr marL="0" indent="0">
              <a:buFont typeface="Arial" panose="020B0604020202020204" pitchFamily="34" charset="0"/>
              <a:buNone/>
            </a:pPr>
            <a:r>
              <a:rPr lang="en-US" b="1" i="0" u="sng" dirty="0">
                <a:solidFill>
                  <a:srgbClr val="000000"/>
                </a:solidFill>
                <a:effectLst/>
                <a:latin typeface="ReithSans"/>
              </a:rPr>
              <a:t>Additional Stats</a:t>
            </a:r>
            <a:endParaRPr lang="en-US" b="0" i="0" u="none" dirty="0">
              <a:solidFill>
                <a:srgbClr val="000000"/>
              </a:solidFill>
              <a:effectLst/>
              <a:latin typeface="ReithSans"/>
            </a:endParaRPr>
          </a:p>
          <a:p>
            <a:pPr marL="285750" indent="-285750">
              <a:buFont typeface="Arial" panose="020B0604020202020204" pitchFamily="34" charset="0"/>
              <a:buChar char="•"/>
            </a:pPr>
            <a:r>
              <a:rPr lang="en-US" b="0" i="0" u="none" dirty="0">
                <a:solidFill>
                  <a:srgbClr val="000000"/>
                </a:solidFill>
                <a:effectLst/>
                <a:latin typeface="ReithSans"/>
              </a:rPr>
              <a:t>In both June and July, the rate of voluntary quits was 2.7% of the U.S. workforce. In August, the turnover rate was 2.9%. Those numbers mark unprecedented churn: the 4.3 million people who quit in August 2021 was roughly 20% higher than the number of resignations in August 2019, and more than 40% higher than the number who quit in August 2020. (</a:t>
            </a:r>
            <a:r>
              <a:rPr lang="en-US" b="0" i="1" u="none" dirty="0">
                <a:solidFill>
                  <a:srgbClr val="000000"/>
                </a:solidFill>
                <a:effectLst/>
                <a:latin typeface="ReithSans"/>
              </a:rPr>
              <a:t>Source: Time)</a:t>
            </a:r>
          </a:p>
          <a:p>
            <a:pPr marL="285750" indent="-285750">
              <a:buFont typeface="Arial" panose="020B0604020202020204" pitchFamily="34" charset="0"/>
              <a:buChar char="•"/>
            </a:pPr>
            <a:endParaRPr lang="en-US" b="0" i="1" u="none" dirty="0">
              <a:solidFill>
                <a:srgbClr val="000000"/>
              </a:solidFill>
              <a:effectLst/>
              <a:latin typeface="ReithSans"/>
            </a:endParaRPr>
          </a:p>
          <a:p>
            <a:pPr marL="0" indent="0">
              <a:buFont typeface="Arial" panose="020B0604020202020204" pitchFamily="34" charset="0"/>
              <a:buNone/>
            </a:pPr>
            <a:r>
              <a:rPr lang="en-US" b="0" i="1" u="none" dirty="0">
                <a:solidFill>
                  <a:srgbClr val="000000"/>
                </a:solidFill>
                <a:effectLst/>
                <a:latin typeface="ReithSans"/>
              </a:rPr>
              <a:t>Other sources</a:t>
            </a:r>
          </a:p>
          <a:p>
            <a:pPr marL="342900" indent="-342900">
              <a:buFont typeface="Arial" panose="020B0604020202020204" pitchFamily="34" charset="0"/>
              <a:buAutoNum type="arabicPeriod"/>
            </a:pPr>
            <a:r>
              <a:rPr lang="en-US" sz="1600" i="0" dirty="0"/>
              <a:t>Kate Morgan, “</a:t>
            </a:r>
            <a:r>
              <a:rPr lang="en-US" b="0" i="0" dirty="0">
                <a:solidFill>
                  <a:srgbClr val="000000"/>
                </a:solidFill>
                <a:effectLst/>
                <a:latin typeface="ReithSans"/>
              </a:rPr>
              <a:t>The Great Resignation: How employers drove workers to quit” </a:t>
            </a:r>
            <a:r>
              <a:rPr lang="en-US" b="0" i="1" dirty="0">
                <a:solidFill>
                  <a:srgbClr val="000000"/>
                </a:solidFill>
                <a:effectLst/>
                <a:latin typeface="ReithSans"/>
              </a:rPr>
              <a:t>BBC</a:t>
            </a:r>
            <a:r>
              <a:rPr lang="en-US" b="0" i="0" dirty="0">
                <a:solidFill>
                  <a:srgbClr val="000000"/>
                </a:solidFill>
                <a:effectLst/>
                <a:latin typeface="ReithSans"/>
              </a:rPr>
              <a:t>, July 1 2021</a:t>
            </a:r>
          </a:p>
          <a:p>
            <a:pPr marL="342900" indent="-342900">
              <a:buFont typeface="Arial" panose="020B0604020202020204" pitchFamily="34" charset="0"/>
              <a:buAutoNum type="arabicPeriod"/>
            </a:pPr>
            <a:r>
              <a:rPr lang="en-US" b="0" i="0" dirty="0">
                <a:solidFill>
                  <a:srgbClr val="000000"/>
                </a:solidFill>
                <a:effectLst/>
                <a:latin typeface="ReithSans"/>
              </a:rPr>
              <a:t>Ian Cook, “Who is Driving the Great Resignation?” </a:t>
            </a:r>
            <a:r>
              <a:rPr lang="en-US" b="0" i="1" dirty="0">
                <a:solidFill>
                  <a:srgbClr val="000000"/>
                </a:solidFill>
                <a:effectLst/>
                <a:latin typeface="ReithSans"/>
              </a:rPr>
              <a:t>HBR </a:t>
            </a:r>
            <a:r>
              <a:rPr lang="en-US" b="0" i="0" dirty="0">
                <a:solidFill>
                  <a:srgbClr val="000000"/>
                </a:solidFill>
                <a:effectLst/>
                <a:latin typeface="ReithSans"/>
              </a:rPr>
              <a:t>Sep 15 2021</a:t>
            </a:r>
          </a:p>
          <a:p>
            <a:pPr marL="342900" indent="-342900">
              <a:buFont typeface="Arial" panose="020B0604020202020204" pitchFamily="34" charset="0"/>
              <a:buAutoNum type="arabicPeriod"/>
            </a:pPr>
            <a:r>
              <a:rPr lang="en-US" b="0" i="0" dirty="0">
                <a:solidFill>
                  <a:srgbClr val="000000"/>
                </a:solidFill>
                <a:effectLst/>
                <a:latin typeface="ReithSans"/>
              </a:rPr>
              <a:t>Alyssa </a:t>
            </a:r>
            <a:r>
              <a:rPr lang="en-US" b="0" i="0" dirty="0" err="1">
                <a:solidFill>
                  <a:srgbClr val="000000"/>
                </a:solidFill>
                <a:effectLst/>
                <a:latin typeface="ReithSans"/>
              </a:rPr>
              <a:t>Fowers</a:t>
            </a:r>
            <a:r>
              <a:rPr lang="en-US" b="0" i="0" dirty="0">
                <a:solidFill>
                  <a:srgbClr val="000000"/>
                </a:solidFill>
                <a:effectLst/>
                <a:latin typeface="ReithSans"/>
              </a:rPr>
              <a:t>, Rachel Siegel, Andrew Van Dam, “The permanently temporary 2021 economy, in charts” </a:t>
            </a:r>
            <a:r>
              <a:rPr lang="en-US" b="0" i="1" dirty="0">
                <a:solidFill>
                  <a:srgbClr val="000000"/>
                </a:solidFill>
                <a:effectLst/>
                <a:latin typeface="ReithSans"/>
              </a:rPr>
              <a:t>Washington Post </a:t>
            </a:r>
            <a:r>
              <a:rPr lang="en-US" b="0" i="0" dirty="0">
                <a:solidFill>
                  <a:srgbClr val="000000"/>
                </a:solidFill>
                <a:effectLst/>
                <a:latin typeface="ReithSans"/>
              </a:rPr>
              <a:t>Oct 16 2021</a:t>
            </a:r>
          </a:p>
          <a:p>
            <a:pPr marL="0" indent="0">
              <a:buFont typeface="Arial" panose="020B0604020202020204" pitchFamily="34" charset="0"/>
              <a:buNone/>
            </a:pPr>
            <a:endParaRPr lang="en-US" b="0" i="0" u="none" dirty="0">
              <a:solidFill>
                <a:srgbClr val="000000"/>
              </a:solidFill>
              <a:effectLst/>
              <a:latin typeface="ReithSans"/>
            </a:endParaRPr>
          </a:p>
          <a:p>
            <a:pPr marL="285750" indent="-285750">
              <a:buFont typeface="Arial" panose="020B0604020202020204" pitchFamily="34" charset="0"/>
              <a:buChar char="•"/>
            </a:pPr>
            <a:endParaRPr lang="en-US" b="1" i="0" u="sng" dirty="0">
              <a:solidFill>
                <a:srgbClr val="000000"/>
              </a:solidFill>
              <a:effectLst/>
              <a:latin typeface="ReithSans"/>
            </a:endParaRPr>
          </a:p>
          <a:p>
            <a:pPr algn="l"/>
            <a:endParaRPr lang="en-US" sz="1600" dirty="0"/>
          </a:p>
          <a:p>
            <a:pPr marL="0" indent="0">
              <a:buFont typeface="Arial" panose="020B0604020202020204" pitchFamily="34" charset="0"/>
              <a:buNone/>
            </a:pP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0826D-B404-4059-8677-2A1BFCE765D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768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FFFFFF">
                    <a:lumMod val="75000"/>
                  </a:srgbClr>
                </a:solidFill>
              </a:rPr>
              <a:t>SOURCES:</a:t>
            </a:r>
            <a:endParaRPr lang="en-US" sz="1050" b="0" dirty="0">
              <a:solidFill>
                <a:srgbClr val="FFFFFF">
                  <a:lumMod val="75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Libby Cherry, “The Hybrid Work Revolution Is Already Transforming Economies” </a:t>
            </a:r>
            <a:r>
              <a:rPr kumimoji="0" lang="en-US" sz="1200" b="0" i="1" u="none" strike="noStrike" kern="1200" cap="none" spc="0" normalizeH="0" baseline="0" noProof="0" dirty="0">
                <a:ln>
                  <a:noFill/>
                </a:ln>
                <a:solidFill>
                  <a:srgbClr val="FFFFFF">
                    <a:lumMod val="75000"/>
                  </a:srgbClr>
                </a:solidFill>
                <a:effectLst/>
                <a:uLnTx/>
                <a:uFillTx/>
                <a:latin typeface="Open Sans"/>
                <a:ea typeface="+mn-ea"/>
                <a:cs typeface="+mn-cs"/>
              </a:rPr>
              <a:t>Bloomberg, </a:t>
            </a: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 August 26 2021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FFFFFF"/>
                </a:solidFill>
                <a:effectLst/>
                <a:latin typeface="Roboto" panose="02000000000000000000" pitchFamily="2" charset="0"/>
              </a:rPr>
              <a:t>Work Reimagined Employee Survey 2021, 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What we learned about ourselves in lockdown,” </a:t>
            </a:r>
            <a:r>
              <a:rPr kumimoji="0" lang="en-US" sz="1200" b="0" i="0" u="none" strike="noStrike" kern="1200" cap="none" spc="0" normalizeH="0" baseline="0" noProof="0" dirty="0" err="1">
                <a:ln>
                  <a:noFill/>
                </a:ln>
                <a:solidFill>
                  <a:srgbClr val="FFFFFF">
                    <a:lumMod val="75000"/>
                  </a:srgbClr>
                </a:solidFill>
                <a:effectLst/>
                <a:uLnTx/>
                <a:uFillTx/>
                <a:latin typeface="Open Sans"/>
                <a:ea typeface="+mn-ea"/>
                <a:cs typeface="+mn-cs"/>
              </a:rPr>
              <a:t>Axios</a:t>
            </a: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/Harris Poll. March 15, 2021.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The Worker-Employer Relationship, 2021 Deloitte HC Trends Special Report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NYTs, https://www.nytimes.com/2021/04/21/technology/welcome-to-the-yolo-economy.html, April 22 2021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Additional Stat: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rPr>
              <a:t>68% of employees would consider quitting their current job and working with an organization with a stronger viewpoint on the social issues that matter most to them. (Gartner)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rPr>
              <a:t>“</a:t>
            </a:r>
            <a:r>
              <a:rPr lang="en-US" sz="1200" b="0" i="0" kern="1200" dirty="0">
                <a:solidFill>
                  <a:schemeClr val="tx1"/>
                </a:solidFill>
                <a:effectLst/>
                <a:latin typeface="+mn-lt"/>
                <a:ea typeface="+mn-ea"/>
                <a:cs typeface="+mn-cs"/>
              </a:rPr>
              <a:t>Individual YOLO decisions can be chalked up to many factors: cabin fever, low interest rates, the emergence of </a:t>
            </a:r>
            <a:r>
              <a:rPr lang="en-US" sz="1200" b="0" i="0" kern="1200" dirty="0">
                <a:solidFill>
                  <a:schemeClr val="tx1"/>
                </a:solidFill>
                <a:effectLst/>
                <a:latin typeface="+mn-lt"/>
                <a:ea typeface="+mn-ea"/>
                <a:cs typeface="+mn-cs"/>
                <a:hlinkClick r:id="rId3"/>
              </a:rPr>
              <a:t>new get-rich-quick schemes</a:t>
            </a:r>
            <a:r>
              <a:rPr lang="en-US" sz="1200" b="0" i="0" kern="1200" dirty="0">
                <a:solidFill>
                  <a:schemeClr val="tx1"/>
                </a:solidFill>
                <a:effectLst/>
                <a:latin typeface="+mn-lt"/>
                <a:ea typeface="+mn-ea"/>
                <a:cs typeface="+mn-cs"/>
              </a:rPr>
              <a:t> like NFTs and meme stocks. But many seem related to a deeper, generational disillusionment, and a feeling that the economy is changing in ways that reward the crazy and punish the cautious.” - NYT</a:t>
            </a:r>
            <a:endParaRPr lang="en-US" sz="1200" dirty="0">
              <a:solidFill>
                <a:schemeClr val="bg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endParaRPr>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FFFFFF">
                    <a:lumMod val="75000"/>
                  </a:srgbClr>
                </a:solidFill>
              </a:rPr>
              <a:t>ADDITIONAL STATS: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bg1"/>
                </a:solidFill>
              </a:rPr>
              <a:t>¾ of employees expect their employer to take a stance on current societal or cultural issues, even if those issues have nothing to do with their employer (Gartner)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bg1"/>
                </a:solidFill>
              </a:rPr>
              <a:t>One in four London and New York respondents were thinking of leaving their global cities. Of the people who said they wanted to move, many felt that the pandemic influenced their desire to move — as much as 71% in New York City. (Gensler)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bg1"/>
                </a:solidFill>
              </a:rPr>
              <a:t>According to a LinkedIn study, Austin, Phoenix, and Nashville gained the most new workers and New York, San Francisco, and Hartford, CT lost the most between April and October of 2020 (LinkedIn)</a:t>
            </a:r>
          </a:p>
          <a:p>
            <a:endParaRPr lang="en-US"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5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EE13E-65D6-B644-999B-2F7AE02DF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42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Talk about </a:t>
            </a:r>
            <a:r>
              <a:rPr lang="fr-FR" sz="1200" dirty="0" err="1">
                <a:solidFill>
                  <a:schemeClr val="bg1">
                    <a:lumMod val="75000"/>
                  </a:schemeClr>
                </a:solidFill>
              </a:rPr>
              <a:t>internal</a:t>
            </a:r>
            <a:r>
              <a:rPr lang="fr-FR" sz="1200" dirty="0">
                <a:solidFill>
                  <a:schemeClr val="bg1">
                    <a:lumMod val="75000"/>
                  </a:schemeClr>
                </a:solidFill>
              </a:rPr>
              <a:t> talent marketplaces.  Admit </a:t>
            </a:r>
            <a:r>
              <a:rPr lang="fr-FR" sz="1200" dirty="0" err="1">
                <a:solidFill>
                  <a:schemeClr val="bg1">
                    <a:lumMod val="75000"/>
                  </a:schemeClr>
                </a:solidFill>
              </a:rPr>
              <a:t>this</a:t>
            </a:r>
            <a:r>
              <a:rPr lang="fr-FR" sz="1200" dirty="0">
                <a:solidFill>
                  <a:schemeClr val="bg1">
                    <a:lumMod val="75000"/>
                  </a:schemeClr>
                </a:solidFill>
              </a:rPr>
              <a:t> </a:t>
            </a:r>
            <a:r>
              <a:rPr lang="fr-FR" sz="1200" dirty="0" err="1">
                <a:solidFill>
                  <a:schemeClr val="bg1">
                    <a:lumMod val="75000"/>
                  </a:schemeClr>
                </a:solidFill>
              </a:rPr>
              <a:t>is</a:t>
            </a:r>
            <a:r>
              <a:rPr lang="fr-FR" sz="1200" dirty="0">
                <a:solidFill>
                  <a:schemeClr val="bg1">
                    <a:lumMod val="75000"/>
                  </a:schemeClr>
                </a:solidFill>
              </a:rPr>
              <a:t> a large </a:t>
            </a:r>
            <a:r>
              <a:rPr lang="fr-FR" sz="1200" dirty="0" err="1">
                <a:solidFill>
                  <a:schemeClr val="bg1">
                    <a:lumMod val="75000"/>
                  </a:schemeClr>
                </a:solidFill>
              </a:rPr>
              <a:t>organization</a:t>
            </a:r>
            <a:r>
              <a:rPr lang="fr-FR" sz="1200" dirty="0">
                <a:solidFill>
                  <a:schemeClr val="bg1">
                    <a:lumMod val="75000"/>
                  </a:schemeClr>
                </a:solidFill>
              </a:rPr>
              <a:t> concept, but if </a:t>
            </a:r>
            <a:r>
              <a:rPr lang="fr-FR" sz="1200" dirty="0" err="1">
                <a:solidFill>
                  <a:schemeClr val="bg1">
                    <a:lumMod val="75000"/>
                  </a:schemeClr>
                </a:solidFill>
              </a:rPr>
              <a:t>you</a:t>
            </a:r>
            <a:r>
              <a:rPr lang="fr-FR" sz="1200" dirty="0">
                <a:solidFill>
                  <a:schemeClr val="bg1">
                    <a:lumMod val="75000"/>
                  </a:schemeClr>
                </a:solidFill>
              </a:rPr>
              <a:t> </a:t>
            </a:r>
            <a:r>
              <a:rPr lang="fr-FR" sz="1200" dirty="0" err="1">
                <a:solidFill>
                  <a:schemeClr val="bg1">
                    <a:lumMod val="75000"/>
                  </a:schemeClr>
                </a:solidFill>
              </a:rPr>
              <a:t>think</a:t>
            </a:r>
            <a:r>
              <a:rPr lang="fr-FR" sz="1200" dirty="0">
                <a:solidFill>
                  <a:schemeClr val="bg1">
                    <a:lumMod val="75000"/>
                  </a:schemeClr>
                </a:solidFill>
              </a:rPr>
              <a:t> about how </a:t>
            </a:r>
            <a:r>
              <a:rPr lang="fr-FR" sz="1200" dirty="0" err="1">
                <a:solidFill>
                  <a:schemeClr val="bg1">
                    <a:lumMod val="75000"/>
                  </a:schemeClr>
                </a:solidFill>
              </a:rPr>
              <a:t>you</a:t>
            </a:r>
            <a:r>
              <a:rPr lang="fr-FR" sz="1200" dirty="0">
                <a:solidFill>
                  <a:schemeClr val="bg1">
                    <a:lumMod val="75000"/>
                  </a:schemeClr>
                </a:solidFill>
              </a:rPr>
              <a:t> </a:t>
            </a:r>
            <a:r>
              <a:rPr lang="fr-FR" sz="1200" dirty="0" err="1">
                <a:solidFill>
                  <a:schemeClr val="bg1">
                    <a:lumMod val="75000"/>
                  </a:schemeClr>
                </a:solidFill>
              </a:rPr>
              <a:t>could</a:t>
            </a:r>
            <a:r>
              <a:rPr lang="fr-FR" sz="1200" dirty="0">
                <a:solidFill>
                  <a:schemeClr val="bg1">
                    <a:lumMod val="75000"/>
                  </a:schemeClr>
                </a:solidFill>
              </a:rPr>
              <a:t> </a:t>
            </a:r>
            <a:r>
              <a:rPr lang="fr-FR" sz="1200" dirty="0" err="1">
                <a:solidFill>
                  <a:schemeClr val="bg1">
                    <a:lumMod val="75000"/>
                  </a:schemeClr>
                </a:solidFill>
              </a:rPr>
              <a:t>access</a:t>
            </a:r>
            <a:r>
              <a:rPr lang="fr-FR" sz="1200" dirty="0">
                <a:solidFill>
                  <a:schemeClr val="bg1">
                    <a:lumMod val="75000"/>
                  </a:schemeClr>
                </a:solidFill>
              </a:rPr>
              <a:t> </a:t>
            </a:r>
            <a:r>
              <a:rPr lang="fr-FR" sz="1200" dirty="0" err="1">
                <a:solidFill>
                  <a:schemeClr val="bg1">
                    <a:lumMod val="75000"/>
                  </a:schemeClr>
                </a:solidFill>
              </a:rPr>
              <a:t>workers</a:t>
            </a:r>
            <a:r>
              <a:rPr lang="fr-FR" sz="1200" dirty="0">
                <a:solidFill>
                  <a:schemeClr val="bg1">
                    <a:lumMod val="75000"/>
                  </a:schemeClr>
                </a:solidFill>
              </a:rPr>
              <a:t> in an </a:t>
            </a:r>
            <a:r>
              <a:rPr lang="fr-FR" sz="1200" dirty="0" err="1">
                <a:solidFill>
                  <a:schemeClr val="bg1">
                    <a:lumMod val="75000"/>
                  </a:schemeClr>
                </a:solidFill>
              </a:rPr>
              <a:t>ecosystem</a:t>
            </a:r>
            <a:r>
              <a:rPr lang="fr-FR" sz="1200" dirty="0">
                <a:solidFill>
                  <a:schemeClr val="bg1">
                    <a:lumMod val="75000"/>
                  </a:schemeClr>
                </a:solidFill>
              </a:rPr>
              <a:t> </a:t>
            </a:r>
            <a:r>
              <a:rPr lang="fr-FR" sz="1200" dirty="0" err="1">
                <a:solidFill>
                  <a:schemeClr val="bg1">
                    <a:lumMod val="75000"/>
                  </a:schemeClr>
                </a:solidFill>
              </a:rPr>
              <a:t>its</a:t>
            </a:r>
            <a:r>
              <a:rPr lang="fr-FR" sz="1200" dirty="0">
                <a:solidFill>
                  <a:schemeClr val="bg1">
                    <a:lumMod val="75000"/>
                  </a:schemeClr>
                </a:solidFill>
              </a:rPr>
              <a:t> </a:t>
            </a:r>
            <a:r>
              <a:rPr lang="fr-FR" sz="1200" dirty="0" err="1">
                <a:solidFill>
                  <a:schemeClr val="bg1">
                    <a:lumMod val="75000"/>
                  </a:schemeClr>
                </a:solidFill>
              </a:rPr>
              <a:t>something</a:t>
            </a:r>
            <a:r>
              <a:rPr lang="fr-FR" sz="1200" dirty="0">
                <a:solidFill>
                  <a:schemeClr val="bg1">
                    <a:lumMod val="75000"/>
                  </a:schemeClr>
                </a:solidFill>
              </a:rPr>
              <a:t> </a:t>
            </a:r>
            <a:r>
              <a:rPr lang="fr-FR" sz="1200" dirty="0" err="1">
                <a:solidFill>
                  <a:schemeClr val="bg1">
                    <a:lumMod val="75000"/>
                  </a:schemeClr>
                </a:solidFill>
              </a:rPr>
              <a:t>small</a:t>
            </a:r>
            <a:r>
              <a:rPr lang="fr-FR" sz="1200" dirty="0">
                <a:solidFill>
                  <a:schemeClr val="bg1">
                    <a:lumMod val="75000"/>
                  </a:schemeClr>
                </a:solidFill>
              </a:rPr>
              <a:t> and medium </a:t>
            </a:r>
            <a:r>
              <a:rPr lang="fr-FR" sz="1200" dirty="0" err="1">
                <a:solidFill>
                  <a:schemeClr val="bg1">
                    <a:lumMod val="75000"/>
                  </a:schemeClr>
                </a:solidFill>
              </a:rPr>
              <a:t>sized</a:t>
            </a:r>
            <a:r>
              <a:rPr lang="fr-FR" sz="1200" dirty="0">
                <a:solidFill>
                  <a:schemeClr val="bg1">
                    <a:lumMod val="75000"/>
                  </a:schemeClr>
                </a:solidFill>
              </a:rPr>
              <a:t> </a:t>
            </a:r>
            <a:r>
              <a:rPr lang="fr-FR" sz="1200" dirty="0" err="1">
                <a:solidFill>
                  <a:schemeClr val="bg1">
                    <a:lumMod val="75000"/>
                  </a:schemeClr>
                </a:solidFill>
              </a:rPr>
              <a:t>employers</a:t>
            </a:r>
            <a:r>
              <a:rPr lang="fr-FR" sz="1200" dirty="0">
                <a:solidFill>
                  <a:schemeClr val="bg1">
                    <a:lumMod val="75000"/>
                  </a:schemeClr>
                </a:solidFill>
              </a:rPr>
              <a:t> can </a:t>
            </a:r>
            <a:r>
              <a:rPr lang="fr-FR" sz="1200" dirty="0" err="1">
                <a:solidFill>
                  <a:schemeClr val="bg1">
                    <a:lumMod val="75000"/>
                  </a:schemeClr>
                </a:solidFill>
              </a:rPr>
              <a:t>think</a:t>
            </a:r>
            <a:r>
              <a:rPr lang="fr-FR" sz="1200" dirty="0">
                <a:solidFill>
                  <a:schemeClr val="bg1">
                    <a:lumMod val="75000"/>
                  </a:schemeClr>
                </a:solidFill>
              </a:rPr>
              <a:t> about as </a:t>
            </a:r>
            <a:r>
              <a:rPr lang="fr-FR" sz="1200" dirty="0" err="1">
                <a:solidFill>
                  <a:schemeClr val="bg1">
                    <a:lumMod val="75000"/>
                  </a:schemeClr>
                </a:solidFill>
              </a:rPr>
              <a:t>well</a:t>
            </a:r>
            <a:r>
              <a:rPr lang="fr-FR" sz="1200" dirty="0">
                <a:solidFill>
                  <a:schemeClr val="bg1">
                    <a:lumMod val="7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Talent </a:t>
            </a:r>
            <a:r>
              <a:rPr lang="fr-FR" sz="1200" dirty="0" err="1">
                <a:solidFill>
                  <a:schemeClr val="bg1">
                    <a:lumMod val="75000"/>
                  </a:schemeClr>
                </a:solidFill>
              </a:rPr>
              <a:t>wants</a:t>
            </a:r>
            <a:r>
              <a:rPr lang="fr-FR" sz="1200" dirty="0">
                <a:solidFill>
                  <a:schemeClr val="bg1">
                    <a:lumMod val="75000"/>
                  </a:schemeClr>
                </a:solidFill>
              </a:rPr>
              <a:t> to move, </a:t>
            </a:r>
            <a:r>
              <a:rPr lang="fr-FR" sz="1200" dirty="0" err="1">
                <a:solidFill>
                  <a:schemeClr val="bg1">
                    <a:lumMod val="75000"/>
                  </a:schemeClr>
                </a:solidFill>
              </a:rPr>
              <a:t>experience</a:t>
            </a:r>
            <a:r>
              <a:rPr lang="fr-FR" sz="1200" dirty="0">
                <a:solidFill>
                  <a:schemeClr val="bg1">
                    <a:lumMod val="75000"/>
                  </a:schemeClr>
                </a:solidFill>
              </a:rPr>
              <a:t> </a:t>
            </a:r>
            <a:r>
              <a:rPr lang="fr-FR" sz="1200" dirty="0" err="1">
                <a:solidFill>
                  <a:schemeClr val="bg1">
                    <a:lumMod val="75000"/>
                  </a:schemeClr>
                </a:solidFill>
              </a:rPr>
              <a:t>different</a:t>
            </a:r>
            <a:r>
              <a:rPr lang="fr-FR" sz="1200" dirty="0">
                <a:solidFill>
                  <a:schemeClr val="bg1">
                    <a:lumMod val="75000"/>
                  </a:schemeClr>
                </a:solidFill>
              </a:rPr>
              <a:t> </a:t>
            </a:r>
            <a:r>
              <a:rPr lang="fr-FR" sz="1200" dirty="0" err="1">
                <a:solidFill>
                  <a:schemeClr val="bg1">
                    <a:lumMod val="75000"/>
                  </a:schemeClr>
                </a:solidFill>
              </a:rPr>
              <a:t>problems</a:t>
            </a:r>
            <a:r>
              <a:rPr lang="fr-FR" sz="1200" dirty="0">
                <a:solidFill>
                  <a:schemeClr val="bg1">
                    <a:lumMod val="75000"/>
                  </a:schemeClr>
                </a:solidFill>
              </a:rPr>
              <a:t> and </a:t>
            </a:r>
            <a:r>
              <a:rPr lang="fr-FR" sz="1200" dirty="0" err="1">
                <a:solidFill>
                  <a:schemeClr val="bg1">
                    <a:lumMod val="75000"/>
                  </a:schemeClr>
                </a:solidFill>
              </a:rPr>
              <a:t>learn</a:t>
            </a:r>
            <a:r>
              <a:rPr lang="fr-FR" sz="1200" dirty="0">
                <a:solidFill>
                  <a:schemeClr val="bg1">
                    <a:lumMod val="75000"/>
                  </a:schemeClr>
                </a:solidFill>
              </a:rPr>
              <a:t> new </a:t>
            </a:r>
            <a:r>
              <a:rPr lang="fr-FR" sz="1200" dirty="0" err="1">
                <a:solidFill>
                  <a:schemeClr val="bg1">
                    <a:lumMod val="75000"/>
                  </a:schemeClr>
                </a:solidFill>
              </a:rPr>
              <a:t>skills</a:t>
            </a: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bg1">
                    <a:lumMod val="75000"/>
                  </a:schemeClr>
                </a:solidFill>
              </a:rPr>
              <a:t>We</a:t>
            </a:r>
            <a:r>
              <a:rPr lang="fr-FR" sz="1200" dirty="0">
                <a:solidFill>
                  <a:schemeClr val="bg1">
                    <a:lumMod val="75000"/>
                  </a:schemeClr>
                </a:solidFill>
              </a:rPr>
              <a:t> can </a:t>
            </a:r>
            <a:r>
              <a:rPr lang="fr-FR" sz="1200" dirty="0" err="1">
                <a:solidFill>
                  <a:schemeClr val="bg1">
                    <a:lumMod val="75000"/>
                  </a:schemeClr>
                </a:solidFill>
              </a:rPr>
              <a:t>leverage</a:t>
            </a:r>
            <a:r>
              <a:rPr lang="fr-FR" sz="1200" dirty="0">
                <a:solidFill>
                  <a:schemeClr val="bg1">
                    <a:lumMod val="75000"/>
                  </a:schemeClr>
                </a:solidFill>
              </a:rPr>
              <a:t> </a:t>
            </a:r>
            <a:r>
              <a:rPr lang="fr-FR" sz="1200" dirty="0" err="1">
                <a:solidFill>
                  <a:schemeClr val="bg1">
                    <a:lumMod val="75000"/>
                  </a:schemeClr>
                </a:solidFill>
              </a:rPr>
              <a:t>that</a:t>
            </a:r>
            <a:r>
              <a:rPr lang="fr-FR" sz="1200" dirty="0">
                <a:solidFill>
                  <a:schemeClr val="bg1">
                    <a:lumMod val="75000"/>
                  </a:schemeClr>
                </a:solidFill>
              </a:rPr>
              <a:t> </a:t>
            </a:r>
            <a:r>
              <a:rPr lang="fr-FR" sz="1200" dirty="0" err="1">
                <a:solidFill>
                  <a:schemeClr val="bg1">
                    <a:lumMod val="75000"/>
                  </a:schemeClr>
                </a:solidFill>
              </a:rPr>
              <a:t>fungibility</a:t>
            </a:r>
            <a:r>
              <a:rPr lang="fr-FR" sz="1200" dirty="0">
                <a:solidFill>
                  <a:schemeClr val="bg1">
                    <a:lumMod val="75000"/>
                  </a:schemeClr>
                </a:solidFill>
              </a:rPr>
              <a:t> to </a:t>
            </a:r>
            <a:r>
              <a:rPr lang="fr-FR" sz="1200" dirty="0" err="1">
                <a:solidFill>
                  <a:schemeClr val="bg1">
                    <a:lumMod val="75000"/>
                  </a:schemeClr>
                </a:solidFill>
              </a:rPr>
              <a:t>get</a:t>
            </a:r>
            <a:r>
              <a:rPr lang="fr-FR" sz="1200" dirty="0">
                <a:solidFill>
                  <a:schemeClr val="bg1">
                    <a:lumMod val="75000"/>
                  </a:schemeClr>
                </a:solidFill>
              </a:rPr>
              <a:t> </a:t>
            </a:r>
            <a:r>
              <a:rPr lang="fr-FR" sz="1200" dirty="0" err="1">
                <a:solidFill>
                  <a:schemeClr val="bg1">
                    <a:lumMod val="75000"/>
                  </a:schemeClr>
                </a:solidFill>
              </a:rPr>
              <a:t>things</a:t>
            </a:r>
            <a:r>
              <a:rPr lang="fr-FR" sz="1200" dirty="0">
                <a:solidFill>
                  <a:schemeClr val="bg1">
                    <a:lumMod val="75000"/>
                  </a:schemeClr>
                </a:solidFill>
              </a:rPr>
              <a:t> </a:t>
            </a:r>
            <a:r>
              <a:rPr lang="fr-FR" sz="1200" dirty="0" err="1">
                <a:solidFill>
                  <a:schemeClr val="bg1">
                    <a:lumMod val="75000"/>
                  </a:schemeClr>
                </a:solidFill>
              </a:rPr>
              <a:t>done</a:t>
            </a: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The concept of the ‘full time job’ </a:t>
            </a:r>
            <a:r>
              <a:rPr lang="fr-FR" sz="1200" dirty="0" err="1">
                <a:solidFill>
                  <a:schemeClr val="bg1">
                    <a:lumMod val="75000"/>
                  </a:schemeClr>
                </a:solidFill>
              </a:rPr>
              <a:t>is</a:t>
            </a:r>
            <a:r>
              <a:rPr lang="fr-FR" sz="1200" dirty="0">
                <a:solidFill>
                  <a:schemeClr val="bg1">
                    <a:lumMod val="75000"/>
                  </a:schemeClr>
                </a:solidFill>
              </a:rPr>
              <a:t> holding back </a:t>
            </a:r>
            <a:r>
              <a:rPr lang="fr-FR" sz="1200" dirty="0" err="1">
                <a:solidFill>
                  <a:schemeClr val="bg1">
                    <a:lumMod val="75000"/>
                  </a:schemeClr>
                </a:solidFill>
              </a:rPr>
              <a:t>our</a:t>
            </a:r>
            <a:r>
              <a:rPr lang="fr-FR" sz="1200" dirty="0">
                <a:solidFill>
                  <a:schemeClr val="bg1">
                    <a:lumMod val="75000"/>
                  </a:schemeClr>
                </a:solidFill>
              </a:rPr>
              <a:t> </a:t>
            </a:r>
            <a:r>
              <a:rPr lang="fr-FR" sz="1200" dirty="0" err="1">
                <a:solidFill>
                  <a:schemeClr val="bg1">
                    <a:lumMod val="75000"/>
                  </a:schemeClr>
                </a:solidFill>
              </a:rPr>
              <a:t>thinking</a:t>
            </a:r>
            <a:r>
              <a:rPr lang="fr-FR" sz="1200" dirty="0">
                <a:solidFill>
                  <a:schemeClr val="bg1">
                    <a:lumMod val="75000"/>
                  </a:schemeClr>
                </a:solidFill>
              </a:rPr>
              <a:t> </a:t>
            </a:r>
            <a:r>
              <a:rPr lang="fr-FR" sz="1200" dirty="0" err="1">
                <a:solidFill>
                  <a:schemeClr val="bg1">
                    <a:lumMod val="75000"/>
                  </a:schemeClr>
                </a:solidFill>
              </a:rPr>
              <a:t>here</a:t>
            </a:r>
            <a:r>
              <a:rPr lang="fr-FR" sz="1200" dirty="0">
                <a:solidFill>
                  <a:schemeClr val="bg1">
                    <a:lumMod val="75000"/>
                  </a:schemeClr>
                </a:solidFill>
              </a:rPr>
              <a:t>.  </a:t>
            </a:r>
            <a:r>
              <a:rPr lang="fr-FR" sz="1200" dirty="0" err="1">
                <a:solidFill>
                  <a:schemeClr val="bg1">
                    <a:lumMod val="75000"/>
                  </a:schemeClr>
                </a:solidFill>
              </a:rPr>
              <a:t>I’ve</a:t>
            </a:r>
            <a:r>
              <a:rPr lang="fr-FR" sz="1200" dirty="0">
                <a:solidFill>
                  <a:schemeClr val="bg1">
                    <a:lumMod val="75000"/>
                  </a:schemeClr>
                </a:solidFill>
              </a:rPr>
              <a:t> long </a:t>
            </a:r>
            <a:r>
              <a:rPr lang="fr-FR" sz="1200" dirty="0" err="1">
                <a:solidFill>
                  <a:schemeClr val="bg1">
                    <a:lumMod val="75000"/>
                  </a:schemeClr>
                </a:solidFill>
              </a:rPr>
              <a:t>believed</a:t>
            </a:r>
            <a:r>
              <a:rPr lang="fr-FR" sz="1200" dirty="0">
                <a:solidFill>
                  <a:schemeClr val="bg1">
                    <a:lumMod val="75000"/>
                  </a:schemeClr>
                </a:solidFill>
              </a:rPr>
              <a:t> a future </a:t>
            </a:r>
            <a:r>
              <a:rPr lang="fr-FR" sz="1200" dirty="0" err="1">
                <a:solidFill>
                  <a:schemeClr val="bg1">
                    <a:lumMod val="75000"/>
                  </a:schemeClr>
                </a:solidFill>
              </a:rPr>
              <a:t>workforce</a:t>
            </a:r>
            <a:r>
              <a:rPr lang="fr-FR" sz="1200" dirty="0">
                <a:solidFill>
                  <a:schemeClr val="bg1">
                    <a:lumMod val="75000"/>
                  </a:schemeClr>
                </a:solidFill>
              </a:rPr>
              <a:t> model </a:t>
            </a:r>
            <a:r>
              <a:rPr lang="fr-FR" sz="1200" dirty="0" err="1">
                <a:solidFill>
                  <a:schemeClr val="bg1">
                    <a:lumMod val="75000"/>
                  </a:schemeClr>
                </a:solidFill>
              </a:rPr>
              <a:t>includes</a:t>
            </a:r>
            <a:r>
              <a:rPr lang="fr-FR" sz="1200" dirty="0">
                <a:solidFill>
                  <a:schemeClr val="bg1">
                    <a:lumMod val="75000"/>
                  </a:schemeClr>
                </a:solidFill>
              </a:rPr>
              <a:t> </a:t>
            </a:r>
            <a:r>
              <a:rPr lang="fr-FR" sz="1200" dirty="0" err="1">
                <a:solidFill>
                  <a:schemeClr val="bg1">
                    <a:lumMod val="75000"/>
                  </a:schemeClr>
                </a:solidFill>
              </a:rPr>
              <a:t>your</a:t>
            </a:r>
            <a:r>
              <a:rPr lang="fr-FR" sz="1200" dirty="0">
                <a:solidFill>
                  <a:schemeClr val="bg1">
                    <a:lumMod val="75000"/>
                  </a:schemeClr>
                </a:solidFill>
              </a:rPr>
              <a:t> </a:t>
            </a:r>
            <a:r>
              <a:rPr lang="fr-FR" sz="1200" dirty="0" err="1">
                <a:solidFill>
                  <a:schemeClr val="bg1">
                    <a:lumMod val="75000"/>
                  </a:schemeClr>
                </a:solidFill>
              </a:rPr>
              <a:t>tight</a:t>
            </a:r>
            <a:r>
              <a:rPr lang="fr-FR" sz="1200" dirty="0">
                <a:solidFill>
                  <a:schemeClr val="bg1">
                    <a:lumMod val="75000"/>
                  </a:schemeClr>
                </a:solidFill>
              </a:rPr>
              <a:t> </a:t>
            </a:r>
            <a:r>
              <a:rPr lang="fr-FR" sz="1200" dirty="0" err="1">
                <a:solidFill>
                  <a:schemeClr val="bg1">
                    <a:lumMod val="75000"/>
                  </a:schemeClr>
                </a:solidFill>
              </a:rPr>
              <a:t>core</a:t>
            </a:r>
            <a:r>
              <a:rPr lang="fr-FR" sz="1200" dirty="0">
                <a:solidFill>
                  <a:schemeClr val="bg1">
                    <a:lumMod val="75000"/>
                  </a:schemeClr>
                </a:solidFill>
              </a:rPr>
              <a:t> of talent… the </a:t>
            </a:r>
            <a:r>
              <a:rPr lang="fr-FR" sz="1200" dirty="0" err="1">
                <a:solidFill>
                  <a:schemeClr val="bg1">
                    <a:lumMod val="75000"/>
                  </a:schemeClr>
                </a:solidFill>
              </a:rPr>
              <a:t>capabilities</a:t>
            </a:r>
            <a:r>
              <a:rPr lang="fr-FR" sz="1200" dirty="0">
                <a:solidFill>
                  <a:schemeClr val="bg1">
                    <a:lumMod val="75000"/>
                  </a:schemeClr>
                </a:solidFill>
              </a:rPr>
              <a:t> </a:t>
            </a:r>
            <a:r>
              <a:rPr lang="fr-FR" sz="1200" dirty="0" err="1">
                <a:solidFill>
                  <a:schemeClr val="bg1">
                    <a:lumMod val="75000"/>
                  </a:schemeClr>
                </a:solidFill>
              </a:rPr>
              <a:t>that</a:t>
            </a:r>
            <a:r>
              <a:rPr lang="fr-FR" sz="1200" dirty="0">
                <a:solidFill>
                  <a:schemeClr val="bg1">
                    <a:lumMod val="75000"/>
                  </a:schemeClr>
                </a:solidFill>
              </a:rPr>
              <a:t> </a:t>
            </a:r>
            <a:r>
              <a:rPr lang="fr-FR" sz="1200" dirty="0" err="1">
                <a:solidFill>
                  <a:schemeClr val="bg1">
                    <a:lumMod val="75000"/>
                  </a:schemeClr>
                </a:solidFill>
              </a:rPr>
              <a:t>differentiate</a:t>
            </a:r>
            <a:r>
              <a:rPr lang="fr-FR" sz="1200" dirty="0">
                <a:solidFill>
                  <a:schemeClr val="bg1">
                    <a:lumMod val="75000"/>
                  </a:schemeClr>
                </a:solidFill>
              </a:rPr>
              <a:t> </a:t>
            </a:r>
            <a:r>
              <a:rPr lang="fr-FR" sz="1200" dirty="0" err="1">
                <a:solidFill>
                  <a:schemeClr val="bg1">
                    <a:lumMod val="75000"/>
                  </a:schemeClr>
                </a:solidFill>
              </a:rPr>
              <a:t>you</a:t>
            </a:r>
            <a:r>
              <a:rPr lang="fr-FR" sz="1200" dirty="0">
                <a:solidFill>
                  <a:schemeClr val="bg1">
                    <a:lumMod val="75000"/>
                  </a:schemeClr>
                </a:solidFill>
              </a:rPr>
              <a:t>, </a:t>
            </a:r>
            <a:r>
              <a:rPr lang="fr-FR" sz="1200" dirty="0" err="1">
                <a:solidFill>
                  <a:schemeClr val="bg1">
                    <a:lumMod val="75000"/>
                  </a:schemeClr>
                </a:solidFill>
              </a:rPr>
              <a:t>that</a:t>
            </a:r>
            <a:r>
              <a:rPr lang="fr-FR" sz="1200" dirty="0">
                <a:solidFill>
                  <a:schemeClr val="bg1">
                    <a:lumMod val="75000"/>
                  </a:schemeClr>
                </a:solidFill>
              </a:rPr>
              <a:t> </a:t>
            </a:r>
            <a:r>
              <a:rPr lang="fr-FR" sz="1200" dirty="0" err="1">
                <a:solidFill>
                  <a:schemeClr val="bg1">
                    <a:lumMod val="75000"/>
                  </a:schemeClr>
                </a:solidFill>
              </a:rPr>
              <a:t>give</a:t>
            </a:r>
            <a:r>
              <a:rPr lang="fr-FR" sz="1200" dirty="0">
                <a:solidFill>
                  <a:schemeClr val="bg1">
                    <a:lumMod val="75000"/>
                  </a:schemeClr>
                </a:solidFill>
              </a:rPr>
              <a:t> </a:t>
            </a:r>
            <a:r>
              <a:rPr lang="fr-FR" sz="1200" dirty="0" err="1">
                <a:solidFill>
                  <a:schemeClr val="bg1">
                    <a:lumMod val="75000"/>
                  </a:schemeClr>
                </a:solidFill>
              </a:rPr>
              <a:t>you</a:t>
            </a:r>
            <a:r>
              <a:rPr lang="fr-FR" sz="1200" dirty="0">
                <a:solidFill>
                  <a:schemeClr val="bg1">
                    <a:lumMod val="75000"/>
                  </a:schemeClr>
                </a:solidFill>
              </a:rPr>
              <a:t> </a:t>
            </a:r>
            <a:r>
              <a:rPr lang="fr-FR" sz="1200" dirty="0" err="1">
                <a:solidFill>
                  <a:schemeClr val="bg1">
                    <a:lumMod val="75000"/>
                  </a:schemeClr>
                </a:solidFill>
              </a:rPr>
              <a:t>advantage</a:t>
            </a:r>
            <a:r>
              <a:rPr lang="fr-FR" sz="1200" dirty="0">
                <a:solidFill>
                  <a:schemeClr val="bg1">
                    <a:lumMod val="75000"/>
                  </a:schemeClr>
                </a:solidFill>
              </a:rPr>
              <a:t> – and </a:t>
            </a:r>
            <a:r>
              <a:rPr lang="fr-FR" sz="1200" dirty="0" err="1">
                <a:solidFill>
                  <a:schemeClr val="bg1">
                    <a:lumMod val="75000"/>
                  </a:schemeClr>
                </a:solidFill>
              </a:rPr>
              <a:t>that</a:t>
            </a:r>
            <a:r>
              <a:rPr lang="fr-FR" sz="1200" dirty="0">
                <a:solidFill>
                  <a:schemeClr val="bg1">
                    <a:lumMod val="75000"/>
                  </a:schemeClr>
                </a:solidFill>
              </a:rPr>
              <a:t> </a:t>
            </a:r>
            <a:r>
              <a:rPr lang="fr-FR" sz="1200" dirty="0" err="1">
                <a:solidFill>
                  <a:schemeClr val="bg1">
                    <a:lumMod val="75000"/>
                  </a:schemeClr>
                </a:solidFill>
              </a:rPr>
              <a:t>core</a:t>
            </a:r>
            <a:r>
              <a:rPr lang="fr-FR" sz="1200" dirty="0">
                <a:solidFill>
                  <a:schemeClr val="bg1">
                    <a:lumMod val="75000"/>
                  </a:schemeClr>
                </a:solidFill>
              </a:rPr>
              <a:t> </a:t>
            </a:r>
            <a:r>
              <a:rPr lang="fr-FR" sz="1200" dirty="0" err="1">
                <a:solidFill>
                  <a:schemeClr val="bg1">
                    <a:lumMod val="75000"/>
                  </a:schemeClr>
                </a:solidFill>
              </a:rPr>
              <a:t>is</a:t>
            </a:r>
            <a:r>
              <a:rPr lang="fr-FR" sz="1200" dirty="0">
                <a:solidFill>
                  <a:schemeClr val="bg1">
                    <a:lumMod val="75000"/>
                  </a:schemeClr>
                </a:solidFill>
              </a:rPr>
              <a:t> </a:t>
            </a:r>
            <a:r>
              <a:rPr lang="fr-FR" sz="1200" dirty="0" err="1">
                <a:solidFill>
                  <a:schemeClr val="bg1">
                    <a:lumMod val="75000"/>
                  </a:schemeClr>
                </a:solidFill>
              </a:rPr>
              <a:t>surrounded</a:t>
            </a:r>
            <a:r>
              <a:rPr lang="fr-FR" sz="1200" dirty="0">
                <a:solidFill>
                  <a:schemeClr val="bg1">
                    <a:lumMod val="75000"/>
                  </a:schemeClr>
                </a:solidFill>
              </a:rPr>
              <a:t> by </a:t>
            </a:r>
            <a:r>
              <a:rPr lang="fr-FR" sz="1200" dirty="0" err="1">
                <a:solidFill>
                  <a:schemeClr val="bg1">
                    <a:lumMod val="75000"/>
                  </a:schemeClr>
                </a:solidFill>
              </a:rPr>
              <a:t>flexibly</a:t>
            </a:r>
            <a:r>
              <a:rPr lang="fr-FR" sz="1200" dirty="0">
                <a:solidFill>
                  <a:schemeClr val="bg1">
                    <a:lumMod val="75000"/>
                  </a:schemeClr>
                </a:solidFill>
              </a:rPr>
              <a:t> </a:t>
            </a:r>
            <a:r>
              <a:rPr lang="fr-FR" sz="1200" dirty="0" err="1">
                <a:solidFill>
                  <a:schemeClr val="bg1">
                    <a:lumMod val="75000"/>
                  </a:schemeClr>
                </a:solidFill>
              </a:rPr>
              <a:t>models</a:t>
            </a:r>
            <a:r>
              <a:rPr lang="fr-FR" sz="1200" dirty="0">
                <a:solidFill>
                  <a:schemeClr val="bg1">
                    <a:lumMod val="75000"/>
                  </a:schemeClr>
                </a:solidFill>
              </a:rPr>
              <a:t>: </a:t>
            </a:r>
            <a:r>
              <a:rPr lang="fr-FR" sz="1200" dirty="0" err="1">
                <a:solidFill>
                  <a:schemeClr val="bg1">
                    <a:lumMod val="75000"/>
                  </a:schemeClr>
                </a:solidFill>
              </a:rPr>
              <a:t>internal</a:t>
            </a:r>
            <a:r>
              <a:rPr lang="fr-FR" sz="1200" dirty="0">
                <a:solidFill>
                  <a:schemeClr val="bg1">
                    <a:lumMod val="75000"/>
                  </a:schemeClr>
                </a:solidFill>
              </a:rPr>
              <a:t> talent </a:t>
            </a:r>
            <a:r>
              <a:rPr lang="fr-FR" sz="1200" dirty="0" err="1">
                <a:solidFill>
                  <a:schemeClr val="bg1">
                    <a:lumMod val="75000"/>
                  </a:schemeClr>
                </a:solidFill>
              </a:rPr>
              <a:t>markerplaces</a:t>
            </a:r>
            <a:r>
              <a:rPr lang="fr-FR" sz="1200" dirty="0">
                <a:solidFill>
                  <a:schemeClr val="bg1">
                    <a:lumMod val="75000"/>
                  </a:schemeClr>
                </a:solidFill>
              </a:rPr>
              <a:t>, </a:t>
            </a:r>
            <a:r>
              <a:rPr lang="fr-FR" sz="1200" dirty="0" err="1">
                <a:solidFill>
                  <a:schemeClr val="bg1">
                    <a:lumMod val="75000"/>
                  </a:schemeClr>
                </a:solidFill>
              </a:rPr>
              <a:t>contractors</a:t>
            </a:r>
            <a:r>
              <a:rPr lang="fr-FR" sz="1200" dirty="0">
                <a:solidFill>
                  <a:schemeClr val="bg1">
                    <a:lumMod val="75000"/>
                  </a:schemeClr>
                </a:solidFill>
              </a:rPr>
              <a:t>, consultants, gig </a:t>
            </a:r>
            <a:r>
              <a:rPr lang="fr-FR" sz="1200" dirty="0" err="1">
                <a:solidFill>
                  <a:schemeClr val="bg1">
                    <a:lumMod val="75000"/>
                  </a:schemeClr>
                </a:solidFill>
              </a:rPr>
              <a:t>workers</a:t>
            </a:r>
            <a:r>
              <a:rPr lang="fr-FR" sz="1200" dirty="0">
                <a:solidFill>
                  <a:schemeClr val="bg1">
                    <a:lumMod val="75000"/>
                  </a:schemeClr>
                </a:solidFill>
              </a:rPr>
              <a:t>… </a:t>
            </a:r>
            <a:r>
              <a:rPr lang="fr-FR" sz="1200" dirty="0" err="1">
                <a:solidFill>
                  <a:schemeClr val="bg1">
                    <a:lumMod val="75000"/>
                  </a:schemeClr>
                </a:solidFill>
              </a:rPr>
              <a:t>specialized</a:t>
            </a:r>
            <a:r>
              <a:rPr lang="fr-FR" sz="1200" dirty="0">
                <a:solidFill>
                  <a:schemeClr val="bg1">
                    <a:lumMod val="75000"/>
                  </a:schemeClr>
                </a:solidFill>
              </a:rPr>
              <a:t> talent </a:t>
            </a:r>
            <a:r>
              <a:rPr lang="fr-FR" sz="1200" dirty="0" err="1">
                <a:solidFill>
                  <a:schemeClr val="bg1">
                    <a:lumMod val="75000"/>
                  </a:schemeClr>
                </a:solidFill>
              </a:rPr>
              <a:t>you</a:t>
            </a:r>
            <a:r>
              <a:rPr lang="fr-FR" sz="1200" dirty="0">
                <a:solidFill>
                  <a:schemeClr val="bg1">
                    <a:lumMod val="75000"/>
                  </a:schemeClr>
                </a:solidFill>
              </a:rPr>
              <a:t> can </a:t>
            </a:r>
            <a:r>
              <a:rPr lang="fr-FR" sz="1200" dirty="0" err="1">
                <a:solidFill>
                  <a:schemeClr val="bg1">
                    <a:lumMod val="75000"/>
                  </a:schemeClr>
                </a:solidFill>
              </a:rPr>
              <a:t>access</a:t>
            </a:r>
            <a:r>
              <a:rPr lang="fr-FR" sz="1200" dirty="0">
                <a:solidFill>
                  <a:schemeClr val="bg1">
                    <a:lumMod val="75000"/>
                  </a:schemeClr>
                </a:solidFill>
              </a:rPr>
              <a:t> </a:t>
            </a:r>
            <a:r>
              <a:rPr lang="fr-FR" sz="1200" dirty="0" err="1">
                <a:solidFill>
                  <a:schemeClr val="bg1">
                    <a:lumMod val="75000"/>
                  </a:schemeClr>
                </a:solidFill>
              </a:rPr>
              <a:t>just</a:t>
            </a:r>
            <a:r>
              <a:rPr lang="fr-FR" sz="1200" dirty="0">
                <a:solidFill>
                  <a:schemeClr val="bg1">
                    <a:lumMod val="75000"/>
                  </a:schemeClr>
                </a:solidFill>
              </a:rPr>
              <a:t>-</a:t>
            </a:r>
            <a:r>
              <a:rPr lang="fr-FR" sz="1200" dirty="0" err="1">
                <a:solidFill>
                  <a:schemeClr val="bg1">
                    <a:lumMod val="75000"/>
                  </a:schemeClr>
                </a:solidFill>
              </a:rPr>
              <a:t>in-time</a:t>
            </a: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75000"/>
                  </a:schemeClr>
                </a:solidFill>
              </a:rPr>
              <a:t>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bg1">
                    <a:lumMod val="75000"/>
                  </a:schemeClr>
                </a:solidFill>
              </a:rPr>
              <a:t>Unilever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chemeClr val="bg1">
                    <a:lumMod val="75000"/>
                  </a:schemeClr>
                </a:solidFill>
              </a:rPr>
              <a:t>July 2021 Deloitte Human Capital Trends Report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FFFFFF">
                    <a:lumMod val="75000"/>
                  </a:srgbClr>
                </a:solidFill>
                <a:effectLst/>
                <a:uLnTx/>
                <a:uFillTx/>
                <a:latin typeface="Open Sans"/>
                <a:ea typeface="+mn-ea"/>
                <a:cs typeface="+mn-cs"/>
              </a:rPr>
              <a:t>“Workplace Learning and Development Programs.” May 2021. Gallup</a:t>
            </a:r>
            <a:endParaRPr lang="fr-FR" sz="1200" dirty="0">
              <a:solidFill>
                <a:schemeClr val="bg1">
                  <a:lumMod val="75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dirty="0">
              <a:solidFill>
                <a:schemeClr val="bg1">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B47F6-13CB-44E6-9A30-5D4E3561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75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Tree>
    <p:extLst>
      <p:ext uri="{BB962C8B-B14F-4D97-AF65-F5344CB8AC3E}">
        <p14:creationId xmlns:p14="http://schemas.microsoft.com/office/powerpoint/2010/main" val="383881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nk, No Background Graphic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FC2F98-5944-4C9B-A2C3-BF4DC0C7C30D}"/>
              </a:ext>
            </a:extLst>
          </p:cNvPr>
          <p:cNvGraphicFramePr>
            <a:graphicFrameLocks noChangeAspect="1"/>
          </p:cNvGraphicFramePr>
          <p:nvPr>
            <p:custDataLst>
              <p:tags r:id="rId1"/>
            </p:custDataLst>
            <p:extLst>
              <p:ext uri="{D42A27DB-BD31-4B8C-83A1-F6EECF244321}">
                <p14:modId xmlns:p14="http://schemas.microsoft.com/office/powerpoint/2010/main" val="264327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8EFC2F98-5944-4C9B-A2C3-BF4DC0C7C3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40751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1" y="1961812"/>
            <a:ext cx="8001000" cy="2921731"/>
          </a:xfrm>
        </p:spPr>
        <p:txBody>
          <a:bodyPr anchor="b" anchorCtr="0"/>
          <a:lstStyle>
            <a:lvl1pPr>
              <a:lnSpc>
                <a:spcPct val="85000"/>
              </a:lnSpc>
              <a:defRPr sz="5400" b="1" baseline="0">
                <a:latin typeface="+mn-lt"/>
              </a:defRPr>
            </a:lvl1pPr>
          </a:lstStyle>
          <a:p>
            <a:r>
              <a:rPr lang="en-US"/>
              <a:t>Thank You </a:t>
            </a:r>
            <a:br>
              <a:rPr lang="en-US"/>
            </a:br>
            <a:r>
              <a:rPr lang="en-US"/>
              <a:t>Goes Here.</a:t>
            </a:r>
          </a:p>
        </p:txBody>
      </p:sp>
      <p:sp>
        <p:nvSpPr>
          <p:cNvPr id="9" name="Rectangle 8"/>
          <p:cNvSpPr/>
          <p:nvPr/>
        </p:nvSpPr>
        <p:spPr>
          <a:xfrm>
            <a:off x="4134012" y="5436072"/>
            <a:ext cx="7143588" cy="1421928"/>
          </a:xfrm>
          <a:prstGeom prst="rect">
            <a:avLst/>
          </a:prstGeom>
        </p:spPr>
        <p:txBody>
          <a:bodyPr wrap="square" numCol="2" spcCol="182880">
            <a:spAutoFit/>
          </a:bodyPr>
          <a:lstStyle/>
          <a:p>
            <a:pPr>
              <a:lnSpc>
                <a:spcPct val="120000"/>
              </a:lnSpc>
            </a:pPr>
            <a:r>
              <a:rPr lang="en-US" sz="700">
                <a:latin typeface="Open Sans" charset="0"/>
                <a:ea typeface="Open Sans" charset="0"/>
                <a:cs typeface="Open Sans" charset="0"/>
              </a:rPr>
              <a:t>This publication contains general information only, and none of the member firms of Deloitte Touche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a:lnSpc>
                <a:spcPct val="120000"/>
              </a:lnSpc>
            </a:pPr>
            <a:br>
              <a:rPr lang="en-US" sz="700">
                <a:latin typeface="Open Sans" charset="0"/>
                <a:ea typeface="Open Sans" charset="0"/>
                <a:cs typeface="Open Sans" charset="0"/>
              </a:rPr>
            </a:br>
            <a:br>
              <a:rPr lang="en-US" sz="700">
                <a:latin typeface="Open Sans" charset="0"/>
                <a:ea typeface="Open Sans" charset="0"/>
                <a:cs typeface="Open Sans" charset="0"/>
              </a:rPr>
            </a:b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As used in this document, “Deloitte” means Deloitte Consulting LLP, a subsidiary of Deloitte LLP. Please see www.deloitte.com/us/about for a detailed description of the legal structure of Deloitte USA LLP, Deloitte LLP and their respective subsidiaries. Certain services may not be available to attest clients under </a:t>
            </a:r>
            <a:br>
              <a:rPr lang="en-US" sz="700">
                <a:latin typeface="Open Sans" charset="0"/>
                <a:ea typeface="Open Sans" charset="0"/>
                <a:cs typeface="Open Sans" charset="0"/>
              </a:rPr>
            </a:br>
            <a:r>
              <a:rPr lang="en-US" sz="700">
                <a:latin typeface="Open Sans" charset="0"/>
                <a:ea typeface="Open Sans" charset="0"/>
                <a:cs typeface="Open Sans" charset="0"/>
              </a:rPr>
              <a:t>the rules and regulations of public accounting.</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 2019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pic>
        <p:nvPicPr>
          <p:cNvPr id="5" name="Picture 4">
            <a:extLst>
              <a:ext uri="{FF2B5EF4-FFF2-40B4-BE49-F238E27FC236}">
                <a16:creationId xmlns:a16="http://schemas.microsoft.com/office/drawing/2014/main" id="{AF6272ED-D46B-4410-850F-BE680FD2A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762000"/>
            <a:ext cx="1788289" cy="388953"/>
          </a:xfrm>
          <a:prstGeom prst="rect">
            <a:avLst/>
          </a:prstGeom>
        </p:spPr>
      </p:pic>
      <p:grpSp>
        <p:nvGrpSpPr>
          <p:cNvPr id="6" name="Group 5">
            <a:extLst>
              <a:ext uri="{FF2B5EF4-FFF2-40B4-BE49-F238E27FC236}">
                <a16:creationId xmlns:a16="http://schemas.microsoft.com/office/drawing/2014/main" id="{B3894BEA-CFB1-4AC5-8B25-BD37B30AE0C7}"/>
              </a:ext>
            </a:extLst>
          </p:cNvPr>
          <p:cNvGrpSpPr>
            <a:grpSpLocks noChangeAspect="1"/>
          </p:cNvGrpSpPr>
          <p:nvPr/>
        </p:nvGrpSpPr>
        <p:grpSpPr>
          <a:xfrm>
            <a:off x="914401" y="762002"/>
            <a:ext cx="1788289" cy="335103"/>
            <a:chOff x="398463" y="404813"/>
            <a:chExt cx="1627187" cy="307976"/>
          </a:xfrm>
          <a:solidFill>
            <a:schemeClr val="tx1"/>
          </a:solidFill>
        </p:grpSpPr>
        <p:sp>
          <p:nvSpPr>
            <p:cNvPr id="7" name="Oval 6">
              <a:extLst>
                <a:ext uri="{FF2B5EF4-FFF2-40B4-BE49-F238E27FC236}">
                  <a16:creationId xmlns:a16="http://schemas.microsoft.com/office/drawing/2014/main" id="{D5FE52EA-E22E-4790-89B9-562A1EF77B6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8" name="Freeform 6">
              <a:extLst>
                <a:ext uri="{FF2B5EF4-FFF2-40B4-BE49-F238E27FC236}">
                  <a16:creationId xmlns:a16="http://schemas.microsoft.com/office/drawing/2014/main" id="{CBA17BDC-1EAA-4F18-A241-59BDC3A392A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0" name="Rectangle 7">
              <a:extLst>
                <a:ext uri="{FF2B5EF4-FFF2-40B4-BE49-F238E27FC236}">
                  <a16:creationId xmlns:a16="http://schemas.microsoft.com/office/drawing/2014/main" id="{644E359E-702D-4058-8D2E-CE62F146CCD7}"/>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1" name="Freeform 8">
              <a:extLst>
                <a:ext uri="{FF2B5EF4-FFF2-40B4-BE49-F238E27FC236}">
                  <a16:creationId xmlns:a16="http://schemas.microsoft.com/office/drawing/2014/main" id="{2AC0A9EE-E481-461D-8CC9-E9796EE4F7BA}"/>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2" name="Rectangle 9">
              <a:extLst>
                <a:ext uri="{FF2B5EF4-FFF2-40B4-BE49-F238E27FC236}">
                  <a16:creationId xmlns:a16="http://schemas.microsoft.com/office/drawing/2014/main" id="{A318CA8D-33FD-4F14-BEBA-F6C78E96B2D3}"/>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3" name="Rectangle 10">
              <a:extLst>
                <a:ext uri="{FF2B5EF4-FFF2-40B4-BE49-F238E27FC236}">
                  <a16:creationId xmlns:a16="http://schemas.microsoft.com/office/drawing/2014/main" id="{32D7683A-EFA7-4A16-A7B6-63816BF60E97}"/>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4" name="Freeform 11">
              <a:extLst>
                <a:ext uri="{FF2B5EF4-FFF2-40B4-BE49-F238E27FC236}">
                  <a16:creationId xmlns:a16="http://schemas.microsoft.com/office/drawing/2014/main" id="{37907923-85EC-463A-B905-3F348A21B4D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5" name="Freeform 12">
              <a:extLst>
                <a:ext uri="{FF2B5EF4-FFF2-40B4-BE49-F238E27FC236}">
                  <a16:creationId xmlns:a16="http://schemas.microsoft.com/office/drawing/2014/main" id="{14D036C3-E4B1-4580-B7AD-0304CEAA727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6" name="Freeform 13">
              <a:extLst>
                <a:ext uri="{FF2B5EF4-FFF2-40B4-BE49-F238E27FC236}">
                  <a16:creationId xmlns:a16="http://schemas.microsoft.com/office/drawing/2014/main" id="{41BE2026-07C8-4BFD-ACA8-90BD374D8879}"/>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7" name="Freeform 14">
              <a:extLst>
                <a:ext uri="{FF2B5EF4-FFF2-40B4-BE49-F238E27FC236}">
                  <a16:creationId xmlns:a16="http://schemas.microsoft.com/office/drawing/2014/main" id="{1B0FC2E2-A027-4386-AA7D-68B281BB201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grpSp>
        <p:nvGrpSpPr>
          <p:cNvPr id="18" name="Group 17">
            <a:extLst>
              <a:ext uri="{FF2B5EF4-FFF2-40B4-BE49-F238E27FC236}">
                <a16:creationId xmlns:a16="http://schemas.microsoft.com/office/drawing/2014/main" id="{92A29171-3F55-4EB8-AD21-03237A6575E3}"/>
              </a:ext>
            </a:extLst>
          </p:cNvPr>
          <p:cNvGrpSpPr>
            <a:grpSpLocks noChangeAspect="1"/>
          </p:cNvGrpSpPr>
          <p:nvPr userDrawn="1"/>
        </p:nvGrpSpPr>
        <p:grpSpPr>
          <a:xfrm>
            <a:off x="914401" y="762002"/>
            <a:ext cx="1788289" cy="335103"/>
            <a:chOff x="398463" y="404813"/>
            <a:chExt cx="1627187" cy="307976"/>
          </a:xfrm>
          <a:solidFill>
            <a:schemeClr val="tx1"/>
          </a:solidFill>
        </p:grpSpPr>
        <p:sp>
          <p:nvSpPr>
            <p:cNvPr id="19" name="Oval 18">
              <a:extLst>
                <a:ext uri="{FF2B5EF4-FFF2-40B4-BE49-F238E27FC236}">
                  <a16:creationId xmlns:a16="http://schemas.microsoft.com/office/drawing/2014/main" id="{D9B6AB9F-3062-4244-A522-4842BC2788DB}"/>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0" name="Freeform 6">
              <a:extLst>
                <a:ext uri="{FF2B5EF4-FFF2-40B4-BE49-F238E27FC236}">
                  <a16:creationId xmlns:a16="http://schemas.microsoft.com/office/drawing/2014/main" id="{3FB1954B-345E-4A6B-B082-1DEF8D13DA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1" name="Rectangle 7">
              <a:extLst>
                <a:ext uri="{FF2B5EF4-FFF2-40B4-BE49-F238E27FC236}">
                  <a16:creationId xmlns:a16="http://schemas.microsoft.com/office/drawing/2014/main" id="{F324195F-A5A2-4675-A461-386176B410C4}"/>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2" name="Freeform 8">
              <a:extLst>
                <a:ext uri="{FF2B5EF4-FFF2-40B4-BE49-F238E27FC236}">
                  <a16:creationId xmlns:a16="http://schemas.microsoft.com/office/drawing/2014/main" id="{6F1AC942-623C-4633-B910-2573FC16081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3" name="Rectangle 9">
              <a:extLst>
                <a:ext uri="{FF2B5EF4-FFF2-40B4-BE49-F238E27FC236}">
                  <a16:creationId xmlns:a16="http://schemas.microsoft.com/office/drawing/2014/main" id="{BCC2A3C8-D28F-4F0C-8447-B4C559C897F4}"/>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4" name="Rectangle 10">
              <a:extLst>
                <a:ext uri="{FF2B5EF4-FFF2-40B4-BE49-F238E27FC236}">
                  <a16:creationId xmlns:a16="http://schemas.microsoft.com/office/drawing/2014/main" id="{74B9E1B8-E82A-49F8-91C1-94A1ABB1E140}"/>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5" name="Freeform 11">
              <a:extLst>
                <a:ext uri="{FF2B5EF4-FFF2-40B4-BE49-F238E27FC236}">
                  <a16:creationId xmlns:a16="http://schemas.microsoft.com/office/drawing/2014/main" id="{68B398DD-7359-43CC-BC01-FD8F954DDDDE}"/>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6" name="Freeform 12">
              <a:extLst>
                <a:ext uri="{FF2B5EF4-FFF2-40B4-BE49-F238E27FC236}">
                  <a16:creationId xmlns:a16="http://schemas.microsoft.com/office/drawing/2014/main" id="{39405559-F1A9-40F4-AE33-282E2C2F7FB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7" name="Freeform 13">
              <a:extLst>
                <a:ext uri="{FF2B5EF4-FFF2-40B4-BE49-F238E27FC236}">
                  <a16:creationId xmlns:a16="http://schemas.microsoft.com/office/drawing/2014/main" id="{CC299E96-811C-4CA6-9CB0-864D64EC90D3}"/>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8" name="Freeform 14">
              <a:extLst>
                <a:ext uri="{FF2B5EF4-FFF2-40B4-BE49-F238E27FC236}">
                  <a16:creationId xmlns:a16="http://schemas.microsoft.com/office/drawing/2014/main" id="{76298C03-41D7-4EA3-831B-8F7D033F08B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Tree>
    <p:extLst>
      <p:ext uri="{BB962C8B-B14F-4D97-AF65-F5344CB8AC3E}">
        <p14:creationId xmlns:p14="http://schemas.microsoft.com/office/powerpoint/2010/main" val="5682395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aster Blocker">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
        <p:nvSpPr>
          <p:cNvPr id="4" name="TextBox 3">
            <a:extLst>
              <a:ext uri="{FF2B5EF4-FFF2-40B4-BE49-F238E27FC236}">
                <a16:creationId xmlns:a16="http://schemas.microsoft.com/office/drawing/2014/main" id="{E4C57010-0F5B-4AE9-AD90-49A5BC16598A}"/>
              </a:ext>
            </a:extLst>
          </p:cNvPr>
          <p:cNvSpPr txBox="1"/>
          <p:nvPr/>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
        <p:nvSpPr>
          <p:cNvPr id="5" name="TextBox 4">
            <a:extLst>
              <a:ext uri="{FF2B5EF4-FFF2-40B4-BE49-F238E27FC236}">
                <a16:creationId xmlns:a16="http://schemas.microsoft.com/office/drawing/2014/main" id="{A84FA716-A44E-487B-A936-CE61DA9AB48E}"/>
              </a:ext>
            </a:extLst>
          </p:cNvPr>
          <p:cNvSpPr txBox="1"/>
          <p:nvPr userDrawn="1"/>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Tree>
    <p:extLst>
      <p:ext uri="{BB962C8B-B14F-4D97-AF65-F5344CB8AC3E}">
        <p14:creationId xmlns:p14="http://schemas.microsoft.com/office/powerpoint/2010/main" val="17260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965303"/>
            <a:ext cx="4407673" cy="897983"/>
          </a:xfrm>
        </p:spPr>
        <p:txBody>
          <a:bodyPr anchor="b" anchorCtr="0"/>
          <a:lstStyle>
            <a:lvl1pPr>
              <a:lnSpc>
                <a:spcPct val="85000"/>
              </a:lnSpc>
              <a:defRPr sz="2800" b="1" baseline="0">
                <a:latin typeface="+mn-lt"/>
              </a:defRPr>
            </a:lvl1pPr>
          </a:lstStyle>
          <a:p>
            <a:r>
              <a:rPr lang="en-US"/>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a:t>Click to edit Subtitle</a:t>
            </a:r>
          </a:p>
        </p:txBody>
      </p:sp>
      <p:sp>
        <p:nvSpPr>
          <p:cNvPr id="7" name="Text Placeholder 9"/>
          <p:cNvSpPr>
            <a:spLocks noGrp="1"/>
          </p:cNvSpPr>
          <p:nvPr>
            <p:ph type="body" sz="quarter" idx="17" hasCustomPrompt="1"/>
          </p:nvPr>
        </p:nvSpPr>
        <p:spPr>
          <a:xfrm>
            <a:off x="914402" y="4585210"/>
            <a:ext cx="4407673" cy="348286"/>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Date</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val="0"/>
              </a:ext>
            </a:extLst>
          </a:blip>
          <a:srcRect b="57950"/>
          <a:stretch/>
        </p:blipFill>
        <p:spPr>
          <a:xfrm>
            <a:off x="914400" y="762001"/>
            <a:ext cx="1788289" cy="348286"/>
          </a:xfrm>
          <a:prstGeom prst="rect">
            <a:avLst/>
          </a:prstGeom>
        </p:spPr>
      </p:pic>
      <p:sp>
        <p:nvSpPr>
          <p:cNvPr id="8" name="Picture Placeholder 7"/>
          <p:cNvSpPr>
            <a:spLocks noGrp="1"/>
          </p:cNvSpPr>
          <p:nvPr>
            <p:ph type="pic" sz="quarter" idx="19" hasCustomPrompt="1"/>
          </p:nvPr>
        </p:nvSpPr>
        <p:spPr>
          <a:xfrm>
            <a:off x="5322074" y="0"/>
            <a:ext cx="6869925" cy="6858000"/>
          </a:xfrm>
        </p:spPr>
        <p:txBody>
          <a:bodyPr anchor="ctr"/>
          <a:lstStyle>
            <a:lvl1pPr marL="0" indent="0" algn="ctr">
              <a:buNone/>
              <a:defRPr/>
            </a:lvl1pPr>
          </a:lstStyle>
          <a:p>
            <a:r>
              <a:rPr lang="en-US"/>
              <a:t>Click to insert picture</a:t>
            </a:r>
          </a:p>
        </p:txBody>
      </p:sp>
    </p:spTree>
    <p:extLst>
      <p:ext uri="{BB962C8B-B14F-4D97-AF65-F5344CB8AC3E}">
        <p14:creationId xmlns:p14="http://schemas.microsoft.com/office/powerpoint/2010/main" val="23698397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Righ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965303"/>
            <a:ext cx="4407673" cy="897983"/>
          </a:xfrm>
        </p:spPr>
        <p:txBody>
          <a:bodyPr anchor="b" anchorCtr="0"/>
          <a:lstStyle>
            <a:lvl1pPr>
              <a:lnSpc>
                <a:spcPct val="85000"/>
              </a:lnSpc>
              <a:defRPr sz="2800" b="1" baseline="0">
                <a:latin typeface="+mn-lt"/>
              </a:defRPr>
            </a:lvl1pPr>
          </a:lstStyle>
          <a:p>
            <a:r>
              <a:rPr lang="en-US"/>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a:t>Click to edit Subtitle</a:t>
            </a:r>
          </a:p>
        </p:txBody>
      </p:sp>
      <p:sp>
        <p:nvSpPr>
          <p:cNvPr id="7" name="Text Placeholder 9"/>
          <p:cNvSpPr>
            <a:spLocks noGrp="1"/>
          </p:cNvSpPr>
          <p:nvPr>
            <p:ph type="body" sz="quarter" idx="17" hasCustomPrompt="1"/>
          </p:nvPr>
        </p:nvSpPr>
        <p:spPr>
          <a:xfrm>
            <a:off x="914402" y="4585210"/>
            <a:ext cx="4407673" cy="348286"/>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Date</a:t>
            </a:r>
          </a:p>
        </p:txBody>
      </p:sp>
      <p:sp>
        <p:nvSpPr>
          <p:cNvPr id="8" name="Picture Placeholder 7"/>
          <p:cNvSpPr>
            <a:spLocks noGrp="1"/>
          </p:cNvSpPr>
          <p:nvPr>
            <p:ph type="pic" sz="quarter" idx="19" hasCustomPrompt="1"/>
          </p:nvPr>
        </p:nvSpPr>
        <p:spPr>
          <a:xfrm>
            <a:off x="5322074" y="0"/>
            <a:ext cx="6869925" cy="6858000"/>
          </a:xfrm>
        </p:spPr>
        <p:txBody>
          <a:bodyPr anchor="ctr"/>
          <a:lstStyle>
            <a:lvl1pPr marL="0" indent="0" algn="ctr">
              <a:buNone/>
              <a:defRPr/>
            </a:lvl1pPr>
          </a:lstStyle>
          <a:p>
            <a:r>
              <a:rPr lang="en-US"/>
              <a:t>Click to insert picture</a:t>
            </a:r>
          </a:p>
        </p:txBody>
      </p:sp>
      <p:pic>
        <p:nvPicPr>
          <p:cNvPr id="4" name="Picture 3">
            <a:extLst>
              <a:ext uri="{FF2B5EF4-FFF2-40B4-BE49-F238E27FC236}">
                <a16:creationId xmlns:a16="http://schemas.microsoft.com/office/drawing/2014/main" id="{9690DDD7-BC40-45F8-9944-8723C7531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762000"/>
            <a:ext cx="1788289" cy="388953"/>
          </a:xfrm>
          <a:prstGeom prst="rect">
            <a:avLst/>
          </a:prstGeom>
        </p:spPr>
      </p:pic>
    </p:spTree>
    <p:extLst>
      <p:ext uri="{BB962C8B-B14F-4D97-AF65-F5344CB8AC3E}">
        <p14:creationId xmlns:p14="http://schemas.microsoft.com/office/powerpoint/2010/main" val="2858255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15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40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Master Blocker">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
        <p:nvSpPr>
          <p:cNvPr id="4" name="TextBox 3">
            <a:extLst>
              <a:ext uri="{FF2B5EF4-FFF2-40B4-BE49-F238E27FC236}">
                <a16:creationId xmlns:a16="http://schemas.microsoft.com/office/drawing/2014/main" id="{33F0E5AD-0429-4577-BAF7-44B2365F4425}"/>
              </a:ext>
            </a:extLst>
          </p:cNvPr>
          <p:cNvSpPr txBox="1"/>
          <p:nvPr userDrawn="1"/>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Tree>
    <p:extLst>
      <p:ext uri="{BB962C8B-B14F-4D97-AF65-F5344CB8AC3E}">
        <p14:creationId xmlns:p14="http://schemas.microsoft.com/office/powerpoint/2010/main" val="93579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Divider, Image Top">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
            <a:ext cx="12192000" cy="3972393"/>
          </a:xfrm>
        </p:spPr>
        <p:txBody>
          <a:bodyPr anchor="ctr"/>
          <a:lstStyle>
            <a:lvl1pPr marL="0" indent="0" algn="ctr">
              <a:buNone/>
              <a:defRPr>
                <a:solidFill>
                  <a:srgbClr val="FFFFFF"/>
                </a:solidFill>
              </a:defRPr>
            </a:lvl1pPr>
          </a:lstStyle>
          <a:p>
            <a:r>
              <a:rPr lang="en-US"/>
              <a:t>Click icon to add picture</a:t>
            </a:r>
          </a:p>
        </p:txBody>
      </p:sp>
      <p:sp>
        <p:nvSpPr>
          <p:cNvPr id="3" name="Title 1"/>
          <p:cNvSpPr>
            <a:spLocks noGrp="1"/>
          </p:cNvSpPr>
          <p:nvPr>
            <p:ph type="title" hasCustomPrompt="1"/>
          </p:nvPr>
        </p:nvSpPr>
        <p:spPr>
          <a:xfrm>
            <a:off x="914400" y="4092315"/>
            <a:ext cx="10363200" cy="1385500"/>
          </a:xfrm>
        </p:spPr>
        <p:txBody>
          <a:bodyPr vert="horz" lIns="0" tIns="182880" rIns="0" bIns="0" rtlCol="0" anchor="b" anchorCtr="0">
            <a:normAutofit/>
          </a:bodyPr>
          <a:lstStyle>
            <a:lvl1pPr>
              <a:defRPr lang="en-US" sz="4400" b="1" dirty="0">
                <a:solidFill>
                  <a:sysClr val="windowText" lastClr="000000"/>
                </a:solidFill>
                <a:latin typeface="+mn-lt"/>
              </a:defRPr>
            </a:lvl1pPr>
          </a:lstStyle>
          <a:p>
            <a:pPr lvl="0">
              <a:lnSpc>
                <a:spcPct val="85000"/>
              </a:lnSpc>
            </a:pPr>
            <a:r>
              <a:rPr lang="en-US"/>
              <a:t>Divider</a:t>
            </a:r>
          </a:p>
        </p:txBody>
      </p:sp>
      <p:sp>
        <p:nvSpPr>
          <p:cNvPr id="4" name="Text Placeholder 4"/>
          <p:cNvSpPr>
            <a:spLocks noGrp="1"/>
          </p:cNvSpPr>
          <p:nvPr>
            <p:ph type="body" sz="quarter" idx="10" hasCustomPrompt="1"/>
          </p:nvPr>
        </p:nvSpPr>
        <p:spPr>
          <a:xfrm>
            <a:off x="914403" y="5717660"/>
            <a:ext cx="10363200" cy="621931"/>
          </a:xfrm>
        </p:spPr>
        <p:txBody>
          <a:bodyPr vert="horz" lIns="0" tIns="0" rIns="0" bIns="0" rtlCol="0">
            <a:noAutofit/>
          </a:bodyPr>
          <a:lstStyle>
            <a:lvl1pPr marL="0" indent="0">
              <a:buNone/>
              <a:defRPr lang="en-US" sz="1800" dirty="0"/>
            </a:lvl1pPr>
          </a:lstStyle>
          <a:p>
            <a:pPr marL="228600" lvl="0" indent="-228600">
              <a:lnSpc>
                <a:spcPct val="130000"/>
              </a:lnSpc>
            </a:pPr>
            <a:r>
              <a:rPr lang="en-US"/>
              <a:t>Subtitle</a:t>
            </a:r>
          </a:p>
        </p:txBody>
      </p:sp>
    </p:spTree>
    <p:extLst>
      <p:ext uri="{BB962C8B-B14F-4D97-AF65-F5344CB8AC3E}">
        <p14:creationId xmlns:p14="http://schemas.microsoft.com/office/powerpoint/2010/main" val="396984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p:nvGrpSpPr>
        <p:grpSpPr>
          <a:xfrm>
            <a:off x="469900" y="457761"/>
            <a:ext cx="1998000" cy="374400"/>
            <a:chOff x="398463" y="404813"/>
            <a:chExt cx="1627187" cy="307976"/>
          </a:xfrm>
          <a:solidFill>
            <a:schemeClr val="tx1"/>
          </a:solidFill>
        </p:grpSpPr>
        <p:sp>
          <p:nvSpPr>
            <p:cNvPr id="17"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18"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19" name="Rectangle 7"/>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0"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1" name="Rectangle 9"/>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3" name="Rectangle 10"/>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grpSp>
      <p:grpSp>
        <p:nvGrpSpPr>
          <p:cNvPr id="22" name="Group 21">
            <a:extLst>
              <a:ext uri="{FF2B5EF4-FFF2-40B4-BE49-F238E27FC236}">
                <a16:creationId xmlns:a16="http://schemas.microsoft.com/office/drawing/2014/main" id="{2097738C-C89D-41C1-9CA3-68D833FA97E1}"/>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a:extLst>
                <a:ext uri="{FF2B5EF4-FFF2-40B4-BE49-F238E27FC236}">
                  <a16:creationId xmlns:a16="http://schemas.microsoft.com/office/drawing/2014/main" id="{35CE9E86-AD55-4D87-88C8-10A362901F75}"/>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4" name="Freeform 6">
              <a:extLst>
                <a:ext uri="{FF2B5EF4-FFF2-40B4-BE49-F238E27FC236}">
                  <a16:creationId xmlns:a16="http://schemas.microsoft.com/office/drawing/2014/main" id="{6A2281FF-0CC5-42C6-9EA2-771EB85180C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5" name="Rectangle 7">
              <a:extLst>
                <a:ext uri="{FF2B5EF4-FFF2-40B4-BE49-F238E27FC236}">
                  <a16:creationId xmlns:a16="http://schemas.microsoft.com/office/drawing/2014/main" id="{B5D56AF2-DB85-4995-A1CB-F32F6EB85DD6}"/>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6" name="Freeform 8">
              <a:extLst>
                <a:ext uri="{FF2B5EF4-FFF2-40B4-BE49-F238E27FC236}">
                  <a16:creationId xmlns:a16="http://schemas.microsoft.com/office/drawing/2014/main" id="{0F5DCEEB-DD72-4BF2-8B53-C6B9C50C1A8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7" name="Rectangle 9">
              <a:extLst>
                <a:ext uri="{FF2B5EF4-FFF2-40B4-BE49-F238E27FC236}">
                  <a16:creationId xmlns:a16="http://schemas.microsoft.com/office/drawing/2014/main" id="{FB2217EE-1476-4A1B-B215-E2714CB83DA4}"/>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8" name="Rectangle 10">
              <a:extLst>
                <a:ext uri="{FF2B5EF4-FFF2-40B4-BE49-F238E27FC236}">
                  <a16:creationId xmlns:a16="http://schemas.microsoft.com/office/drawing/2014/main" id="{16D2787B-0403-41BD-A0B4-017931DFCFC4}"/>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29" name="Freeform 11">
              <a:extLst>
                <a:ext uri="{FF2B5EF4-FFF2-40B4-BE49-F238E27FC236}">
                  <a16:creationId xmlns:a16="http://schemas.microsoft.com/office/drawing/2014/main" id="{853C0705-592C-4BC3-A583-32520404220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0" name="Freeform 12">
              <a:extLst>
                <a:ext uri="{FF2B5EF4-FFF2-40B4-BE49-F238E27FC236}">
                  <a16:creationId xmlns:a16="http://schemas.microsoft.com/office/drawing/2014/main" id="{55EB9DA4-8B81-47AE-B373-D83104C3CDE4}"/>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1" name="Freeform 13">
              <a:extLst>
                <a:ext uri="{FF2B5EF4-FFF2-40B4-BE49-F238E27FC236}">
                  <a16:creationId xmlns:a16="http://schemas.microsoft.com/office/drawing/2014/main" id="{C63F11A9-FFBA-4070-99CA-44E410309215}"/>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sp>
          <p:nvSpPr>
            <p:cNvPr id="32" name="Freeform 14">
              <a:extLst>
                <a:ext uri="{FF2B5EF4-FFF2-40B4-BE49-F238E27FC236}">
                  <a16:creationId xmlns:a16="http://schemas.microsoft.com/office/drawing/2014/main" id="{380C3026-BE12-4F79-9398-3B37578FFBEA}"/>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prstClr val="white"/>
                </a:solidFill>
              </a:endParaRPr>
            </a:p>
          </p:txBody>
        </p:sp>
      </p:grpSp>
    </p:spTree>
    <p:extLst>
      <p:ext uri="{BB962C8B-B14F-4D97-AF65-F5344CB8AC3E}">
        <p14:creationId xmlns:p14="http://schemas.microsoft.com/office/powerpoint/2010/main" val="3758499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Tree>
    <p:extLst>
      <p:ext uri="{BB962C8B-B14F-4D97-AF65-F5344CB8AC3E}">
        <p14:creationId xmlns:p14="http://schemas.microsoft.com/office/powerpoint/2010/main" val="984319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mp; 1 column tex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28406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p:nvGrpSpPr>
        <p:grpSpPr>
          <a:xfrm>
            <a:off x="475325" y="457200"/>
            <a:ext cx="1998000" cy="374400"/>
            <a:chOff x="398463" y="404813"/>
            <a:chExt cx="1627187" cy="307976"/>
          </a:xfrm>
          <a:solidFill>
            <a:schemeClr val="tx1"/>
          </a:solidFill>
        </p:grpSpPr>
        <p:sp>
          <p:nvSpPr>
            <p:cNvPr id="20"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6"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7"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8"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9"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grpSp>
        <p:nvGrpSpPr>
          <p:cNvPr id="16" name="Group 15">
            <a:extLst>
              <a:ext uri="{FF2B5EF4-FFF2-40B4-BE49-F238E27FC236}">
                <a16:creationId xmlns:a16="http://schemas.microsoft.com/office/drawing/2014/main" id="{AB70B7DC-F4DF-432F-A96A-9B1A61266A9A}"/>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97D09AA7-70FD-4208-8478-96C82DF40305}"/>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8" name="Freeform 6">
              <a:extLst>
                <a:ext uri="{FF2B5EF4-FFF2-40B4-BE49-F238E27FC236}">
                  <a16:creationId xmlns:a16="http://schemas.microsoft.com/office/drawing/2014/main" id="{1D5DAC45-0941-458D-B238-6C7174E6E50E}"/>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1" name="Rectangle 7">
              <a:extLst>
                <a:ext uri="{FF2B5EF4-FFF2-40B4-BE49-F238E27FC236}">
                  <a16:creationId xmlns:a16="http://schemas.microsoft.com/office/drawing/2014/main" id="{134E543A-4C8A-4FB7-B6EF-D9B8D7E39B6D}"/>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2" name="Freeform 8">
              <a:extLst>
                <a:ext uri="{FF2B5EF4-FFF2-40B4-BE49-F238E27FC236}">
                  <a16:creationId xmlns:a16="http://schemas.microsoft.com/office/drawing/2014/main" id="{D341728B-C20C-41E8-B821-C21F990C8D6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3" name="Rectangle 9">
              <a:extLst>
                <a:ext uri="{FF2B5EF4-FFF2-40B4-BE49-F238E27FC236}">
                  <a16:creationId xmlns:a16="http://schemas.microsoft.com/office/drawing/2014/main" id="{690B1A2D-FD58-4149-86AF-2C7E8529E910}"/>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4" name="Rectangle 10">
              <a:extLst>
                <a:ext uri="{FF2B5EF4-FFF2-40B4-BE49-F238E27FC236}">
                  <a16:creationId xmlns:a16="http://schemas.microsoft.com/office/drawing/2014/main" id="{F4EE6C84-120D-4FC2-9051-8AC14E77FA9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5" name="Freeform 11">
              <a:extLst>
                <a:ext uri="{FF2B5EF4-FFF2-40B4-BE49-F238E27FC236}">
                  <a16:creationId xmlns:a16="http://schemas.microsoft.com/office/drawing/2014/main" id="{B310CB60-5AEF-4712-B009-59B101AE6342}"/>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6" name="Freeform 12">
              <a:extLst>
                <a:ext uri="{FF2B5EF4-FFF2-40B4-BE49-F238E27FC236}">
                  <a16:creationId xmlns:a16="http://schemas.microsoft.com/office/drawing/2014/main" id="{0B2DC277-8A6D-4563-BFF0-5DA5379A254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7" name="Freeform 13">
              <a:extLst>
                <a:ext uri="{FF2B5EF4-FFF2-40B4-BE49-F238E27FC236}">
                  <a16:creationId xmlns:a16="http://schemas.microsoft.com/office/drawing/2014/main" id="{D6EE3DD4-3B6B-4D8B-AB27-2391B33FDE76}"/>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8" name="Freeform 14">
              <a:extLst>
                <a:ext uri="{FF2B5EF4-FFF2-40B4-BE49-F238E27FC236}">
                  <a16:creationId xmlns:a16="http://schemas.microsoft.com/office/drawing/2014/main" id="{20E10414-604D-4F0F-BC80-EEE2D6F0539A}"/>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Tree>
    <p:extLst>
      <p:ext uri="{BB962C8B-B14F-4D97-AF65-F5344CB8AC3E}">
        <p14:creationId xmlns:p14="http://schemas.microsoft.com/office/powerpoint/2010/main" val="1847765931"/>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p:nvGrpSpPr>
        <p:grpSpPr>
          <a:xfrm>
            <a:off x="469900" y="457761"/>
            <a:ext cx="1998000" cy="374400"/>
            <a:chOff x="398463" y="404813"/>
            <a:chExt cx="1627187" cy="307976"/>
          </a:xfrm>
          <a:solidFill>
            <a:schemeClr val="tx1"/>
          </a:solidFill>
        </p:grpSpPr>
        <p:sp>
          <p:nvSpPr>
            <p:cNvPr id="17"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8"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9" name="Rectangle 7"/>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0"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1" name="Rectangle 9"/>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3" name="Rectangle 10"/>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grpSp>
        <p:nvGrpSpPr>
          <p:cNvPr id="22" name="Group 21">
            <a:extLst>
              <a:ext uri="{FF2B5EF4-FFF2-40B4-BE49-F238E27FC236}">
                <a16:creationId xmlns:a16="http://schemas.microsoft.com/office/drawing/2014/main" id="{7FD9866C-15F4-4676-B066-F8E303F76FF9}"/>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a:extLst>
                <a:ext uri="{FF2B5EF4-FFF2-40B4-BE49-F238E27FC236}">
                  <a16:creationId xmlns:a16="http://schemas.microsoft.com/office/drawing/2014/main" id="{D3BA4E7B-0F6A-496F-9343-94B6FD1A372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4" name="Freeform 6">
              <a:extLst>
                <a:ext uri="{FF2B5EF4-FFF2-40B4-BE49-F238E27FC236}">
                  <a16:creationId xmlns:a16="http://schemas.microsoft.com/office/drawing/2014/main" id="{8D34C1B4-D822-4296-95FD-852CA8105EA2}"/>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5" name="Rectangle 7">
              <a:extLst>
                <a:ext uri="{FF2B5EF4-FFF2-40B4-BE49-F238E27FC236}">
                  <a16:creationId xmlns:a16="http://schemas.microsoft.com/office/drawing/2014/main" id="{DAEB7F1F-D094-4CC3-8276-FF9EB1CB3D30}"/>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6" name="Freeform 8">
              <a:extLst>
                <a:ext uri="{FF2B5EF4-FFF2-40B4-BE49-F238E27FC236}">
                  <a16:creationId xmlns:a16="http://schemas.microsoft.com/office/drawing/2014/main" id="{14DB1B52-F29C-4963-ADB6-F92F1C4CC6B2}"/>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7" name="Rectangle 9">
              <a:extLst>
                <a:ext uri="{FF2B5EF4-FFF2-40B4-BE49-F238E27FC236}">
                  <a16:creationId xmlns:a16="http://schemas.microsoft.com/office/drawing/2014/main" id="{3EC5C785-9E4E-44EF-965C-9E54BD2C6F38}"/>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8" name="Rectangle 10">
              <a:extLst>
                <a:ext uri="{FF2B5EF4-FFF2-40B4-BE49-F238E27FC236}">
                  <a16:creationId xmlns:a16="http://schemas.microsoft.com/office/drawing/2014/main" id="{C2585904-32EC-455D-8830-96F5D6869044}"/>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9" name="Freeform 11">
              <a:extLst>
                <a:ext uri="{FF2B5EF4-FFF2-40B4-BE49-F238E27FC236}">
                  <a16:creationId xmlns:a16="http://schemas.microsoft.com/office/drawing/2014/main" id="{DCB12CD3-0AAB-478B-A854-49819D23E622}"/>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0" name="Freeform 12">
              <a:extLst>
                <a:ext uri="{FF2B5EF4-FFF2-40B4-BE49-F238E27FC236}">
                  <a16:creationId xmlns:a16="http://schemas.microsoft.com/office/drawing/2014/main" id="{4C2A0C0B-5A51-4A56-A8CC-ED0E63660D3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1" name="Freeform 13">
              <a:extLst>
                <a:ext uri="{FF2B5EF4-FFF2-40B4-BE49-F238E27FC236}">
                  <a16:creationId xmlns:a16="http://schemas.microsoft.com/office/drawing/2014/main" id="{F55F9127-5385-4723-8E7B-9D38CE6BAF29}"/>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2" name="Freeform 14">
              <a:extLst>
                <a:ext uri="{FF2B5EF4-FFF2-40B4-BE49-F238E27FC236}">
                  <a16:creationId xmlns:a16="http://schemas.microsoft.com/office/drawing/2014/main" id="{82DA18BA-0A80-4088-8DBE-B6510968AEE6}"/>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Tree>
    <p:extLst>
      <p:ext uri="{BB962C8B-B14F-4D97-AF65-F5344CB8AC3E}">
        <p14:creationId xmlns:p14="http://schemas.microsoft.com/office/powerpoint/2010/main" val="12120088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p:nvGrpSpPr>
        <p:grpSpPr>
          <a:xfrm>
            <a:off x="475325" y="457200"/>
            <a:ext cx="1998000" cy="374400"/>
            <a:chOff x="398463" y="404813"/>
            <a:chExt cx="1627187" cy="307976"/>
          </a:xfrm>
          <a:solidFill>
            <a:schemeClr val="tx1"/>
          </a:solidFill>
        </p:grpSpPr>
        <p:sp>
          <p:nvSpPr>
            <p:cNvPr id="17"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8"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grpSp>
        <p:nvGrpSpPr>
          <p:cNvPr id="19" name="Group 18">
            <a:extLst>
              <a:ext uri="{FF2B5EF4-FFF2-40B4-BE49-F238E27FC236}">
                <a16:creationId xmlns:a16="http://schemas.microsoft.com/office/drawing/2014/main" id="{03A26B1C-9EA9-402B-BB4F-FE4D7CE05EF9}"/>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a:extLst>
                <a:ext uri="{FF2B5EF4-FFF2-40B4-BE49-F238E27FC236}">
                  <a16:creationId xmlns:a16="http://schemas.microsoft.com/office/drawing/2014/main" id="{3F31326C-36FE-42CD-B7E4-287209300B92}"/>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1" name="Freeform 6">
              <a:extLst>
                <a:ext uri="{FF2B5EF4-FFF2-40B4-BE49-F238E27FC236}">
                  <a16:creationId xmlns:a16="http://schemas.microsoft.com/office/drawing/2014/main" id="{77D0F1E3-DCCA-425E-B7BD-4A503F72E61C}"/>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2" name="Rectangle 7">
              <a:extLst>
                <a:ext uri="{FF2B5EF4-FFF2-40B4-BE49-F238E27FC236}">
                  <a16:creationId xmlns:a16="http://schemas.microsoft.com/office/drawing/2014/main" id="{812BEE96-A145-4CEE-88A1-6D0A42ACB13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3" name="Freeform 8">
              <a:extLst>
                <a:ext uri="{FF2B5EF4-FFF2-40B4-BE49-F238E27FC236}">
                  <a16:creationId xmlns:a16="http://schemas.microsoft.com/office/drawing/2014/main" id="{9E54F4D8-80C6-4268-B14F-61756137F64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4" name="Rectangle 9">
              <a:extLst>
                <a:ext uri="{FF2B5EF4-FFF2-40B4-BE49-F238E27FC236}">
                  <a16:creationId xmlns:a16="http://schemas.microsoft.com/office/drawing/2014/main" id="{0464AFCB-0F4C-4988-8AC9-1B73F9DEB328}"/>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5" name="Rectangle 10">
              <a:extLst>
                <a:ext uri="{FF2B5EF4-FFF2-40B4-BE49-F238E27FC236}">
                  <a16:creationId xmlns:a16="http://schemas.microsoft.com/office/drawing/2014/main" id="{C88F5B21-26E0-46B3-A3C6-EA7A2C9B34C9}"/>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6" name="Freeform 11">
              <a:extLst>
                <a:ext uri="{FF2B5EF4-FFF2-40B4-BE49-F238E27FC236}">
                  <a16:creationId xmlns:a16="http://schemas.microsoft.com/office/drawing/2014/main" id="{46D00BA5-CE39-4BA5-A5CC-7EFAD9E23EC3}"/>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7" name="Freeform 12">
              <a:extLst>
                <a:ext uri="{FF2B5EF4-FFF2-40B4-BE49-F238E27FC236}">
                  <a16:creationId xmlns:a16="http://schemas.microsoft.com/office/drawing/2014/main" id="{9491DA92-8CFA-4D97-B245-63A9BE1989CF}"/>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8" name="Freeform 13">
              <a:extLst>
                <a:ext uri="{FF2B5EF4-FFF2-40B4-BE49-F238E27FC236}">
                  <a16:creationId xmlns:a16="http://schemas.microsoft.com/office/drawing/2014/main" id="{74934DA2-285F-4D8F-AF68-1E9687B764B1}"/>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9" name="Freeform 14">
              <a:extLst>
                <a:ext uri="{FF2B5EF4-FFF2-40B4-BE49-F238E27FC236}">
                  <a16:creationId xmlns:a16="http://schemas.microsoft.com/office/drawing/2014/main" id="{FECC80B8-7B81-4530-83F6-24D3A1B7C0A6}"/>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Tree>
    <p:extLst>
      <p:ext uri="{BB962C8B-B14F-4D97-AF65-F5344CB8AC3E}">
        <p14:creationId xmlns:p14="http://schemas.microsoft.com/office/powerpoint/2010/main" val="3788117416"/>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4" name="TextBox 13"/>
          <p:cNvSpPr txBox="1"/>
          <p:nvPr/>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
        <p:nvSpPr>
          <p:cNvPr id="5" name="TextBox 4">
            <a:extLst>
              <a:ext uri="{FF2B5EF4-FFF2-40B4-BE49-F238E27FC236}">
                <a16:creationId xmlns:a16="http://schemas.microsoft.com/office/drawing/2014/main" id="{BA90C3B4-A1C5-4AA4-BD9F-2867F26384E7}"/>
              </a:ext>
            </a:extLst>
          </p:cNvPr>
          <p:cNvSpPr txBox="1"/>
          <p:nvPr userDrawn="1"/>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Tree>
    <p:extLst>
      <p:ext uri="{BB962C8B-B14F-4D97-AF65-F5344CB8AC3E}">
        <p14:creationId xmlns:p14="http://schemas.microsoft.com/office/powerpoint/2010/main" val="212515995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2" name="TextBox 21"/>
          <p:cNvSpPr txBox="1"/>
          <p:nvPr/>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
        <p:nvSpPr>
          <p:cNvPr id="5" name="TextBox 4">
            <a:extLst>
              <a:ext uri="{FF2B5EF4-FFF2-40B4-BE49-F238E27FC236}">
                <a16:creationId xmlns:a16="http://schemas.microsoft.com/office/drawing/2014/main" id="{1B2E6FD3-221F-48CE-AFAA-E566A45C8BE1}"/>
              </a:ext>
            </a:extLst>
          </p:cNvPr>
          <p:cNvSpPr txBox="1"/>
          <p:nvPr userDrawn="1"/>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Tree>
    <p:extLst>
      <p:ext uri="{BB962C8B-B14F-4D97-AF65-F5344CB8AC3E}">
        <p14:creationId xmlns:p14="http://schemas.microsoft.com/office/powerpoint/2010/main" val="12008276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p:cNvSpPr txBox="1"/>
          <p:nvPr/>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
        <p:nvSpPr>
          <p:cNvPr id="5" name="TextBox 4">
            <a:extLst>
              <a:ext uri="{FF2B5EF4-FFF2-40B4-BE49-F238E27FC236}">
                <a16:creationId xmlns:a16="http://schemas.microsoft.com/office/drawing/2014/main" id="{5F4404D2-021C-4F5F-AB50-1E63AC69A510}"/>
              </a:ext>
            </a:extLst>
          </p:cNvPr>
          <p:cNvSpPr txBox="1"/>
          <p:nvPr userDrawn="1"/>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Tree>
    <p:extLst>
      <p:ext uri="{BB962C8B-B14F-4D97-AF65-F5344CB8AC3E}">
        <p14:creationId xmlns:p14="http://schemas.microsoft.com/office/powerpoint/2010/main" val="17069128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2" name="TextBox 21"/>
          <p:cNvSpPr txBox="1"/>
          <p:nvPr/>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
        <p:nvSpPr>
          <p:cNvPr id="5" name="TextBox 4">
            <a:extLst>
              <a:ext uri="{FF2B5EF4-FFF2-40B4-BE49-F238E27FC236}">
                <a16:creationId xmlns:a16="http://schemas.microsoft.com/office/drawing/2014/main" id="{545825F6-E39F-4E9C-BDFC-468373172530}"/>
              </a:ext>
            </a:extLst>
          </p:cNvPr>
          <p:cNvSpPr txBox="1"/>
          <p:nvPr userDrawn="1"/>
        </p:nvSpPr>
        <p:spPr>
          <a:xfrm>
            <a:off x="11414125" y="6477000"/>
            <a:ext cx="307975" cy="100027"/>
          </a:xfrm>
          <a:prstGeom prst="rect">
            <a:avLst/>
          </a:prstGeom>
          <a:noFill/>
        </p:spPr>
        <p:txBody>
          <a:bodyPr wrap="square" lIns="0" tIns="0" rIns="0" bIns="0" rtlCol="0">
            <a:spAutoFit/>
          </a:bodyPr>
          <a:lstStyle/>
          <a:p>
            <a:pPr algn="r" defTabSz="1219170">
              <a:spcBef>
                <a:spcPts val="800"/>
              </a:spcBef>
              <a:buSzPct val="100000"/>
              <a:buFont typeface="Arial"/>
              <a:buNone/>
            </a:pPr>
            <a:fld id="{C58DF478-B544-4ED8-9ED4-6A2648E2D233}" type="slidenum">
              <a:rPr lang="en-US" sz="650" smtClean="0">
                <a:solidFill>
                  <a:prstClr val="white"/>
                </a:solidFill>
              </a:rPr>
              <a:pPr algn="r" defTabSz="1219170">
                <a:spcBef>
                  <a:spcPts val="800"/>
                </a:spcBef>
                <a:buSzPct val="100000"/>
                <a:buFont typeface="Arial"/>
                <a:buNone/>
              </a:pPr>
              <a:t>‹#›</a:t>
            </a:fld>
            <a:endParaRPr lang="en-US" sz="650">
              <a:solidFill>
                <a:prstClr val="white"/>
              </a:solidFill>
            </a:endParaRPr>
          </a:p>
        </p:txBody>
      </p:sp>
    </p:spTree>
    <p:extLst>
      <p:ext uri="{BB962C8B-B14F-4D97-AF65-F5344CB8AC3E}">
        <p14:creationId xmlns:p14="http://schemas.microsoft.com/office/powerpoint/2010/main" val="24328908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8" y="1626101"/>
            <a:ext cx="4266983" cy="4673101"/>
          </a:xfrm>
          <a:prstGeom prst="rect">
            <a:avLst/>
          </a:prstGeom>
        </p:spPr>
        <p:txBody>
          <a:bodyPr>
            <a:noAutofit/>
          </a:bodyPr>
          <a:lstStyle>
            <a:lvl1pPr>
              <a:tabLst>
                <a:tab pos="5029074" algn="r"/>
              </a:tabLst>
              <a:defRPr sz="1800">
                <a:solidFill>
                  <a:schemeClr val="accent3"/>
                </a:solidFill>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469900" y="1665288"/>
            <a:ext cx="6660867" cy="4633913"/>
          </a:xfrm>
          <a:prstGeom prst="rect">
            <a:avLst/>
          </a:prstGeom>
        </p:spPr>
        <p:txBody>
          <a:bodyPr>
            <a:noAutofit/>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73729663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grpSp>
        <p:nvGrpSpPr>
          <p:cNvPr id="16" name="Group 15">
            <a:extLst>
              <a:ext uri="{FF2B5EF4-FFF2-40B4-BE49-F238E27FC236}">
                <a16:creationId xmlns:a16="http://schemas.microsoft.com/office/drawing/2014/main" id="{30CCC697-A5D9-4963-9A07-DE4864F3D38E}"/>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6B2059E6-BBF3-4A49-A111-6143E2AC0D6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8" name="Freeform 6">
              <a:extLst>
                <a:ext uri="{FF2B5EF4-FFF2-40B4-BE49-F238E27FC236}">
                  <a16:creationId xmlns:a16="http://schemas.microsoft.com/office/drawing/2014/main" id="{588B39D1-4FE9-4B6C-B955-51F5DE7F9752}"/>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19" name="Rectangle 7">
              <a:extLst>
                <a:ext uri="{FF2B5EF4-FFF2-40B4-BE49-F238E27FC236}">
                  <a16:creationId xmlns:a16="http://schemas.microsoft.com/office/drawing/2014/main" id="{1C5303B2-31E6-460A-877D-77B61235497B}"/>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0" name="Freeform 8">
              <a:extLst>
                <a:ext uri="{FF2B5EF4-FFF2-40B4-BE49-F238E27FC236}">
                  <a16:creationId xmlns:a16="http://schemas.microsoft.com/office/drawing/2014/main" id="{1C540B25-C562-4C44-9556-EDEB39D0BE0A}"/>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21" name="Rectangle 9">
              <a:extLst>
                <a:ext uri="{FF2B5EF4-FFF2-40B4-BE49-F238E27FC236}">
                  <a16:creationId xmlns:a16="http://schemas.microsoft.com/office/drawing/2014/main" id="{C7FAB030-7C4C-4B38-A8FA-63D9B014134E}"/>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4" name="Rectangle 10">
              <a:extLst>
                <a:ext uri="{FF2B5EF4-FFF2-40B4-BE49-F238E27FC236}">
                  <a16:creationId xmlns:a16="http://schemas.microsoft.com/office/drawing/2014/main" id="{EF12B632-BA87-48C3-B460-9F983D5A2B0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5" name="Freeform 11">
              <a:extLst>
                <a:ext uri="{FF2B5EF4-FFF2-40B4-BE49-F238E27FC236}">
                  <a16:creationId xmlns:a16="http://schemas.microsoft.com/office/drawing/2014/main" id="{EB086938-0183-4951-AC92-77BA05D0968B}"/>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6" name="Freeform 12">
              <a:extLst>
                <a:ext uri="{FF2B5EF4-FFF2-40B4-BE49-F238E27FC236}">
                  <a16:creationId xmlns:a16="http://schemas.microsoft.com/office/drawing/2014/main" id="{4BD61B94-1B3D-4FDB-AFB7-21C892310ECA}"/>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7" name="Freeform 13">
              <a:extLst>
                <a:ext uri="{FF2B5EF4-FFF2-40B4-BE49-F238E27FC236}">
                  <a16:creationId xmlns:a16="http://schemas.microsoft.com/office/drawing/2014/main" id="{300F5551-98D0-4C62-9AC0-B2105D8E957C}"/>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sp>
          <p:nvSpPr>
            <p:cNvPr id="38" name="Freeform 14">
              <a:extLst>
                <a:ext uri="{FF2B5EF4-FFF2-40B4-BE49-F238E27FC236}">
                  <a16:creationId xmlns:a16="http://schemas.microsoft.com/office/drawing/2014/main" id="{01E141AB-8CD4-4334-9BB7-31C6A7579A9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600">
                <a:solidFill>
                  <a:prstClr val="white"/>
                </a:solidFill>
              </a:endParaRPr>
            </a:p>
          </p:txBody>
        </p:sp>
      </p:grpSp>
    </p:spTree>
    <p:extLst>
      <p:ext uri="{BB962C8B-B14F-4D97-AF65-F5344CB8AC3E}">
        <p14:creationId xmlns:p14="http://schemas.microsoft.com/office/powerpoint/2010/main" val="12442977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722820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D Agenc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662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7"/>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37224441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line">
  <p:cSld name="Section Headline">
    <p:bg>
      <p:bgPr>
        <a:solidFill>
          <a:schemeClr val="tx1"/>
        </a:solidFill>
        <a:effectLst/>
      </p:bgPr>
    </p:bg>
    <p:spTree>
      <p:nvGrpSpPr>
        <p:cNvPr id="1" name="Shape 130"/>
        <p:cNvGrpSpPr/>
        <p:nvPr/>
      </p:nvGrpSpPr>
      <p:grpSpPr>
        <a:xfrm>
          <a:off x="0" y="0"/>
          <a:ext cx="0" cy="0"/>
          <a:chOff x="0" y="0"/>
          <a:chExt cx="0" cy="0"/>
        </a:xfrm>
      </p:grpSpPr>
      <p:sp>
        <p:nvSpPr>
          <p:cNvPr id="131" name="Google Shape;131;p32"/>
          <p:cNvSpPr txBox="1">
            <a:spLocks noGrp="1"/>
          </p:cNvSpPr>
          <p:nvPr>
            <p:ph type="title"/>
          </p:nvPr>
        </p:nvSpPr>
        <p:spPr>
          <a:xfrm>
            <a:off x="612400" y="612400"/>
            <a:ext cx="10967200" cy="563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400" b="1">
                <a:solidFill>
                  <a:srgbClr val="6FDA44"/>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Tree>
    <p:extLst>
      <p:ext uri="{BB962C8B-B14F-4D97-AF65-F5344CB8AC3E}">
        <p14:creationId xmlns:p14="http://schemas.microsoft.com/office/powerpoint/2010/main" val="325376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375594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79711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206660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Right, Subhead &amp; Breadcrumb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B912B5A-4EFE-4F10-9322-C971DDF230EF}"/>
              </a:ext>
            </a:extLst>
          </p:cNvPr>
          <p:cNvGraphicFramePr>
            <a:graphicFrameLocks noChangeAspect="1"/>
          </p:cNvGraphicFramePr>
          <p:nvPr>
            <p:custDataLst>
              <p:tags r:id="rId1"/>
            </p:custDataLst>
            <p:extLst>
              <p:ext uri="{D42A27DB-BD31-4B8C-83A1-F6EECF244321}">
                <p14:modId xmlns:p14="http://schemas.microsoft.com/office/powerpoint/2010/main" val="1975360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CB912B5A-4EFE-4F10-9322-C971DDF230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CF43516-C935-4785-8727-EA48BADEDCC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400" b="0" i="0" baseline="0">
              <a:latin typeface="Chronicle Display Black" pitchFamily="50" charset="0"/>
              <a:sym typeface="Chronicle Display Black" pitchFamily="50" charset="0"/>
            </a:endParaRPr>
          </a:p>
        </p:txBody>
      </p:sp>
      <p:sp>
        <p:nvSpPr>
          <p:cNvPr id="2" name="Title 1">
            <a:extLst>
              <a:ext uri="{FF2B5EF4-FFF2-40B4-BE49-F238E27FC236}">
                <a16:creationId xmlns:a16="http://schemas.microsoft.com/office/drawing/2014/main" id="{BDFAB292-D9D0-4411-8456-90C02DB4019C}"/>
              </a:ext>
            </a:extLst>
          </p:cNvPr>
          <p:cNvSpPr>
            <a:spLocks noGrp="1"/>
          </p:cNvSpPr>
          <p:nvPr>
            <p:ph type="title"/>
          </p:nvPr>
        </p:nvSpPr>
        <p:spPr>
          <a:xfrm>
            <a:off x="5397500" y="669544"/>
            <a:ext cx="6137512" cy="381392"/>
          </a:xfrm>
        </p:spPr>
        <p:txBody>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838CA61B-8DBB-4395-9E9F-405E5CBF79FA}"/>
              </a:ext>
            </a:extLst>
          </p:cNvPr>
          <p:cNvSpPr>
            <a:spLocks noGrp="1"/>
          </p:cNvSpPr>
          <p:nvPr>
            <p:ph type="pic" sz="quarter" idx="10" hasCustomPrompt="1"/>
          </p:nvPr>
        </p:nvSpPr>
        <p:spPr>
          <a:xfrm>
            <a:off x="0" y="0"/>
            <a:ext cx="4806950" cy="6858000"/>
          </a:xfrm>
        </p:spPr>
        <p:txBody>
          <a:bodyPr anchor="ctr"/>
          <a:lstStyle>
            <a:lvl1pPr marL="0" indent="0" algn="ctr">
              <a:buNone/>
              <a:defRPr>
                <a:solidFill>
                  <a:schemeClr val="accent6"/>
                </a:solidFill>
              </a:defRPr>
            </a:lvl1pPr>
          </a:lstStyle>
          <a:p>
            <a:r>
              <a:rPr lang="en-US"/>
              <a:t>Click to insert picture</a:t>
            </a:r>
          </a:p>
        </p:txBody>
      </p:sp>
      <p:sp>
        <p:nvSpPr>
          <p:cNvPr id="11" name="Text Placeholder 10">
            <a:extLst>
              <a:ext uri="{FF2B5EF4-FFF2-40B4-BE49-F238E27FC236}">
                <a16:creationId xmlns:a16="http://schemas.microsoft.com/office/drawing/2014/main" id="{6650516E-641C-4EFA-8CA7-4E0C60B42CEB}"/>
              </a:ext>
            </a:extLst>
          </p:cNvPr>
          <p:cNvSpPr>
            <a:spLocks noGrp="1"/>
          </p:cNvSpPr>
          <p:nvPr>
            <p:ph type="body" sz="quarter" idx="11" hasCustomPrompt="1"/>
          </p:nvPr>
        </p:nvSpPr>
        <p:spPr>
          <a:xfrm>
            <a:off x="5397500" y="1050936"/>
            <a:ext cx="6137512" cy="381392"/>
          </a:xfrm>
        </p:spPr>
        <p:txBody>
          <a:bodyPr/>
          <a:lstStyle>
            <a:lvl1pPr marL="0" indent="0">
              <a:buNone/>
              <a:defRPr sz="1200"/>
            </a:lvl1pPr>
          </a:lstStyle>
          <a:p>
            <a:pPr lvl="0"/>
            <a:r>
              <a:rPr lang="en-US" sz="1400"/>
              <a:t>Click to edit Master text styles</a:t>
            </a:r>
            <a:endParaRPr lang="en-US"/>
          </a:p>
        </p:txBody>
      </p:sp>
      <p:sp>
        <p:nvSpPr>
          <p:cNvPr id="12" name="Text Placeholder 5">
            <a:extLst>
              <a:ext uri="{FF2B5EF4-FFF2-40B4-BE49-F238E27FC236}">
                <a16:creationId xmlns:a16="http://schemas.microsoft.com/office/drawing/2014/main" id="{E0280C66-47F5-4458-AA31-95CF3025E372}"/>
              </a:ext>
            </a:extLst>
          </p:cNvPr>
          <p:cNvSpPr>
            <a:spLocks noGrp="1"/>
          </p:cNvSpPr>
          <p:nvPr>
            <p:ph type="body" sz="quarter" idx="15" hasCustomPrompt="1"/>
          </p:nvPr>
        </p:nvSpPr>
        <p:spPr>
          <a:xfrm>
            <a:off x="5397500"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0970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Divider">
    <p:bg>
      <p:bgPr>
        <a:solidFill>
          <a:srgbClr val="FDD300"/>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4B521E-45B1-4DF5-AF83-CF81FF72A0AD}"/>
              </a:ext>
            </a:extLst>
          </p:cNvPr>
          <p:cNvGraphicFramePr>
            <a:graphicFrameLocks noChangeAspect="1"/>
          </p:cNvGraphicFramePr>
          <p:nvPr>
            <p:custDataLst>
              <p:tags r:id="rId1"/>
            </p:custDataLst>
            <p:extLst>
              <p:ext uri="{D42A27DB-BD31-4B8C-83A1-F6EECF244321}">
                <p14:modId xmlns:p14="http://schemas.microsoft.com/office/powerpoint/2010/main" val="391335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ct 2" hidden="1">
                        <a:extLst>
                          <a:ext uri="{FF2B5EF4-FFF2-40B4-BE49-F238E27FC236}">
                            <a16:creationId xmlns:a16="http://schemas.microsoft.com/office/drawing/2014/main" id="{844B521E-45B1-4DF5-AF83-CF81FF72A0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B9F01BCD-D0E7-4C16-818C-FDF6C61207F4}"/>
              </a:ext>
            </a:extLst>
          </p:cNvPr>
          <p:cNvGrpSpPr/>
          <p:nvPr/>
        </p:nvGrpSpPr>
        <p:grpSpPr>
          <a:xfrm>
            <a:off x="6591045" y="2239972"/>
            <a:ext cx="2452738" cy="2728580"/>
            <a:chOff x="6953285" y="3278976"/>
            <a:chExt cx="1506831" cy="1682464"/>
          </a:xfrm>
        </p:grpSpPr>
        <p:grpSp>
          <p:nvGrpSpPr>
            <p:cNvPr id="5" name="Group 4">
              <a:extLst>
                <a:ext uri="{FF2B5EF4-FFF2-40B4-BE49-F238E27FC236}">
                  <a16:creationId xmlns:a16="http://schemas.microsoft.com/office/drawing/2014/main" id="{035AD732-4189-4F7D-8A59-BEA1A0C74690}"/>
                </a:ext>
              </a:extLst>
            </p:cNvPr>
            <p:cNvGrpSpPr>
              <a:grpSpLocks noChangeAspect="1"/>
            </p:cNvGrpSpPr>
            <p:nvPr/>
          </p:nvGrpSpPr>
          <p:grpSpPr>
            <a:xfrm>
              <a:off x="7291345" y="3278976"/>
              <a:ext cx="1168771" cy="1682464"/>
              <a:chOff x="5614264" y="2194216"/>
              <a:chExt cx="2755900" cy="3967163"/>
            </a:xfrm>
          </p:grpSpPr>
          <p:sp>
            <p:nvSpPr>
              <p:cNvPr id="7" name="Freeform 55">
                <a:extLst>
                  <a:ext uri="{FF2B5EF4-FFF2-40B4-BE49-F238E27FC236}">
                    <a16:creationId xmlns:a16="http://schemas.microsoft.com/office/drawing/2014/main" id="{4E44469E-381F-4E01-A7CB-1C0D52CCBF54}"/>
                  </a:ext>
                </a:extLst>
              </p:cNvPr>
              <p:cNvSpPr>
                <a:spLocks/>
              </p:cNvSpPr>
              <p:nvPr/>
            </p:nvSpPr>
            <p:spPr bwMode="auto">
              <a:xfrm>
                <a:off x="5614264" y="2194216"/>
                <a:ext cx="2755900" cy="3967163"/>
              </a:xfrm>
              <a:custGeom>
                <a:avLst/>
                <a:gdLst>
                  <a:gd name="T0" fmla="*/ 1484 w 1736"/>
                  <a:gd name="T1" fmla="*/ 1601 h 2499"/>
                  <a:gd name="T2" fmla="*/ 1675 w 1736"/>
                  <a:gd name="T3" fmla="*/ 999 h 2499"/>
                  <a:gd name="T4" fmla="*/ 1696 w 1736"/>
                  <a:gd name="T5" fmla="*/ 908 h 2499"/>
                  <a:gd name="T6" fmla="*/ 1705 w 1736"/>
                  <a:gd name="T7" fmla="*/ 815 h 2499"/>
                  <a:gd name="T8" fmla="*/ 1705 w 1736"/>
                  <a:gd name="T9" fmla="*/ 745 h 2499"/>
                  <a:gd name="T10" fmla="*/ 1690 w 1736"/>
                  <a:gd name="T11" fmla="*/ 632 h 2499"/>
                  <a:gd name="T12" fmla="*/ 1660 w 1736"/>
                  <a:gd name="T13" fmla="*/ 526 h 2499"/>
                  <a:gd name="T14" fmla="*/ 1614 w 1736"/>
                  <a:gd name="T15" fmla="*/ 424 h 2499"/>
                  <a:gd name="T16" fmla="*/ 1555 w 1736"/>
                  <a:gd name="T17" fmla="*/ 334 h 2499"/>
                  <a:gd name="T18" fmla="*/ 1484 w 1736"/>
                  <a:gd name="T19" fmla="*/ 252 h 2499"/>
                  <a:gd name="T20" fmla="*/ 1403 w 1736"/>
                  <a:gd name="T21" fmla="*/ 180 h 2499"/>
                  <a:gd name="T22" fmla="*/ 1310 w 1736"/>
                  <a:gd name="T23" fmla="*/ 122 h 2499"/>
                  <a:gd name="T24" fmla="*/ 1210 w 1736"/>
                  <a:gd name="T25" fmla="*/ 76 h 2499"/>
                  <a:gd name="T26" fmla="*/ 1103 w 1736"/>
                  <a:gd name="T27" fmla="*/ 46 h 2499"/>
                  <a:gd name="T28" fmla="*/ 990 w 1736"/>
                  <a:gd name="T29" fmla="*/ 32 h 2499"/>
                  <a:gd name="T30" fmla="*/ 914 w 1736"/>
                  <a:gd name="T31" fmla="*/ 32 h 2499"/>
                  <a:gd name="T32" fmla="*/ 801 w 1736"/>
                  <a:gd name="T33" fmla="*/ 46 h 2499"/>
                  <a:gd name="T34" fmla="*/ 693 w 1736"/>
                  <a:gd name="T35" fmla="*/ 76 h 2499"/>
                  <a:gd name="T36" fmla="*/ 593 w 1736"/>
                  <a:gd name="T37" fmla="*/ 122 h 2499"/>
                  <a:gd name="T38" fmla="*/ 500 w 1736"/>
                  <a:gd name="T39" fmla="*/ 180 h 2499"/>
                  <a:gd name="T40" fmla="*/ 419 w 1736"/>
                  <a:gd name="T41" fmla="*/ 252 h 2499"/>
                  <a:gd name="T42" fmla="*/ 349 w 1736"/>
                  <a:gd name="T43" fmla="*/ 334 h 2499"/>
                  <a:gd name="T44" fmla="*/ 289 w 1736"/>
                  <a:gd name="T45" fmla="*/ 424 h 2499"/>
                  <a:gd name="T46" fmla="*/ 243 w 1736"/>
                  <a:gd name="T47" fmla="*/ 526 h 2499"/>
                  <a:gd name="T48" fmla="*/ 213 w 1736"/>
                  <a:gd name="T49" fmla="*/ 632 h 2499"/>
                  <a:gd name="T50" fmla="*/ 198 w 1736"/>
                  <a:gd name="T51" fmla="*/ 745 h 2499"/>
                  <a:gd name="T52" fmla="*/ 197 w 1736"/>
                  <a:gd name="T53" fmla="*/ 882 h 2499"/>
                  <a:gd name="T54" fmla="*/ 265 w 1736"/>
                  <a:gd name="T55" fmla="*/ 1845 h 2499"/>
                  <a:gd name="T56" fmla="*/ 658 w 1736"/>
                  <a:gd name="T57" fmla="*/ 2188 h 2499"/>
                  <a:gd name="T58" fmla="*/ 198 w 1736"/>
                  <a:gd name="T59" fmla="*/ 1391 h 2499"/>
                  <a:gd name="T60" fmla="*/ 167 w 1736"/>
                  <a:gd name="T61" fmla="*/ 784 h 2499"/>
                  <a:gd name="T62" fmla="*/ 172 w 1736"/>
                  <a:gd name="T63" fmla="*/ 704 h 2499"/>
                  <a:gd name="T64" fmla="*/ 193 w 1736"/>
                  <a:gd name="T65" fmla="*/ 589 h 2499"/>
                  <a:gd name="T66" fmla="*/ 230 w 1736"/>
                  <a:gd name="T67" fmla="*/ 480 h 2499"/>
                  <a:gd name="T68" fmla="*/ 282 w 1736"/>
                  <a:gd name="T69" fmla="*/ 378 h 2499"/>
                  <a:gd name="T70" fmla="*/ 347 w 1736"/>
                  <a:gd name="T71" fmla="*/ 285 h 2499"/>
                  <a:gd name="T72" fmla="*/ 424 w 1736"/>
                  <a:gd name="T73" fmla="*/ 204 h 2499"/>
                  <a:gd name="T74" fmla="*/ 513 w 1736"/>
                  <a:gd name="T75" fmla="*/ 133 h 2499"/>
                  <a:gd name="T76" fmla="*/ 612 w 1736"/>
                  <a:gd name="T77" fmla="*/ 78 h 2499"/>
                  <a:gd name="T78" fmla="*/ 719 w 1736"/>
                  <a:gd name="T79" fmla="*/ 35 h 2499"/>
                  <a:gd name="T80" fmla="*/ 832 w 1736"/>
                  <a:gd name="T81" fmla="*/ 9 h 2499"/>
                  <a:gd name="T82" fmla="*/ 953 w 1736"/>
                  <a:gd name="T83" fmla="*/ 0 h 2499"/>
                  <a:gd name="T84" fmla="*/ 1032 w 1736"/>
                  <a:gd name="T85" fmla="*/ 4 h 2499"/>
                  <a:gd name="T86" fmla="*/ 1147 w 1736"/>
                  <a:gd name="T87" fmla="*/ 24 h 2499"/>
                  <a:gd name="T88" fmla="*/ 1256 w 1736"/>
                  <a:gd name="T89" fmla="*/ 61 h 2499"/>
                  <a:gd name="T90" fmla="*/ 1358 w 1736"/>
                  <a:gd name="T91" fmla="*/ 113 h 2499"/>
                  <a:gd name="T92" fmla="*/ 1451 w 1736"/>
                  <a:gd name="T93" fmla="*/ 180 h 2499"/>
                  <a:gd name="T94" fmla="*/ 1532 w 1736"/>
                  <a:gd name="T95" fmla="*/ 258 h 2499"/>
                  <a:gd name="T96" fmla="*/ 1601 w 1736"/>
                  <a:gd name="T97" fmla="*/ 346 h 2499"/>
                  <a:gd name="T98" fmla="*/ 1658 w 1736"/>
                  <a:gd name="T99" fmla="*/ 445 h 2499"/>
                  <a:gd name="T100" fmla="*/ 1701 w 1736"/>
                  <a:gd name="T101" fmla="*/ 552 h 2499"/>
                  <a:gd name="T102" fmla="*/ 1727 w 1736"/>
                  <a:gd name="T103" fmla="*/ 665 h 2499"/>
                  <a:gd name="T104" fmla="*/ 1736 w 1736"/>
                  <a:gd name="T105" fmla="*/ 784 h 2499"/>
                  <a:gd name="T106" fmla="*/ 1733 w 1736"/>
                  <a:gd name="T107" fmla="*/ 849 h 2499"/>
                  <a:gd name="T108" fmla="*/ 1720 w 1736"/>
                  <a:gd name="T109" fmla="*/ 945 h 2499"/>
                  <a:gd name="T110" fmla="*/ 1694 w 1736"/>
                  <a:gd name="T111" fmla="*/ 1038 h 2499"/>
                  <a:gd name="T112" fmla="*/ 1625 w 1736"/>
                  <a:gd name="T113" fmla="*/ 2499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6" h="2499">
                    <a:moveTo>
                      <a:pt x="1625" y="2499"/>
                    </a:moveTo>
                    <a:lnTo>
                      <a:pt x="1484" y="1603"/>
                    </a:lnTo>
                    <a:lnTo>
                      <a:pt x="1484" y="1601"/>
                    </a:lnTo>
                    <a:lnTo>
                      <a:pt x="1664" y="1028"/>
                    </a:lnTo>
                    <a:lnTo>
                      <a:pt x="1664" y="1028"/>
                    </a:lnTo>
                    <a:lnTo>
                      <a:pt x="1675" y="999"/>
                    </a:lnTo>
                    <a:lnTo>
                      <a:pt x="1683" y="969"/>
                    </a:lnTo>
                    <a:lnTo>
                      <a:pt x="1690" y="939"/>
                    </a:lnTo>
                    <a:lnTo>
                      <a:pt x="1696" y="908"/>
                    </a:lnTo>
                    <a:lnTo>
                      <a:pt x="1699" y="878"/>
                    </a:lnTo>
                    <a:lnTo>
                      <a:pt x="1703" y="847"/>
                    </a:lnTo>
                    <a:lnTo>
                      <a:pt x="1705" y="815"/>
                    </a:lnTo>
                    <a:lnTo>
                      <a:pt x="1705" y="784"/>
                    </a:lnTo>
                    <a:lnTo>
                      <a:pt x="1705" y="784"/>
                    </a:lnTo>
                    <a:lnTo>
                      <a:pt x="1705" y="745"/>
                    </a:lnTo>
                    <a:lnTo>
                      <a:pt x="1701" y="708"/>
                    </a:lnTo>
                    <a:lnTo>
                      <a:pt x="1697" y="669"/>
                    </a:lnTo>
                    <a:lnTo>
                      <a:pt x="1690" y="632"/>
                    </a:lnTo>
                    <a:lnTo>
                      <a:pt x="1683" y="597"/>
                    </a:lnTo>
                    <a:lnTo>
                      <a:pt x="1671" y="560"/>
                    </a:lnTo>
                    <a:lnTo>
                      <a:pt x="1660" y="526"/>
                    </a:lnTo>
                    <a:lnTo>
                      <a:pt x="1645" y="491"/>
                    </a:lnTo>
                    <a:lnTo>
                      <a:pt x="1631" y="458"/>
                    </a:lnTo>
                    <a:lnTo>
                      <a:pt x="1614" y="424"/>
                    </a:lnTo>
                    <a:lnTo>
                      <a:pt x="1595" y="393"/>
                    </a:lnTo>
                    <a:lnTo>
                      <a:pt x="1577" y="363"/>
                    </a:lnTo>
                    <a:lnTo>
                      <a:pt x="1555" y="334"/>
                    </a:lnTo>
                    <a:lnTo>
                      <a:pt x="1532" y="306"/>
                    </a:lnTo>
                    <a:lnTo>
                      <a:pt x="1510" y="278"/>
                    </a:lnTo>
                    <a:lnTo>
                      <a:pt x="1484" y="252"/>
                    </a:lnTo>
                    <a:lnTo>
                      <a:pt x="1458" y="226"/>
                    </a:lnTo>
                    <a:lnTo>
                      <a:pt x="1431" y="202"/>
                    </a:lnTo>
                    <a:lnTo>
                      <a:pt x="1403" y="180"/>
                    </a:lnTo>
                    <a:lnTo>
                      <a:pt x="1373" y="159"/>
                    </a:lnTo>
                    <a:lnTo>
                      <a:pt x="1342" y="139"/>
                    </a:lnTo>
                    <a:lnTo>
                      <a:pt x="1310" y="122"/>
                    </a:lnTo>
                    <a:lnTo>
                      <a:pt x="1279" y="106"/>
                    </a:lnTo>
                    <a:lnTo>
                      <a:pt x="1245" y="89"/>
                    </a:lnTo>
                    <a:lnTo>
                      <a:pt x="1210" y="76"/>
                    </a:lnTo>
                    <a:lnTo>
                      <a:pt x="1175" y="65"/>
                    </a:lnTo>
                    <a:lnTo>
                      <a:pt x="1140" y="54"/>
                    </a:lnTo>
                    <a:lnTo>
                      <a:pt x="1103" y="46"/>
                    </a:lnTo>
                    <a:lnTo>
                      <a:pt x="1066" y="39"/>
                    </a:lnTo>
                    <a:lnTo>
                      <a:pt x="1028" y="35"/>
                    </a:lnTo>
                    <a:lnTo>
                      <a:pt x="990" y="32"/>
                    </a:lnTo>
                    <a:lnTo>
                      <a:pt x="953" y="30"/>
                    </a:lnTo>
                    <a:lnTo>
                      <a:pt x="953" y="30"/>
                    </a:lnTo>
                    <a:lnTo>
                      <a:pt x="914" y="32"/>
                    </a:lnTo>
                    <a:lnTo>
                      <a:pt x="875" y="35"/>
                    </a:lnTo>
                    <a:lnTo>
                      <a:pt x="838" y="39"/>
                    </a:lnTo>
                    <a:lnTo>
                      <a:pt x="801" y="46"/>
                    </a:lnTo>
                    <a:lnTo>
                      <a:pt x="764" y="54"/>
                    </a:lnTo>
                    <a:lnTo>
                      <a:pt x="728" y="65"/>
                    </a:lnTo>
                    <a:lnTo>
                      <a:pt x="693" y="76"/>
                    </a:lnTo>
                    <a:lnTo>
                      <a:pt x="658" y="89"/>
                    </a:lnTo>
                    <a:lnTo>
                      <a:pt x="625" y="106"/>
                    </a:lnTo>
                    <a:lnTo>
                      <a:pt x="593" y="122"/>
                    </a:lnTo>
                    <a:lnTo>
                      <a:pt x="562" y="139"/>
                    </a:lnTo>
                    <a:lnTo>
                      <a:pt x="530" y="159"/>
                    </a:lnTo>
                    <a:lnTo>
                      <a:pt x="500" y="180"/>
                    </a:lnTo>
                    <a:lnTo>
                      <a:pt x="473" y="202"/>
                    </a:lnTo>
                    <a:lnTo>
                      <a:pt x="445" y="226"/>
                    </a:lnTo>
                    <a:lnTo>
                      <a:pt x="419" y="252"/>
                    </a:lnTo>
                    <a:lnTo>
                      <a:pt x="395" y="278"/>
                    </a:lnTo>
                    <a:lnTo>
                      <a:pt x="371" y="306"/>
                    </a:lnTo>
                    <a:lnTo>
                      <a:pt x="349" y="334"/>
                    </a:lnTo>
                    <a:lnTo>
                      <a:pt x="326" y="363"/>
                    </a:lnTo>
                    <a:lnTo>
                      <a:pt x="308" y="393"/>
                    </a:lnTo>
                    <a:lnTo>
                      <a:pt x="289" y="424"/>
                    </a:lnTo>
                    <a:lnTo>
                      <a:pt x="273" y="458"/>
                    </a:lnTo>
                    <a:lnTo>
                      <a:pt x="258" y="491"/>
                    </a:lnTo>
                    <a:lnTo>
                      <a:pt x="243" y="526"/>
                    </a:lnTo>
                    <a:lnTo>
                      <a:pt x="232" y="560"/>
                    </a:lnTo>
                    <a:lnTo>
                      <a:pt x="223" y="597"/>
                    </a:lnTo>
                    <a:lnTo>
                      <a:pt x="213" y="632"/>
                    </a:lnTo>
                    <a:lnTo>
                      <a:pt x="206" y="669"/>
                    </a:lnTo>
                    <a:lnTo>
                      <a:pt x="202" y="708"/>
                    </a:lnTo>
                    <a:lnTo>
                      <a:pt x="198" y="745"/>
                    </a:lnTo>
                    <a:lnTo>
                      <a:pt x="198" y="784"/>
                    </a:lnTo>
                    <a:lnTo>
                      <a:pt x="197" y="878"/>
                    </a:lnTo>
                    <a:lnTo>
                      <a:pt x="197" y="882"/>
                    </a:lnTo>
                    <a:lnTo>
                      <a:pt x="41" y="1360"/>
                    </a:lnTo>
                    <a:lnTo>
                      <a:pt x="226" y="1360"/>
                    </a:lnTo>
                    <a:lnTo>
                      <a:pt x="265" y="1845"/>
                    </a:lnTo>
                    <a:lnTo>
                      <a:pt x="632" y="1801"/>
                    </a:lnTo>
                    <a:lnTo>
                      <a:pt x="688" y="2183"/>
                    </a:lnTo>
                    <a:lnTo>
                      <a:pt x="658" y="2188"/>
                    </a:lnTo>
                    <a:lnTo>
                      <a:pt x="606" y="1834"/>
                    </a:lnTo>
                    <a:lnTo>
                      <a:pt x="237" y="1879"/>
                    </a:lnTo>
                    <a:lnTo>
                      <a:pt x="198" y="1391"/>
                    </a:lnTo>
                    <a:lnTo>
                      <a:pt x="0" y="1391"/>
                    </a:lnTo>
                    <a:lnTo>
                      <a:pt x="167" y="875"/>
                    </a:lnTo>
                    <a:lnTo>
                      <a:pt x="167" y="784"/>
                    </a:lnTo>
                    <a:lnTo>
                      <a:pt x="167" y="784"/>
                    </a:lnTo>
                    <a:lnTo>
                      <a:pt x="169" y="743"/>
                    </a:lnTo>
                    <a:lnTo>
                      <a:pt x="172" y="704"/>
                    </a:lnTo>
                    <a:lnTo>
                      <a:pt x="176" y="665"/>
                    </a:lnTo>
                    <a:lnTo>
                      <a:pt x="184" y="626"/>
                    </a:lnTo>
                    <a:lnTo>
                      <a:pt x="193" y="589"/>
                    </a:lnTo>
                    <a:lnTo>
                      <a:pt x="202" y="552"/>
                    </a:lnTo>
                    <a:lnTo>
                      <a:pt x="215" y="515"/>
                    </a:lnTo>
                    <a:lnTo>
                      <a:pt x="230" y="480"/>
                    </a:lnTo>
                    <a:lnTo>
                      <a:pt x="245" y="445"/>
                    </a:lnTo>
                    <a:lnTo>
                      <a:pt x="263" y="411"/>
                    </a:lnTo>
                    <a:lnTo>
                      <a:pt x="282" y="378"/>
                    </a:lnTo>
                    <a:lnTo>
                      <a:pt x="302" y="346"/>
                    </a:lnTo>
                    <a:lnTo>
                      <a:pt x="324" y="315"/>
                    </a:lnTo>
                    <a:lnTo>
                      <a:pt x="347" y="285"/>
                    </a:lnTo>
                    <a:lnTo>
                      <a:pt x="371" y="258"/>
                    </a:lnTo>
                    <a:lnTo>
                      <a:pt x="397" y="230"/>
                    </a:lnTo>
                    <a:lnTo>
                      <a:pt x="424" y="204"/>
                    </a:lnTo>
                    <a:lnTo>
                      <a:pt x="454" y="180"/>
                    </a:lnTo>
                    <a:lnTo>
                      <a:pt x="484" y="156"/>
                    </a:lnTo>
                    <a:lnTo>
                      <a:pt x="513" y="133"/>
                    </a:lnTo>
                    <a:lnTo>
                      <a:pt x="545" y="113"/>
                    </a:lnTo>
                    <a:lnTo>
                      <a:pt x="578" y="95"/>
                    </a:lnTo>
                    <a:lnTo>
                      <a:pt x="612" y="78"/>
                    </a:lnTo>
                    <a:lnTo>
                      <a:pt x="647" y="61"/>
                    </a:lnTo>
                    <a:lnTo>
                      <a:pt x="682" y="48"/>
                    </a:lnTo>
                    <a:lnTo>
                      <a:pt x="719" y="35"/>
                    </a:lnTo>
                    <a:lnTo>
                      <a:pt x="756" y="24"/>
                    </a:lnTo>
                    <a:lnTo>
                      <a:pt x="793" y="17"/>
                    </a:lnTo>
                    <a:lnTo>
                      <a:pt x="832" y="9"/>
                    </a:lnTo>
                    <a:lnTo>
                      <a:pt x="871" y="4"/>
                    </a:lnTo>
                    <a:lnTo>
                      <a:pt x="912" y="2"/>
                    </a:lnTo>
                    <a:lnTo>
                      <a:pt x="953" y="0"/>
                    </a:lnTo>
                    <a:lnTo>
                      <a:pt x="953" y="0"/>
                    </a:lnTo>
                    <a:lnTo>
                      <a:pt x="991" y="2"/>
                    </a:lnTo>
                    <a:lnTo>
                      <a:pt x="1032" y="4"/>
                    </a:lnTo>
                    <a:lnTo>
                      <a:pt x="1071" y="9"/>
                    </a:lnTo>
                    <a:lnTo>
                      <a:pt x="1110" y="17"/>
                    </a:lnTo>
                    <a:lnTo>
                      <a:pt x="1147" y="24"/>
                    </a:lnTo>
                    <a:lnTo>
                      <a:pt x="1184" y="35"/>
                    </a:lnTo>
                    <a:lnTo>
                      <a:pt x="1221" y="48"/>
                    </a:lnTo>
                    <a:lnTo>
                      <a:pt x="1256" y="61"/>
                    </a:lnTo>
                    <a:lnTo>
                      <a:pt x="1292" y="78"/>
                    </a:lnTo>
                    <a:lnTo>
                      <a:pt x="1325" y="95"/>
                    </a:lnTo>
                    <a:lnTo>
                      <a:pt x="1358" y="113"/>
                    </a:lnTo>
                    <a:lnTo>
                      <a:pt x="1390" y="133"/>
                    </a:lnTo>
                    <a:lnTo>
                      <a:pt x="1421" y="156"/>
                    </a:lnTo>
                    <a:lnTo>
                      <a:pt x="1451" y="180"/>
                    </a:lnTo>
                    <a:lnTo>
                      <a:pt x="1479" y="204"/>
                    </a:lnTo>
                    <a:lnTo>
                      <a:pt x="1507" y="230"/>
                    </a:lnTo>
                    <a:lnTo>
                      <a:pt x="1532" y="258"/>
                    </a:lnTo>
                    <a:lnTo>
                      <a:pt x="1557" y="285"/>
                    </a:lnTo>
                    <a:lnTo>
                      <a:pt x="1581" y="315"/>
                    </a:lnTo>
                    <a:lnTo>
                      <a:pt x="1601" y="346"/>
                    </a:lnTo>
                    <a:lnTo>
                      <a:pt x="1621" y="378"/>
                    </a:lnTo>
                    <a:lnTo>
                      <a:pt x="1642" y="411"/>
                    </a:lnTo>
                    <a:lnTo>
                      <a:pt x="1658" y="445"/>
                    </a:lnTo>
                    <a:lnTo>
                      <a:pt x="1673" y="480"/>
                    </a:lnTo>
                    <a:lnTo>
                      <a:pt x="1688" y="515"/>
                    </a:lnTo>
                    <a:lnTo>
                      <a:pt x="1701" y="552"/>
                    </a:lnTo>
                    <a:lnTo>
                      <a:pt x="1710" y="589"/>
                    </a:lnTo>
                    <a:lnTo>
                      <a:pt x="1720" y="626"/>
                    </a:lnTo>
                    <a:lnTo>
                      <a:pt x="1727" y="665"/>
                    </a:lnTo>
                    <a:lnTo>
                      <a:pt x="1733" y="704"/>
                    </a:lnTo>
                    <a:lnTo>
                      <a:pt x="1734" y="745"/>
                    </a:lnTo>
                    <a:lnTo>
                      <a:pt x="1736" y="784"/>
                    </a:lnTo>
                    <a:lnTo>
                      <a:pt x="1736" y="784"/>
                    </a:lnTo>
                    <a:lnTo>
                      <a:pt x="1734" y="817"/>
                    </a:lnTo>
                    <a:lnTo>
                      <a:pt x="1733" y="849"/>
                    </a:lnTo>
                    <a:lnTo>
                      <a:pt x="1731" y="882"/>
                    </a:lnTo>
                    <a:lnTo>
                      <a:pt x="1725" y="913"/>
                    </a:lnTo>
                    <a:lnTo>
                      <a:pt x="1720" y="945"/>
                    </a:lnTo>
                    <a:lnTo>
                      <a:pt x="1712" y="976"/>
                    </a:lnTo>
                    <a:lnTo>
                      <a:pt x="1703" y="1008"/>
                    </a:lnTo>
                    <a:lnTo>
                      <a:pt x="1694" y="1038"/>
                    </a:lnTo>
                    <a:lnTo>
                      <a:pt x="1516" y="1604"/>
                    </a:lnTo>
                    <a:lnTo>
                      <a:pt x="1657" y="2494"/>
                    </a:lnTo>
                    <a:lnTo>
                      <a:pt x="1625" y="24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8" name="Group 7">
                <a:extLst>
                  <a:ext uri="{FF2B5EF4-FFF2-40B4-BE49-F238E27FC236}">
                    <a16:creationId xmlns:a16="http://schemas.microsoft.com/office/drawing/2014/main" id="{1884EB90-856A-4B3D-8C41-380E81E27851}"/>
                  </a:ext>
                </a:extLst>
              </p:cNvPr>
              <p:cNvGrpSpPr/>
              <p:nvPr/>
            </p:nvGrpSpPr>
            <p:grpSpPr>
              <a:xfrm>
                <a:off x="6207989" y="2521241"/>
                <a:ext cx="1833563" cy="3140075"/>
                <a:chOff x="7651751" y="2178051"/>
                <a:chExt cx="1833563" cy="3140075"/>
              </a:xfrm>
            </p:grpSpPr>
            <p:sp>
              <p:nvSpPr>
                <p:cNvPr id="9" name="Rectangle 8">
                  <a:extLst>
                    <a:ext uri="{FF2B5EF4-FFF2-40B4-BE49-F238E27FC236}">
                      <a16:creationId xmlns:a16="http://schemas.microsoft.com/office/drawing/2014/main" id="{5FF9FA55-6F13-46E9-B9A9-A10B60C42CD9}"/>
                    </a:ext>
                  </a:extLst>
                </p:cNvPr>
                <p:cNvSpPr>
                  <a:spLocks noChangeArrowheads="1"/>
                </p:cNvSpPr>
                <p:nvPr/>
              </p:nvSpPr>
              <p:spPr bwMode="auto">
                <a:xfrm>
                  <a:off x="8543926" y="4475163"/>
                  <a:ext cx="49213" cy="46038"/>
                </a:xfrm>
                <a:prstGeom prst="rect">
                  <a:avLst/>
                </a:prstGeom>
                <a:solidFill>
                  <a:srgbClr val="5258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5E05CB57-E35B-471D-BA9D-6AE183DE8024}"/>
                    </a:ext>
                  </a:extLst>
                </p:cNvPr>
                <p:cNvSpPr>
                  <a:spLocks noChangeArrowheads="1"/>
                </p:cNvSpPr>
                <p:nvPr/>
              </p:nvSpPr>
              <p:spPr bwMode="auto">
                <a:xfrm>
                  <a:off x="8543926" y="4575176"/>
                  <a:ext cx="49213"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917B6F65-886C-4190-9FA3-150088DB4114}"/>
                    </a:ext>
                  </a:extLst>
                </p:cNvPr>
                <p:cNvSpPr>
                  <a:spLocks noChangeArrowheads="1"/>
                </p:cNvSpPr>
                <p:nvPr/>
              </p:nvSpPr>
              <p:spPr bwMode="auto">
                <a:xfrm>
                  <a:off x="8543926" y="4675188"/>
                  <a:ext cx="49213"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D04EF3EF-7492-4924-B3E4-4CB85BE29369}"/>
                    </a:ext>
                  </a:extLst>
                </p:cNvPr>
                <p:cNvSpPr>
                  <a:spLocks noChangeArrowheads="1"/>
                </p:cNvSpPr>
                <p:nvPr/>
              </p:nvSpPr>
              <p:spPr bwMode="auto">
                <a:xfrm>
                  <a:off x="8543926" y="4775201"/>
                  <a:ext cx="49213"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DB852891-76E9-4DE8-99BB-C456338C6912}"/>
                    </a:ext>
                  </a:extLst>
                </p:cNvPr>
                <p:cNvSpPr>
                  <a:spLocks noChangeArrowheads="1"/>
                </p:cNvSpPr>
                <p:nvPr/>
              </p:nvSpPr>
              <p:spPr bwMode="auto">
                <a:xfrm>
                  <a:off x="8543926" y="4872038"/>
                  <a:ext cx="49213" cy="49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 name="Rectangle 13">
                  <a:extLst>
                    <a:ext uri="{FF2B5EF4-FFF2-40B4-BE49-F238E27FC236}">
                      <a16:creationId xmlns:a16="http://schemas.microsoft.com/office/drawing/2014/main" id="{76F966E4-BDBB-4EA2-AF2B-CE2D055C5C0B}"/>
                    </a:ext>
                  </a:extLst>
                </p:cNvPr>
                <p:cNvSpPr>
                  <a:spLocks noChangeArrowheads="1"/>
                </p:cNvSpPr>
                <p:nvPr/>
              </p:nvSpPr>
              <p:spPr bwMode="auto">
                <a:xfrm>
                  <a:off x="8543926" y="4972051"/>
                  <a:ext cx="49213" cy="49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 name="Rectangle 14">
                  <a:extLst>
                    <a:ext uri="{FF2B5EF4-FFF2-40B4-BE49-F238E27FC236}">
                      <a16:creationId xmlns:a16="http://schemas.microsoft.com/office/drawing/2014/main" id="{47D17988-145F-4083-A8C8-26E7E72E0F08}"/>
                    </a:ext>
                  </a:extLst>
                </p:cNvPr>
                <p:cNvSpPr>
                  <a:spLocks noChangeArrowheads="1"/>
                </p:cNvSpPr>
                <p:nvPr/>
              </p:nvSpPr>
              <p:spPr bwMode="auto">
                <a:xfrm>
                  <a:off x="8543926" y="5072063"/>
                  <a:ext cx="49213" cy="49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 name="Rectangle 15">
                  <a:extLst>
                    <a:ext uri="{FF2B5EF4-FFF2-40B4-BE49-F238E27FC236}">
                      <a16:creationId xmlns:a16="http://schemas.microsoft.com/office/drawing/2014/main" id="{6132E3B0-8425-460B-B1F1-FCACFFD24B41}"/>
                    </a:ext>
                  </a:extLst>
                </p:cNvPr>
                <p:cNvSpPr>
                  <a:spLocks noChangeArrowheads="1"/>
                </p:cNvSpPr>
                <p:nvPr/>
              </p:nvSpPr>
              <p:spPr bwMode="auto">
                <a:xfrm>
                  <a:off x="8543926" y="5172076"/>
                  <a:ext cx="49213" cy="49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 name="Rectangle 16">
                  <a:extLst>
                    <a:ext uri="{FF2B5EF4-FFF2-40B4-BE49-F238E27FC236}">
                      <a16:creationId xmlns:a16="http://schemas.microsoft.com/office/drawing/2014/main" id="{389052EF-3A92-42FF-A8F5-AE5C61CDE126}"/>
                    </a:ext>
                  </a:extLst>
                </p:cNvPr>
                <p:cNvSpPr>
                  <a:spLocks noChangeArrowheads="1"/>
                </p:cNvSpPr>
                <p:nvPr/>
              </p:nvSpPr>
              <p:spPr bwMode="auto">
                <a:xfrm>
                  <a:off x="8543926" y="5272088"/>
                  <a:ext cx="49213"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 name="Freeform 240">
                  <a:extLst>
                    <a:ext uri="{FF2B5EF4-FFF2-40B4-BE49-F238E27FC236}">
                      <a16:creationId xmlns:a16="http://schemas.microsoft.com/office/drawing/2014/main" id="{2C35CD08-6BC0-4B8B-B687-87817D9AA065}"/>
                    </a:ext>
                  </a:extLst>
                </p:cNvPr>
                <p:cNvSpPr>
                  <a:spLocks/>
                </p:cNvSpPr>
                <p:nvPr/>
              </p:nvSpPr>
              <p:spPr bwMode="auto">
                <a:xfrm>
                  <a:off x="7881938" y="2409826"/>
                  <a:ext cx="1373188" cy="1693863"/>
                </a:xfrm>
                <a:custGeom>
                  <a:avLst/>
                  <a:gdLst>
                    <a:gd name="T0" fmla="*/ 434 w 865"/>
                    <a:gd name="T1" fmla="*/ 0 h 1067"/>
                    <a:gd name="T2" fmla="*/ 389 w 865"/>
                    <a:gd name="T3" fmla="*/ 2 h 1067"/>
                    <a:gd name="T4" fmla="*/ 304 w 865"/>
                    <a:gd name="T5" fmla="*/ 19 h 1067"/>
                    <a:gd name="T6" fmla="*/ 226 w 865"/>
                    <a:gd name="T7" fmla="*/ 52 h 1067"/>
                    <a:gd name="T8" fmla="*/ 157 w 865"/>
                    <a:gd name="T9" fmla="*/ 98 h 1067"/>
                    <a:gd name="T10" fmla="*/ 98 w 865"/>
                    <a:gd name="T11" fmla="*/ 158 h 1067"/>
                    <a:gd name="T12" fmla="*/ 52 w 865"/>
                    <a:gd name="T13" fmla="*/ 226 h 1067"/>
                    <a:gd name="T14" fmla="*/ 20 w 865"/>
                    <a:gd name="T15" fmla="*/ 304 h 1067"/>
                    <a:gd name="T16" fmla="*/ 2 w 865"/>
                    <a:gd name="T17" fmla="*/ 387 h 1067"/>
                    <a:gd name="T18" fmla="*/ 0 w 865"/>
                    <a:gd name="T19" fmla="*/ 432 h 1067"/>
                    <a:gd name="T20" fmla="*/ 0 w 865"/>
                    <a:gd name="T21" fmla="*/ 456 h 1067"/>
                    <a:gd name="T22" fmla="*/ 6 w 865"/>
                    <a:gd name="T23" fmla="*/ 502 h 1067"/>
                    <a:gd name="T24" fmla="*/ 15 w 865"/>
                    <a:gd name="T25" fmla="*/ 547 h 1067"/>
                    <a:gd name="T26" fmla="*/ 30 w 865"/>
                    <a:gd name="T27" fmla="*/ 589 h 1067"/>
                    <a:gd name="T28" fmla="*/ 48 w 865"/>
                    <a:gd name="T29" fmla="*/ 630 h 1067"/>
                    <a:gd name="T30" fmla="*/ 70 w 865"/>
                    <a:gd name="T31" fmla="*/ 669 h 1067"/>
                    <a:gd name="T32" fmla="*/ 96 w 865"/>
                    <a:gd name="T33" fmla="*/ 704 h 1067"/>
                    <a:gd name="T34" fmla="*/ 141 w 865"/>
                    <a:gd name="T35" fmla="*/ 752 h 1067"/>
                    <a:gd name="T36" fmla="*/ 154 w 865"/>
                    <a:gd name="T37" fmla="*/ 763 h 1067"/>
                    <a:gd name="T38" fmla="*/ 178 w 865"/>
                    <a:gd name="T39" fmla="*/ 787 h 1067"/>
                    <a:gd name="T40" fmla="*/ 219 w 865"/>
                    <a:gd name="T41" fmla="*/ 843 h 1067"/>
                    <a:gd name="T42" fmla="*/ 246 w 865"/>
                    <a:gd name="T43" fmla="*/ 906 h 1067"/>
                    <a:gd name="T44" fmla="*/ 261 w 865"/>
                    <a:gd name="T45" fmla="*/ 975 h 1067"/>
                    <a:gd name="T46" fmla="*/ 263 w 865"/>
                    <a:gd name="T47" fmla="*/ 1067 h 1067"/>
                    <a:gd name="T48" fmla="*/ 602 w 865"/>
                    <a:gd name="T49" fmla="*/ 1067 h 1067"/>
                    <a:gd name="T50" fmla="*/ 602 w 865"/>
                    <a:gd name="T51" fmla="*/ 1012 h 1067"/>
                    <a:gd name="T52" fmla="*/ 610 w 865"/>
                    <a:gd name="T53" fmla="*/ 939 h 1067"/>
                    <a:gd name="T54" fmla="*/ 632 w 865"/>
                    <a:gd name="T55" fmla="*/ 873 h 1067"/>
                    <a:gd name="T56" fmla="*/ 667 w 865"/>
                    <a:gd name="T57" fmla="*/ 813 h 1067"/>
                    <a:gd name="T58" fmla="*/ 711 w 865"/>
                    <a:gd name="T59" fmla="*/ 763 h 1067"/>
                    <a:gd name="T60" fmla="*/ 724 w 865"/>
                    <a:gd name="T61" fmla="*/ 752 h 1067"/>
                    <a:gd name="T62" fmla="*/ 756 w 865"/>
                    <a:gd name="T63" fmla="*/ 721 h 1067"/>
                    <a:gd name="T64" fmla="*/ 784 w 865"/>
                    <a:gd name="T65" fmla="*/ 686 h 1067"/>
                    <a:gd name="T66" fmla="*/ 808 w 865"/>
                    <a:gd name="T67" fmla="*/ 648 h 1067"/>
                    <a:gd name="T68" fmla="*/ 828 w 865"/>
                    <a:gd name="T69" fmla="*/ 610 h 1067"/>
                    <a:gd name="T70" fmla="*/ 843 w 865"/>
                    <a:gd name="T71" fmla="*/ 569 h 1067"/>
                    <a:gd name="T72" fmla="*/ 856 w 865"/>
                    <a:gd name="T73" fmla="*/ 524 h 1067"/>
                    <a:gd name="T74" fmla="*/ 863 w 865"/>
                    <a:gd name="T75" fmla="*/ 480 h 1067"/>
                    <a:gd name="T76" fmla="*/ 865 w 865"/>
                    <a:gd name="T77" fmla="*/ 432 h 1067"/>
                    <a:gd name="T78" fmla="*/ 865 w 865"/>
                    <a:gd name="T79" fmla="*/ 409 h 1067"/>
                    <a:gd name="T80" fmla="*/ 856 w 865"/>
                    <a:gd name="T81" fmla="*/ 345 h 1067"/>
                    <a:gd name="T82" fmla="*/ 832 w 865"/>
                    <a:gd name="T83" fmla="*/ 263 h 1067"/>
                    <a:gd name="T84" fmla="*/ 791 w 865"/>
                    <a:gd name="T85" fmla="*/ 191 h 1067"/>
                    <a:gd name="T86" fmla="*/ 739 w 865"/>
                    <a:gd name="T87" fmla="*/ 126 h 1067"/>
                    <a:gd name="T88" fmla="*/ 674 w 865"/>
                    <a:gd name="T89" fmla="*/ 74 h 1067"/>
                    <a:gd name="T90" fmla="*/ 600 w 865"/>
                    <a:gd name="T91" fmla="*/ 33 h 1067"/>
                    <a:gd name="T92" fmla="*/ 521 w 865"/>
                    <a:gd name="T93" fmla="*/ 7 h 1067"/>
                    <a:gd name="T94" fmla="*/ 456 w 865"/>
                    <a:gd name="T95" fmla="*/ 0 h 1067"/>
                    <a:gd name="T96" fmla="*/ 434 w 865"/>
                    <a:gd name="T97" fmla="*/ 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5" h="1067">
                      <a:moveTo>
                        <a:pt x="434" y="0"/>
                      </a:moveTo>
                      <a:lnTo>
                        <a:pt x="434" y="0"/>
                      </a:lnTo>
                      <a:lnTo>
                        <a:pt x="411" y="0"/>
                      </a:lnTo>
                      <a:lnTo>
                        <a:pt x="389" y="2"/>
                      </a:lnTo>
                      <a:lnTo>
                        <a:pt x="345" y="7"/>
                      </a:lnTo>
                      <a:lnTo>
                        <a:pt x="304" y="19"/>
                      </a:lnTo>
                      <a:lnTo>
                        <a:pt x="265" y="33"/>
                      </a:lnTo>
                      <a:lnTo>
                        <a:pt x="226" y="52"/>
                      </a:lnTo>
                      <a:lnTo>
                        <a:pt x="191" y="74"/>
                      </a:lnTo>
                      <a:lnTo>
                        <a:pt x="157" y="98"/>
                      </a:lnTo>
                      <a:lnTo>
                        <a:pt x="126" y="126"/>
                      </a:lnTo>
                      <a:lnTo>
                        <a:pt x="98" y="158"/>
                      </a:lnTo>
                      <a:lnTo>
                        <a:pt x="74" y="191"/>
                      </a:lnTo>
                      <a:lnTo>
                        <a:pt x="52" y="226"/>
                      </a:lnTo>
                      <a:lnTo>
                        <a:pt x="33" y="263"/>
                      </a:lnTo>
                      <a:lnTo>
                        <a:pt x="20" y="304"/>
                      </a:lnTo>
                      <a:lnTo>
                        <a:pt x="9" y="345"/>
                      </a:lnTo>
                      <a:lnTo>
                        <a:pt x="2" y="387"/>
                      </a:lnTo>
                      <a:lnTo>
                        <a:pt x="0" y="409"/>
                      </a:lnTo>
                      <a:lnTo>
                        <a:pt x="0" y="432"/>
                      </a:lnTo>
                      <a:lnTo>
                        <a:pt x="0" y="432"/>
                      </a:lnTo>
                      <a:lnTo>
                        <a:pt x="0" y="456"/>
                      </a:lnTo>
                      <a:lnTo>
                        <a:pt x="2" y="480"/>
                      </a:lnTo>
                      <a:lnTo>
                        <a:pt x="6" y="502"/>
                      </a:lnTo>
                      <a:lnTo>
                        <a:pt x="9" y="524"/>
                      </a:lnTo>
                      <a:lnTo>
                        <a:pt x="15" y="547"/>
                      </a:lnTo>
                      <a:lnTo>
                        <a:pt x="22" y="569"/>
                      </a:lnTo>
                      <a:lnTo>
                        <a:pt x="30" y="589"/>
                      </a:lnTo>
                      <a:lnTo>
                        <a:pt x="39" y="610"/>
                      </a:lnTo>
                      <a:lnTo>
                        <a:pt x="48" y="630"/>
                      </a:lnTo>
                      <a:lnTo>
                        <a:pt x="59" y="648"/>
                      </a:lnTo>
                      <a:lnTo>
                        <a:pt x="70" y="669"/>
                      </a:lnTo>
                      <a:lnTo>
                        <a:pt x="83" y="686"/>
                      </a:lnTo>
                      <a:lnTo>
                        <a:pt x="96" y="704"/>
                      </a:lnTo>
                      <a:lnTo>
                        <a:pt x="109" y="721"/>
                      </a:lnTo>
                      <a:lnTo>
                        <a:pt x="141" y="752"/>
                      </a:lnTo>
                      <a:lnTo>
                        <a:pt x="141" y="752"/>
                      </a:lnTo>
                      <a:lnTo>
                        <a:pt x="154" y="763"/>
                      </a:lnTo>
                      <a:lnTo>
                        <a:pt x="154" y="763"/>
                      </a:lnTo>
                      <a:lnTo>
                        <a:pt x="178" y="787"/>
                      </a:lnTo>
                      <a:lnTo>
                        <a:pt x="200" y="813"/>
                      </a:lnTo>
                      <a:lnTo>
                        <a:pt x="219" y="843"/>
                      </a:lnTo>
                      <a:lnTo>
                        <a:pt x="233" y="873"/>
                      </a:lnTo>
                      <a:lnTo>
                        <a:pt x="246" y="906"/>
                      </a:lnTo>
                      <a:lnTo>
                        <a:pt x="256" y="939"/>
                      </a:lnTo>
                      <a:lnTo>
                        <a:pt x="261" y="975"/>
                      </a:lnTo>
                      <a:lnTo>
                        <a:pt x="263" y="1012"/>
                      </a:lnTo>
                      <a:lnTo>
                        <a:pt x="263" y="1067"/>
                      </a:lnTo>
                      <a:lnTo>
                        <a:pt x="434" y="1067"/>
                      </a:lnTo>
                      <a:lnTo>
                        <a:pt x="602" y="1067"/>
                      </a:lnTo>
                      <a:lnTo>
                        <a:pt x="602" y="1012"/>
                      </a:lnTo>
                      <a:lnTo>
                        <a:pt x="602" y="1012"/>
                      </a:lnTo>
                      <a:lnTo>
                        <a:pt x="604" y="975"/>
                      </a:lnTo>
                      <a:lnTo>
                        <a:pt x="610" y="939"/>
                      </a:lnTo>
                      <a:lnTo>
                        <a:pt x="619" y="906"/>
                      </a:lnTo>
                      <a:lnTo>
                        <a:pt x="632" y="873"/>
                      </a:lnTo>
                      <a:lnTo>
                        <a:pt x="647" y="843"/>
                      </a:lnTo>
                      <a:lnTo>
                        <a:pt x="667" y="813"/>
                      </a:lnTo>
                      <a:lnTo>
                        <a:pt x="687" y="787"/>
                      </a:lnTo>
                      <a:lnTo>
                        <a:pt x="711" y="763"/>
                      </a:lnTo>
                      <a:lnTo>
                        <a:pt x="711" y="763"/>
                      </a:lnTo>
                      <a:lnTo>
                        <a:pt x="724" y="752"/>
                      </a:lnTo>
                      <a:lnTo>
                        <a:pt x="724" y="752"/>
                      </a:lnTo>
                      <a:lnTo>
                        <a:pt x="756" y="721"/>
                      </a:lnTo>
                      <a:lnTo>
                        <a:pt x="769" y="704"/>
                      </a:lnTo>
                      <a:lnTo>
                        <a:pt x="784" y="686"/>
                      </a:lnTo>
                      <a:lnTo>
                        <a:pt x="795" y="669"/>
                      </a:lnTo>
                      <a:lnTo>
                        <a:pt x="808" y="648"/>
                      </a:lnTo>
                      <a:lnTo>
                        <a:pt x="817" y="630"/>
                      </a:lnTo>
                      <a:lnTo>
                        <a:pt x="828" y="610"/>
                      </a:lnTo>
                      <a:lnTo>
                        <a:pt x="836" y="589"/>
                      </a:lnTo>
                      <a:lnTo>
                        <a:pt x="843" y="569"/>
                      </a:lnTo>
                      <a:lnTo>
                        <a:pt x="850" y="547"/>
                      </a:lnTo>
                      <a:lnTo>
                        <a:pt x="856" y="524"/>
                      </a:lnTo>
                      <a:lnTo>
                        <a:pt x="860" y="502"/>
                      </a:lnTo>
                      <a:lnTo>
                        <a:pt x="863" y="480"/>
                      </a:lnTo>
                      <a:lnTo>
                        <a:pt x="865" y="456"/>
                      </a:lnTo>
                      <a:lnTo>
                        <a:pt x="865" y="432"/>
                      </a:lnTo>
                      <a:lnTo>
                        <a:pt x="865" y="432"/>
                      </a:lnTo>
                      <a:lnTo>
                        <a:pt x="865" y="409"/>
                      </a:lnTo>
                      <a:lnTo>
                        <a:pt x="863" y="387"/>
                      </a:lnTo>
                      <a:lnTo>
                        <a:pt x="856" y="345"/>
                      </a:lnTo>
                      <a:lnTo>
                        <a:pt x="847" y="304"/>
                      </a:lnTo>
                      <a:lnTo>
                        <a:pt x="832" y="263"/>
                      </a:lnTo>
                      <a:lnTo>
                        <a:pt x="813" y="226"/>
                      </a:lnTo>
                      <a:lnTo>
                        <a:pt x="791" y="191"/>
                      </a:lnTo>
                      <a:lnTo>
                        <a:pt x="767" y="158"/>
                      </a:lnTo>
                      <a:lnTo>
                        <a:pt x="739" y="126"/>
                      </a:lnTo>
                      <a:lnTo>
                        <a:pt x="708" y="98"/>
                      </a:lnTo>
                      <a:lnTo>
                        <a:pt x="674" y="74"/>
                      </a:lnTo>
                      <a:lnTo>
                        <a:pt x="639" y="52"/>
                      </a:lnTo>
                      <a:lnTo>
                        <a:pt x="600" y="33"/>
                      </a:lnTo>
                      <a:lnTo>
                        <a:pt x="561" y="19"/>
                      </a:lnTo>
                      <a:lnTo>
                        <a:pt x="521" y="7"/>
                      </a:lnTo>
                      <a:lnTo>
                        <a:pt x="476" y="2"/>
                      </a:lnTo>
                      <a:lnTo>
                        <a:pt x="456" y="0"/>
                      </a:lnTo>
                      <a:lnTo>
                        <a:pt x="434" y="0"/>
                      </a:lnTo>
                      <a:lnTo>
                        <a:pt x="434" y="0"/>
                      </a:lnTo>
                      <a:close/>
                    </a:path>
                  </a:pathLst>
                </a:custGeom>
                <a:solidFill>
                  <a:srgbClr val="FDD300"/>
                </a:solidFill>
                <a:ln w="222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 name="Freeform 241">
                  <a:extLst>
                    <a:ext uri="{FF2B5EF4-FFF2-40B4-BE49-F238E27FC236}">
                      <a16:creationId xmlns:a16="http://schemas.microsoft.com/office/drawing/2014/main" id="{48363F46-C1B1-4332-8335-A2F8F0FAF7A4}"/>
                    </a:ext>
                  </a:extLst>
                </p:cNvPr>
                <p:cNvSpPr>
                  <a:spLocks noEditPoints="1"/>
                </p:cNvSpPr>
                <p:nvPr/>
              </p:nvSpPr>
              <p:spPr bwMode="auto">
                <a:xfrm>
                  <a:off x="8275638" y="4079876"/>
                  <a:ext cx="585788" cy="333375"/>
                </a:xfrm>
                <a:custGeom>
                  <a:avLst/>
                  <a:gdLst>
                    <a:gd name="T0" fmla="*/ 369 w 369"/>
                    <a:gd name="T1" fmla="*/ 210 h 210"/>
                    <a:gd name="T2" fmla="*/ 0 w 369"/>
                    <a:gd name="T3" fmla="*/ 210 h 210"/>
                    <a:gd name="T4" fmla="*/ 0 w 369"/>
                    <a:gd name="T5" fmla="*/ 0 h 210"/>
                    <a:gd name="T6" fmla="*/ 369 w 369"/>
                    <a:gd name="T7" fmla="*/ 0 h 210"/>
                    <a:gd name="T8" fmla="*/ 369 w 369"/>
                    <a:gd name="T9" fmla="*/ 210 h 210"/>
                    <a:gd name="T10" fmla="*/ 30 w 369"/>
                    <a:gd name="T11" fmla="*/ 180 h 210"/>
                    <a:gd name="T12" fmla="*/ 339 w 369"/>
                    <a:gd name="T13" fmla="*/ 180 h 210"/>
                    <a:gd name="T14" fmla="*/ 339 w 369"/>
                    <a:gd name="T15" fmla="*/ 32 h 210"/>
                    <a:gd name="T16" fmla="*/ 30 w 369"/>
                    <a:gd name="T17" fmla="*/ 32 h 210"/>
                    <a:gd name="T18" fmla="*/ 30 w 369"/>
                    <a:gd name="T19" fmla="*/ 18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210">
                      <a:moveTo>
                        <a:pt x="369" y="210"/>
                      </a:moveTo>
                      <a:lnTo>
                        <a:pt x="0" y="210"/>
                      </a:lnTo>
                      <a:lnTo>
                        <a:pt x="0" y="0"/>
                      </a:lnTo>
                      <a:lnTo>
                        <a:pt x="369" y="0"/>
                      </a:lnTo>
                      <a:lnTo>
                        <a:pt x="369" y="210"/>
                      </a:lnTo>
                      <a:close/>
                      <a:moveTo>
                        <a:pt x="30" y="180"/>
                      </a:moveTo>
                      <a:lnTo>
                        <a:pt x="339" y="180"/>
                      </a:lnTo>
                      <a:lnTo>
                        <a:pt x="339" y="32"/>
                      </a:lnTo>
                      <a:lnTo>
                        <a:pt x="30" y="32"/>
                      </a:lnTo>
                      <a:lnTo>
                        <a:pt x="30"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 name="Rectangle 19">
                  <a:extLst>
                    <a:ext uri="{FF2B5EF4-FFF2-40B4-BE49-F238E27FC236}">
                      <a16:creationId xmlns:a16="http://schemas.microsoft.com/office/drawing/2014/main" id="{44F504D5-7A7E-4ACC-BCF5-A92044FCFA7D}"/>
                    </a:ext>
                  </a:extLst>
                </p:cNvPr>
                <p:cNvSpPr>
                  <a:spLocks noChangeArrowheads="1"/>
                </p:cNvSpPr>
                <p:nvPr/>
              </p:nvSpPr>
              <p:spPr bwMode="auto">
                <a:xfrm>
                  <a:off x="8250238" y="4079876"/>
                  <a:ext cx="6381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 name="Rectangle 20">
                  <a:extLst>
                    <a:ext uri="{FF2B5EF4-FFF2-40B4-BE49-F238E27FC236}">
                      <a16:creationId xmlns:a16="http://schemas.microsoft.com/office/drawing/2014/main" id="{C1CBD50D-402F-4749-99F6-343DEE0C6B5F}"/>
                    </a:ext>
                  </a:extLst>
                </p:cNvPr>
                <p:cNvSpPr>
                  <a:spLocks noChangeArrowheads="1"/>
                </p:cNvSpPr>
                <p:nvPr/>
              </p:nvSpPr>
              <p:spPr bwMode="auto">
                <a:xfrm>
                  <a:off x="8250238" y="4175126"/>
                  <a:ext cx="638175" cy="49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 name="Rectangle 21">
                  <a:extLst>
                    <a:ext uri="{FF2B5EF4-FFF2-40B4-BE49-F238E27FC236}">
                      <a16:creationId xmlns:a16="http://schemas.microsoft.com/office/drawing/2014/main" id="{AF44BB8C-3666-440F-AA8D-1F2444422749}"/>
                    </a:ext>
                  </a:extLst>
                </p:cNvPr>
                <p:cNvSpPr>
                  <a:spLocks noChangeArrowheads="1"/>
                </p:cNvSpPr>
                <p:nvPr/>
              </p:nvSpPr>
              <p:spPr bwMode="auto">
                <a:xfrm>
                  <a:off x="8250238" y="4271963"/>
                  <a:ext cx="638175"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E9F10FF6-3852-4486-BFA3-65DD08A32BF4}"/>
                    </a:ext>
                  </a:extLst>
                </p:cNvPr>
                <p:cNvSpPr>
                  <a:spLocks noChangeArrowheads="1"/>
                </p:cNvSpPr>
                <p:nvPr/>
              </p:nvSpPr>
              <p:spPr bwMode="auto">
                <a:xfrm>
                  <a:off x="8250238" y="4365626"/>
                  <a:ext cx="638175" cy="47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4" name="Freeform 246">
                  <a:extLst>
                    <a:ext uri="{FF2B5EF4-FFF2-40B4-BE49-F238E27FC236}">
                      <a16:creationId xmlns:a16="http://schemas.microsoft.com/office/drawing/2014/main" id="{FA179A60-74EB-4200-9514-9AD1B05F8A69}"/>
                    </a:ext>
                  </a:extLst>
                </p:cNvPr>
                <p:cNvSpPr>
                  <a:spLocks noEditPoints="1"/>
                </p:cNvSpPr>
                <p:nvPr/>
              </p:nvSpPr>
              <p:spPr bwMode="auto">
                <a:xfrm>
                  <a:off x="8443913" y="4365626"/>
                  <a:ext cx="249238" cy="155575"/>
                </a:xfrm>
                <a:custGeom>
                  <a:avLst/>
                  <a:gdLst>
                    <a:gd name="T0" fmla="*/ 157 w 157"/>
                    <a:gd name="T1" fmla="*/ 98 h 98"/>
                    <a:gd name="T2" fmla="*/ 0 w 157"/>
                    <a:gd name="T3" fmla="*/ 98 h 98"/>
                    <a:gd name="T4" fmla="*/ 0 w 157"/>
                    <a:gd name="T5" fmla="*/ 0 h 98"/>
                    <a:gd name="T6" fmla="*/ 157 w 157"/>
                    <a:gd name="T7" fmla="*/ 0 h 98"/>
                    <a:gd name="T8" fmla="*/ 157 w 157"/>
                    <a:gd name="T9" fmla="*/ 98 h 98"/>
                    <a:gd name="T10" fmla="*/ 30 w 157"/>
                    <a:gd name="T11" fmla="*/ 69 h 98"/>
                    <a:gd name="T12" fmla="*/ 128 w 157"/>
                    <a:gd name="T13" fmla="*/ 69 h 98"/>
                    <a:gd name="T14" fmla="*/ 128 w 157"/>
                    <a:gd name="T15" fmla="*/ 30 h 98"/>
                    <a:gd name="T16" fmla="*/ 30 w 157"/>
                    <a:gd name="T17" fmla="*/ 30 h 98"/>
                    <a:gd name="T18" fmla="*/ 30 w 157"/>
                    <a:gd name="T19" fmla="*/ 6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98">
                      <a:moveTo>
                        <a:pt x="157" y="98"/>
                      </a:moveTo>
                      <a:lnTo>
                        <a:pt x="0" y="98"/>
                      </a:lnTo>
                      <a:lnTo>
                        <a:pt x="0" y="0"/>
                      </a:lnTo>
                      <a:lnTo>
                        <a:pt x="157" y="0"/>
                      </a:lnTo>
                      <a:lnTo>
                        <a:pt x="157" y="98"/>
                      </a:lnTo>
                      <a:close/>
                      <a:moveTo>
                        <a:pt x="30" y="69"/>
                      </a:moveTo>
                      <a:lnTo>
                        <a:pt x="128" y="69"/>
                      </a:lnTo>
                      <a:lnTo>
                        <a:pt x="128" y="30"/>
                      </a:lnTo>
                      <a:lnTo>
                        <a:pt x="30" y="30"/>
                      </a:lnTo>
                      <a:lnTo>
                        <a:pt x="3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5" name="Rectangle 24">
                  <a:extLst>
                    <a:ext uri="{FF2B5EF4-FFF2-40B4-BE49-F238E27FC236}">
                      <a16:creationId xmlns:a16="http://schemas.microsoft.com/office/drawing/2014/main" id="{A955F91C-F774-4BF6-AEB1-172034682396}"/>
                    </a:ext>
                  </a:extLst>
                </p:cNvPr>
                <p:cNvSpPr>
                  <a:spLocks noChangeArrowheads="1"/>
                </p:cNvSpPr>
                <p:nvPr/>
              </p:nvSpPr>
              <p:spPr bwMode="auto">
                <a:xfrm>
                  <a:off x="8543926" y="3471863"/>
                  <a:ext cx="49213" cy="631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6" name="Freeform 248">
                  <a:extLst>
                    <a:ext uri="{FF2B5EF4-FFF2-40B4-BE49-F238E27FC236}">
                      <a16:creationId xmlns:a16="http://schemas.microsoft.com/office/drawing/2014/main" id="{20BA89EC-750D-4B3D-8770-1E27FD8E862F}"/>
                    </a:ext>
                  </a:extLst>
                </p:cNvPr>
                <p:cNvSpPr>
                  <a:spLocks/>
                </p:cNvSpPr>
                <p:nvPr/>
              </p:nvSpPr>
              <p:spPr bwMode="auto">
                <a:xfrm>
                  <a:off x="8375651" y="2968626"/>
                  <a:ext cx="385763" cy="255588"/>
                </a:xfrm>
                <a:custGeom>
                  <a:avLst/>
                  <a:gdLst>
                    <a:gd name="T0" fmla="*/ 145 w 243"/>
                    <a:gd name="T1" fmla="*/ 161 h 161"/>
                    <a:gd name="T2" fmla="*/ 98 w 243"/>
                    <a:gd name="T3" fmla="*/ 69 h 161"/>
                    <a:gd name="T4" fmla="*/ 85 w 243"/>
                    <a:gd name="T5" fmla="*/ 95 h 161"/>
                    <a:gd name="T6" fmla="*/ 0 w 243"/>
                    <a:gd name="T7" fmla="*/ 95 h 161"/>
                    <a:gd name="T8" fmla="*/ 0 w 243"/>
                    <a:gd name="T9" fmla="*/ 65 h 161"/>
                    <a:gd name="T10" fmla="*/ 65 w 243"/>
                    <a:gd name="T11" fmla="*/ 65 h 161"/>
                    <a:gd name="T12" fmla="*/ 98 w 243"/>
                    <a:gd name="T13" fmla="*/ 0 h 161"/>
                    <a:gd name="T14" fmla="*/ 145 w 243"/>
                    <a:gd name="T15" fmla="*/ 93 h 161"/>
                    <a:gd name="T16" fmla="*/ 160 w 243"/>
                    <a:gd name="T17" fmla="*/ 65 h 161"/>
                    <a:gd name="T18" fmla="*/ 243 w 243"/>
                    <a:gd name="T19" fmla="*/ 65 h 161"/>
                    <a:gd name="T20" fmla="*/ 243 w 243"/>
                    <a:gd name="T21" fmla="*/ 95 h 161"/>
                    <a:gd name="T22" fmla="*/ 178 w 243"/>
                    <a:gd name="T23" fmla="*/ 95 h 161"/>
                    <a:gd name="T24" fmla="*/ 145 w 243"/>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61">
                      <a:moveTo>
                        <a:pt x="145" y="161"/>
                      </a:moveTo>
                      <a:lnTo>
                        <a:pt x="98" y="69"/>
                      </a:lnTo>
                      <a:lnTo>
                        <a:pt x="85" y="95"/>
                      </a:lnTo>
                      <a:lnTo>
                        <a:pt x="0" y="95"/>
                      </a:lnTo>
                      <a:lnTo>
                        <a:pt x="0" y="65"/>
                      </a:lnTo>
                      <a:lnTo>
                        <a:pt x="65" y="65"/>
                      </a:lnTo>
                      <a:lnTo>
                        <a:pt x="98" y="0"/>
                      </a:lnTo>
                      <a:lnTo>
                        <a:pt x="145" y="93"/>
                      </a:lnTo>
                      <a:lnTo>
                        <a:pt x="160" y="65"/>
                      </a:lnTo>
                      <a:lnTo>
                        <a:pt x="243" y="65"/>
                      </a:lnTo>
                      <a:lnTo>
                        <a:pt x="243" y="95"/>
                      </a:lnTo>
                      <a:lnTo>
                        <a:pt x="178" y="95"/>
                      </a:lnTo>
                      <a:lnTo>
                        <a:pt x="145"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7" name="Freeform 249">
                  <a:extLst>
                    <a:ext uri="{FF2B5EF4-FFF2-40B4-BE49-F238E27FC236}">
                      <a16:creationId xmlns:a16="http://schemas.microsoft.com/office/drawing/2014/main" id="{AD70F6AF-71A7-4E8D-89D2-5EB9A9290F36}"/>
                    </a:ext>
                  </a:extLst>
                </p:cNvPr>
                <p:cNvSpPr>
                  <a:spLocks/>
                </p:cNvSpPr>
                <p:nvPr/>
              </p:nvSpPr>
              <p:spPr bwMode="auto">
                <a:xfrm>
                  <a:off x="8334376" y="3121026"/>
                  <a:ext cx="468313" cy="395288"/>
                </a:xfrm>
                <a:custGeom>
                  <a:avLst/>
                  <a:gdLst>
                    <a:gd name="T0" fmla="*/ 149 w 295"/>
                    <a:gd name="T1" fmla="*/ 249 h 249"/>
                    <a:gd name="T2" fmla="*/ 0 w 295"/>
                    <a:gd name="T3" fmla="*/ 17 h 249"/>
                    <a:gd name="T4" fmla="*/ 26 w 295"/>
                    <a:gd name="T5" fmla="*/ 0 h 249"/>
                    <a:gd name="T6" fmla="*/ 149 w 295"/>
                    <a:gd name="T7" fmla="*/ 193 h 249"/>
                    <a:gd name="T8" fmla="*/ 269 w 295"/>
                    <a:gd name="T9" fmla="*/ 0 h 249"/>
                    <a:gd name="T10" fmla="*/ 295 w 295"/>
                    <a:gd name="T11" fmla="*/ 17 h 249"/>
                    <a:gd name="T12" fmla="*/ 149 w 295"/>
                    <a:gd name="T13" fmla="*/ 249 h 249"/>
                  </a:gdLst>
                  <a:ahLst/>
                  <a:cxnLst>
                    <a:cxn ang="0">
                      <a:pos x="T0" y="T1"/>
                    </a:cxn>
                    <a:cxn ang="0">
                      <a:pos x="T2" y="T3"/>
                    </a:cxn>
                    <a:cxn ang="0">
                      <a:pos x="T4" y="T5"/>
                    </a:cxn>
                    <a:cxn ang="0">
                      <a:pos x="T6" y="T7"/>
                    </a:cxn>
                    <a:cxn ang="0">
                      <a:pos x="T8" y="T9"/>
                    </a:cxn>
                    <a:cxn ang="0">
                      <a:pos x="T10" y="T11"/>
                    </a:cxn>
                    <a:cxn ang="0">
                      <a:pos x="T12" y="T13"/>
                    </a:cxn>
                  </a:cxnLst>
                  <a:rect l="0" t="0" r="r" b="b"/>
                  <a:pathLst>
                    <a:path w="295" h="249">
                      <a:moveTo>
                        <a:pt x="149" y="249"/>
                      </a:moveTo>
                      <a:lnTo>
                        <a:pt x="0" y="17"/>
                      </a:lnTo>
                      <a:lnTo>
                        <a:pt x="26" y="0"/>
                      </a:lnTo>
                      <a:lnTo>
                        <a:pt x="149" y="193"/>
                      </a:lnTo>
                      <a:lnTo>
                        <a:pt x="269" y="0"/>
                      </a:lnTo>
                      <a:lnTo>
                        <a:pt x="295" y="17"/>
                      </a:lnTo>
                      <a:lnTo>
                        <a:pt x="149"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8" name="Freeform 250">
                  <a:extLst>
                    <a:ext uri="{FF2B5EF4-FFF2-40B4-BE49-F238E27FC236}">
                      <a16:creationId xmlns:a16="http://schemas.microsoft.com/office/drawing/2014/main" id="{C73B7F44-808D-4D7E-B6A4-2F8A70351920}"/>
                    </a:ext>
                  </a:extLst>
                </p:cNvPr>
                <p:cNvSpPr>
                  <a:spLocks noEditPoints="1"/>
                </p:cNvSpPr>
                <p:nvPr/>
              </p:nvSpPr>
              <p:spPr bwMode="auto">
                <a:xfrm>
                  <a:off x="8255001" y="3024188"/>
                  <a:ext cx="144463" cy="144463"/>
                </a:xfrm>
                <a:custGeom>
                  <a:avLst/>
                  <a:gdLst>
                    <a:gd name="T0" fmla="*/ 47 w 91"/>
                    <a:gd name="T1" fmla="*/ 91 h 91"/>
                    <a:gd name="T2" fmla="*/ 47 w 91"/>
                    <a:gd name="T3" fmla="*/ 91 h 91"/>
                    <a:gd name="T4" fmla="*/ 37 w 91"/>
                    <a:gd name="T5" fmla="*/ 89 h 91"/>
                    <a:gd name="T6" fmla="*/ 28 w 91"/>
                    <a:gd name="T7" fmla="*/ 87 h 91"/>
                    <a:gd name="T8" fmla="*/ 21 w 91"/>
                    <a:gd name="T9" fmla="*/ 84 h 91"/>
                    <a:gd name="T10" fmla="*/ 13 w 91"/>
                    <a:gd name="T11" fmla="*/ 78 h 91"/>
                    <a:gd name="T12" fmla="*/ 8 w 91"/>
                    <a:gd name="T13" fmla="*/ 71 h 91"/>
                    <a:gd name="T14" fmla="*/ 4 w 91"/>
                    <a:gd name="T15" fmla="*/ 63 h 91"/>
                    <a:gd name="T16" fmla="*/ 2 w 91"/>
                    <a:gd name="T17" fmla="*/ 54 h 91"/>
                    <a:gd name="T18" fmla="*/ 0 w 91"/>
                    <a:gd name="T19" fmla="*/ 45 h 91"/>
                    <a:gd name="T20" fmla="*/ 0 w 91"/>
                    <a:gd name="T21" fmla="*/ 45 h 91"/>
                    <a:gd name="T22" fmla="*/ 2 w 91"/>
                    <a:gd name="T23" fmla="*/ 35 h 91"/>
                    <a:gd name="T24" fmla="*/ 4 w 91"/>
                    <a:gd name="T25" fmla="*/ 28 h 91"/>
                    <a:gd name="T26" fmla="*/ 8 w 91"/>
                    <a:gd name="T27" fmla="*/ 21 h 91"/>
                    <a:gd name="T28" fmla="*/ 13 w 91"/>
                    <a:gd name="T29" fmla="*/ 13 h 91"/>
                    <a:gd name="T30" fmla="*/ 21 w 91"/>
                    <a:gd name="T31" fmla="*/ 8 h 91"/>
                    <a:gd name="T32" fmla="*/ 28 w 91"/>
                    <a:gd name="T33" fmla="*/ 4 h 91"/>
                    <a:gd name="T34" fmla="*/ 37 w 91"/>
                    <a:gd name="T35" fmla="*/ 0 h 91"/>
                    <a:gd name="T36" fmla="*/ 47 w 91"/>
                    <a:gd name="T37" fmla="*/ 0 h 91"/>
                    <a:gd name="T38" fmla="*/ 47 w 91"/>
                    <a:gd name="T39" fmla="*/ 0 h 91"/>
                    <a:gd name="T40" fmla="*/ 56 w 91"/>
                    <a:gd name="T41" fmla="*/ 0 h 91"/>
                    <a:gd name="T42" fmla="*/ 63 w 91"/>
                    <a:gd name="T43" fmla="*/ 4 h 91"/>
                    <a:gd name="T44" fmla="*/ 73 w 91"/>
                    <a:gd name="T45" fmla="*/ 8 h 91"/>
                    <a:gd name="T46" fmla="*/ 78 w 91"/>
                    <a:gd name="T47" fmla="*/ 13 h 91"/>
                    <a:gd name="T48" fmla="*/ 84 w 91"/>
                    <a:gd name="T49" fmla="*/ 21 h 91"/>
                    <a:gd name="T50" fmla="*/ 87 w 91"/>
                    <a:gd name="T51" fmla="*/ 28 h 91"/>
                    <a:gd name="T52" fmla="*/ 91 w 91"/>
                    <a:gd name="T53" fmla="*/ 35 h 91"/>
                    <a:gd name="T54" fmla="*/ 91 w 91"/>
                    <a:gd name="T55" fmla="*/ 45 h 91"/>
                    <a:gd name="T56" fmla="*/ 91 w 91"/>
                    <a:gd name="T57" fmla="*/ 45 h 91"/>
                    <a:gd name="T58" fmla="*/ 91 w 91"/>
                    <a:gd name="T59" fmla="*/ 54 h 91"/>
                    <a:gd name="T60" fmla="*/ 87 w 91"/>
                    <a:gd name="T61" fmla="*/ 63 h 91"/>
                    <a:gd name="T62" fmla="*/ 84 w 91"/>
                    <a:gd name="T63" fmla="*/ 71 h 91"/>
                    <a:gd name="T64" fmla="*/ 78 w 91"/>
                    <a:gd name="T65" fmla="*/ 78 h 91"/>
                    <a:gd name="T66" fmla="*/ 73 w 91"/>
                    <a:gd name="T67" fmla="*/ 84 h 91"/>
                    <a:gd name="T68" fmla="*/ 63 w 91"/>
                    <a:gd name="T69" fmla="*/ 87 h 91"/>
                    <a:gd name="T70" fmla="*/ 56 w 91"/>
                    <a:gd name="T71" fmla="*/ 89 h 91"/>
                    <a:gd name="T72" fmla="*/ 47 w 91"/>
                    <a:gd name="T73" fmla="*/ 91 h 91"/>
                    <a:gd name="T74" fmla="*/ 47 w 91"/>
                    <a:gd name="T75" fmla="*/ 91 h 91"/>
                    <a:gd name="T76" fmla="*/ 47 w 91"/>
                    <a:gd name="T77" fmla="*/ 30 h 91"/>
                    <a:gd name="T78" fmla="*/ 47 w 91"/>
                    <a:gd name="T79" fmla="*/ 30 h 91"/>
                    <a:gd name="T80" fmla="*/ 41 w 91"/>
                    <a:gd name="T81" fmla="*/ 32 h 91"/>
                    <a:gd name="T82" fmla="*/ 35 w 91"/>
                    <a:gd name="T83" fmla="*/ 35 h 91"/>
                    <a:gd name="T84" fmla="*/ 32 w 91"/>
                    <a:gd name="T85" fmla="*/ 39 h 91"/>
                    <a:gd name="T86" fmla="*/ 32 w 91"/>
                    <a:gd name="T87" fmla="*/ 45 h 91"/>
                    <a:gd name="T88" fmla="*/ 32 w 91"/>
                    <a:gd name="T89" fmla="*/ 45 h 91"/>
                    <a:gd name="T90" fmla="*/ 32 w 91"/>
                    <a:gd name="T91" fmla="*/ 50 h 91"/>
                    <a:gd name="T92" fmla="*/ 35 w 91"/>
                    <a:gd name="T93" fmla="*/ 56 h 91"/>
                    <a:gd name="T94" fmla="*/ 41 w 91"/>
                    <a:gd name="T95" fmla="*/ 60 h 91"/>
                    <a:gd name="T96" fmla="*/ 47 w 91"/>
                    <a:gd name="T97" fmla="*/ 60 h 91"/>
                    <a:gd name="T98" fmla="*/ 47 w 91"/>
                    <a:gd name="T99" fmla="*/ 60 h 91"/>
                    <a:gd name="T100" fmla="*/ 52 w 91"/>
                    <a:gd name="T101" fmla="*/ 60 h 91"/>
                    <a:gd name="T102" fmla="*/ 58 w 91"/>
                    <a:gd name="T103" fmla="*/ 56 h 91"/>
                    <a:gd name="T104" fmla="*/ 60 w 91"/>
                    <a:gd name="T105" fmla="*/ 50 h 91"/>
                    <a:gd name="T106" fmla="*/ 61 w 91"/>
                    <a:gd name="T107" fmla="*/ 45 h 91"/>
                    <a:gd name="T108" fmla="*/ 61 w 91"/>
                    <a:gd name="T109" fmla="*/ 45 h 91"/>
                    <a:gd name="T110" fmla="*/ 60 w 91"/>
                    <a:gd name="T111" fmla="*/ 39 h 91"/>
                    <a:gd name="T112" fmla="*/ 58 w 91"/>
                    <a:gd name="T113" fmla="*/ 35 h 91"/>
                    <a:gd name="T114" fmla="*/ 52 w 91"/>
                    <a:gd name="T115" fmla="*/ 32 h 91"/>
                    <a:gd name="T116" fmla="*/ 47 w 91"/>
                    <a:gd name="T117" fmla="*/ 30 h 91"/>
                    <a:gd name="T118" fmla="*/ 47 w 91"/>
                    <a:gd name="T119" fmla="*/ 3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91">
                      <a:moveTo>
                        <a:pt x="47" y="91"/>
                      </a:moveTo>
                      <a:lnTo>
                        <a:pt x="47" y="91"/>
                      </a:lnTo>
                      <a:lnTo>
                        <a:pt x="37" y="89"/>
                      </a:lnTo>
                      <a:lnTo>
                        <a:pt x="28" y="87"/>
                      </a:lnTo>
                      <a:lnTo>
                        <a:pt x="21" y="84"/>
                      </a:lnTo>
                      <a:lnTo>
                        <a:pt x="13" y="78"/>
                      </a:lnTo>
                      <a:lnTo>
                        <a:pt x="8" y="71"/>
                      </a:lnTo>
                      <a:lnTo>
                        <a:pt x="4" y="63"/>
                      </a:lnTo>
                      <a:lnTo>
                        <a:pt x="2" y="54"/>
                      </a:lnTo>
                      <a:lnTo>
                        <a:pt x="0" y="45"/>
                      </a:lnTo>
                      <a:lnTo>
                        <a:pt x="0" y="45"/>
                      </a:lnTo>
                      <a:lnTo>
                        <a:pt x="2" y="35"/>
                      </a:lnTo>
                      <a:lnTo>
                        <a:pt x="4" y="28"/>
                      </a:lnTo>
                      <a:lnTo>
                        <a:pt x="8" y="21"/>
                      </a:lnTo>
                      <a:lnTo>
                        <a:pt x="13" y="13"/>
                      </a:lnTo>
                      <a:lnTo>
                        <a:pt x="21" y="8"/>
                      </a:lnTo>
                      <a:lnTo>
                        <a:pt x="28" y="4"/>
                      </a:lnTo>
                      <a:lnTo>
                        <a:pt x="37" y="0"/>
                      </a:lnTo>
                      <a:lnTo>
                        <a:pt x="47" y="0"/>
                      </a:lnTo>
                      <a:lnTo>
                        <a:pt x="47" y="0"/>
                      </a:lnTo>
                      <a:lnTo>
                        <a:pt x="56" y="0"/>
                      </a:lnTo>
                      <a:lnTo>
                        <a:pt x="63" y="4"/>
                      </a:lnTo>
                      <a:lnTo>
                        <a:pt x="73" y="8"/>
                      </a:lnTo>
                      <a:lnTo>
                        <a:pt x="78" y="13"/>
                      </a:lnTo>
                      <a:lnTo>
                        <a:pt x="84" y="21"/>
                      </a:lnTo>
                      <a:lnTo>
                        <a:pt x="87" y="28"/>
                      </a:lnTo>
                      <a:lnTo>
                        <a:pt x="91" y="35"/>
                      </a:lnTo>
                      <a:lnTo>
                        <a:pt x="91" y="45"/>
                      </a:lnTo>
                      <a:lnTo>
                        <a:pt x="91" y="45"/>
                      </a:lnTo>
                      <a:lnTo>
                        <a:pt x="91" y="54"/>
                      </a:lnTo>
                      <a:lnTo>
                        <a:pt x="87" y="63"/>
                      </a:lnTo>
                      <a:lnTo>
                        <a:pt x="84" y="71"/>
                      </a:lnTo>
                      <a:lnTo>
                        <a:pt x="78" y="78"/>
                      </a:lnTo>
                      <a:lnTo>
                        <a:pt x="73" y="84"/>
                      </a:lnTo>
                      <a:lnTo>
                        <a:pt x="63" y="87"/>
                      </a:lnTo>
                      <a:lnTo>
                        <a:pt x="56" y="89"/>
                      </a:lnTo>
                      <a:lnTo>
                        <a:pt x="47" y="91"/>
                      </a:lnTo>
                      <a:lnTo>
                        <a:pt x="47" y="91"/>
                      </a:lnTo>
                      <a:close/>
                      <a:moveTo>
                        <a:pt x="47" y="30"/>
                      </a:moveTo>
                      <a:lnTo>
                        <a:pt x="47" y="30"/>
                      </a:lnTo>
                      <a:lnTo>
                        <a:pt x="41" y="32"/>
                      </a:lnTo>
                      <a:lnTo>
                        <a:pt x="35" y="35"/>
                      </a:lnTo>
                      <a:lnTo>
                        <a:pt x="32" y="39"/>
                      </a:lnTo>
                      <a:lnTo>
                        <a:pt x="32" y="45"/>
                      </a:lnTo>
                      <a:lnTo>
                        <a:pt x="32" y="45"/>
                      </a:lnTo>
                      <a:lnTo>
                        <a:pt x="32" y="50"/>
                      </a:lnTo>
                      <a:lnTo>
                        <a:pt x="35" y="56"/>
                      </a:lnTo>
                      <a:lnTo>
                        <a:pt x="41" y="60"/>
                      </a:lnTo>
                      <a:lnTo>
                        <a:pt x="47" y="60"/>
                      </a:lnTo>
                      <a:lnTo>
                        <a:pt x="47" y="60"/>
                      </a:lnTo>
                      <a:lnTo>
                        <a:pt x="52" y="60"/>
                      </a:lnTo>
                      <a:lnTo>
                        <a:pt x="58" y="56"/>
                      </a:lnTo>
                      <a:lnTo>
                        <a:pt x="60" y="50"/>
                      </a:lnTo>
                      <a:lnTo>
                        <a:pt x="61" y="45"/>
                      </a:lnTo>
                      <a:lnTo>
                        <a:pt x="61" y="45"/>
                      </a:lnTo>
                      <a:lnTo>
                        <a:pt x="60" y="39"/>
                      </a:lnTo>
                      <a:lnTo>
                        <a:pt x="58" y="35"/>
                      </a:lnTo>
                      <a:lnTo>
                        <a:pt x="52" y="32"/>
                      </a:lnTo>
                      <a:lnTo>
                        <a:pt x="47" y="30"/>
                      </a:lnTo>
                      <a:lnTo>
                        <a:pt x="47"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9" name="Freeform 251">
                  <a:extLst>
                    <a:ext uri="{FF2B5EF4-FFF2-40B4-BE49-F238E27FC236}">
                      <a16:creationId xmlns:a16="http://schemas.microsoft.com/office/drawing/2014/main" id="{8912995F-B8C5-4317-80BC-C331A0BFC16E}"/>
                    </a:ext>
                  </a:extLst>
                </p:cNvPr>
                <p:cNvSpPr>
                  <a:spLocks noEditPoints="1"/>
                </p:cNvSpPr>
                <p:nvPr/>
              </p:nvSpPr>
              <p:spPr bwMode="auto">
                <a:xfrm>
                  <a:off x="8737601" y="3024188"/>
                  <a:ext cx="144463" cy="144463"/>
                </a:xfrm>
                <a:custGeom>
                  <a:avLst/>
                  <a:gdLst>
                    <a:gd name="T0" fmla="*/ 45 w 91"/>
                    <a:gd name="T1" fmla="*/ 91 h 91"/>
                    <a:gd name="T2" fmla="*/ 45 w 91"/>
                    <a:gd name="T3" fmla="*/ 91 h 91"/>
                    <a:gd name="T4" fmla="*/ 35 w 91"/>
                    <a:gd name="T5" fmla="*/ 89 h 91"/>
                    <a:gd name="T6" fmla="*/ 28 w 91"/>
                    <a:gd name="T7" fmla="*/ 87 h 91"/>
                    <a:gd name="T8" fmla="*/ 21 w 91"/>
                    <a:gd name="T9" fmla="*/ 84 h 91"/>
                    <a:gd name="T10" fmla="*/ 13 w 91"/>
                    <a:gd name="T11" fmla="*/ 78 h 91"/>
                    <a:gd name="T12" fmla="*/ 8 w 91"/>
                    <a:gd name="T13" fmla="*/ 71 h 91"/>
                    <a:gd name="T14" fmla="*/ 4 w 91"/>
                    <a:gd name="T15" fmla="*/ 63 h 91"/>
                    <a:gd name="T16" fmla="*/ 0 w 91"/>
                    <a:gd name="T17" fmla="*/ 54 h 91"/>
                    <a:gd name="T18" fmla="*/ 0 w 91"/>
                    <a:gd name="T19" fmla="*/ 45 h 91"/>
                    <a:gd name="T20" fmla="*/ 0 w 91"/>
                    <a:gd name="T21" fmla="*/ 45 h 91"/>
                    <a:gd name="T22" fmla="*/ 0 w 91"/>
                    <a:gd name="T23" fmla="*/ 35 h 91"/>
                    <a:gd name="T24" fmla="*/ 4 w 91"/>
                    <a:gd name="T25" fmla="*/ 28 h 91"/>
                    <a:gd name="T26" fmla="*/ 8 w 91"/>
                    <a:gd name="T27" fmla="*/ 21 h 91"/>
                    <a:gd name="T28" fmla="*/ 13 w 91"/>
                    <a:gd name="T29" fmla="*/ 13 h 91"/>
                    <a:gd name="T30" fmla="*/ 21 w 91"/>
                    <a:gd name="T31" fmla="*/ 8 h 91"/>
                    <a:gd name="T32" fmla="*/ 28 w 91"/>
                    <a:gd name="T33" fmla="*/ 4 h 91"/>
                    <a:gd name="T34" fmla="*/ 35 w 91"/>
                    <a:gd name="T35" fmla="*/ 0 h 91"/>
                    <a:gd name="T36" fmla="*/ 45 w 91"/>
                    <a:gd name="T37" fmla="*/ 0 h 91"/>
                    <a:gd name="T38" fmla="*/ 45 w 91"/>
                    <a:gd name="T39" fmla="*/ 0 h 91"/>
                    <a:gd name="T40" fmla="*/ 54 w 91"/>
                    <a:gd name="T41" fmla="*/ 0 h 91"/>
                    <a:gd name="T42" fmla="*/ 63 w 91"/>
                    <a:gd name="T43" fmla="*/ 4 h 91"/>
                    <a:gd name="T44" fmla="*/ 71 w 91"/>
                    <a:gd name="T45" fmla="*/ 8 h 91"/>
                    <a:gd name="T46" fmla="*/ 78 w 91"/>
                    <a:gd name="T47" fmla="*/ 13 h 91"/>
                    <a:gd name="T48" fmla="*/ 84 w 91"/>
                    <a:gd name="T49" fmla="*/ 21 h 91"/>
                    <a:gd name="T50" fmla="*/ 87 w 91"/>
                    <a:gd name="T51" fmla="*/ 28 h 91"/>
                    <a:gd name="T52" fmla="*/ 89 w 91"/>
                    <a:gd name="T53" fmla="*/ 35 h 91"/>
                    <a:gd name="T54" fmla="*/ 91 w 91"/>
                    <a:gd name="T55" fmla="*/ 45 h 91"/>
                    <a:gd name="T56" fmla="*/ 91 w 91"/>
                    <a:gd name="T57" fmla="*/ 45 h 91"/>
                    <a:gd name="T58" fmla="*/ 89 w 91"/>
                    <a:gd name="T59" fmla="*/ 54 h 91"/>
                    <a:gd name="T60" fmla="*/ 87 w 91"/>
                    <a:gd name="T61" fmla="*/ 63 h 91"/>
                    <a:gd name="T62" fmla="*/ 84 w 91"/>
                    <a:gd name="T63" fmla="*/ 71 h 91"/>
                    <a:gd name="T64" fmla="*/ 78 w 91"/>
                    <a:gd name="T65" fmla="*/ 78 h 91"/>
                    <a:gd name="T66" fmla="*/ 71 w 91"/>
                    <a:gd name="T67" fmla="*/ 84 h 91"/>
                    <a:gd name="T68" fmla="*/ 63 w 91"/>
                    <a:gd name="T69" fmla="*/ 87 h 91"/>
                    <a:gd name="T70" fmla="*/ 54 w 91"/>
                    <a:gd name="T71" fmla="*/ 89 h 91"/>
                    <a:gd name="T72" fmla="*/ 45 w 91"/>
                    <a:gd name="T73" fmla="*/ 91 h 91"/>
                    <a:gd name="T74" fmla="*/ 45 w 91"/>
                    <a:gd name="T75" fmla="*/ 91 h 91"/>
                    <a:gd name="T76" fmla="*/ 45 w 91"/>
                    <a:gd name="T77" fmla="*/ 30 h 91"/>
                    <a:gd name="T78" fmla="*/ 45 w 91"/>
                    <a:gd name="T79" fmla="*/ 30 h 91"/>
                    <a:gd name="T80" fmla="*/ 39 w 91"/>
                    <a:gd name="T81" fmla="*/ 32 h 91"/>
                    <a:gd name="T82" fmla="*/ 35 w 91"/>
                    <a:gd name="T83" fmla="*/ 35 h 91"/>
                    <a:gd name="T84" fmla="*/ 32 w 91"/>
                    <a:gd name="T85" fmla="*/ 39 h 91"/>
                    <a:gd name="T86" fmla="*/ 30 w 91"/>
                    <a:gd name="T87" fmla="*/ 45 h 91"/>
                    <a:gd name="T88" fmla="*/ 30 w 91"/>
                    <a:gd name="T89" fmla="*/ 45 h 91"/>
                    <a:gd name="T90" fmla="*/ 32 w 91"/>
                    <a:gd name="T91" fmla="*/ 50 h 91"/>
                    <a:gd name="T92" fmla="*/ 35 w 91"/>
                    <a:gd name="T93" fmla="*/ 56 h 91"/>
                    <a:gd name="T94" fmla="*/ 39 w 91"/>
                    <a:gd name="T95" fmla="*/ 60 h 91"/>
                    <a:gd name="T96" fmla="*/ 45 w 91"/>
                    <a:gd name="T97" fmla="*/ 60 h 91"/>
                    <a:gd name="T98" fmla="*/ 45 w 91"/>
                    <a:gd name="T99" fmla="*/ 60 h 91"/>
                    <a:gd name="T100" fmla="*/ 50 w 91"/>
                    <a:gd name="T101" fmla="*/ 60 h 91"/>
                    <a:gd name="T102" fmla="*/ 56 w 91"/>
                    <a:gd name="T103" fmla="*/ 56 h 91"/>
                    <a:gd name="T104" fmla="*/ 59 w 91"/>
                    <a:gd name="T105" fmla="*/ 50 h 91"/>
                    <a:gd name="T106" fmla="*/ 59 w 91"/>
                    <a:gd name="T107" fmla="*/ 45 h 91"/>
                    <a:gd name="T108" fmla="*/ 59 w 91"/>
                    <a:gd name="T109" fmla="*/ 45 h 91"/>
                    <a:gd name="T110" fmla="*/ 59 w 91"/>
                    <a:gd name="T111" fmla="*/ 39 h 91"/>
                    <a:gd name="T112" fmla="*/ 56 w 91"/>
                    <a:gd name="T113" fmla="*/ 35 h 91"/>
                    <a:gd name="T114" fmla="*/ 50 w 91"/>
                    <a:gd name="T115" fmla="*/ 32 h 91"/>
                    <a:gd name="T116" fmla="*/ 45 w 91"/>
                    <a:gd name="T117" fmla="*/ 30 h 91"/>
                    <a:gd name="T118" fmla="*/ 45 w 91"/>
                    <a:gd name="T119" fmla="*/ 3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91">
                      <a:moveTo>
                        <a:pt x="45" y="91"/>
                      </a:moveTo>
                      <a:lnTo>
                        <a:pt x="45" y="91"/>
                      </a:lnTo>
                      <a:lnTo>
                        <a:pt x="35" y="89"/>
                      </a:lnTo>
                      <a:lnTo>
                        <a:pt x="28" y="87"/>
                      </a:lnTo>
                      <a:lnTo>
                        <a:pt x="21" y="84"/>
                      </a:lnTo>
                      <a:lnTo>
                        <a:pt x="13" y="78"/>
                      </a:lnTo>
                      <a:lnTo>
                        <a:pt x="8" y="71"/>
                      </a:lnTo>
                      <a:lnTo>
                        <a:pt x="4" y="63"/>
                      </a:lnTo>
                      <a:lnTo>
                        <a:pt x="0" y="54"/>
                      </a:lnTo>
                      <a:lnTo>
                        <a:pt x="0" y="45"/>
                      </a:lnTo>
                      <a:lnTo>
                        <a:pt x="0" y="45"/>
                      </a:lnTo>
                      <a:lnTo>
                        <a:pt x="0" y="35"/>
                      </a:lnTo>
                      <a:lnTo>
                        <a:pt x="4" y="28"/>
                      </a:lnTo>
                      <a:lnTo>
                        <a:pt x="8" y="21"/>
                      </a:lnTo>
                      <a:lnTo>
                        <a:pt x="13" y="13"/>
                      </a:lnTo>
                      <a:lnTo>
                        <a:pt x="21" y="8"/>
                      </a:lnTo>
                      <a:lnTo>
                        <a:pt x="28" y="4"/>
                      </a:lnTo>
                      <a:lnTo>
                        <a:pt x="35" y="0"/>
                      </a:lnTo>
                      <a:lnTo>
                        <a:pt x="45" y="0"/>
                      </a:lnTo>
                      <a:lnTo>
                        <a:pt x="45" y="0"/>
                      </a:lnTo>
                      <a:lnTo>
                        <a:pt x="54" y="0"/>
                      </a:lnTo>
                      <a:lnTo>
                        <a:pt x="63" y="4"/>
                      </a:lnTo>
                      <a:lnTo>
                        <a:pt x="71" y="8"/>
                      </a:lnTo>
                      <a:lnTo>
                        <a:pt x="78" y="13"/>
                      </a:lnTo>
                      <a:lnTo>
                        <a:pt x="84" y="21"/>
                      </a:lnTo>
                      <a:lnTo>
                        <a:pt x="87" y="28"/>
                      </a:lnTo>
                      <a:lnTo>
                        <a:pt x="89" y="35"/>
                      </a:lnTo>
                      <a:lnTo>
                        <a:pt x="91" y="45"/>
                      </a:lnTo>
                      <a:lnTo>
                        <a:pt x="91" y="45"/>
                      </a:lnTo>
                      <a:lnTo>
                        <a:pt x="89" y="54"/>
                      </a:lnTo>
                      <a:lnTo>
                        <a:pt x="87" y="63"/>
                      </a:lnTo>
                      <a:lnTo>
                        <a:pt x="84" y="71"/>
                      </a:lnTo>
                      <a:lnTo>
                        <a:pt x="78" y="78"/>
                      </a:lnTo>
                      <a:lnTo>
                        <a:pt x="71" y="84"/>
                      </a:lnTo>
                      <a:lnTo>
                        <a:pt x="63" y="87"/>
                      </a:lnTo>
                      <a:lnTo>
                        <a:pt x="54" y="89"/>
                      </a:lnTo>
                      <a:lnTo>
                        <a:pt x="45" y="91"/>
                      </a:lnTo>
                      <a:lnTo>
                        <a:pt x="45" y="91"/>
                      </a:lnTo>
                      <a:close/>
                      <a:moveTo>
                        <a:pt x="45" y="30"/>
                      </a:moveTo>
                      <a:lnTo>
                        <a:pt x="45" y="30"/>
                      </a:lnTo>
                      <a:lnTo>
                        <a:pt x="39" y="32"/>
                      </a:lnTo>
                      <a:lnTo>
                        <a:pt x="35" y="35"/>
                      </a:lnTo>
                      <a:lnTo>
                        <a:pt x="32" y="39"/>
                      </a:lnTo>
                      <a:lnTo>
                        <a:pt x="30" y="45"/>
                      </a:lnTo>
                      <a:lnTo>
                        <a:pt x="30" y="45"/>
                      </a:lnTo>
                      <a:lnTo>
                        <a:pt x="32" y="50"/>
                      </a:lnTo>
                      <a:lnTo>
                        <a:pt x="35" y="56"/>
                      </a:lnTo>
                      <a:lnTo>
                        <a:pt x="39" y="60"/>
                      </a:lnTo>
                      <a:lnTo>
                        <a:pt x="45" y="60"/>
                      </a:lnTo>
                      <a:lnTo>
                        <a:pt x="45" y="60"/>
                      </a:lnTo>
                      <a:lnTo>
                        <a:pt x="50" y="60"/>
                      </a:lnTo>
                      <a:lnTo>
                        <a:pt x="56" y="56"/>
                      </a:lnTo>
                      <a:lnTo>
                        <a:pt x="59" y="50"/>
                      </a:lnTo>
                      <a:lnTo>
                        <a:pt x="59" y="45"/>
                      </a:lnTo>
                      <a:lnTo>
                        <a:pt x="59" y="45"/>
                      </a:lnTo>
                      <a:lnTo>
                        <a:pt x="59" y="39"/>
                      </a:lnTo>
                      <a:lnTo>
                        <a:pt x="56" y="35"/>
                      </a:lnTo>
                      <a:lnTo>
                        <a:pt x="50" y="32"/>
                      </a:lnTo>
                      <a:lnTo>
                        <a:pt x="45" y="30"/>
                      </a:lnTo>
                      <a:lnTo>
                        <a:pt x="4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0" name="Rectangle 29">
                  <a:extLst>
                    <a:ext uri="{FF2B5EF4-FFF2-40B4-BE49-F238E27FC236}">
                      <a16:creationId xmlns:a16="http://schemas.microsoft.com/office/drawing/2014/main" id="{CAAE7413-EF26-4717-AC8C-2CF23F2E41DD}"/>
                    </a:ext>
                  </a:extLst>
                </p:cNvPr>
                <p:cNvSpPr>
                  <a:spLocks noChangeArrowheads="1"/>
                </p:cNvSpPr>
                <p:nvPr/>
              </p:nvSpPr>
              <p:spPr bwMode="auto">
                <a:xfrm>
                  <a:off x="8543926" y="2178051"/>
                  <a:ext cx="49213" cy="936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1" name="Freeform 253">
                  <a:extLst>
                    <a:ext uri="{FF2B5EF4-FFF2-40B4-BE49-F238E27FC236}">
                      <a16:creationId xmlns:a16="http://schemas.microsoft.com/office/drawing/2014/main" id="{73AA1EC9-474D-472D-8564-CF212A52E480}"/>
                    </a:ext>
                  </a:extLst>
                </p:cNvPr>
                <p:cNvSpPr>
                  <a:spLocks/>
                </p:cNvSpPr>
                <p:nvPr/>
              </p:nvSpPr>
              <p:spPr bwMode="auto">
                <a:xfrm>
                  <a:off x="8716963" y="2192338"/>
                  <a:ext cx="68263" cy="103188"/>
                </a:xfrm>
                <a:custGeom>
                  <a:avLst/>
                  <a:gdLst>
                    <a:gd name="T0" fmla="*/ 30 w 43"/>
                    <a:gd name="T1" fmla="*/ 65 h 65"/>
                    <a:gd name="T2" fmla="*/ 0 w 43"/>
                    <a:gd name="T3" fmla="*/ 59 h 65"/>
                    <a:gd name="T4" fmla="*/ 13 w 43"/>
                    <a:gd name="T5" fmla="*/ 0 h 65"/>
                    <a:gd name="T6" fmla="*/ 43 w 43"/>
                    <a:gd name="T7" fmla="*/ 6 h 65"/>
                    <a:gd name="T8" fmla="*/ 30 w 43"/>
                    <a:gd name="T9" fmla="*/ 65 h 65"/>
                  </a:gdLst>
                  <a:ahLst/>
                  <a:cxnLst>
                    <a:cxn ang="0">
                      <a:pos x="T0" y="T1"/>
                    </a:cxn>
                    <a:cxn ang="0">
                      <a:pos x="T2" y="T3"/>
                    </a:cxn>
                    <a:cxn ang="0">
                      <a:pos x="T4" y="T5"/>
                    </a:cxn>
                    <a:cxn ang="0">
                      <a:pos x="T6" y="T7"/>
                    </a:cxn>
                    <a:cxn ang="0">
                      <a:pos x="T8" y="T9"/>
                    </a:cxn>
                  </a:cxnLst>
                  <a:rect l="0" t="0" r="r" b="b"/>
                  <a:pathLst>
                    <a:path w="43" h="65">
                      <a:moveTo>
                        <a:pt x="30" y="65"/>
                      </a:moveTo>
                      <a:lnTo>
                        <a:pt x="0" y="59"/>
                      </a:lnTo>
                      <a:lnTo>
                        <a:pt x="13" y="0"/>
                      </a:lnTo>
                      <a:lnTo>
                        <a:pt x="43" y="6"/>
                      </a:lnTo>
                      <a:lnTo>
                        <a:pt x="3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2" name="Freeform 254">
                  <a:extLst>
                    <a:ext uri="{FF2B5EF4-FFF2-40B4-BE49-F238E27FC236}">
                      <a16:creationId xmlns:a16="http://schemas.microsoft.com/office/drawing/2014/main" id="{61A6ADAC-B9E4-492F-865E-BCE734A5588D}"/>
                    </a:ext>
                  </a:extLst>
                </p:cNvPr>
                <p:cNvSpPr>
                  <a:spLocks/>
                </p:cNvSpPr>
                <p:nvPr/>
              </p:nvSpPr>
              <p:spPr bwMode="auto">
                <a:xfrm>
                  <a:off x="8882063" y="2244726"/>
                  <a:ext cx="82550" cy="109538"/>
                </a:xfrm>
                <a:custGeom>
                  <a:avLst/>
                  <a:gdLst>
                    <a:gd name="T0" fmla="*/ 28 w 52"/>
                    <a:gd name="T1" fmla="*/ 69 h 69"/>
                    <a:gd name="T2" fmla="*/ 0 w 52"/>
                    <a:gd name="T3" fmla="*/ 56 h 69"/>
                    <a:gd name="T4" fmla="*/ 24 w 52"/>
                    <a:gd name="T5" fmla="*/ 0 h 69"/>
                    <a:gd name="T6" fmla="*/ 52 w 52"/>
                    <a:gd name="T7" fmla="*/ 13 h 69"/>
                    <a:gd name="T8" fmla="*/ 28 w 52"/>
                    <a:gd name="T9" fmla="*/ 69 h 69"/>
                  </a:gdLst>
                  <a:ahLst/>
                  <a:cxnLst>
                    <a:cxn ang="0">
                      <a:pos x="T0" y="T1"/>
                    </a:cxn>
                    <a:cxn ang="0">
                      <a:pos x="T2" y="T3"/>
                    </a:cxn>
                    <a:cxn ang="0">
                      <a:pos x="T4" y="T5"/>
                    </a:cxn>
                    <a:cxn ang="0">
                      <a:pos x="T6" y="T7"/>
                    </a:cxn>
                    <a:cxn ang="0">
                      <a:pos x="T8" y="T9"/>
                    </a:cxn>
                  </a:cxnLst>
                  <a:rect l="0" t="0" r="r" b="b"/>
                  <a:pathLst>
                    <a:path w="52" h="69">
                      <a:moveTo>
                        <a:pt x="28" y="69"/>
                      </a:moveTo>
                      <a:lnTo>
                        <a:pt x="0" y="56"/>
                      </a:lnTo>
                      <a:lnTo>
                        <a:pt x="24" y="0"/>
                      </a:lnTo>
                      <a:lnTo>
                        <a:pt x="52" y="13"/>
                      </a:lnTo>
                      <a:lnTo>
                        <a:pt x="28"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3" name="Freeform 255">
                  <a:extLst>
                    <a:ext uri="{FF2B5EF4-FFF2-40B4-BE49-F238E27FC236}">
                      <a16:creationId xmlns:a16="http://schemas.microsoft.com/office/drawing/2014/main" id="{977A77F8-1623-4CB7-A819-AAAAA493D4D3}"/>
                    </a:ext>
                  </a:extLst>
                </p:cNvPr>
                <p:cNvSpPr>
                  <a:spLocks/>
                </p:cNvSpPr>
                <p:nvPr/>
              </p:nvSpPr>
              <p:spPr bwMode="auto">
                <a:xfrm>
                  <a:off x="9031288" y="2339976"/>
                  <a:ext cx="98425" cy="104775"/>
                </a:xfrm>
                <a:custGeom>
                  <a:avLst/>
                  <a:gdLst>
                    <a:gd name="T0" fmla="*/ 26 w 62"/>
                    <a:gd name="T1" fmla="*/ 66 h 66"/>
                    <a:gd name="T2" fmla="*/ 0 w 62"/>
                    <a:gd name="T3" fmla="*/ 48 h 66"/>
                    <a:gd name="T4" fmla="*/ 37 w 62"/>
                    <a:gd name="T5" fmla="*/ 0 h 66"/>
                    <a:gd name="T6" fmla="*/ 62 w 62"/>
                    <a:gd name="T7" fmla="*/ 16 h 66"/>
                    <a:gd name="T8" fmla="*/ 26 w 62"/>
                    <a:gd name="T9" fmla="*/ 66 h 66"/>
                  </a:gdLst>
                  <a:ahLst/>
                  <a:cxnLst>
                    <a:cxn ang="0">
                      <a:pos x="T0" y="T1"/>
                    </a:cxn>
                    <a:cxn ang="0">
                      <a:pos x="T2" y="T3"/>
                    </a:cxn>
                    <a:cxn ang="0">
                      <a:pos x="T4" y="T5"/>
                    </a:cxn>
                    <a:cxn ang="0">
                      <a:pos x="T6" y="T7"/>
                    </a:cxn>
                    <a:cxn ang="0">
                      <a:pos x="T8" y="T9"/>
                    </a:cxn>
                  </a:cxnLst>
                  <a:rect l="0" t="0" r="r" b="b"/>
                  <a:pathLst>
                    <a:path w="62" h="66">
                      <a:moveTo>
                        <a:pt x="26" y="66"/>
                      </a:moveTo>
                      <a:lnTo>
                        <a:pt x="0" y="48"/>
                      </a:lnTo>
                      <a:lnTo>
                        <a:pt x="37" y="0"/>
                      </a:lnTo>
                      <a:lnTo>
                        <a:pt x="62" y="16"/>
                      </a:lnTo>
                      <a:lnTo>
                        <a:pt x="26"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4" name="Freeform 256">
                  <a:extLst>
                    <a:ext uri="{FF2B5EF4-FFF2-40B4-BE49-F238E27FC236}">
                      <a16:creationId xmlns:a16="http://schemas.microsoft.com/office/drawing/2014/main" id="{935FDF97-10EE-4E4C-A53E-9166170DD4AD}"/>
                    </a:ext>
                  </a:extLst>
                </p:cNvPr>
                <p:cNvSpPr>
                  <a:spLocks/>
                </p:cNvSpPr>
                <p:nvPr/>
              </p:nvSpPr>
              <p:spPr bwMode="auto">
                <a:xfrm>
                  <a:off x="9164638" y="2462213"/>
                  <a:ext cx="103188" cy="100013"/>
                </a:xfrm>
                <a:custGeom>
                  <a:avLst/>
                  <a:gdLst>
                    <a:gd name="T0" fmla="*/ 20 w 65"/>
                    <a:gd name="T1" fmla="*/ 63 h 63"/>
                    <a:gd name="T2" fmla="*/ 0 w 65"/>
                    <a:gd name="T3" fmla="*/ 41 h 63"/>
                    <a:gd name="T4" fmla="*/ 44 w 65"/>
                    <a:gd name="T5" fmla="*/ 0 h 63"/>
                    <a:gd name="T6" fmla="*/ 65 w 65"/>
                    <a:gd name="T7" fmla="*/ 23 h 63"/>
                    <a:gd name="T8" fmla="*/ 20 w 65"/>
                    <a:gd name="T9" fmla="*/ 63 h 63"/>
                  </a:gdLst>
                  <a:ahLst/>
                  <a:cxnLst>
                    <a:cxn ang="0">
                      <a:pos x="T0" y="T1"/>
                    </a:cxn>
                    <a:cxn ang="0">
                      <a:pos x="T2" y="T3"/>
                    </a:cxn>
                    <a:cxn ang="0">
                      <a:pos x="T4" y="T5"/>
                    </a:cxn>
                    <a:cxn ang="0">
                      <a:pos x="T6" y="T7"/>
                    </a:cxn>
                    <a:cxn ang="0">
                      <a:pos x="T8" y="T9"/>
                    </a:cxn>
                  </a:cxnLst>
                  <a:rect l="0" t="0" r="r" b="b"/>
                  <a:pathLst>
                    <a:path w="65" h="63">
                      <a:moveTo>
                        <a:pt x="20" y="63"/>
                      </a:moveTo>
                      <a:lnTo>
                        <a:pt x="0" y="41"/>
                      </a:lnTo>
                      <a:lnTo>
                        <a:pt x="44" y="0"/>
                      </a:lnTo>
                      <a:lnTo>
                        <a:pt x="65" y="23"/>
                      </a:lnTo>
                      <a:lnTo>
                        <a:pt x="2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5" name="Freeform 257">
                  <a:extLst>
                    <a:ext uri="{FF2B5EF4-FFF2-40B4-BE49-F238E27FC236}">
                      <a16:creationId xmlns:a16="http://schemas.microsoft.com/office/drawing/2014/main" id="{CA562749-14B7-41A8-BB25-A07EBB3C4AD6}"/>
                    </a:ext>
                  </a:extLst>
                </p:cNvPr>
                <p:cNvSpPr>
                  <a:spLocks/>
                </p:cNvSpPr>
                <p:nvPr/>
              </p:nvSpPr>
              <p:spPr bwMode="auto">
                <a:xfrm>
                  <a:off x="9271001" y="2616201"/>
                  <a:ext cx="104775" cy="87313"/>
                </a:xfrm>
                <a:custGeom>
                  <a:avLst/>
                  <a:gdLst>
                    <a:gd name="T0" fmla="*/ 14 w 66"/>
                    <a:gd name="T1" fmla="*/ 55 h 55"/>
                    <a:gd name="T2" fmla="*/ 0 w 66"/>
                    <a:gd name="T3" fmla="*/ 29 h 55"/>
                    <a:gd name="T4" fmla="*/ 51 w 66"/>
                    <a:gd name="T5" fmla="*/ 0 h 55"/>
                    <a:gd name="T6" fmla="*/ 66 w 66"/>
                    <a:gd name="T7" fmla="*/ 26 h 55"/>
                    <a:gd name="T8" fmla="*/ 14 w 66"/>
                    <a:gd name="T9" fmla="*/ 55 h 55"/>
                  </a:gdLst>
                  <a:ahLst/>
                  <a:cxnLst>
                    <a:cxn ang="0">
                      <a:pos x="T0" y="T1"/>
                    </a:cxn>
                    <a:cxn ang="0">
                      <a:pos x="T2" y="T3"/>
                    </a:cxn>
                    <a:cxn ang="0">
                      <a:pos x="T4" y="T5"/>
                    </a:cxn>
                    <a:cxn ang="0">
                      <a:pos x="T6" y="T7"/>
                    </a:cxn>
                    <a:cxn ang="0">
                      <a:pos x="T8" y="T9"/>
                    </a:cxn>
                  </a:cxnLst>
                  <a:rect l="0" t="0" r="r" b="b"/>
                  <a:pathLst>
                    <a:path w="66" h="55">
                      <a:moveTo>
                        <a:pt x="14" y="55"/>
                      </a:moveTo>
                      <a:lnTo>
                        <a:pt x="0" y="29"/>
                      </a:lnTo>
                      <a:lnTo>
                        <a:pt x="51" y="0"/>
                      </a:lnTo>
                      <a:lnTo>
                        <a:pt x="66" y="26"/>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6" name="Freeform 258">
                  <a:extLst>
                    <a:ext uri="{FF2B5EF4-FFF2-40B4-BE49-F238E27FC236}">
                      <a16:creationId xmlns:a16="http://schemas.microsoft.com/office/drawing/2014/main" id="{408CA8BA-E75E-4490-98D8-1AEDFA54646A}"/>
                    </a:ext>
                  </a:extLst>
                </p:cNvPr>
                <p:cNvSpPr>
                  <a:spLocks/>
                </p:cNvSpPr>
                <p:nvPr/>
              </p:nvSpPr>
              <p:spPr bwMode="auto">
                <a:xfrm>
                  <a:off x="9344026" y="2789238"/>
                  <a:ext cx="106363" cy="76200"/>
                </a:xfrm>
                <a:custGeom>
                  <a:avLst/>
                  <a:gdLst>
                    <a:gd name="T0" fmla="*/ 9 w 67"/>
                    <a:gd name="T1" fmla="*/ 48 h 48"/>
                    <a:gd name="T2" fmla="*/ 0 w 67"/>
                    <a:gd name="T3" fmla="*/ 19 h 48"/>
                    <a:gd name="T4" fmla="*/ 57 w 67"/>
                    <a:gd name="T5" fmla="*/ 0 h 48"/>
                    <a:gd name="T6" fmla="*/ 67 w 67"/>
                    <a:gd name="T7" fmla="*/ 28 h 48"/>
                    <a:gd name="T8" fmla="*/ 9 w 67"/>
                    <a:gd name="T9" fmla="*/ 48 h 48"/>
                  </a:gdLst>
                  <a:ahLst/>
                  <a:cxnLst>
                    <a:cxn ang="0">
                      <a:pos x="T0" y="T1"/>
                    </a:cxn>
                    <a:cxn ang="0">
                      <a:pos x="T2" y="T3"/>
                    </a:cxn>
                    <a:cxn ang="0">
                      <a:pos x="T4" y="T5"/>
                    </a:cxn>
                    <a:cxn ang="0">
                      <a:pos x="T6" y="T7"/>
                    </a:cxn>
                    <a:cxn ang="0">
                      <a:pos x="T8" y="T9"/>
                    </a:cxn>
                  </a:cxnLst>
                  <a:rect l="0" t="0" r="r" b="b"/>
                  <a:pathLst>
                    <a:path w="67" h="48">
                      <a:moveTo>
                        <a:pt x="9" y="48"/>
                      </a:moveTo>
                      <a:lnTo>
                        <a:pt x="0" y="19"/>
                      </a:lnTo>
                      <a:lnTo>
                        <a:pt x="57" y="0"/>
                      </a:lnTo>
                      <a:lnTo>
                        <a:pt x="67" y="28"/>
                      </a:lnTo>
                      <a:lnTo>
                        <a:pt x="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7" name="Freeform 259">
                  <a:extLst>
                    <a:ext uri="{FF2B5EF4-FFF2-40B4-BE49-F238E27FC236}">
                      <a16:creationId xmlns:a16="http://schemas.microsoft.com/office/drawing/2014/main" id="{1090CF3A-27A3-4311-8FE7-596CA729EF8F}"/>
                    </a:ext>
                  </a:extLst>
                </p:cNvPr>
                <p:cNvSpPr>
                  <a:spLocks/>
                </p:cNvSpPr>
                <p:nvPr/>
              </p:nvSpPr>
              <p:spPr bwMode="auto">
                <a:xfrm>
                  <a:off x="9385301" y="2974976"/>
                  <a:ext cx="100013" cy="58738"/>
                </a:xfrm>
                <a:custGeom>
                  <a:avLst/>
                  <a:gdLst>
                    <a:gd name="T0" fmla="*/ 3 w 63"/>
                    <a:gd name="T1" fmla="*/ 37 h 37"/>
                    <a:gd name="T2" fmla="*/ 0 w 63"/>
                    <a:gd name="T3" fmla="*/ 7 h 37"/>
                    <a:gd name="T4" fmla="*/ 59 w 63"/>
                    <a:gd name="T5" fmla="*/ 0 h 37"/>
                    <a:gd name="T6" fmla="*/ 63 w 63"/>
                    <a:gd name="T7" fmla="*/ 31 h 37"/>
                    <a:gd name="T8" fmla="*/ 3 w 63"/>
                    <a:gd name="T9" fmla="*/ 37 h 37"/>
                  </a:gdLst>
                  <a:ahLst/>
                  <a:cxnLst>
                    <a:cxn ang="0">
                      <a:pos x="T0" y="T1"/>
                    </a:cxn>
                    <a:cxn ang="0">
                      <a:pos x="T2" y="T3"/>
                    </a:cxn>
                    <a:cxn ang="0">
                      <a:pos x="T4" y="T5"/>
                    </a:cxn>
                    <a:cxn ang="0">
                      <a:pos x="T6" y="T7"/>
                    </a:cxn>
                    <a:cxn ang="0">
                      <a:pos x="T8" y="T9"/>
                    </a:cxn>
                  </a:cxnLst>
                  <a:rect l="0" t="0" r="r" b="b"/>
                  <a:pathLst>
                    <a:path w="63" h="37">
                      <a:moveTo>
                        <a:pt x="3" y="37"/>
                      </a:moveTo>
                      <a:lnTo>
                        <a:pt x="0" y="7"/>
                      </a:lnTo>
                      <a:lnTo>
                        <a:pt x="59" y="0"/>
                      </a:lnTo>
                      <a:lnTo>
                        <a:pt x="63" y="31"/>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8" name="Freeform 260">
                  <a:extLst>
                    <a:ext uri="{FF2B5EF4-FFF2-40B4-BE49-F238E27FC236}">
                      <a16:creationId xmlns:a16="http://schemas.microsoft.com/office/drawing/2014/main" id="{3FAB6C50-BDDE-45C0-926C-7837C8FA7B7E}"/>
                    </a:ext>
                  </a:extLst>
                </p:cNvPr>
                <p:cNvSpPr>
                  <a:spLocks/>
                </p:cNvSpPr>
                <p:nvPr/>
              </p:nvSpPr>
              <p:spPr bwMode="auto">
                <a:xfrm>
                  <a:off x="9385301" y="3157538"/>
                  <a:ext cx="100013" cy="58738"/>
                </a:xfrm>
                <a:custGeom>
                  <a:avLst/>
                  <a:gdLst>
                    <a:gd name="T0" fmla="*/ 59 w 63"/>
                    <a:gd name="T1" fmla="*/ 37 h 37"/>
                    <a:gd name="T2" fmla="*/ 0 w 63"/>
                    <a:gd name="T3" fmla="*/ 31 h 37"/>
                    <a:gd name="T4" fmla="*/ 3 w 63"/>
                    <a:gd name="T5" fmla="*/ 0 h 37"/>
                    <a:gd name="T6" fmla="*/ 63 w 63"/>
                    <a:gd name="T7" fmla="*/ 7 h 37"/>
                    <a:gd name="T8" fmla="*/ 59 w 63"/>
                    <a:gd name="T9" fmla="*/ 37 h 37"/>
                  </a:gdLst>
                  <a:ahLst/>
                  <a:cxnLst>
                    <a:cxn ang="0">
                      <a:pos x="T0" y="T1"/>
                    </a:cxn>
                    <a:cxn ang="0">
                      <a:pos x="T2" y="T3"/>
                    </a:cxn>
                    <a:cxn ang="0">
                      <a:pos x="T4" y="T5"/>
                    </a:cxn>
                    <a:cxn ang="0">
                      <a:pos x="T6" y="T7"/>
                    </a:cxn>
                    <a:cxn ang="0">
                      <a:pos x="T8" y="T9"/>
                    </a:cxn>
                  </a:cxnLst>
                  <a:rect l="0" t="0" r="r" b="b"/>
                  <a:pathLst>
                    <a:path w="63" h="37">
                      <a:moveTo>
                        <a:pt x="59" y="37"/>
                      </a:moveTo>
                      <a:lnTo>
                        <a:pt x="0" y="31"/>
                      </a:lnTo>
                      <a:lnTo>
                        <a:pt x="3" y="0"/>
                      </a:lnTo>
                      <a:lnTo>
                        <a:pt x="63" y="7"/>
                      </a:lnTo>
                      <a:lnTo>
                        <a:pt x="5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39" name="Freeform 261">
                  <a:extLst>
                    <a:ext uri="{FF2B5EF4-FFF2-40B4-BE49-F238E27FC236}">
                      <a16:creationId xmlns:a16="http://schemas.microsoft.com/office/drawing/2014/main" id="{47D663F0-8018-44F9-80F0-01A8B6986EC4}"/>
                    </a:ext>
                  </a:extLst>
                </p:cNvPr>
                <p:cNvSpPr>
                  <a:spLocks/>
                </p:cNvSpPr>
                <p:nvPr/>
              </p:nvSpPr>
              <p:spPr bwMode="auto">
                <a:xfrm>
                  <a:off x="9344026" y="3327401"/>
                  <a:ext cx="106363" cy="76200"/>
                </a:xfrm>
                <a:custGeom>
                  <a:avLst/>
                  <a:gdLst>
                    <a:gd name="T0" fmla="*/ 57 w 67"/>
                    <a:gd name="T1" fmla="*/ 48 h 48"/>
                    <a:gd name="T2" fmla="*/ 0 w 67"/>
                    <a:gd name="T3" fmla="*/ 28 h 48"/>
                    <a:gd name="T4" fmla="*/ 9 w 67"/>
                    <a:gd name="T5" fmla="*/ 0 h 48"/>
                    <a:gd name="T6" fmla="*/ 67 w 67"/>
                    <a:gd name="T7" fmla="*/ 19 h 48"/>
                    <a:gd name="T8" fmla="*/ 57 w 67"/>
                    <a:gd name="T9" fmla="*/ 48 h 48"/>
                  </a:gdLst>
                  <a:ahLst/>
                  <a:cxnLst>
                    <a:cxn ang="0">
                      <a:pos x="T0" y="T1"/>
                    </a:cxn>
                    <a:cxn ang="0">
                      <a:pos x="T2" y="T3"/>
                    </a:cxn>
                    <a:cxn ang="0">
                      <a:pos x="T4" y="T5"/>
                    </a:cxn>
                    <a:cxn ang="0">
                      <a:pos x="T6" y="T7"/>
                    </a:cxn>
                    <a:cxn ang="0">
                      <a:pos x="T8" y="T9"/>
                    </a:cxn>
                  </a:cxnLst>
                  <a:rect l="0" t="0" r="r" b="b"/>
                  <a:pathLst>
                    <a:path w="67" h="48">
                      <a:moveTo>
                        <a:pt x="57" y="48"/>
                      </a:moveTo>
                      <a:lnTo>
                        <a:pt x="0" y="28"/>
                      </a:lnTo>
                      <a:lnTo>
                        <a:pt x="9" y="0"/>
                      </a:lnTo>
                      <a:lnTo>
                        <a:pt x="67" y="19"/>
                      </a:lnTo>
                      <a:lnTo>
                        <a:pt x="5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0" name="Freeform 262">
                  <a:extLst>
                    <a:ext uri="{FF2B5EF4-FFF2-40B4-BE49-F238E27FC236}">
                      <a16:creationId xmlns:a16="http://schemas.microsoft.com/office/drawing/2014/main" id="{0101A9CE-A12E-44DC-AD06-F6FE1A728FCD}"/>
                    </a:ext>
                  </a:extLst>
                </p:cNvPr>
                <p:cNvSpPr>
                  <a:spLocks/>
                </p:cNvSpPr>
                <p:nvPr/>
              </p:nvSpPr>
              <p:spPr bwMode="auto">
                <a:xfrm>
                  <a:off x="9271001" y="3486151"/>
                  <a:ext cx="104775" cy="92075"/>
                </a:xfrm>
                <a:custGeom>
                  <a:avLst/>
                  <a:gdLst>
                    <a:gd name="T0" fmla="*/ 51 w 66"/>
                    <a:gd name="T1" fmla="*/ 58 h 58"/>
                    <a:gd name="T2" fmla="*/ 0 w 66"/>
                    <a:gd name="T3" fmla="*/ 26 h 58"/>
                    <a:gd name="T4" fmla="*/ 14 w 66"/>
                    <a:gd name="T5" fmla="*/ 0 h 58"/>
                    <a:gd name="T6" fmla="*/ 66 w 66"/>
                    <a:gd name="T7" fmla="*/ 30 h 58"/>
                    <a:gd name="T8" fmla="*/ 51 w 66"/>
                    <a:gd name="T9" fmla="*/ 58 h 58"/>
                  </a:gdLst>
                  <a:ahLst/>
                  <a:cxnLst>
                    <a:cxn ang="0">
                      <a:pos x="T0" y="T1"/>
                    </a:cxn>
                    <a:cxn ang="0">
                      <a:pos x="T2" y="T3"/>
                    </a:cxn>
                    <a:cxn ang="0">
                      <a:pos x="T4" y="T5"/>
                    </a:cxn>
                    <a:cxn ang="0">
                      <a:pos x="T6" y="T7"/>
                    </a:cxn>
                    <a:cxn ang="0">
                      <a:pos x="T8" y="T9"/>
                    </a:cxn>
                  </a:cxnLst>
                  <a:rect l="0" t="0" r="r" b="b"/>
                  <a:pathLst>
                    <a:path w="66" h="58">
                      <a:moveTo>
                        <a:pt x="51" y="58"/>
                      </a:moveTo>
                      <a:lnTo>
                        <a:pt x="0" y="26"/>
                      </a:lnTo>
                      <a:lnTo>
                        <a:pt x="14" y="0"/>
                      </a:lnTo>
                      <a:lnTo>
                        <a:pt x="66" y="30"/>
                      </a:lnTo>
                      <a:lnTo>
                        <a:pt x="51"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1" name="Freeform 263">
                  <a:extLst>
                    <a:ext uri="{FF2B5EF4-FFF2-40B4-BE49-F238E27FC236}">
                      <a16:creationId xmlns:a16="http://schemas.microsoft.com/office/drawing/2014/main" id="{13CE1013-3E66-434C-A86D-CC70498A1ADB}"/>
                    </a:ext>
                  </a:extLst>
                </p:cNvPr>
                <p:cNvSpPr>
                  <a:spLocks/>
                </p:cNvSpPr>
                <p:nvPr/>
              </p:nvSpPr>
              <p:spPr bwMode="auto">
                <a:xfrm>
                  <a:off x="9164638" y="3627438"/>
                  <a:ext cx="103188" cy="100013"/>
                </a:xfrm>
                <a:custGeom>
                  <a:avLst/>
                  <a:gdLst>
                    <a:gd name="T0" fmla="*/ 44 w 65"/>
                    <a:gd name="T1" fmla="*/ 63 h 63"/>
                    <a:gd name="T2" fmla="*/ 0 w 65"/>
                    <a:gd name="T3" fmla="*/ 24 h 63"/>
                    <a:gd name="T4" fmla="*/ 20 w 65"/>
                    <a:gd name="T5" fmla="*/ 0 h 63"/>
                    <a:gd name="T6" fmla="*/ 65 w 65"/>
                    <a:gd name="T7" fmla="*/ 41 h 63"/>
                    <a:gd name="T8" fmla="*/ 44 w 65"/>
                    <a:gd name="T9" fmla="*/ 63 h 63"/>
                  </a:gdLst>
                  <a:ahLst/>
                  <a:cxnLst>
                    <a:cxn ang="0">
                      <a:pos x="T0" y="T1"/>
                    </a:cxn>
                    <a:cxn ang="0">
                      <a:pos x="T2" y="T3"/>
                    </a:cxn>
                    <a:cxn ang="0">
                      <a:pos x="T4" y="T5"/>
                    </a:cxn>
                    <a:cxn ang="0">
                      <a:pos x="T6" y="T7"/>
                    </a:cxn>
                    <a:cxn ang="0">
                      <a:pos x="T8" y="T9"/>
                    </a:cxn>
                  </a:cxnLst>
                  <a:rect l="0" t="0" r="r" b="b"/>
                  <a:pathLst>
                    <a:path w="65" h="63">
                      <a:moveTo>
                        <a:pt x="44" y="63"/>
                      </a:moveTo>
                      <a:lnTo>
                        <a:pt x="0" y="24"/>
                      </a:lnTo>
                      <a:lnTo>
                        <a:pt x="20" y="0"/>
                      </a:lnTo>
                      <a:lnTo>
                        <a:pt x="65" y="41"/>
                      </a:lnTo>
                      <a:lnTo>
                        <a:pt x="4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2" name="Freeform 264">
                  <a:extLst>
                    <a:ext uri="{FF2B5EF4-FFF2-40B4-BE49-F238E27FC236}">
                      <a16:creationId xmlns:a16="http://schemas.microsoft.com/office/drawing/2014/main" id="{8E6176CC-397B-4CA1-985C-7F8F098D3058}"/>
                    </a:ext>
                  </a:extLst>
                </p:cNvPr>
                <p:cNvSpPr>
                  <a:spLocks/>
                </p:cNvSpPr>
                <p:nvPr/>
              </p:nvSpPr>
              <p:spPr bwMode="auto">
                <a:xfrm>
                  <a:off x="9031288" y="3748088"/>
                  <a:ext cx="98425" cy="106363"/>
                </a:xfrm>
                <a:custGeom>
                  <a:avLst/>
                  <a:gdLst>
                    <a:gd name="T0" fmla="*/ 37 w 62"/>
                    <a:gd name="T1" fmla="*/ 67 h 67"/>
                    <a:gd name="T2" fmla="*/ 0 w 62"/>
                    <a:gd name="T3" fmla="*/ 17 h 67"/>
                    <a:gd name="T4" fmla="*/ 26 w 62"/>
                    <a:gd name="T5" fmla="*/ 0 h 67"/>
                    <a:gd name="T6" fmla="*/ 62 w 62"/>
                    <a:gd name="T7" fmla="*/ 48 h 67"/>
                    <a:gd name="T8" fmla="*/ 37 w 62"/>
                    <a:gd name="T9" fmla="*/ 67 h 67"/>
                  </a:gdLst>
                  <a:ahLst/>
                  <a:cxnLst>
                    <a:cxn ang="0">
                      <a:pos x="T0" y="T1"/>
                    </a:cxn>
                    <a:cxn ang="0">
                      <a:pos x="T2" y="T3"/>
                    </a:cxn>
                    <a:cxn ang="0">
                      <a:pos x="T4" y="T5"/>
                    </a:cxn>
                    <a:cxn ang="0">
                      <a:pos x="T6" y="T7"/>
                    </a:cxn>
                    <a:cxn ang="0">
                      <a:pos x="T8" y="T9"/>
                    </a:cxn>
                  </a:cxnLst>
                  <a:rect l="0" t="0" r="r" b="b"/>
                  <a:pathLst>
                    <a:path w="62" h="67">
                      <a:moveTo>
                        <a:pt x="37" y="67"/>
                      </a:moveTo>
                      <a:lnTo>
                        <a:pt x="0" y="17"/>
                      </a:lnTo>
                      <a:lnTo>
                        <a:pt x="26" y="0"/>
                      </a:lnTo>
                      <a:lnTo>
                        <a:pt x="62" y="48"/>
                      </a:lnTo>
                      <a:lnTo>
                        <a:pt x="3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3" name="Freeform 265">
                  <a:extLst>
                    <a:ext uri="{FF2B5EF4-FFF2-40B4-BE49-F238E27FC236}">
                      <a16:creationId xmlns:a16="http://schemas.microsoft.com/office/drawing/2014/main" id="{62E95CCC-CC2C-45B4-BF48-0CB536D00C6A}"/>
                    </a:ext>
                  </a:extLst>
                </p:cNvPr>
                <p:cNvSpPr>
                  <a:spLocks/>
                </p:cNvSpPr>
                <p:nvPr/>
              </p:nvSpPr>
              <p:spPr bwMode="auto">
                <a:xfrm>
                  <a:off x="8355013" y="2192338"/>
                  <a:ext cx="65088" cy="103188"/>
                </a:xfrm>
                <a:custGeom>
                  <a:avLst/>
                  <a:gdLst>
                    <a:gd name="T0" fmla="*/ 11 w 41"/>
                    <a:gd name="T1" fmla="*/ 65 h 65"/>
                    <a:gd name="T2" fmla="*/ 0 w 41"/>
                    <a:gd name="T3" fmla="*/ 6 h 65"/>
                    <a:gd name="T4" fmla="*/ 30 w 41"/>
                    <a:gd name="T5" fmla="*/ 0 h 65"/>
                    <a:gd name="T6" fmla="*/ 41 w 41"/>
                    <a:gd name="T7" fmla="*/ 59 h 65"/>
                    <a:gd name="T8" fmla="*/ 11 w 41"/>
                    <a:gd name="T9" fmla="*/ 65 h 65"/>
                  </a:gdLst>
                  <a:ahLst/>
                  <a:cxnLst>
                    <a:cxn ang="0">
                      <a:pos x="T0" y="T1"/>
                    </a:cxn>
                    <a:cxn ang="0">
                      <a:pos x="T2" y="T3"/>
                    </a:cxn>
                    <a:cxn ang="0">
                      <a:pos x="T4" y="T5"/>
                    </a:cxn>
                    <a:cxn ang="0">
                      <a:pos x="T6" y="T7"/>
                    </a:cxn>
                    <a:cxn ang="0">
                      <a:pos x="T8" y="T9"/>
                    </a:cxn>
                  </a:cxnLst>
                  <a:rect l="0" t="0" r="r" b="b"/>
                  <a:pathLst>
                    <a:path w="41" h="65">
                      <a:moveTo>
                        <a:pt x="11" y="65"/>
                      </a:moveTo>
                      <a:lnTo>
                        <a:pt x="0" y="6"/>
                      </a:lnTo>
                      <a:lnTo>
                        <a:pt x="30" y="0"/>
                      </a:lnTo>
                      <a:lnTo>
                        <a:pt x="41" y="59"/>
                      </a:lnTo>
                      <a:lnTo>
                        <a:pt x="1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4" name="Freeform 266">
                  <a:extLst>
                    <a:ext uri="{FF2B5EF4-FFF2-40B4-BE49-F238E27FC236}">
                      <a16:creationId xmlns:a16="http://schemas.microsoft.com/office/drawing/2014/main" id="{0C70349C-B12D-4A72-A795-29BFCAA01DCF}"/>
                    </a:ext>
                  </a:extLst>
                </p:cNvPr>
                <p:cNvSpPr>
                  <a:spLocks/>
                </p:cNvSpPr>
                <p:nvPr/>
              </p:nvSpPr>
              <p:spPr bwMode="auto">
                <a:xfrm>
                  <a:off x="8172451" y="2244726"/>
                  <a:ext cx="82550" cy="109538"/>
                </a:xfrm>
                <a:custGeom>
                  <a:avLst/>
                  <a:gdLst>
                    <a:gd name="T0" fmla="*/ 24 w 52"/>
                    <a:gd name="T1" fmla="*/ 69 h 69"/>
                    <a:gd name="T2" fmla="*/ 0 w 52"/>
                    <a:gd name="T3" fmla="*/ 13 h 69"/>
                    <a:gd name="T4" fmla="*/ 28 w 52"/>
                    <a:gd name="T5" fmla="*/ 0 h 69"/>
                    <a:gd name="T6" fmla="*/ 52 w 52"/>
                    <a:gd name="T7" fmla="*/ 56 h 69"/>
                    <a:gd name="T8" fmla="*/ 24 w 52"/>
                    <a:gd name="T9" fmla="*/ 69 h 69"/>
                  </a:gdLst>
                  <a:ahLst/>
                  <a:cxnLst>
                    <a:cxn ang="0">
                      <a:pos x="T0" y="T1"/>
                    </a:cxn>
                    <a:cxn ang="0">
                      <a:pos x="T2" y="T3"/>
                    </a:cxn>
                    <a:cxn ang="0">
                      <a:pos x="T4" y="T5"/>
                    </a:cxn>
                    <a:cxn ang="0">
                      <a:pos x="T6" y="T7"/>
                    </a:cxn>
                    <a:cxn ang="0">
                      <a:pos x="T8" y="T9"/>
                    </a:cxn>
                  </a:cxnLst>
                  <a:rect l="0" t="0" r="r" b="b"/>
                  <a:pathLst>
                    <a:path w="52" h="69">
                      <a:moveTo>
                        <a:pt x="24" y="69"/>
                      </a:moveTo>
                      <a:lnTo>
                        <a:pt x="0" y="13"/>
                      </a:lnTo>
                      <a:lnTo>
                        <a:pt x="28" y="0"/>
                      </a:lnTo>
                      <a:lnTo>
                        <a:pt x="52" y="56"/>
                      </a:lnTo>
                      <a:lnTo>
                        <a:pt x="24"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5" name="Freeform 267">
                  <a:extLst>
                    <a:ext uri="{FF2B5EF4-FFF2-40B4-BE49-F238E27FC236}">
                      <a16:creationId xmlns:a16="http://schemas.microsoft.com/office/drawing/2014/main" id="{54AA60F1-EA14-4143-BBC2-403E43DB1EE8}"/>
                    </a:ext>
                  </a:extLst>
                </p:cNvPr>
                <p:cNvSpPr>
                  <a:spLocks/>
                </p:cNvSpPr>
                <p:nvPr/>
              </p:nvSpPr>
              <p:spPr bwMode="auto">
                <a:xfrm>
                  <a:off x="8008938" y="2339976"/>
                  <a:ext cx="96838" cy="104775"/>
                </a:xfrm>
                <a:custGeom>
                  <a:avLst/>
                  <a:gdLst>
                    <a:gd name="T0" fmla="*/ 37 w 61"/>
                    <a:gd name="T1" fmla="*/ 66 h 66"/>
                    <a:gd name="T2" fmla="*/ 0 w 61"/>
                    <a:gd name="T3" fmla="*/ 16 h 66"/>
                    <a:gd name="T4" fmla="*/ 26 w 61"/>
                    <a:gd name="T5" fmla="*/ 0 h 66"/>
                    <a:gd name="T6" fmla="*/ 61 w 61"/>
                    <a:gd name="T7" fmla="*/ 48 h 66"/>
                    <a:gd name="T8" fmla="*/ 37 w 61"/>
                    <a:gd name="T9" fmla="*/ 66 h 66"/>
                  </a:gdLst>
                  <a:ahLst/>
                  <a:cxnLst>
                    <a:cxn ang="0">
                      <a:pos x="T0" y="T1"/>
                    </a:cxn>
                    <a:cxn ang="0">
                      <a:pos x="T2" y="T3"/>
                    </a:cxn>
                    <a:cxn ang="0">
                      <a:pos x="T4" y="T5"/>
                    </a:cxn>
                    <a:cxn ang="0">
                      <a:pos x="T6" y="T7"/>
                    </a:cxn>
                    <a:cxn ang="0">
                      <a:pos x="T8" y="T9"/>
                    </a:cxn>
                  </a:cxnLst>
                  <a:rect l="0" t="0" r="r" b="b"/>
                  <a:pathLst>
                    <a:path w="61" h="66">
                      <a:moveTo>
                        <a:pt x="37" y="66"/>
                      </a:moveTo>
                      <a:lnTo>
                        <a:pt x="0" y="16"/>
                      </a:lnTo>
                      <a:lnTo>
                        <a:pt x="26" y="0"/>
                      </a:lnTo>
                      <a:lnTo>
                        <a:pt x="61" y="48"/>
                      </a:lnTo>
                      <a:lnTo>
                        <a:pt x="3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6" name="Freeform 268">
                  <a:extLst>
                    <a:ext uri="{FF2B5EF4-FFF2-40B4-BE49-F238E27FC236}">
                      <a16:creationId xmlns:a16="http://schemas.microsoft.com/office/drawing/2014/main" id="{6A9FE813-E6B8-4C88-B669-F9DD4D594FA9}"/>
                    </a:ext>
                  </a:extLst>
                </p:cNvPr>
                <p:cNvSpPr>
                  <a:spLocks/>
                </p:cNvSpPr>
                <p:nvPr/>
              </p:nvSpPr>
              <p:spPr bwMode="auto">
                <a:xfrm>
                  <a:off x="7870826" y="2462213"/>
                  <a:ext cx="101600" cy="100013"/>
                </a:xfrm>
                <a:custGeom>
                  <a:avLst/>
                  <a:gdLst>
                    <a:gd name="T0" fmla="*/ 44 w 64"/>
                    <a:gd name="T1" fmla="*/ 63 h 63"/>
                    <a:gd name="T2" fmla="*/ 0 w 64"/>
                    <a:gd name="T3" fmla="*/ 23 h 63"/>
                    <a:gd name="T4" fmla="*/ 20 w 64"/>
                    <a:gd name="T5" fmla="*/ 0 h 63"/>
                    <a:gd name="T6" fmla="*/ 64 w 64"/>
                    <a:gd name="T7" fmla="*/ 41 h 63"/>
                    <a:gd name="T8" fmla="*/ 44 w 64"/>
                    <a:gd name="T9" fmla="*/ 63 h 63"/>
                  </a:gdLst>
                  <a:ahLst/>
                  <a:cxnLst>
                    <a:cxn ang="0">
                      <a:pos x="T0" y="T1"/>
                    </a:cxn>
                    <a:cxn ang="0">
                      <a:pos x="T2" y="T3"/>
                    </a:cxn>
                    <a:cxn ang="0">
                      <a:pos x="T4" y="T5"/>
                    </a:cxn>
                    <a:cxn ang="0">
                      <a:pos x="T6" y="T7"/>
                    </a:cxn>
                    <a:cxn ang="0">
                      <a:pos x="T8" y="T9"/>
                    </a:cxn>
                  </a:cxnLst>
                  <a:rect l="0" t="0" r="r" b="b"/>
                  <a:pathLst>
                    <a:path w="64" h="63">
                      <a:moveTo>
                        <a:pt x="44" y="63"/>
                      </a:moveTo>
                      <a:lnTo>
                        <a:pt x="0" y="23"/>
                      </a:lnTo>
                      <a:lnTo>
                        <a:pt x="20" y="0"/>
                      </a:lnTo>
                      <a:lnTo>
                        <a:pt x="64" y="41"/>
                      </a:lnTo>
                      <a:lnTo>
                        <a:pt x="4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7" name="Freeform 269">
                  <a:extLst>
                    <a:ext uri="{FF2B5EF4-FFF2-40B4-BE49-F238E27FC236}">
                      <a16:creationId xmlns:a16="http://schemas.microsoft.com/office/drawing/2014/main" id="{603A3DBC-6ECA-4B3E-A67C-A80CC97937DE}"/>
                    </a:ext>
                  </a:extLst>
                </p:cNvPr>
                <p:cNvSpPr>
                  <a:spLocks/>
                </p:cNvSpPr>
                <p:nvPr/>
              </p:nvSpPr>
              <p:spPr bwMode="auto">
                <a:xfrm>
                  <a:off x="7761288" y="2616201"/>
                  <a:ext cx="106363" cy="87313"/>
                </a:xfrm>
                <a:custGeom>
                  <a:avLst/>
                  <a:gdLst>
                    <a:gd name="T0" fmla="*/ 52 w 67"/>
                    <a:gd name="T1" fmla="*/ 55 h 55"/>
                    <a:gd name="T2" fmla="*/ 0 w 67"/>
                    <a:gd name="T3" fmla="*/ 26 h 55"/>
                    <a:gd name="T4" fmla="*/ 15 w 67"/>
                    <a:gd name="T5" fmla="*/ 0 h 55"/>
                    <a:gd name="T6" fmla="*/ 67 w 67"/>
                    <a:gd name="T7" fmla="*/ 29 h 55"/>
                    <a:gd name="T8" fmla="*/ 52 w 67"/>
                    <a:gd name="T9" fmla="*/ 55 h 55"/>
                  </a:gdLst>
                  <a:ahLst/>
                  <a:cxnLst>
                    <a:cxn ang="0">
                      <a:pos x="T0" y="T1"/>
                    </a:cxn>
                    <a:cxn ang="0">
                      <a:pos x="T2" y="T3"/>
                    </a:cxn>
                    <a:cxn ang="0">
                      <a:pos x="T4" y="T5"/>
                    </a:cxn>
                    <a:cxn ang="0">
                      <a:pos x="T6" y="T7"/>
                    </a:cxn>
                    <a:cxn ang="0">
                      <a:pos x="T8" y="T9"/>
                    </a:cxn>
                  </a:cxnLst>
                  <a:rect l="0" t="0" r="r" b="b"/>
                  <a:pathLst>
                    <a:path w="67" h="55">
                      <a:moveTo>
                        <a:pt x="52" y="55"/>
                      </a:moveTo>
                      <a:lnTo>
                        <a:pt x="0" y="26"/>
                      </a:lnTo>
                      <a:lnTo>
                        <a:pt x="15" y="0"/>
                      </a:lnTo>
                      <a:lnTo>
                        <a:pt x="67" y="29"/>
                      </a:lnTo>
                      <a:lnTo>
                        <a:pt x="52"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 name="Freeform 270">
                  <a:extLst>
                    <a:ext uri="{FF2B5EF4-FFF2-40B4-BE49-F238E27FC236}">
                      <a16:creationId xmlns:a16="http://schemas.microsoft.com/office/drawing/2014/main" id="{0F7E6AE9-98CA-4620-AB33-54F1E0AB17EE}"/>
                    </a:ext>
                  </a:extLst>
                </p:cNvPr>
                <p:cNvSpPr>
                  <a:spLocks/>
                </p:cNvSpPr>
                <p:nvPr/>
              </p:nvSpPr>
              <p:spPr bwMode="auto">
                <a:xfrm>
                  <a:off x="7688263" y="2789238"/>
                  <a:ext cx="104775" cy="76200"/>
                </a:xfrm>
                <a:custGeom>
                  <a:avLst/>
                  <a:gdLst>
                    <a:gd name="T0" fmla="*/ 57 w 66"/>
                    <a:gd name="T1" fmla="*/ 48 h 48"/>
                    <a:gd name="T2" fmla="*/ 0 w 66"/>
                    <a:gd name="T3" fmla="*/ 28 h 48"/>
                    <a:gd name="T4" fmla="*/ 9 w 66"/>
                    <a:gd name="T5" fmla="*/ 0 h 48"/>
                    <a:gd name="T6" fmla="*/ 66 w 66"/>
                    <a:gd name="T7" fmla="*/ 19 h 48"/>
                    <a:gd name="T8" fmla="*/ 57 w 66"/>
                    <a:gd name="T9" fmla="*/ 48 h 48"/>
                  </a:gdLst>
                  <a:ahLst/>
                  <a:cxnLst>
                    <a:cxn ang="0">
                      <a:pos x="T0" y="T1"/>
                    </a:cxn>
                    <a:cxn ang="0">
                      <a:pos x="T2" y="T3"/>
                    </a:cxn>
                    <a:cxn ang="0">
                      <a:pos x="T4" y="T5"/>
                    </a:cxn>
                    <a:cxn ang="0">
                      <a:pos x="T6" y="T7"/>
                    </a:cxn>
                    <a:cxn ang="0">
                      <a:pos x="T8" y="T9"/>
                    </a:cxn>
                  </a:cxnLst>
                  <a:rect l="0" t="0" r="r" b="b"/>
                  <a:pathLst>
                    <a:path w="66" h="48">
                      <a:moveTo>
                        <a:pt x="57" y="48"/>
                      </a:moveTo>
                      <a:lnTo>
                        <a:pt x="0" y="28"/>
                      </a:lnTo>
                      <a:lnTo>
                        <a:pt x="9" y="0"/>
                      </a:lnTo>
                      <a:lnTo>
                        <a:pt x="66" y="19"/>
                      </a:lnTo>
                      <a:lnTo>
                        <a:pt x="5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9" name="Freeform 271">
                  <a:extLst>
                    <a:ext uri="{FF2B5EF4-FFF2-40B4-BE49-F238E27FC236}">
                      <a16:creationId xmlns:a16="http://schemas.microsoft.com/office/drawing/2014/main" id="{25BBFA28-CF4E-4B44-8A5A-FD93F243A23E}"/>
                    </a:ext>
                  </a:extLst>
                </p:cNvPr>
                <p:cNvSpPr>
                  <a:spLocks/>
                </p:cNvSpPr>
                <p:nvPr/>
              </p:nvSpPr>
              <p:spPr bwMode="auto">
                <a:xfrm>
                  <a:off x="7651751" y="2974976"/>
                  <a:ext cx="100013" cy="58738"/>
                </a:xfrm>
                <a:custGeom>
                  <a:avLst/>
                  <a:gdLst>
                    <a:gd name="T0" fmla="*/ 60 w 63"/>
                    <a:gd name="T1" fmla="*/ 37 h 37"/>
                    <a:gd name="T2" fmla="*/ 0 w 63"/>
                    <a:gd name="T3" fmla="*/ 31 h 37"/>
                    <a:gd name="T4" fmla="*/ 4 w 63"/>
                    <a:gd name="T5" fmla="*/ 0 h 37"/>
                    <a:gd name="T6" fmla="*/ 63 w 63"/>
                    <a:gd name="T7" fmla="*/ 7 h 37"/>
                    <a:gd name="T8" fmla="*/ 60 w 63"/>
                    <a:gd name="T9" fmla="*/ 37 h 37"/>
                  </a:gdLst>
                  <a:ahLst/>
                  <a:cxnLst>
                    <a:cxn ang="0">
                      <a:pos x="T0" y="T1"/>
                    </a:cxn>
                    <a:cxn ang="0">
                      <a:pos x="T2" y="T3"/>
                    </a:cxn>
                    <a:cxn ang="0">
                      <a:pos x="T4" y="T5"/>
                    </a:cxn>
                    <a:cxn ang="0">
                      <a:pos x="T6" y="T7"/>
                    </a:cxn>
                    <a:cxn ang="0">
                      <a:pos x="T8" y="T9"/>
                    </a:cxn>
                  </a:cxnLst>
                  <a:rect l="0" t="0" r="r" b="b"/>
                  <a:pathLst>
                    <a:path w="63" h="37">
                      <a:moveTo>
                        <a:pt x="60" y="37"/>
                      </a:moveTo>
                      <a:lnTo>
                        <a:pt x="0" y="31"/>
                      </a:lnTo>
                      <a:lnTo>
                        <a:pt x="4" y="0"/>
                      </a:lnTo>
                      <a:lnTo>
                        <a:pt x="63" y="7"/>
                      </a:lnTo>
                      <a:lnTo>
                        <a:pt x="6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0" name="Freeform 272">
                  <a:extLst>
                    <a:ext uri="{FF2B5EF4-FFF2-40B4-BE49-F238E27FC236}">
                      <a16:creationId xmlns:a16="http://schemas.microsoft.com/office/drawing/2014/main" id="{7A84640E-2B53-4CC9-9204-FB7F96CBC07E}"/>
                    </a:ext>
                  </a:extLst>
                </p:cNvPr>
                <p:cNvSpPr>
                  <a:spLocks/>
                </p:cNvSpPr>
                <p:nvPr/>
              </p:nvSpPr>
              <p:spPr bwMode="auto">
                <a:xfrm>
                  <a:off x="7651751" y="3157538"/>
                  <a:ext cx="100013" cy="58738"/>
                </a:xfrm>
                <a:custGeom>
                  <a:avLst/>
                  <a:gdLst>
                    <a:gd name="T0" fmla="*/ 4 w 63"/>
                    <a:gd name="T1" fmla="*/ 37 h 37"/>
                    <a:gd name="T2" fmla="*/ 0 w 63"/>
                    <a:gd name="T3" fmla="*/ 7 h 37"/>
                    <a:gd name="T4" fmla="*/ 60 w 63"/>
                    <a:gd name="T5" fmla="*/ 0 h 37"/>
                    <a:gd name="T6" fmla="*/ 63 w 63"/>
                    <a:gd name="T7" fmla="*/ 31 h 37"/>
                    <a:gd name="T8" fmla="*/ 4 w 63"/>
                    <a:gd name="T9" fmla="*/ 37 h 37"/>
                  </a:gdLst>
                  <a:ahLst/>
                  <a:cxnLst>
                    <a:cxn ang="0">
                      <a:pos x="T0" y="T1"/>
                    </a:cxn>
                    <a:cxn ang="0">
                      <a:pos x="T2" y="T3"/>
                    </a:cxn>
                    <a:cxn ang="0">
                      <a:pos x="T4" y="T5"/>
                    </a:cxn>
                    <a:cxn ang="0">
                      <a:pos x="T6" y="T7"/>
                    </a:cxn>
                    <a:cxn ang="0">
                      <a:pos x="T8" y="T9"/>
                    </a:cxn>
                  </a:cxnLst>
                  <a:rect l="0" t="0" r="r" b="b"/>
                  <a:pathLst>
                    <a:path w="63" h="37">
                      <a:moveTo>
                        <a:pt x="4" y="37"/>
                      </a:moveTo>
                      <a:lnTo>
                        <a:pt x="0" y="7"/>
                      </a:lnTo>
                      <a:lnTo>
                        <a:pt x="60" y="0"/>
                      </a:lnTo>
                      <a:lnTo>
                        <a:pt x="63" y="31"/>
                      </a:lnTo>
                      <a:lnTo>
                        <a:pt x="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1" name="Freeform 273">
                  <a:extLst>
                    <a:ext uri="{FF2B5EF4-FFF2-40B4-BE49-F238E27FC236}">
                      <a16:creationId xmlns:a16="http://schemas.microsoft.com/office/drawing/2014/main" id="{C6794764-EA44-4A35-B42E-D05D12C03F89}"/>
                    </a:ext>
                  </a:extLst>
                </p:cNvPr>
                <p:cNvSpPr>
                  <a:spLocks/>
                </p:cNvSpPr>
                <p:nvPr/>
              </p:nvSpPr>
              <p:spPr bwMode="auto">
                <a:xfrm>
                  <a:off x="7688263" y="3327401"/>
                  <a:ext cx="104775" cy="76200"/>
                </a:xfrm>
                <a:custGeom>
                  <a:avLst/>
                  <a:gdLst>
                    <a:gd name="T0" fmla="*/ 9 w 66"/>
                    <a:gd name="T1" fmla="*/ 48 h 48"/>
                    <a:gd name="T2" fmla="*/ 0 w 66"/>
                    <a:gd name="T3" fmla="*/ 19 h 48"/>
                    <a:gd name="T4" fmla="*/ 57 w 66"/>
                    <a:gd name="T5" fmla="*/ 0 h 48"/>
                    <a:gd name="T6" fmla="*/ 66 w 66"/>
                    <a:gd name="T7" fmla="*/ 30 h 48"/>
                    <a:gd name="T8" fmla="*/ 9 w 66"/>
                    <a:gd name="T9" fmla="*/ 48 h 48"/>
                  </a:gdLst>
                  <a:ahLst/>
                  <a:cxnLst>
                    <a:cxn ang="0">
                      <a:pos x="T0" y="T1"/>
                    </a:cxn>
                    <a:cxn ang="0">
                      <a:pos x="T2" y="T3"/>
                    </a:cxn>
                    <a:cxn ang="0">
                      <a:pos x="T4" y="T5"/>
                    </a:cxn>
                    <a:cxn ang="0">
                      <a:pos x="T6" y="T7"/>
                    </a:cxn>
                    <a:cxn ang="0">
                      <a:pos x="T8" y="T9"/>
                    </a:cxn>
                  </a:cxnLst>
                  <a:rect l="0" t="0" r="r" b="b"/>
                  <a:pathLst>
                    <a:path w="66" h="48">
                      <a:moveTo>
                        <a:pt x="9" y="48"/>
                      </a:moveTo>
                      <a:lnTo>
                        <a:pt x="0" y="19"/>
                      </a:lnTo>
                      <a:lnTo>
                        <a:pt x="57" y="0"/>
                      </a:lnTo>
                      <a:lnTo>
                        <a:pt x="66" y="30"/>
                      </a:lnTo>
                      <a:lnTo>
                        <a:pt x="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2" name="Freeform 274">
                  <a:extLst>
                    <a:ext uri="{FF2B5EF4-FFF2-40B4-BE49-F238E27FC236}">
                      <a16:creationId xmlns:a16="http://schemas.microsoft.com/office/drawing/2014/main" id="{ECABC25A-4518-4111-9BA8-1DD818093C73}"/>
                    </a:ext>
                  </a:extLst>
                </p:cNvPr>
                <p:cNvSpPr>
                  <a:spLocks/>
                </p:cNvSpPr>
                <p:nvPr/>
              </p:nvSpPr>
              <p:spPr bwMode="auto">
                <a:xfrm>
                  <a:off x="7761288" y="3486151"/>
                  <a:ext cx="106363" cy="92075"/>
                </a:xfrm>
                <a:custGeom>
                  <a:avLst/>
                  <a:gdLst>
                    <a:gd name="T0" fmla="*/ 15 w 67"/>
                    <a:gd name="T1" fmla="*/ 58 h 58"/>
                    <a:gd name="T2" fmla="*/ 0 w 67"/>
                    <a:gd name="T3" fmla="*/ 30 h 58"/>
                    <a:gd name="T4" fmla="*/ 52 w 67"/>
                    <a:gd name="T5" fmla="*/ 0 h 58"/>
                    <a:gd name="T6" fmla="*/ 67 w 67"/>
                    <a:gd name="T7" fmla="*/ 26 h 58"/>
                    <a:gd name="T8" fmla="*/ 15 w 67"/>
                    <a:gd name="T9" fmla="*/ 58 h 58"/>
                  </a:gdLst>
                  <a:ahLst/>
                  <a:cxnLst>
                    <a:cxn ang="0">
                      <a:pos x="T0" y="T1"/>
                    </a:cxn>
                    <a:cxn ang="0">
                      <a:pos x="T2" y="T3"/>
                    </a:cxn>
                    <a:cxn ang="0">
                      <a:pos x="T4" y="T5"/>
                    </a:cxn>
                    <a:cxn ang="0">
                      <a:pos x="T6" y="T7"/>
                    </a:cxn>
                    <a:cxn ang="0">
                      <a:pos x="T8" y="T9"/>
                    </a:cxn>
                  </a:cxnLst>
                  <a:rect l="0" t="0" r="r" b="b"/>
                  <a:pathLst>
                    <a:path w="67" h="58">
                      <a:moveTo>
                        <a:pt x="15" y="58"/>
                      </a:moveTo>
                      <a:lnTo>
                        <a:pt x="0" y="30"/>
                      </a:lnTo>
                      <a:lnTo>
                        <a:pt x="52" y="0"/>
                      </a:lnTo>
                      <a:lnTo>
                        <a:pt x="67" y="26"/>
                      </a:lnTo>
                      <a:lnTo>
                        <a:pt x="15"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3" name="Freeform 275">
                  <a:extLst>
                    <a:ext uri="{FF2B5EF4-FFF2-40B4-BE49-F238E27FC236}">
                      <a16:creationId xmlns:a16="http://schemas.microsoft.com/office/drawing/2014/main" id="{973AFCC4-A50F-4B89-9F66-FAF5189135CC}"/>
                    </a:ext>
                  </a:extLst>
                </p:cNvPr>
                <p:cNvSpPr>
                  <a:spLocks/>
                </p:cNvSpPr>
                <p:nvPr/>
              </p:nvSpPr>
              <p:spPr bwMode="auto">
                <a:xfrm>
                  <a:off x="7870826" y="3627438"/>
                  <a:ext cx="101600" cy="100013"/>
                </a:xfrm>
                <a:custGeom>
                  <a:avLst/>
                  <a:gdLst>
                    <a:gd name="T0" fmla="*/ 20 w 64"/>
                    <a:gd name="T1" fmla="*/ 63 h 63"/>
                    <a:gd name="T2" fmla="*/ 0 w 64"/>
                    <a:gd name="T3" fmla="*/ 41 h 63"/>
                    <a:gd name="T4" fmla="*/ 44 w 64"/>
                    <a:gd name="T5" fmla="*/ 0 h 63"/>
                    <a:gd name="T6" fmla="*/ 64 w 64"/>
                    <a:gd name="T7" fmla="*/ 24 h 63"/>
                    <a:gd name="T8" fmla="*/ 20 w 64"/>
                    <a:gd name="T9" fmla="*/ 63 h 63"/>
                  </a:gdLst>
                  <a:ahLst/>
                  <a:cxnLst>
                    <a:cxn ang="0">
                      <a:pos x="T0" y="T1"/>
                    </a:cxn>
                    <a:cxn ang="0">
                      <a:pos x="T2" y="T3"/>
                    </a:cxn>
                    <a:cxn ang="0">
                      <a:pos x="T4" y="T5"/>
                    </a:cxn>
                    <a:cxn ang="0">
                      <a:pos x="T6" y="T7"/>
                    </a:cxn>
                    <a:cxn ang="0">
                      <a:pos x="T8" y="T9"/>
                    </a:cxn>
                  </a:cxnLst>
                  <a:rect l="0" t="0" r="r" b="b"/>
                  <a:pathLst>
                    <a:path w="64" h="63">
                      <a:moveTo>
                        <a:pt x="20" y="63"/>
                      </a:moveTo>
                      <a:lnTo>
                        <a:pt x="0" y="41"/>
                      </a:lnTo>
                      <a:lnTo>
                        <a:pt x="44" y="0"/>
                      </a:lnTo>
                      <a:lnTo>
                        <a:pt x="64" y="24"/>
                      </a:lnTo>
                      <a:lnTo>
                        <a:pt x="2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4" name="Freeform 276">
                  <a:extLst>
                    <a:ext uri="{FF2B5EF4-FFF2-40B4-BE49-F238E27FC236}">
                      <a16:creationId xmlns:a16="http://schemas.microsoft.com/office/drawing/2014/main" id="{045645C6-3246-40C3-8BB4-A7D1CC944CB4}"/>
                    </a:ext>
                  </a:extLst>
                </p:cNvPr>
                <p:cNvSpPr>
                  <a:spLocks/>
                </p:cNvSpPr>
                <p:nvPr/>
              </p:nvSpPr>
              <p:spPr bwMode="auto">
                <a:xfrm>
                  <a:off x="8008938" y="3748088"/>
                  <a:ext cx="96838" cy="106363"/>
                </a:xfrm>
                <a:custGeom>
                  <a:avLst/>
                  <a:gdLst>
                    <a:gd name="T0" fmla="*/ 26 w 61"/>
                    <a:gd name="T1" fmla="*/ 67 h 67"/>
                    <a:gd name="T2" fmla="*/ 0 w 61"/>
                    <a:gd name="T3" fmla="*/ 48 h 67"/>
                    <a:gd name="T4" fmla="*/ 37 w 61"/>
                    <a:gd name="T5" fmla="*/ 0 h 67"/>
                    <a:gd name="T6" fmla="*/ 61 w 61"/>
                    <a:gd name="T7" fmla="*/ 17 h 67"/>
                    <a:gd name="T8" fmla="*/ 26 w 61"/>
                    <a:gd name="T9" fmla="*/ 67 h 67"/>
                  </a:gdLst>
                  <a:ahLst/>
                  <a:cxnLst>
                    <a:cxn ang="0">
                      <a:pos x="T0" y="T1"/>
                    </a:cxn>
                    <a:cxn ang="0">
                      <a:pos x="T2" y="T3"/>
                    </a:cxn>
                    <a:cxn ang="0">
                      <a:pos x="T4" y="T5"/>
                    </a:cxn>
                    <a:cxn ang="0">
                      <a:pos x="T6" y="T7"/>
                    </a:cxn>
                    <a:cxn ang="0">
                      <a:pos x="T8" y="T9"/>
                    </a:cxn>
                  </a:cxnLst>
                  <a:rect l="0" t="0" r="r" b="b"/>
                  <a:pathLst>
                    <a:path w="61" h="67">
                      <a:moveTo>
                        <a:pt x="26" y="67"/>
                      </a:moveTo>
                      <a:lnTo>
                        <a:pt x="0" y="48"/>
                      </a:lnTo>
                      <a:lnTo>
                        <a:pt x="37" y="0"/>
                      </a:lnTo>
                      <a:lnTo>
                        <a:pt x="61" y="17"/>
                      </a:lnTo>
                      <a:lnTo>
                        <a:pt x="2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sp>
          <p:nvSpPr>
            <p:cNvPr id="6" name="Rectangle 5">
              <a:extLst>
                <a:ext uri="{FF2B5EF4-FFF2-40B4-BE49-F238E27FC236}">
                  <a16:creationId xmlns:a16="http://schemas.microsoft.com/office/drawing/2014/main" id="{3BFBFF1D-6A37-45C6-ACD9-C2169BB03779}"/>
                </a:ext>
              </a:extLst>
            </p:cNvPr>
            <p:cNvSpPr/>
            <p:nvPr/>
          </p:nvSpPr>
          <p:spPr>
            <a:xfrm>
              <a:off x="6953285" y="4801999"/>
              <a:ext cx="1476883" cy="149766"/>
            </a:xfrm>
            <a:prstGeom prst="rect">
              <a:avLst/>
            </a:prstGeom>
            <a:noFill/>
          </p:spPr>
          <p:txBody>
            <a:bodyP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Open Sans" charset="0"/>
                <a:ea typeface="Open Sans" charset="0"/>
                <a:cs typeface="Open Sans" charset="0"/>
              </a:endParaRPr>
            </a:p>
          </p:txBody>
        </p:sp>
      </p:grpSp>
      <p:cxnSp>
        <p:nvCxnSpPr>
          <p:cNvPr id="55" name="Straight Connector 54">
            <a:extLst>
              <a:ext uri="{FF2B5EF4-FFF2-40B4-BE49-F238E27FC236}">
                <a16:creationId xmlns:a16="http://schemas.microsoft.com/office/drawing/2014/main" id="{F04A6D5B-C512-43F6-8853-D13870CA10B3}"/>
              </a:ext>
            </a:extLst>
          </p:cNvPr>
          <p:cNvCxnSpPr>
            <a:cxnSpLocks/>
            <a:stCxn id="7" idx="56"/>
          </p:cNvCxnSpPr>
          <p:nvPr/>
        </p:nvCxnSpPr>
        <p:spPr>
          <a:xfrm>
            <a:off x="8922139" y="4968552"/>
            <a:ext cx="3269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58A89B-C4A0-4BF6-A7C2-3F1B9632BFBB}"/>
              </a:ext>
            </a:extLst>
          </p:cNvPr>
          <p:cNvCxnSpPr>
            <a:cxnSpLocks/>
          </p:cNvCxnSpPr>
          <p:nvPr/>
        </p:nvCxnSpPr>
        <p:spPr>
          <a:xfrm flipV="1">
            <a:off x="0" y="4628982"/>
            <a:ext cx="7894216" cy="80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 Placeholder 58">
            <a:extLst>
              <a:ext uri="{FF2B5EF4-FFF2-40B4-BE49-F238E27FC236}">
                <a16:creationId xmlns:a16="http://schemas.microsoft.com/office/drawing/2014/main" id="{D8A7A6F7-5F58-448E-ABB3-AECDCAC6588E}"/>
              </a:ext>
            </a:extLst>
          </p:cNvPr>
          <p:cNvSpPr>
            <a:spLocks noGrp="1"/>
          </p:cNvSpPr>
          <p:nvPr>
            <p:ph type="body" sz="quarter" idx="10" hasCustomPrompt="1"/>
          </p:nvPr>
        </p:nvSpPr>
        <p:spPr>
          <a:xfrm>
            <a:off x="952500" y="1206500"/>
            <a:ext cx="5337175" cy="2257425"/>
          </a:xfrm>
        </p:spPr>
        <p:txBody>
          <a:bodyPr/>
          <a:lstStyle>
            <a:lvl1pPr marL="0" indent="0">
              <a:buNone/>
              <a:defRPr sz="6600">
                <a:latin typeface="+mj-lt"/>
              </a:defRPr>
            </a:lvl1pPr>
          </a:lstStyle>
          <a:p>
            <a:pPr lvl="0"/>
            <a:r>
              <a:rPr lang="en-US" sz="6600">
                <a:latin typeface="+mj-lt"/>
              </a:rPr>
              <a:t>Section Header</a:t>
            </a:r>
            <a:endParaRPr lang="en-US"/>
          </a:p>
        </p:txBody>
      </p:sp>
    </p:spTree>
    <p:extLst>
      <p:ext uri="{BB962C8B-B14F-4D97-AF65-F5344CB8AC3E}">
        <p14:creationId xmlns:p14="http://schemas.microsoft.com/office/powerpoint/2010/main" val="251680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6489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0"/>
            <a:ext cx="10363200" cy="434627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914912" y="718263"/>
            <a:ext cx="10362688" cy="879756"/>
          </a:xfrm>
          <a:prstGeom prst="rect">
            <a:avLst/>
          </a:prstGeom>
        </p:spPr>
        <p:txBody>
          <a:bodyPr vert="horz" lIns="0" tIns="45720" rIns="91440" bIns="0" rtlCol="0" anchor="t" anchorCtr="0">
            <a:noAutofit/>
          </a:bodyPr>
          <a:lstStyle/>
          <a:p>
            <a:r>
              <a:rPr lang="en-US"/>
              <a:t>Click To Edit Master Title</a:t>
            </a:r>
          </a:p>
        </p:txBody>
      </p:sp>
      <p:sp>
        <p:nvSpPr>
          <p:cNvPr id="5" name="Rectangle 2">
            <a:extLst>
              <a:ext uri="{FF2B5EF4-FFF2-40B4-BE49-F238E27FC236}">
                <a16:creationId xmlns:a16="http://schemas.microsoft.com/office/drawing/2014/main" id="{7BC077D7-1308-45B2-8724-848B6598F800}"/>
              </a:ext>
            </a:extLst>
          </p:cNvPr>
          <p:cNvSpPr>
            <a:spLocks/>
          </p:cNvSpPr>
          <p:nvPr/>
        </p:nvSpPr>
        <p:spPr bwMode="auto">
          <a:xfrm>
            <a:off x="11824019" y="6567258"/>
            <a:ext cx="18114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smtClean="0">
                <a:solidFill>
                  <a:schemeClr val="accent5">
                    <a:lumMod val="60000"/>
                    <a:lumOff val="40000"/>
                  </a:schemeClr>
                </a:solidFill>
                <a:latin typeface="Open Sans" charset="0"/>
                <a:ea typeface="Open Sans" charset="0"/>
                <a:cs typeface="Open Sans" charset="0"/>
                <a:sym typeface="Frutiger Next Pro Light" charset="0"/>
              </a:rPr>
              <a:t>‹#›</a:t>
            </a:fld>
            <a:r>
              <a:rPr lang="en-US" sz="800">
                <a:solidFill>
                  <a:schemeClr val="accent5">
                    <a:lumMod val="60000"/>
                    <a:lumOff val="40000"/>
                  </a:schemeClr>
                </a:solidFill>
                <a:latin typeface="Open Sans" charset="0"/>
                <a:ea typeface="Open Sans" charset="0"/>
                <a:cs typeface="Open Sans" charset="0"/>
                <a:sym typeface="Frutiger Next Pro Light" charset="0"/>
              </a:rPr>
              <a:t>  </a:t>
            </a:r>
          </a:p>
        </p:txBody>
      </p:sp>
      <p:sp>
        <p:nvSpPr>
          <p:cNvPr id="6" name="Copyright">
            <a:extLst>
              <a:ext uri="{FF2B5EF4-FFF2-40B4-BE49-F238E27FC236}">
                <a16:creationId xmlns:a16="http://schemas.microsoft.com/office/drawing/2014/main" id="{303BA68C-6C29-41EA-8D1D-8219578E12D9}"/>
              </a:ext>
            </a:extLst>
          </p:cNvPr>
          <p:cNvSpPr txBox="1"/>
          <p:nvPr/>
        </p:nvSpPr>
        <p:spPr>
          <a:xfrm>
            <a:off x="469900" y="6608979"/>
            <a:ext cx="5355167" cy="100027"/>
          </a:xfrm>
          <a:prstGeom prst="rect">
            <a:avLst/>
          </a:prstGeom>
          <a:noFill/>
        </p:spPr>
        <p:txBody>
          <a:bodyPr vert="horz" wrap="square" lIns="0" tIns="0" rIns="0" bIns="0" rtlCol="0" anchor="t">
            <a:noAutofit/>
          </a:bodyPr>
          <a:lstStyle/>
          <a:p>
            <a:pPr marL="0" indent="0" algn="l" defTabSz="914400" rtl="0" eaLnBrk="1" latinLnBrk="0" hangingPunct="1">
              <a:buNone/>
            </a:pPr>
            <a:r>
              <a:rPr lang="en-US" sz="650" b="0">
                <a:solidFill>
                  <a:schemeClr val="accent5">
                    <a:lumMod val="60000"/>
                    <a:lumOff val="40000"/>
                  </a:schemeClr>
                </a:solidFill>
                <a:latin typeface="+mn-lt"/>
              </a:rPr>
              <a:t>Copyright © 2020 Deloitte Consulting LLP. All rights reserved.</a:t>
            </a:r>
          </a:p>
        </p:txBody>
      </p:sp>
      <p:sp>
        <p:nvSpPr>
          <p:cNvPr id="7" name="Rectangle 2">
            <a:extLst>
              <a:ext uri="{FF2B5EF4-FFF2-40B4-BE49-F238E27FC236}">
                <a16:creationId xmlns:a16="http://schemas.microsoft.com/office/drawing/2014/main" id="{50293EA9-82AE-4A48-93DF-1684F9442446}"/>
              </a:ext>
            </a:extLst>
          </p:cNvPr>
          <p:cNvSpPr>
            <a:spLocks/>
          </p:cNvSpPr>
          <p:nvPr userDrawn="1"/>
        </p:nvSpPr>
        <p:spPr bwMode="auto">
          <a:xfrm>
            <a:off x="11824019" y="6567258"/>
            <a:ext cx="18114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smtClean="0">
                <a:solidFill>
                  <a:schemeClr val="accent5">
                    <a:lumMod val="60000"/>
                    <a:lumOff val="40000"/>
                  </a:schemeClr>
                </a:solidFill>
                <a:latin typeface="Open Sans" charset="0"/>
                <a:ea typeface="Open Sans" charset="0"/>
                <a:cs typeface="Open Sans" charset="0"/>
                <a:sym typeface="Frutiger Next Pro Light" charset="0"/>
              </a:rPr>
              <a:t>‹#›</a:t>
            </a:fld>
            <a:r>
              <a:rPr lang="en-US" sz="800">
                <a:solidFill>
                  <a:schemeClr val="accent5">
                    <a:lumMod val="60000"/>
                    <a:lumOff val="40000"/>
                  </a:schemeClr>
                </a:solidFill>
                <a:latin typeface="Open Sans" charset="0"/>
                <a:ea typeface="Open Sans" charset="0"/>
                <a:cs typeface="Open Sans" charset="0"/>
                <a:sym typeface="Frutiger Next Pro Light" charset="0"/>
              </a:rPr>
              <a:t>  </a:t>
            </a:r>
          </a:p>
        </p:txBody>
      </p:sp>
      <p:sp>
        <p:nvSpPr>
          <p:cNvPr id="8" name="Copyright">
            <a:extLst>
              <a:ext uri="{FF2B5EF4-FFF2-40B4-BE49-F238E27FC236}">
                <a16:creationId xmlns:a16="http://schemas.microsoft.com/office/drawing/2014/main" id="{02F253E6-C80D-4EBC-9EED-D21FBB88AD94}"/>
              </a:ext>
            </a:extLst>
          </p:cNvPr>
          <p:cNvSpPr txBox="1"/>
          <p:nvPr userDrawn="1"/>
        </p:nvSpPr>
        <p:spPr>
          <a:xfrm>
            <a:off x="469900" y="6608979"/>
            <a:ext cx="5355167" cy="100027"/>
          </a:xfrm>
          <a:prstGeom prst="rect">
            <a:avLst/>
          </a:prstGeom>
          <a:noFill/>
        </p:spPr>
        <p:txBody>
          <a:bodyPr vert="horz" wrap="square" lIns="0" tIns="0" rIns="0" bIns="0" rtlCol="0" anchor="t">
            <a:noAutofit/>
          </a:bodyPr>
          <a:lstStyle/>
          <a:p>
            <a:pPr marL="0" indent="0" algn="l" defTabSz="914400" rtl="0" eaLnBrk="1" latinLnBrk="0" hangingPunct="1">
              <a:buNone/>
            </a:pPr>
            <a:r>
              <a:rPr lang="en-US" sz="650" b="0">
                <a:solidFill>
                  <a:schemeClr val="accent5">
                    <a:lumMod val="60000"/>
                    <a:lumOff val="40000"/>
                  </a:schemeClr>
                </a:solidFill>
                <a:latin typeface="+mn-lt"/>
              </a:rPr>
              <a:t>Copyright © 2020 Deloitte Consulting LLP. All rights reserved.</a:t>
            </a:r>
          </a:p>
        </p:txBody>
      </p:sp>
      <p:sp>
        <p:nvSpPr>
          <p:cNvPr id="14" name="Rectangle 13">
            <a:extLst>
              <a:ext uri="{FF2B5EF4-FFF2-40B4-BE49-F238E27FC236}">
                <a16:creationId xmlns:a16="http://schemas.microsoft.com/office/drawing/2014/main" id="{494C36E0-3F13-4843-B38C-1F9CFF85246F}"/>
              </a:ext>
            </a:extLst>
          </p:cNvPr>
          <p:cNvSpPr/>
          <p:nvPr userDrawn="1"/>
        </p:nvSpPr>
        <p:spPr>
          <a:xfrm>
            <a:off x="-860347" y="255185"/>
            <a:ext cx="695100" cy="670835"/>
          </a:xfrm>
          <a:prstGeom prst="rect">
            <a:avLst/>
          </a:prstGeom>
          <a:solidFill>
            <a:srgbClr val="049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Rectangle 14">
            <a:extLst>
              <a:ext uri="{FF2B5EF4-FFF2-40B4-BE49-F238E27FC236}">
                <a16:creationId xmlns:a16="http://schemas.microsoft.com/office/drawing/2014/main" id="{3816B7B0-3F86-45C4-9A50-E8D5831A7401}"/>
              </a:ext>
            </a:extLst>
          </p:cNvPr>
          <p:cNvSpPr/>
          <p:nvPr userDrawn="1"/>
        </p:nvSpPr>
        <p:spPr>
          <a:xfrm>
            <a:off x="-860347" y="1281651"/>
            <a:ext cx="695100" cy="670835"/>
          </a:xfrm>
          <a:prstGeom prst="rect">
            <a:avLst/>
          </a:prstGeom>
          <a:solidFill>
            <a:srgbClr val="FD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Rectangle 15">
            <a:extLst>
              <a:ext uri="{FF2B5EF4-FFF2-40B4-BE49-F238E27FC236}">
                <a16:creationId xmlns:a16="http://schemas.microsoft.com/office/drawing/2014/main" id="{69E62C70-A5E0-443C-8321-3F4552642AB3}"/>
              </a:ext>
            </a:extLst>
          </p:cNvPr>
          <p:cNvSpPr/>
          <p:nvPr userDrawn="1"/>
        </p:nvSpPr>
        <p:spPr>
          <a:xfrm>
            <a:off x="-860347" y="2308117"/>
            <a:ext cx="695100" cy="670835"/>
          </a:xfrm>
          <a:prstGeom prst="rect">
            <a:avLst/>
          </a:prstGeom>
          <a:solidFill>
            <a:srgbClr val="058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995215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80000"/>
        </a:lnSpc>
        <a:spcBef>
          <a:spcPct val="0"/>
        </a:spcBef>
        <a:buNone/>
        <a:defRPr sz="4800" b="0" i="0" kern="1200" cap="none" spc="-100" baseline="0">
          <a:solidFill>
            <a:schemeClr val="tx1"/>
          </a:solidFill>
          <a:latin typeface="+mj-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76">
          <p15:clr>
            <a:srgbClr val="F26B43"/>
          </p15:clr>
        </p15:guide>
        <p15:guide id="4" pos="7104">
          <p15:clr>
            <a:srgbClr val="F26B43"/>
          </p15:clr>
        </p15:guide>
        <p15:guide id="5" pos="2976">
          <p15:clr>
            <a:srgbClr val="F26B43"/>
          </p15:clr>
        </p15:guide>
        <p15:guide id="6" orient="horz" pos="1152">
          <p15:clr>
            <a:srgbClr val="F26B43"/>
          </p15:clr>
        </p15:guide>
        <p15:guide id="7" pos="26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emf"/><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notesSlide" Target="../notesSlides/notesSlide1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hyperlink" Target="http://www.deloitte.com/about" TargetMode="Externa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4CF66E-C21C-4D11-8F74-8F4DD58371B5}"/>
              </a:ext>
            </a:extLst>
          </p:cNvPr>
          <p:cNvSpPr/>
          <p:nvPr/>
        </p:nvSpPr>
        <p:spPr>
          <a:xfrm>
            <a:off x="402785" y="4549966"/>
            <a:ext cx="5351718" cy="1812733"/>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Subtitle 1">
            <a:extLst>
              <a:ext uri="{FF2B5EF4-FFF2-40B4-BE49-F238E27FC236}">
                <a16:creationId xmlns:a16="http://schemas.microsoft.com/office/drawing/2014/main" id="{A9496920-544E-49F6-84D6-499210795E8A}"/>
              </a:ext>
            </a:extLst>
          </p:cNvPr>
          <p:cNvSpPr>
            <a:spLocks noGrp="1"/>
          </p:cNvSpPr>
          <p:nvPr>
            <p:ph type="subTitle" idx="1"/>
          </p:nvPr>
        </p:nvSpPr>
        <p:spPr>
          <a:xfrm>
            <a:off x="531242" y="4775901"/>
            <a:ext cx="5094803" cy="1360861"/>
          </a:xfrm>
        </p:spPr>
        <p:txBody>
          <a:bodyPr anchor="ctr"/>
          <a:lstStyle/>
          <a:p>
            <a:pPr algn="ctr">
              <a:spcBef>
                <a:spcPts val="0"/>
              </a:spcBef>
            </a:pPr>
            <a:r>
              <a:rPr lang="en-US" sz="2000" dirty="0">
                <a:ea typeface="Verdana"/>
              </a:rPr>
              <a:t>Workforce Strategies for the Future</a:t>
            </a:r>
            <a:endParaRPr lang="en-US" dirty="0"/>
          </a:p>
          <a:p>
            <a:pPr algn="ctr">
              <a:spcBef>
                <a:spcPts val="0"/>
              </a:spcBef>
            </a:pPr>
            <a:r>
              <a:rPr lang="en-US" sz="2000" dirty="0">
                <a:ea typeface="Verdana"/>
              </a:rPr>
              <a:t>of Work in a Post-COVID World</a:t>
            </a:r>
          </a:p>
          <a:p>
            <a:pPr algn="ctr">
              <a:spcBef>
                <a:spcPts val="0"/>
              </a:spcBef>
            </a:pPr>
            <a:r>
              <a:rPr lang="en-US" sz="1600" b="0" dirty="0">
                <a:ea typeface="Verdana"/>
              </a:rPr>
              <a:t>September 2022</a:t>
            </a:r>
            <a:endParaRPr lang="en-US" sz="1600" b="0" dirty="0"/>
          </a:p>
        </p:txBody>
      </p:sp>
    </p:spTree>
    <p:extLst>
      <p:ext uri="{BB962C8B-B14F-4D97-AF65-F5344CB8AC3E}">
        <p14:creationId xmlns:p14="http://schemas.microsoft.com/office/powerpoint/2010/main" val="39214852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400" y="804672"/>
            <a:ext cx="9804400" cy="668426"/>
          </a:xfrm>
        </p:spPr>
        <p:txBody>
          <a:bodyPr/>
          <a:lstStyle/>
          <a:p>
            <a:r>
              <a:rPr lang="en-US" sz="3200">
                <a:solidFill>
                  <a:schemeClr val="bg1"/>
                </a:solidFill>
              </a:rPr>
              <a:t>Productivity is taking on new meaning</a:t>
            </a:r>
          </a:p>
        </p:txBody>
      </p:sp>
      <p:sp>
        <p:nvSpPr>
          <p:cNvPr id="9" name="Content Placeholder 2">
            <a:extLst>
              <a:ext uri="{FF2B5EF4-FFF2-40B4-BE49-F238E27FC236}">
                <a16:creationId xmlns:a16="http://schemas.microsoft.com/office/drawing/2014/main" id="{A9FB0F33-944E-433C-8B04-F016FE451E59}"/>
              </a:ext>
            </a:extLst>
          </p:cNvPr>
          <p:cNvSpPr txBox="1">
            <a:spLocks/>
          </p:cNvSpPr>
          <p:nvPr/>
        </p:nvSpPr>
        <p:spPr>
          <a:xfrm>
            <a:off x="914399" y="1281631"/>
            <a:ext cx="10515601"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rPr>
              <a:t>Organizations have leveraged new ways of working to boost productivity, but the increase has not been uniform </a:t>
            </a:r>
          </a:p>
        </p:txBody>
      </p:sp>
      <p:cxnSp>
        <p:nvCxnSpPr>
          <p:cNvPr id="29" name="Straight Connector 28">
            <a:extLst>
              <a:ext uri="{FF2B5EF4-FFF2-40B4-BE49-F238E27FC236}">
                <a16:creationId xmlns:a16="http://schemas.microsoft.com/office/drawing/2014/main" id="{BAB356E1-9FBD-4D63-BC69-78BD8393EE97}"/>
              </a:ext>
            </a:extLst>
          </p:cNvPr>
          <p:cNvCxnSpPr>
            <a:cxnSpLocks/>
          </p:cNvCxnSpPr>
          <p:nvPr/>
        </p:nvCxnSpPr>
        <p:spPr>
          <a:xfrm flipH="1">
            <a:off x="914971" y="1733547"/>
            <a:ext cx="1102110" cy="0"/>
          </a:xfrm>
          <a:prstGeom prst="line">
            <a:avLst/>
          </a:prstGeom>
          <a:ln w="82550">
            <a:solidFill>
              <a:srgbClr val="0587C2"/>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0EAD0ED-B56C-44A1-B14F-435CFC406880}"/>
              </a:ext>
            </a:extLst>
          </p:cNvPr>
          <p:cNvGrpSpPr>
            <a:grpSpLocks noChangeAspect="1"/>
          </p:cNvGrpSpPr>
          <p:nvPr/>
        </p:nvGrpSpPr>
        <p:grpSpPr>
          <a:xfrm>
            <a:off x="2276753" y="2902300"/>
            <a:ext cx="477322" cy="603024"/>
            <a:chOff x="4535488" y="5551488"/>
            <a:chExt cx="446087" cy="563563"/>
          </a:xfrm>
          <a:solidFill>
            <a:schemeClr val="accent5"/>
          </a:solidFill>
        </p:grpSpPr>
        <p:sp>
          <p:nvSpPr>
            <p:cNvPr id="36" name="Freeform 134">
              <a:extLst>
                <a:ext uri="{FF2B5EF4-FFF2-40B4-BE49-F238E27FC236}">
                  <a16:creationId xmlns:a16="http://schemas.microsoft.com/office/drawing/2014/main" id="{98F56513-1D59-4635-B8E6-A0C705E8274C}"/>
                </a:ext>
              </a:extLst>
            </p:cNvPr>
            <p:cNvSpPr>
              <a:spLocks noEditPoints="1"/>
            </p:cNvSpPr>
            <p:nvPr/>
          </p:nvSpPr>
          <p:spPr bwMode="auto">
            <a:xfrm>
              <a:off x="4535488" y="5553075"/>
              <a:ext cx="271462" cy="558800"/>
            </a:xfrm>
            <a:custGeom>
              <a:avLst/>
              <a:gdLst>
                <a:gd name="T0" fmla="*/ 90 w 116"/>
                <a:gd name="T1" fmla="*/ 1 h 238"/>
                <a:gd name="T2" fmla="*/ 85 w 116"/>
                <a:gd name="T3" fmla="*/ 1 h 238"/>
                <a:gd name="T4" fmla="*/ 83 w 116"/>
                <a:gd name="T5" fmla="*/ 5 h 238"/>
                <a:gd name="T6" fmla="*/ 83 w 116"/>
                <a:gd name="T7" fmla="*/ 38 h 238"/>
                <a:gd name="T8" fmla="*/ 71 w 116"/>
                <a:gd name="T9" fmla="*/ 56 h 238"/>
                <a:gd name="T10" fmla="*/ 45 w 116"/>
                <a:gd name="T11" fmla="*/ 56 h 238"/>
                <a:gd name="T12" fmla="*/ 33 w 116"/>
                <a:gd name="T13" fmla="*/ 38 h 238"/>
                <a:gd name="T14" fmla="*/ 33 w 116"/>
                <a:gd name="T15" fmla="*/ 5 h 238"/>
                <a:gd name="T16" fmla="*/ 31 w 116"/>
                <a:gd name="T17" fmla="*/ 1 h 238"/>
                <a:gd name="T18" fmla="*/ 26 w 116"/>
                <a:gd name="T19" fmla="*/ 1 h 238"/>
                <a:gd name="T20" fmla="*/ 0 w 116"/>
                <a:gd name="T21" fmla="*/ 49 h 238"/>
                <a:gd name="T22" fmla="*/ 32 w 116"/>
                <a:gd name="T23" fmla="*/ 96 h 238"/>
                <a:gd name="T24" fmla="*/ 25 w 116"/>
                <a:gd name="T25" fmla="*/ 205 h 238"/>
                <a:gd name="T26" fmla="*/ 58 w 116"/>
                <a:gd name="T27" fmla="*/ 238 h 238"/>
                <a:gd name="T28" fmla="*/ 91 w 116"/>
                <a:gd name="T29" fmla="*/ 205 h 238"/>
                <a:gd name="T30" fmla="*/ 84 w 116"/>
                <a:gd name="T31" fmla="*/ 96 h 238"/>
                <a:gd name="T32" fmla="*/ 116 w 116"/>
                <a:gd name="T33" fmla="*/ 49 h 238"/>
                <a:gd name="T34" fmla="*/ 90 w 116"/>
                <a:gd name="T35" fmla="*/ 1 h 238"/>
                <a:gd name="T36" fmla="*/ 76 w 116"/>
                <a:gd name="T37" fmla="*/ 89 h 238"/>
                <a:gd name="T38" fmla="*/ 74 w 116"/>
                <a:gd name="T39" fmla="*/ 94 h 238"/>
                <a:gd name="T40" fmla="*/ 81 w 116"/>
                <a:gd name="T41" fmla="*/ 205 h 238"/>
                <a:gd name="T42" fmla="*/ 58 w 116"/>
                <a:gd name="T43" fmla="*/ 229 h 238"/>
                <a:gd name="T44" fmla="*/ 34 w 116"/>
                <a:gd name="T45" fmla="*/ 205 h 238"/>
                <a:gd name="T46" fmla="*/ 42 w 116"/>
                <a:gd name="T47" fmla="*/ 94 h 238"/>
                <a:gd name="T48" fmla="*/ 40 w 116"/>
                <a:gd name="T49" fmla="*/ 89 h 238"/>
                <a:gd name="T50" fmla="*/ 10 w 116"/>
                <a:gd name="T51" fmla="*/ 49 h 238"/>
                <a:gd name="T52" fmla="*/ 24 w 116"/>
                <a:gd name="T53" fmla="*/ 15 h 238"/>
                <a:gd name="T54" fmla="*/ 24 w 116"/>
                <a:gd name="T55" fmla="*/ 39 h 238"/>
                <a:gd name="T56" fmla="*/ 25 w 116"/>
                <a:gd name="T57" fmla="*/ 42 h 238"/>
                <a:gd name="T58" fmla="*/ 39 w 116"/>
                <a:gd name="T59" fmla="*/ 64 h 238"/>
                <a:gd name="T60" fmla="*/ 43 w 116"/>
                <a:gd name="T61" fmla="*/ 66 h 238"/>
                <a:gd name="T62" fmla="*/ 73 w 116"/>
                <a:gd name="T63" fmla="*/ 66 h 238"/>
                <a:gd name="T64" fmla="*/ 77 w 116"/>
                <a:gd name="T65" fmla="*/ 64 h 238"/>
                <a:gd name="T66" fmla="*/ 91 w 116"/>
                <a:gd name="T67" fmla="*/ 42 h 238"/>
                <a:gd name="T68" fmla="*/ 92 w 116"/>
                <a:gd name="T69" fmla="*/ 39 h 238"/>
                <a:gd name="T70" fmla="*/ 92 w 116"/>
                <a:gd name="T71" fmla="*/ 15 h 238"/>
                <a:gd name="T72" fmla="*/ 106 w 116"/>
                <a:gd name="T73" fmla="*/ 49 h 238"/>
                <a:gd name="T74" fmla="*/ 76 w 116"/>
                <a:gd name="T75" fmla="*/ 8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238">
                  <a:moveTo>
                    <a:pt x="90" y="1"/>
                  </a:moveTo>
                  <a:cubicBezTo>
                    <a:pt x="89" y="0"/>
                    <a:pt x="87" y="0"/>
                    <a:pt x="85" y="1"/>
                  </a:cubicBezTo>
                  <a:cubicBezTo>
                    <a:pt x="83" y="2"/>
                    <a:pt x="83" y="3"/>
                    <a:pt x="83" y="5"/>
                  </a:cubicBezTo>
                  <a:cubicBezTo>
                    <a:pt x="83" y="38"/>
                    <a:pt x="83" y="38"/>
                    <a:pt x="83" y="38"/>
                  </a:cubicBezTo>
                  <a:cubicBezTo>
                    <a:pt x="71" y="56"/>
                    <a:pt x="71" y="56"/>
                    <a:pt x="71" y="56"/>
                  </a:cubicBezTo>
                  <a:cubicBezTo>
                    <a:pt x="45" y="56"/>
                    <a:pt x="45" y="56"/>
                    <a:pt x="45" y="56"/>
                  </a:cubicBezTo>
                  <a:cubicBezTo>
                    <a:pt x="33" y="38"/>
                    <a:pt x="33" y="38"/>
                    <a:pt x="33" y="38"/>
                  </a:cubicBezTo>
                  <a:cubicBezTo>
                    <a:pt x="33" y="5"/>
                    <a:pt x="33" y="5"/>
                    <a:pt x="33" y="5"/>
                  </a:cubicBezTo>
                  <a:cubicBezTo>
                    <a:pt x="33" y="3"/>
                    <a:pt x="32" y="2"/>
                    <a:pt x="31" y="1"/>
                  </a:cubicBezTo>
                  <a:cubicBezTo>
                    <a:pt x="29" y="0"/>
                    <a:pt x="27" y="0"/>
                    <a:pt x="26" y="1"/>
                  </a:cubicBezTo>
                  <a:cubicBezTo>
                    <a:pt x="10" y="12"/>
                    <a:pt x="0" y="30"/>
                    <a:pt x="0" y="49"/>
                  </a:cubicBezTo>
                  <a:cubicBezTo>
                    <a:pt x="0" y="72"/>
                    <a:pt x="22" y="89"/>
                    <a:pt x="32" y="96"/>
                  </a:cubicBezTo>
                  <a:cubicBezTo>
                    <a:pt x="25" y="205"/>
                    <a:pt x="25" y="205"/>
                    <a:pt x="25" y="205"/>
                  </a:cubicBezTo>
                  <a:cubicBezTo>
                    <a:pt x="25" y="223"/>
                    <a:pt x="40" y="238"/>
                    <a:pt x="58" y="238"/>
                  </a:cubicBezTo>
                  <a:cubicBezTo>
                    <a:pt x="76" y="238"/>
                    <a:pt x="91" y="223"/>
                    <a:pt x="91" y="205"/>
                  </a:cubicBezTo>
                  <a:cubicBezTo>
                    <a:pt x="84" y="96"/>
                    <a:pt x="84" y="96"/>
                    <a:pt x="84" y="96"/>
                  </a:cubicBezTo>
                  <a:cubicBezTo>
                    <a:pt x="93" y="89"/>
                    <a:pt x="116" y="72"/>
                    <a:pt x="116" y="49"/>
                  </a:cubicBezTo>
                  <a:cubicBezTo>
                    <a:pt x="116" y="30"/>
                    <a:pt x="106" y="12"/>
                    <a:pt x="90" y="1"/>
                  </a:cubicBezTo>
                  <a:close/>
                  <a:moveTo>
                    <a:pt x="76" y="89"/>
                  </a:moveTo>
                  <a:cubicBezTo>
                    <a:pt x="74" y="90"/>
                    <a:pt x="74" y="92"/>
                    <a:pt x="74" y="94"/>
                  </a:cubicBezTo>
                  <a:cubicBezTo>
                    <a:pt x="81" y="205"/>
                    <a:pt x="81" y="205"/>
                    <a:pt x="81" y="205"/>
                  </a:cubicBezTo>
                  <a:cubicBezTo>
                    <a:pt x="81" y="218"/>
                    <a:pt x="71" y="229"/>
                    <a:pt x="58" y="229"/>
                  </a:cubicBezTo>
                  <a:cubicBezTo>
                    <a:pt x="45" y="229"/>
                    <a:pt x="34" y="218"/>
                    <a:pt x="34" y="205"/>
                  </a:cubicBezTo>
                  <a:cubicBezTo>
                    <a:pt x="42" y="94"/>
                    <a:pt x="42" y="94"/>
                    <a:pt x="42" y="94"/>
                  </a:cubicBezTo>
                  <a:cubicBezTo>
                    <a:pt x="42" y="92"/>
                    <a:pt x="41" y="90"/>
                    <a:pt x="40" y="89"/>
                  </a:cubicBezTo>
                  <a:cubicBezTo>
                    <a:pt x="33" y="85"/>
                    <a:pt x="10" y="69"/>
                    <a:pt x="10" y="49"/>
                  </a:cubicBezTo>
                  <a:cubicBezTo>
                    <a:pt x="10" y="36"/>
                    <a:pt x="15" y="24"/>
                    <a:pt x="24" y="15"/>
                  </a:cubicBezTo>
                  <a:cubicBezTo>
                    <a:pt x="24" y="39"/>
                    <a:pt x="24" y="39"/>
                    <a:pt x="24" y="39"/>
                  </a:cubicBezTo>
                  <a:cubicBezTo>
                    <a:pt x="24" y="40"/>
                    <a:pt x="24" y="41"/>
                    <a:pt x="25" y="42"/>
                  </a:cubicBezTo>
                  <a:cubicBezTo>
                    <a:pt x="39" y="64"/>
                    <a:pt x="39" y="64"/>
                    <a:pt x="39" y="64"/>
                  </a:cubicBezTo>
                  <a:cubicBezTo>
                    <a:pt x="40" y="65"/>
                    <a:pt x="41" y="66"/>
                    <a:pt x="43" y="66"/>
                  </a:cubicBezTo>
                  <a:cubicBezTo>
                    <a:pt x="73" y="66"/>
                    <a:pt x="73" y="66"/>
                    <a:pt x="73" y="66"/>
                  </a:cubicBezTo>
                  <a:cubicBezTo>
                    <a:pt x="75" y="66"/>
                    <a:pt x="76" y="65"/>
                    <a:pt x="77" y="64"/>
                  </a:cubicBezTo>
                  <a:cubicBezTo>
                    <a:pt x="91" y="42"/>
                    <a:pt x="91" y="42"/>
                    <a:pt x="91" y="42"/>
                  </a:cubicBezTo>
                  <a:cubicBezTo>
                    <a:pt x="92" y="41"/>
                    <a:pt x="92" y="40"/>
                    <a:pt x="92" y="39"/>
                  </a:cubicBezTo>
                  <a:cubicBezTo>
                    <a:pt x="92" y="15"/>
                    <a:pt x="92" y="15"/>
                    <a:pt x="92" y="15"/>
                  </a:cubicBezTo>
                  <a:cubicBezTo>
                    <a:pt x="101" y="24"/>
                    <a:pt x="106" y="36"/>
                    <a:pt x="106" y="49"/>
                  </a:cubicBezTo>
                  <a:cubicBezTo>
                    <a:pt x="106" y="69"/>
                    <a:pt x="83" y="85"/>
                    <a:pt x="76" y="8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37" name="Freeform 135">
              <a:extLst>
                <a:ext uri="{FF2B5EF4-FFF2-40B4-BE49-F238E27FC236}">
                  <a16:creationId xmlns:a16="http://schemas.microsoft.com/office/drawing/2014/main" id="{03973601-9098-4363-B366-DF5E3E9F10D6}"/>
                </a:ext>
              </a:extLst>
            </p:cNvPr>
            <p:cNvSpPr>
              <a:spLocks/>
            </p:cNvSpPr>
            <p:nvPr/>
          </p:nvSpPr>
          <p:spPr bwMode="auto">
            <a:xfrm>
              <a:off x="4652963" y="6016625"/>
              <a:ext cx="36512" cy="36513"/>
            </a:xfrm>
            <a:custGeom>
              <a:avLst/>
              <a:gdLst>
                <a:gd name="T0" fmla="*/ 8 w 16"/>
                <a:gd name="T1" fmla="*/ 0 h 16"/>
                <a:gd name="T2" fmla="*/ 0 w 16"/>
                <a:gd name="T3" fmla="*/ 8 h 16"/>
                <a:gd name="T4" fmla="*/ 8 w 16"/>
                <a:gd name="T5" fmla="*/ 16 h 16"/>
                <a:gd name="T6" fmla="*/ 16 w 16"/>
                <a:gd name="T7" fmla="*/ 8 h 16"/>
                <a:gd name="T8" fmla="*/ 16 w 16"/>
                <a:gd name="T9" fmla="*/ 8 h 16"/>
                <a:gd name="T10" fmla="*/ 8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8" y="0"/>
                  </a:moveTo>
                  <a:cubicBezTo>
                    <a:pt x="4" y="0"/>
                    <a:pt x="0" y="4"/>
                    <a:pt x="0" y="8"/>
                  </a:cubicBezTo>
                  <a:cubicBezTo>
                    <a:pt x="0" y="12"/>
                    <a:pt x="4" y="16"/>
                    <a:pt x="8" y="16"/>
                  </a:cubicBezTo>
                  <a:cubicBezTo>
                    <a:pt x="12" y="16"/>
                    <a:pt x="16" y="12"/>
                    <a:pt x="16" y="8"/>
                  </a:cubicBezTo>
                  <a:cubicBezTo>
                    <a:pt x="16" y="8"/>
                    <a:pt x="16" y="8"/>
                    <a:pt x="16" y="8"/>
                  </a:cubicBezTo>
                  <a:cubicBezTo>
                    <a:pt x="16" y="4"/>
                    <a:pt x="12" y="0"/>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38" name="Freeform 136">
              <a:extLst>
                <a:ext uri="{FF2B5EF4-FFF2-40B4-BE49-F238E27FC236}">
                  <a16:creationId xmlns:a16="http://schemas.microsoft.com/office/drawing/2014/main" id="{647913E6-6ACC-43CC-A336-3F0D5AB1155A}"/>
                </a:ext>
              </a:extLst>
            </p:cNvPr>
            <p:cNvSpPr>
              <a:spLocks noEditPoints="1"/>
            </p:cNvSpPr>
            <p:nvPr/>
          </p:nvSpPr>
          <p:spPr bwMode="auto">
            <a:xfrm>
              <a:off x="4845050" y="5551488"/>
              <a:ext cx="136525" cy="563563"/>
            </a:xfrm>
            <a:custGeom>
              <a:avLst/>
              <a:gdLst>
                <a:gd name="T0" fmla="*/ 56 w 58"/>
                <a:gd name="T1" fmla="*/ 133 h 240"/>
                <a:gd name="T2" fmla="*/ 58 w 58"/>
                <a:gd name="T3" fmla="*/ 129 h 240"/>
                <a:gd name="T4" fmla="*/ 58 w 58"/>
                <a:gd name="T5" fmla="*/ 108 h 240"/>
                <a:gd name="T6" fmla="*/ 53 w 58"/>
                <a:gd name="T7" fmla="*/ 103 h 240"/>
                <a:gd name="T8" fmla="*/ 34 w 58"/>
                <a:gd name="T9" fmla="*/ 103 h 240"/>
                <a:gd name="T10" fmla="*/ 34 w 58"/>
                <a:gd name="T11" fmla="*/ 35 h 240"/>
                <a:gd name="T12" fmla="*/ 34 w 58"/>
                <a:gd name="T13" fmla="*/ 35 h 240"/>
                <a:gd name="T14" fmla="*/ 38 w 58"/>
                <a:gd name="T15" fmla="*/ 32 h 240"/>
                <a:gd name="T16" fmla="*/ 42 w 58"/>
                <a:gd name="T17" fmla="*/ 17 h 240"/>
                <a:gd name="T18" fmla="*/ 42 w 58"/>
                <a:gd name="T19" fmla="*/ 14 h 240"/>
                <a:gd name="T20" fmla="*/ 38 w 58"/>
                <a:gd name="T21" fmla="*/ 3 h 240"/>
                <a:gd name="T22" fmla="*/ 34 w 58"/>
                <a:gd name="T23" fmla="*/ 0 h 240"/>
                <a:gd name="T24" fmla="*/ 24 w 58"/>
                <a:gd name="T25" fmla="*/ 0 h 240"/>
                <a:gd name="T26" fmla="*/ 19 w 58"/>
                <a:gd name="T27" fmla="*/ 3 h 240"/>
                <a:gd name="T28" fmla="*/ 16 w 58"/>
                <a:gd name="T29" fmla="*/ 14 h 240"/>
                <a:gd name="T30" fmla="*/ 16 w 58"/>
                <a:gd name="T31" fmla="*/ 17 h 240"/>
                <a:gd name="T32" fmla="*/ 19 w 58"/>
                <a:gd name="T33" fmla="*/ 32 h 240"/>
                <a:gd name="T34" fmla="*/ 24 w 58"/>
                <a:gd name="T35" fmla="*/ 35 h 240"/>
                <a:gd name="T36" fmla="*/ 24 w 58"/>
                <a:gd name="T37" fmla="*/ 35 h 240"/>
                <a:gd name="T38" fmla="*/ 24 w 58"/>
                <a:gd name="T39" fmla="*/ 103 h 240"/>
                <a:gd name="T40" fmla="*/ 4 w 58"/>
                <a:gd name="T41" fmla="*/ 103 h 240"/>
                <a:gd name="T42" fmla="*/ 0 w 58"/>
                <a:gd name="T43" fmla="*/ 108 h 240"/>
                <a:gd name="T44" fmla="*/ 0 w 58"/>
                <a:gd name="T45" fmla="*/ 129 h 240"/>
                <a:gd name="T46" fmla="*/ 2 w 58"/>
                <a:gd name="T47" fmla="*/ 133 h 240"/>
                <a:gd name="T48" fmla="*/ 7 w 58"/>
                <a:gd name="T49" fmla="*/ 141 h 240"/>
                <a:gd name="T50" fmla="*/ 2 w 58"/>
                <a:gd name="T51" fmla="*/ 149 h 240"/>
                <a:gd name="T52" fmla="*/ 0 w 58"/>
                <a:gd name="T53" fmla="*/ 153 h 240"/>
                <a:gd name="T54" fmla="*/ 0 w 58"/>
                <a:gd name="T55" fmla="*/ 210 h 240"/>
                <a:gd name="T56" fmla="*/ 29 w 58"/>
                <a:gd name="T57" fmla="*/ 240 h 240"/>
                <a:gd name="T58" fmla="*/ 58 w 58"/>
                <a:gd name="T59" fmla="*/ 210 h 240"/>
                <a:gd name="T60" fmla="*/ 58 w 58"/>
                <a:gd name="T61" fmla="*/ 153 h 240"/>
                <a:gd name="T62" fmla="*/ 56 w 58"/>
                <a:gd name="T63" fmla="*/ 149 h 240"/>
                <a:gd name="T64" fmla="*/ 51 w 58"/>
                <a:gd name="T65" fmla="*/ 141 h 240"/>
                <a:gd name="T66" fmla="*/ 56 w 58"/>
                <a:gd name="T67" fmla="*/ 133 h 240"/>
                <a:gd name="T68" fmla="*/ 27 w 58"/>
                <a:gd name="T69" fmla="*/ 9 h 240"/>
                <a:gd name="T70" fmla="*/ 30 w 58"/>
                <a:gd name="T71" fmla="*/ 9 h 240"/>
                <a:gd name="T72" fmla="*/ 32 w 58"/>
                <a:gd name="T73" fmla="*/ 16 h 240"/>
                <a:gd name="T74" fmla="*/ 30 w 58"/>
                <a:gd name="T75" fmla="*/ 26 h 240"/>
                <a:gd name="T76" fmla="*/ 28 w 58"/>
                <a:gd name="T77" fmla="*/ 26 h 240"/>
                <a:gd name="T78" fmla="*/ 25 w 58"/>
                <a:gd name="T79" fmla="*/ 16 h 240"/>
                <a:gd name="T80" fmla="*/ 27 w 58"/>
                <a:gd name="T81" fmla="*/ 9 h 240"/>
                <a:gd name="T82" fmla="*/ 48 w 58"/>
                <a:gd name="T83" fmla="*/ 126 h 240"/>
                <a:gd name="T84" fmla="*/ 41 w 58"/>
                <a:gd name="T85" fmla="*/ 141 h 240"/>
                <a:gd name="T86" fmla="*/ 48 w 58"/>
                <a:gd name="T87" fmla="*/ 156 h 240"/>
                <a:gd name="T88" fmla="*/ 48 w 58"/>
                <a:gd name="T89" fmla="*/ 210 h 240"/>
                <a:gd name="T90" fmla="*/ 29 w 58"/>
                <a:gd name="T91" fmla="*/ 230 h 240"/>
                <a:gd name="T92" fmla="*/ 9 w 58"/>
                <a:gd name="T93" fmla="*/ 210 h 240"/>
                <a:gd name="T94" fmla="*/ 9 w 58"/>
                <a:gd name="T95" fmla="*/ 156 h 240"/>
                <a:gd name="T96" fmla="*/ 16 w 58"/>
                <a:gd name="T97" fmla="*/ 141 h 240"/>
                <a:gd name="T98" fmla="*/ 9 w 58"/>
                <a:gd name="T99" fmla="*/ 126 h 240"/>
                <a:gd name="T100" fmla="*/ 9 w 58"/>
                <a:gd name="T101" fmla="*/ 113 h 240"/>
                <a:gd name="T102" fmla="*/ 48 w 58"/>
                <a:gd name="T103" fmla="*/ 113 h 240"/>
                <a:gd name="T104" fmla="*/ 48 w 58"/>
                <a:gd name="T105" fmla="*/ 12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240">
                  <a:moveTo>
                    <a:pt x="56" y="133"/>
                  </a:moveTo>
                  <a:cubicBezTo>
                    <a:pt x="57" y="132"/>
                    <a:pt x="58" y="131"/>
                    <a:pt x="58" y="129"/>
                  </a:cubicBezTo>
                  <a:cubicBezTo>
                    <a:pt x="58" y="108"/>
                    <a:pt x="58" y="108"/>
                    <a:pt x="58" y="108"/>
                  </a:cubicBezTo>
                  <a:cubicBezTo>
                    <a:pt x="58" y="105"/>
                    <a:pt x="56" y="103"/>
                    <a:pt x="53" y="103"/>
                  </a:cubicBezTo>
                  <a:cubicBezTo>
                    <a:pt x="34" y="103"/>
                    <a:pt x="34" y="103"/>
                    <a:pt x="34" y="103"/>
                  </a:cubicBezTo>
                  <a:cubicBezTo>
                    <a:pt x="34" y="35"/>
                    <a:pt x="34" y="35"/>
                    <a:pt x="34" y="35"/>
                  </a:cubicBezTo>
                  <a:cubicBezTo>
                    <a:pt x="34" y="35"/>
                    <a:pt x="34" y="35"/>
                    <a:pt x="34" y="35"/>
                  </a:cubicBezTo>
                  <a:cubicBezTo>
                    <a:pt x="36" y="35"/>
                    <a:pt x="38" y="34"/>
                    <a:pt x="38" y="32"/>
                  </a:cubicBezTo>
                  <a:cubicBezTo>
                    <a:pt x="42" y="17"/>
                    <a:pt x="42" y="17"/>
                    <a:pt x="42" y="17"/>
                  </a:cubicBezTo>
                  <a:cubicBezTo>
                    <a:pt x="42" y="16"/>
                    <a:pt x="42" y="15"/>
                    <a:pt x="42" y="14"/>
                  </a:cubicBezTo>
                  <a:cubicBezTo>
                    <a:pt x="38" y="3"/>
                    <a:pt x="38" y="3"/>
                    <a:pt x="38" y="3"/>
                  </a:cubicBezTo>
                  <a:cubicBezTo>
                    <a:pt x="37" y="1"/>
                    <a:pt x="36" y="0"/>
                    <a:pt x="34" y="0"/>
                  </a:cubicBezTo>
                  <a:cubicBezTo>
                    <a:pt x="24" y="0"/>
                    <a:pt x="24" y="0"/>
                    <a:pt x="24" y="0"/>
                  </a:cubicBezTo>
                  <a:cubicBezTo>
                    <a:pt x="22" y="0"/>
                    <a:pt x="20" y="1"/>
                    <a:pt x="19" y="3"/>
                  </a:cubicBezTo>
                  <a:cubicBezTo>
                    <a:pt x="16" y="14"/>
                    <a:pt x="16" y="14"/>
                    <a:pt x="16" y="14"/>
                  </a:cubicBezTo>
                  <a:cubicBezTo>
                    <a:pt x="15" y="15"/>
                    <a:pt x="15" y="16"/>
                    <a:pt x="16" y="17"/>
                  </a:cubicBezTo>
                  <a:cubicBezTo>
                    <a:pt x="19" y="32"/>
                    <a:pt x="19" y="32"/>
                    <a:pt x="19" y="32"/>
                  </a:cubicBezTo>
                  <a:cubicBezTo>
                    <a:pt x="20" y="34"/>
                    <a:pt x="22" y="35"/>
                    <a:pt x="24" y="35"/>
                  </a:cubicBezTo>
                  <a:cubicBezTo>
                    <a:pt x="24" y="35"/>
                    <a:pt x="24" y="35"/>
                    <a:pt x="24" y="35"/>
                  </a:cubicBezTo>
                  <a:cubicBezTo>
                    <a:pt x="24" y="103"/>
                    <a:pt x="24" y="103"/>
                    <a:pt x="24" y="103"/>
                  </a:cubicBezTo>
                  <a:cubicBezTo>
                    <a:pt x="4" y="103"/>
                    <a:pt x="4" y="103"/>
                    <a:pt x="4" y="103"/>
                  </a:cubicBezTo>
                  <a:cubicBezTo>
                    <a:pt x="2" y="103"/>
                    <a:pt x="0" y="105"/>
                    <a:pt x="0" y="108"/>
                  </a:cubicBezTo>
                  <a:cubicBezTo>
                    <a:pt x="0" y="129"/>
                    <a:pt x="0" y="129"/>
                    <a:pt x="0" y="129"/>
                  </a:cubicBezTo>
                  <a:cubicBezTo>
                    <a:pt x="0" y="131"/>
                    <a:pt x="0" y="132"/>
                    <a:pt x="2" y="133"/>
                  </a:cubicBezTo>
                  <a:cubicBezTo>
                    <a:pt x="5" y="135"/>
                    <a:pt x="7" y="138"/>
                    <a:pt x="7" y="141"/>
                  </a:cubicBezTo>
                  <a:cubicBezTo>
                    <a:pt x="7" y="145"/>
                    <a:pt x="5" y="148"/>
                    <a:pt x="2" y="149"/>
                  </a:cubicBezTo>
                  <a:cubicBezTo>
                    <a:pt x="0" y="150"/>
                    <a:pt x="0" y="152"/>
                    <a:pt x="0" y="153"/>
                  </a:cubicBezTo>
                  <a:cubicBezTo>
                    <a:pt x="0" y="210"/>
                    <a:pt x="0" y="210"/>
                    <a:pt x="0" y="210"/>
                  </a:cubicBezTo>
                  <a:cubicBezTo>
                    <a:pt x="0" y="226"/>
                    <a:pt x="13" y="240"/>
                    <a:pt x="29" y="240"/>
                  </a:cubicBezTo>
                  <a:cubicBezTo>
                    <a:pt x="45" y="240"/>
                    <a:pt x="58" y="226"/>
                    <a:pt x="58" y="210"/>
                  </a:cubicBezTo>
                  <a:cubicBezTo>
                    <a:pt x="58" y="153"/>
                    <a:pt x="58" y="153"/>
                    <a:pt x="58" y="153"/>
                  </a:cubicBezTo>
                  <a:cubicBezTo>
                    <a:pt x="58" y="152"/>
                    <a:pt x="57" y="150"/>
                    <a:pt x="56" y="149"/>
                  </a:cubicBezTo>
                  <a:cubicBezTo>
                    <a:pt x="53" y="148"/>
                    <a:pt x="51" y="145"/>
                    <a:pt x="51" y="141"/>
                  </a:cubicBezTo>
                  <a:cubicBezTo>
                    <a:pt x="51" y="138"/>
                    <a:pt x="53" y="135"/>
                    <a:pt x="56" y="133"/>
                  </a:cubicBezTo>
                  <a:close/>
                  <a:moveTo>
                    <a:pt x="27" y="9"/>
                  </a:moveTo>
                  <a:cubicBezTo>
                    <a:pt x="30" y="9"/>
                    <a:pt x="30" y="9"/>
                    <a:pt x="30" y="9"/>
                  </a:cubicBezTo>
                  <a:cubicBezTo>
                    <a:pt x="32" y="16"/>
                    <a:pt x="32" y="16"/>
                    <a:pt x="32" y="16"/>
                  </a:cubicBezTo>
                  <a:cubicBezTo>
                    <a:pt x="30" y="26"/>
                    <a:pt x="30" y="26"/>
                    <a:pt x="30" y="26"/>
                  </a:cubicBezTo>
                  <a:cubicBezTo>
                    <a:pt x="28" y="26"/>
                    <a:pt x="28" y="26"/>
                    <a:pt x="28" y="26"/>
                  </a:cubicBezTo>
                  <a:cubicBezTo>
                    <a:pt x="25" y="16"/>
                    <a:pt x="25" y="16"/>
                    <a:pt x="25" y="16"/>
                  </a:cubicBezTo>
                  <a:lnTo>
                    <a:pt x="27" y="9"/>
                  </a:lnTo>
                  <a:close/>
                  <a:moveTo>
                    <a:pt x="48" y="126"/>
                  </a:moveTo>
                  <a:cubicBezTo>
                    <a:pt x="44" y="130"/>
                    <a:pt x="41" y="135"/>
                    <a:pt x="41" y="141"/>
                  </a:cubicBezTo>
                  <a:cubicBezTo>
                    <a:pt x="41" y="147"/>
                    <a:pt x="44" y="152"/>
                    <a:pt x="48" y="156"/>
                  </a:cubicBezTo>
                  <a:cubicBezTo>
                    <a:pt x="48" y="210"/>
                    <a:pt x="48" y="210"/>
                    <a:pt x="48" y="210"/>
                  </a:cubicBezTo>
                  <a:cubicBezTo>
                    <a:pt x="48" y="221"/>
                    <a:pt x="40" y="230"/>
                    <a:pt x="29" y="230"/>
                  </a:cubicBezTo>
                  <a:cubicBezTo>
                    <a:pt x="18" y="230"/>
                    <a:pt x="9" y="221"/>
                    <a:pt x="9" y="210"/>
                  </a:cubicBezTo>
                  <a:cubicBezTo>
                    <a:pt x="9" y="156"/>
                    <a:pt x="9" y="156"/>
                    <a:pt x="9" y="156"/>
                  </a:cubicBezTo>
                  <a:cubicBezTo>
                    <a:pt x="14" y="152"/>
                    <a:pt x="16" y="147"/>
                    <a:pt x="16" y="141"/>
                  </a:cubicBezTo>
                  <a:cubicBezTo>
                    <a:pt x="16" y="135"/>
                    <a:pt x="14" y="130"/>
                    <a:pt x="9" y="126"/>
                  </a:cubicBezTo>
                  <a:cubicBezTo>
                    <a:pt x="9" y="113"/>
                    <a:pt x="9" y="113"/>
                    <a:pt x="9" y="113"/>
                  </a:cubicBezTo>
                  <a:cubicBezTo>
                    <a:pt x="48" y="113"/>
                    <a:pt x="48" y="113"/>
                    <a:pt x="48" y="113"/>
                  </a:cubicBezTo>
                  <a:lnTo>
                    <a:pt x="48" y="1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39" name="Freeform 137">
              <a:extLst>
                <a:ext uri="{FF2B5EF4-FFF2-40B4-BE49-F238E27FC236}">
                  <a16:creationId xmlns:a16="http://schemas.microsoft.com/office/drawing/2014/main" id="{6AEDEAF9-298F-4697-A157-9ECF12FDC276}"/>
                </a:ext>
              </a:extLst>
            </p:cNvPr>
            <p:cNvSpPr>
              <a:spLocks/>
            </p:cNvSpPr>
            <p:nvPr/>
          </p:nvSpPr>
          <p:spPr bwMode="auto">
            <a:xfrm>
              <a:off x="4900613" y="5922963"/>
              <a:ext cx="23812" cy="130175"/>
            </a:xfrm>
            <a:custGeom>
              <a:avLst/>
              <a:gdLst>
                <a:gd name="T0" fmla="*/ 0 w 10"/>
                <a:gd name="T1" fmla="*/ 4 h 56"/>
                <a:gd name="T2" fmla="*/ 0 w 10"/>
                <a:gd name="T3" fmla="*/ 51 h 56"/>
                <a:gd name="T4" fmla="*/ 5 w 10"/>
                <a:gd name="T5" fmla="*/ 56 h 56"/>
                <a:gd name="T6" fmla="*/ 10 w 10"/>
                <a:gd name="T7" fmla="*/ 51 h 56"/>
                <a:gd name="T8" fmla="*/ 10 w 10"/>
                <a:gd name="T9" fmla="*/ 4 h 56"/>
                <a:gd name="T10" fmla="*/ 5 w 10"/>
                <a:gd name="T11" fmla="*/ 0 h 56"/>
                <a:gd name="T12" fmla="*/ 0 w 10"/>
                <a:gd name="T13" fmla="*/ 4 h 56"/>
              </a:gdLst>
              <a:ahLst/>
              <a:cxnLst>
                <a:cxn ang="0">
                  <a:pos x="T0" y="T1"/>
                </a:cxn>
                <a:cxn ang="0">
                  <a:pos x="T2" y="T3"/>
                </a:cxn>
                <a:cxn ang="0">
                  <a:pos x="T4" y="T5"/>
                </a:cxn>
                <a:cxn ang="0">
                  <a:pos x="T6" y="T7"/>
                </a:cxn>
                <a:cxn ang="0">
                  <a:pos x="T8" y="T9"/>
                </a:cxn>
                <a:cxn ang="0">
                  <a:pos x="T10" y="T11"/>
                </a:cxn>
                <a:cxn ang="0">
                  <a:pos x="T12" y="T13"/>
                </a:cxn>
              </a:cxnLst>
              <a:rect l="0" t="0" r="r" b="b"/>
              <a:pathLst>
                <a:path w="10" h="56">
                  <a:moveTo>
                    <a:pt x="0" y="4"/>
                  </a:moveTo>
                  <a:cubicBezTo>
                    <a:pt x="0" y="51"/>
                    <a:pt x="0" y="51"/>
                    <a:pt x="0" y="51"/>
                  </a:cubicBezTo>
                  <a:cubicBezTo>
                    <a:pt x="0" y="54"/>
                    <a:pt x="2" y="56"/>
                    <a:pt x="5" y="56"/>
                  </a:cubicBezTo>
                  <a:cubicBezTo>
                    <a:pt x="7" y="56"/>
                    <a:pt x="10" y="54"/>
                    <a:pt x="10" y="51"/>
                  </a:cubicBezTo>
                  <a:cubicBezTo>
                    <a:pt x="10" y="4"/>
                    <a:pt x="10" y="4"/>
                    <a:pt x="10" y="4"/>
                  </a:cubicBezTo>
                  <a:cubicBezTo>
                    <a:pt x="10" y="2"/>
                    <a:pt x="7" y="0"/>
                    <a:pt x="5"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grpSp>
      <p:grpSp>
        <p:nvGrpSpPr>
          <p:cNvPr id="40" name="Group 39">
            <a:extLst>
              <a:ext uri="{FF2B5EF4-FFF2-40B4-BE49-F238E27FC236}">
                <a16:creationId xmlns:a16="http://schemas.microsoft.com/office/drawing/2014/main" id="{CFD1ECD3-3FBC-4718-A1A5-61CE298BF5E9}"/>
              </a:ext>
            </a:extLst>
          </p:cNvPr>
          <p:cNvGrpSpPr>
            <a:grpSpLocks noChangeAspect="1"/>
          </p:cNvGrpSpPr>
          <p:nvPr/>
        </p:nvGrpSpPr>
        <p:grpSpPr>
          <a:xfrm>
            <a:off x="5734569" y="2840783"/>
            <a:ext cx="701535" cy="701529"/>
            <a:chOff x="4648200" y="6919913"/>
            <a:chExt cx="611188" cy="611187"/>
          </a:xfrm>
          <a:solidFill>
            <a:schemeClr val="accent5"/>
          </a:solidFill>
        </p:grpSpPr>
        <p:sp>
          <p:nvSpPr>
            <p:cNvPr id="41" name="Freeform 285">
              <a:extLst>
                <a:ext uri="{FF2B5EF4-FFF2-40B4-BE49-F238E27FC236}">
                  <a16:creationId xmlns:a16="http://schemas.microsoft.com/office/drawing/2014/main" id="{938F3173-721C-4AEA-97EB-41EF69F624CD}"/>
                </a:ext>
              </a:extLst>
            </p:cNvPr>
            <p:cNvSpPr>
              <a:spLocks/>
            </p:cNvSpPr>
            <p:nvPr/>
          </p:nvSpPr>
          <p:spPr bwMode="auto">
            <a:xfrm>
              <a:off x="4808538" y="7412038"/>
              <a:ext cx="42863" cy="119062"/>
            </a:xfrm>
            <a:custGeom>
              <a:avLst/>
              <a:gdLst>
                <a:gd name="T0" fmla="*/ 13 w 17"/>
                <a:gd name="T1" fmla="*/ 1 h 47"/>
                <a:gd name="T2" fmla="*/ 7 w 17"/>
                <a:gd name="T3" fmla="*/ 4 h 47"/>
                <a:gd name="T4" fmla="*/ 0 w 17"/>
                <a:gd name="T5" fmla="*/ 41 h 47"/>
                <a:gd name="T6" fmla="*/ 4 w 17"/>
                <a:gd name="T7" fmla="*/ 47 h 47"/>
                <a:gd name="T8" fmla="*/ 5 w 17"/>
                <a:gd name="T9" fmla="*/ 47 h 47"/>
                <a:gd name="T10" fmla="*/ 10 w 17"/>
                <a:gd name="T11" fmla="*/ 43 h 47"/>
                <a:gd name="T12" fmla="*/ 17 w 17"/>
                <a:gd name="T13" fmla="*/ 6 h 47"/>
                <a:gd name="T14" fmla="*/ 13 w 17"/>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7">
                  <a:moveTo>
                    <a:pt x="13" y="1"/>
                  </a:moveTo>
                  <a:cubicBezTo>
                    <a:pt x="10" y="0"/>
                    <a:pt x="8" y="2"/>
                    <a:pt x="7" y="4"/>
                  </a:cubicBezTo>
                  <a:cubicBezTo>
                    <a:pt x="0" y="41"/>
                    <a:pt x="0" y="41"/>
                    <a:pt x="0" y="41"/>
                  </a:cubicBezTo>
                  <a:cubicBezTo>
                    <a:pt x="0" y="44"/>
                    <a:pt x="1" y="46"/>
                    <a:pt x="4" y="47"/>
                  </a:cubicBezTo>
                  <a:cubicBezTo>
                    <a:pt x="4" y="47"/>
                    <a:pt x="5" y="47"/>
                    <a:pt x="5" y="47"/>
                  </a:cubicBezTo>
                  <a:cubicBezTo>
                    <a:pt x="7" y="47"/>
                    <a:pt x="9" y="45"/>
                    <a:pt x="10" y="43"/>
                  </a:cubicBezTo>
                  <a:cubicBezTo>
                    <a:pt x="17" y="6"/>
                    <a:pt x="17" y="6"/>
                    <a:pt x="17" y="6"/>
                  </a:cubicBezTo>
                  <a:cubicBezTo>
                    <a:pt x="17" y="4"/>
                    <a:pt x="16" y="1"/>
                    <a:pt x="13"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2" name="Freeform 286">
              <a:extLst>
                <a:ext uri="{FF2B5EF4-FFF2-40B4-BE49-F238E27FC236}">
                  <a16:creationId xmlns:a16="http://schemas.microsoft.com/office/drawing/2014/main" id="{A78F8964-D576-4696-8B5A-846B5D5FC512}"/>
                </a:ext>
              </a:extLst>
            </p:cNvPr>
            <p:cNvSpPr>
              <a:spLocks/>
            </p:cNvSpPr>
            <p:nvPr/>
          </p:nvSpPr>
          <p:spPr bwMode="auto">
            <a:xfrm>
              <a:off x="5053013" y="7412038"/>
              <a:ext cx="46038" cy="119062"/>
            </a:xfrm>
            <a:custGeom>
              <a:avLst/>
              <a:gdLst>
                <a:gd name="T0" fmla="*/ 5 w 18"/>
                <a:gd name="T1" fmla="*/ 1 h 47"/>
                <a:gd name="T2" fmla="*/ 1 w 18"/>
                <a:gd name="T3" fmla="*/ 6 h 47"/>
                <a:gd name="T4" fmla="*/ 8 w 18"/>
                <a:gd name="T5" fmla="*/ 43 h 47"/>
                <a:gd name="T6" fmla="*/ 13 w 18"/>
                <a:gd name="T7" fmla="*/ 47 h 47"/>
                <a:gd name="T8" fmla="*/ 14 w 18"/>
                <a:gd name="T9" fmla="*/ 47 h 47"/>
                <a:gd name="T10" fmla="*/ 18 w 18"/>
                <a:gd name="T11" fmla="*/ 41 h 47"/>
                <a:gd name="T12" fmla="*/ 11 w 18"/>
                <a:gd name="T13" fmla="*/ 4 h 47"/>
                <a:gd name="T14" fmla="*/ 5 w 18"/>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7">
                  <a:moveTo>
                    <a:pt x="5" y="1"/>
                  </a:moveTo>
                  <a:cubicBezTo>
                    <a:pt x="2" y="1"/>
                    <a:pt x="0" y="4"/>
                    <a:pt x="1" y="6"/>
                  </a:cubicBezTo>
                  <a:cubicBezTo>
                    <a:pt x="8" y="43"/>
                    <a:pt x="8" y="43"/>
                    <a:pt x="8" y="43"/>
                  </a:cubicBezTo>
                  <a:cubicBezTo>
                    <a:pt x="9" y="45"/>
                    <a:pt x="11" y="47"/>
                    <a:pt x="13" y="47"/>
                  </a:cubicBezTo>
                  <a:cubicBezTo>
                    <a:pt x="13" y="47"/>
                    <a:pt x="14" y="47"/>
                    <a:pt x="14" y="47"/>
                  </a:cubicBezTo>
                  <a:cubicBezTo>
                    <a:pt x="17" y="46"/>
                    <a:pt x="18" y="44"/>
                    <a:pt x="18" y="41"/>
                  </a:cubicBezTo>
                  <a:cubicBezTo>
                    <a:pt x="11" y="4"/>
                    <a:pt x="11" y="4"/>
                    <a:pt x="11" y="4"/>
                  </a:cubicBezTo>
                  <a:cubicBezTo>
                    <a:pt x="10" y="2"/>
                    <a:pt x="8" y="0"/>
                    <a:pt x="5"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3" name="Freeform 287">
              <a:extLst>
                <a:ext uri="{FF2B5EF4-FFF2-40B4-BE49-F238E27FC236}">
                  <a16:creationId xmlns:a16="http://schemas.microsoft.com/office/drawing/2014/main" id="{1F0DC379-6990-4BA3-BF96-40C8C36921F7}"/>
                </a:ext>
              </a:extLst>
            </p:cNvPr>
            <p:cNvSpPr>
              <a:spLocks noEditPoints="1"/>
            </p:cNvSpPr>
            <p:nvPr/>
          </p:nvSpPr>
          <p:spPr bwMode="auto">
            <a:xfrm>
              <a:off x="4648200" y="6919913"/>
              <a:ext cx="611188" cy="466725"/>
            </a:xfrm>
            <a:custGeom>
              <a:avLst/>
              <a:gdLst>
                <a:gd name="T0" fmla="*/ 238 w 243"/>
                <a:gd name="T1" fmla="*/ 17 h 185"/>
                <a:gd name="T2" fmla="*/ 159 w 243"/>
                <a:gd name="T3" fmla="*/ 17 h 185"/>
                <a:gd name="T4" fmla="*/ 159 w 243"/>
                <a:gd name="T5" fmla="*/ 5 h 185"/>
                <a:gd name="T6" fmla="*/ 154 w 243"/>
                <a:gd name="T7" fmla="*/ 0 h 185"/>
                <a:gd name="T8" fmla="*/ 149 w 243"/>
                <a:gd name="T9" fmla="*/ 5 h 185"/>
                <a:gd name="T10" fmla="*/ 149 w 243"/>
                <a:gd name="T11" fmla="*/ 17 h 185"/>
                <a:gd name="T12" fmla="*/ 92 w 243"/>
                <a:gd name="T13" fmla="*/ 17 h 185"/>
                <a:gd name="T14" fmla="*/ 92 w 243"/>
                <a:gd name="T15" fmla="*/ 5 h 185"/>
                <a:gd name="T16" fmla="*/ 87 w 243"/>
                <a:gd name="T17" fmla="*/ 0 h 185"/>
                <a:gd name="T18" fmla="*/ 82 w 243"/>
                <a:gd name="T19" fmla="*/ 5 h 185"/>
                <a:gd name="T20" fmla="*/ 82 w 243"/>
                <a:gd name="T21" fmla="*/ 17 h 185"/>
                <a:gd name="T22" fmla="*/ 5 w 243"/>
                <a:gd name="T23" fmla="*/ 17 h 185"/>
                <a:gd name="T24" fmla="*/ 0 w 243"/>
                <a:gd name="T25" fmla="*/ 22 h 185"/>
                <a:gd name="T26" fmla="*/ 0 w 243"/>
                <a:gd name="T27" fmla="*/ 181 h 185"/>
                <a:gd name="T28" fmla="*/ 5 w 243"/>
                <a:gd name="T29" fmla="*/ 185 h 185"/>
                <a:gd name="T30" fmla="*/ 238 w 243"/>
                <a:gd name="T31" fmla="*/ 185 h 185"/>
                <a:gd name="T32" fmla="*/ 243 w 243"/>
                <a:gd name="T33" fmla="*/ 181 h 185"/>
                <a:gd name="T34" fmla="*/ 243 w 243"/>
                <a:gd name="T35" fmla="*/ 22 h 185"/>
                <a:gd name="T36" fmla="*/ 238 w 243"/>
                <a:gd name="T37" fmla="*/ 17 h 185"/>
                <a:gd name="T38" fmla="*/ 233 w 243"/>
                <a:gd name="T39" fmla="*/ 176 h 185"/>
                <a:gd name="T40" fmla="*/ 10 w 243"/>
                <a:gd name="T41" fmla="*/ 176 h 185"/>
                <a:gd name="T42" fmla="*/ 10 w 243"/>
                <a:gd name="T43" fmla="*/ 27 h 185"/>
                <a:gd name="T44" fmla="*/ 233 w 243"/>
                <a:gd name="T45" fmla="*/ 27 h 185"/>
                <a:gd name="T46" fmla="*/ 233 w 243"/>
                <a:gd name="T47" fmla="*/ 1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85">
                  <a:moveTo>
                    <a:pt x="238" y="17"/>
                  </a:moveTo>
                  <a:cubicBezTo>
                    <a:pt x="159" y="17"/>
                    <a:pt x="159" y="17"/>
                    <a:pt x="159" y="17"/>
                  </a:cubicBezTo>
                  <a:cubicBezTo>
                    <a:pt x="159" y="5"/>
                    <a:pt x="159" y="5"/>
                    <a:pt x="159" y="5"/>
                  </a:cubicBezTo>
                  <a:cubicBezTo>
                    <a:pt x="159" y="2"/>
                    <a:pt x="157" y="0"/>
                    <a:pt x="154" y="0"/>
                  </a:cubicBezTo>
                  <a:cubicBezTo>
                    <a:pt x="151" y="0"/>
                    <a:pt x="149" y="2"/>
                    <a:pt x="149" y="5"/>
                  </a:cubicBezTo>
                  <a:cubicBezTo>
                    <a:pt x="149" y="17"/>
                    <a:pt x="149" y="17"/>
                    <a:pt x="149" y="17"/>
                  </a:cubicBezTo>
                  <a:cubicBezTo>
                    <a:pt x="92" y="17"/>
                    <a:pt x="92" y="17"/>
                    <a:pt x="92" y="17"/>
                  </a:cubicBezTo>
                  <a:cubicBezTo>
                    <a:pt x="92" y="5"/>
                    <a:pt x="92" y="5"/>
                    <a:pt x="92" y="5"/>
                  </a:cubicBezTo>
                  <a:cubicBezTo>
                    <a:pt x="92" y="2"/>
                    <a:pt x="90" y="0"/>
                    <a:pt x="87" y="0"/>
                  </a:cubicBezTo>
                  <a:cubicBezTo>
                    <a:pt x="84" y="0"/>
                    <a:pt x="82" y="2"/>
                    <a:pt x="82" y="5"/>
                  </a:cubicBezTo>
                  <a:cubicBezTo>
                    <a:pt x="82" y="17"/>
                    <a:pt x="82" y="17"/>
                    <a:pt x="82" y="17"/>
                  </a:cubicBezTo>
                  <a:cubicBezTo>
                    <a:pt x="5" y="17"/>
                    <a:pt x="5" y="17"/>
                    <a:pt x="5" y="17"/>
                  </a:cubicBezTo>
                  <a:cubicBezTo>
                    <a:pt x="2" y="17"/>
                    <a:pt x="0" y="20"/>
                    <a:pt x="0" y="22"/>
                  </a:cubicBezTo>
                  <a:cubicBezTo>
                    <a:pt x="0" y="181"/>
                    <a:pt x="0" y="181"/>
                    <a:pt x="0" y="181"/>
                  </a:cubicBezTo>
                  <a:cubicBezTo>
                    <a:pt x="0" y="183"/>
                    <a:pt x="2" y="185"/>
                    <a:pt x="5" y="185"/>
                  </a:cubicBezTo>
                  <a:cubicBezTo>
                    <a:pt x="238" y="185"/>
                    <a:pt x="238" y="185"/>
                    <a:pt x="238" y="185"/>
                  </a:cubicBezTo>
                  <a:cubicBezTo>
                    <a:pt x="241" y="185"/>
                    <a:pt x="243" y="183"/>
                    <a:pt x="243" y="181"/>
                  </a:cubicBezTo>
                  <a:cubicBezTo>
                    <a:pt x="243" y="22"/>
                    <a:pt x="243" y="22"/>
                    <a:pt x="243" y="22"/>
                  </a:cubicBezTo>
                  <a:cubicBezTo>
                    <a:pt x="243" y="20"/>
                    <a:pt x="241" y="17"/>
                    <a:pt x="238" y="17"/>
                  </a:cubicBezTo>
                  <a:close/>
                  <a:moveTo>
                    <a:pt x="233" y="176"/>
                  </a:moveTo>
                  <a:cubicBezTo>
                    <a:pt x="10" y="176"/>
                    <a:pt x="10" y="176"/>
                    <a:pt x="10" y="176"/>
                  </a:cubicBezTo>
                  <a:cubicBezTo>
                    <a:pt x="10" y="27"/>
                    <a:pt x="10" y="27"/>
                    <a:pt x="10" y="27"/>
                  </a:cubicBezTo>
                  <a:cubicBezTo>
                    <a:pt x="233" y="27"/>
                    <a:pt x="233" y="27"/>
                    <a:pt x="233" y="27"/>
                  </a:cubicBezTo>
                  <a:lnTo>
                    <a:pt x="233" y="1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4" name="Freeform 288">
              <a:extLst>
                <a:ext uri="{FF2B5EF4-FFF2-40B4-BE49-F238E27FC236}">
                  <a16:creationId xmlns:a16="http://schemas.microsoft.com/office/drawing/2014/main" id="{D13961D3-F2D3-4FC3-B796-735F86FEDE2A}"/>
                </a:ext>
              </a:extLst>
            </p:cNvPr>
            <p:cNvSpPr>
              <a:spLocks noEditPoints="1"/>
            </p:cNvSpPr>
            <p:nvPr/>
          </p:nvSpPr>
          <p:spPr bwMode="auto">
            <a:xfrm>
              <a:off x="4730750" y="7069138"/>
              <a:ext cx="247650" cy="285750"/>
            </a:xfrm>
            <a:custGeom>
              <a:avLst/>
              <a:gdLst>
                <a:gd name="T0" fmla="*/ 97 w 98"/>
                <a:gd name="T1" fmla="*/ 56 h 113"/>
                <a:gd name="T2" fmla="*/ 93 w 98"/>
                <a:gd name="T3" fmla="*/ 33 h 113"/>
                <a:gd name="T4" fmla="*/ 86 w 98"/>
                <a:gd name="T5" fmla="*/ 28 h 113"/>
                <a:gd name="T6" fmla="*/ 55 w 98"/>
                <a:gd name="T7" fmla="*/ 42 h 113"/>
                <a:gd name="T8" fmla="*/ 62 w 98"/>
                <a:gd name="T9" fmla="*/ 13 h 113"/>
                <a:gd name="T10" fmla="*/ 62 w 98"/>
                <a:gd name="T11" fmla="*/ 12 h 113"/>
                <a:gd name="T12" fmla="*/ 55 w 98"/>
                <a:gd name="T13" fmla="*/ 3 h 113"/>
                <a:gd name="T14" fmla="*/ 2 w 98"/>
                <a:gd name="T15" fmla="*/ 45 h 113"/>
                <a:gd name="T16" fmla="*/ 12 w 98"/>
                <a:gd name="T17" fmla="*/ 80 h 113"/>
                <a:gd name="T18" fmla="*/ 97 w 98"/>
                <a:gd name="T19" fmla="*/ 56 h 113"/>
                <a:gd name="T20" fmla="*/ 11 w 98"/>
                <a:gd name="T21" fmla="*/ 46 h 113"/>
                <a:gd name="T22" fmla="*/ 49 w 98"/>
                <a:gd name="T23" fmla="*/ 13 h 113"/>
                <a:gd name="T24" fmla="*/ 52 w 98"/>
                <a:gd name="T25" fmla="*/ 13 h 113"/>
                <a:gd name="T26" fmla="*/ 43 w 98"/>
                <a:gd name="T27" fmla="*/ 50 h 113"/>
                <a:gd name="T28" fmla="*/ 45 w 98"/>
                <a:gd name="T29" fmla="*/ 55 h 113"/>
                <a:gd name="T30" fmla="*/ 50 w 98"/>
                <a:gd name="T31" fmla="*/ 56 h 113"/>
                <a:gd name="T32" fmla="*/ 85 w 98"/>
                <a:gd name="T33" fmla="*/ 38 h 113"/>
                <a:gd name="T34" fmla="*/ 87 w 98"/>
                <a:gd name="T35" fmla="*/ 55 h 113"/>
                <a:gd name="T36" fmla="*/ 19 w 98"/>
                <a:gd name="T37" fmla="*/ 74 h 113"/>
                <a:gd name="T38" fmla="*/ 11 w 98"/>
                <a:gd name="T39"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13">
                  <a:moveTo>
                    <a:pt x="97" y="56"/>
                  </a:moveTo>
                  <a:cubicBezTo>
                    <a:pt x="98" y="48"/>
                    <a:pt x="96" y="40"/>
                    <a:pt x="93" y="33"/>
                  </a:cubicBezTo>
                  <a:cubicBezTo>
                    <a:pt x="92" y="30"/>
                    <a:pt x="89" y="28"/>
                    <a:pt x="86" y="28"/>
                  </a:cubicBezTo>
                  <a:cubicBezTo>
                    <a:pt x="85" y="28"/>
                    <a:pt x="84" y="28"/>
                    <a:pt x="55" y="42"/>
                  </a:cubicBezTo>
                  <a:cubicBezTo>
                    <a:pt x="62" y="13"/>
                    <a:pt x="62" y="13"/>
                    <a:pt x="62" y="13"/>
                  </a:cubicBezTo>
                  <a:cubicBezTo>
                    <a:pt x="62" y="13"/>
                    <a:pt x="62" y="12"/>
                    <a:pt x="62" y="12"/>
                  </a:cubicBezTo>
                  <a:cubicBezTo>
                    <a:pt x="63" y="8"/>
                    <a:pt x="59" y="4"/>
                    <a:pt x="55" y="3"/>
                  </a:cubicBezTo>
                  <a:cubicBezTo>
                    <a:pt x="28" y="0"/>
                    <a:pt x="5" y="19"/>
                    <a:pt x="2" y="45"/>
                  </a:cubicBezTo>
                  <a:cubicBezTo>
                    <a:pt x="0" y="57"/>
                    <a:pt x="4" y="70"/>
                    <a:pt x="12" y="80"/>
                  </a:cubicBezTo>
                  <a:cubicBezTo>
                    <a:pt x="38" y="113"/>
                    <a:pt x="91" y="99"/>
                    <a:pt x="97" y="56"/>
                  </a:cubicBezTo>
                  <a:close/>
                  <a:moveTo>
                    <a:pt x="11" y="46"/>
                  </a:moveTo>
                  <a:cubicBezTo>
                    <a:pt x="14" y="27"/>
                    <a:pt x="30" y="13"/>
                    <a:pt x="49" y="13"/>
                  </a:cubicBezTo>
                  <a:cubicBezTo>
                    <a:pt x="50" y="13"/>
                    <a:pt x="51" y="13"/>
                    <a:pt x="52" y="13"/>
                  </a:cubicBezTo>
                  <a:cubicBezTo>
                    <a:pt x="43" y="50"/>
                    <a:pt x="43" y="50"/>
                    <a:pt x="43" y="50"/>
                  </a:cubicBezTo>
                  <a:cubicBezTo>
                    <a:pt x="43" y="52"/>
                    <a:pt x="44" y="54"/>
                    <a:pt x="45" y="55"/>
                  </a:cubicBezTo>
                  <a:cubicBezTo>
                    <a:pt x="47" y="56"/>
                    <a:pt x="49" y="57"/>
                    <a:pt x="50" y="56"/>
                  </a:cubicBezTo>
                  <a:cubicBezTo>
                    <a:pt x="61" y="50"/>
                    <a:pt x="79" y="41"/>
                    <a:pt x="85" y="38"/>
                  </a:cubicBezTo>
                  <a:cubicBezTo>
                    <a:pt x="87" y="44"/>
                    <a:pt x="88" y="50"/>
                    <a:pt x="87" y="55"/>
                  </a:cubicBezTo>
                  <a:cubicBezTo>
                    <a:pt x="83" y="89"/>
                    <a:pt x="40" y="100"/>
                    <a:pt x="19" y="74"/>
                  </a:cubicBezTo>
                  <a:cubicBezTo>
                    <a:pt x="13" y="66"/>
                    <a:pt x="10" y="56"/>
                    <a:pt x="11" y="4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5" name="Freeform 289">
              <a:extLst>
                <a:ext uri="{FF2B5EF4-FFF2-40B4-BE49-F238E27FC236}">
                  <a16:creationId xmlns:a16="http://schemas.microsoft.com/office/drawing/2014/main" id="{9869E50D-3004-4659-843D-FE815A98366E}"/>
                </a:ext>
              </a:extLst>
            </p:cNvPr>
            <p:cNvSpPr>
              <a:spLocks noEditPoints="1"/>
            </p:cNvSpPr>
            <p:nvPr/>
          </p:nvSpPr>
          <p:spPr bwMode="auto">
            <a:xfrm>
              <a:off x="4894263" y="7035800"/>
              <a:ext cx="98425" cy="106362"/>
            </a:xfrm>
            <a:custGeom>
              <a:avLst/>
              <a:gdLst>
                <a:gd name="T0" fmla="*/ 2 w 39"/>
                <a:gd name="T1" fmla="*/ 40 h 42"/>
                <a:gd name="T2" fmla="*/ 6 w 39"/>
                <a:gd name="T3" fmla="*/ 42 h 42"/>
                <a:gd name="T4" fmla="*/ 9 w 39"/>
                <a:gd name="T5" fmla="*/ 41 h 42"/>
                <a:gd name="T6" fmla="*/ 35 w 39"/>
                <a:gd name="T7" fmla="*/ 30 h 42"/>
                <a:gd name="T8" fmla="*/ 39 w 39"/>
                <a:gd name="T9" fmla="*/ 26 h 42"/>
                <a:gd name="T10" fmla="*/ 39 w 39"/>
                <a:gd name="T11" fmla="*/ 21 h 42"/>
                <a:gd name="T12" fmla="*/ 11 w 39"/>
                <a:gd name="T13" fmla="*/ 0 h 42"/>
                <a:gd name="T14" fmla="*/ 3 w 39"/>
                <a:gd name="T15" fmla="*/ 6 h 42"/>
                <a:gd name="T16" fmla="*/ 0 w 39"/>
                <a:gd name="T17" fmla="*/ 34 h 42"/>
                <a:gd name="T18" fmla="*/ 2 w 39"/>
                <a:gd name="T19" fmla="*/ 40 h 42"/>
                <a:gd name="T20" fmla="*/ 13 w 39"/>
                <a:gd name="T21" fmla="*/ 11 h 42"/>
                <a:gd name="T22" fmla="*/ 28 w 39"/>
                <a:gd name="T23" fmla="*/ 22 h 42"/>
                <a:gd name="T24" fmla="*/ 10 w 39"/>
                <a:gd name="T25" fmla="*/ 30 h 42"/>
                <a:gd name="T26" fmla="*/ 13 w 39"/>
                <a:gd name="T27"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2">
                  <a:moveTo>
                    <a:pt x="2" y="40"/>
                  </a:moveTo>
                  <a:cubicBezTo>
                    <a:pt x="3" y="41"/>
                    <a:pt x="5" y="42"/>
                    <a:pt x="6" y="42"/>
                  </a:cubicBezTo>
                  <a:cubicBezTo>
                    <a:pt x="7" y="42"/>
                    <a:pt x="8" y="41"/>
                    <a:pt x="9" y="41"/>
                  </a:cubicBezTo>
                  <a:cubicBezTo>
                    <a:pt x="35" y="30"/>
                    <a:pt x="35" y="30"/>
                    <a:pt x="35" y="30"/>
                  </a:cubicBezTo>
                  <a:cubicBezTo>
                    <a:pt x="37" y="29"/>
                    <a:pt x="38" y="28"/>
                    <a:pt x="39" y="26"/>
                  </a:cubicBezTo>
                  <a:cubicBezTo>
                    <a:pt x="39" y="25"/>
                    <a:pt x="39" y="23"/>
                    <a:pt x="39" y="21"/>
                  </a:cubicBezTo>
                  <a:cubicBezTo>
                    <a:pt x="34" y="10"/>
                    <a:pt x="23" y="2"/>
                    <a:pt x="11" y="0"/>
                  </a:cubicBezTo>
                  <a:cubicBezTo>
                    <a:pt x="7" y="0"/>
                    <a:pt x="4" y="3"/>
                    <a:pt x="3" y="6"/>
                  </a:cubicBezTo>
                  <a:cubicBezTo>
                    <a:pt x="0" y="34"/>
                    <a:pt x="0" y="34"/>
                    <a:pt x="0" y="34"/>
                  </a:cubicBezTo>
                  <a:cubicBezTo>
                    <a:pt x="0" y="37"/>
                    <a:pt x="0" y="39"/>
                    <a:pt x="2" y="40"/>
                  </a:cubicBezTo>
                  <a:close/>
                  <a:moveTo>
                    <a:pt x="13" y="11"/>
                  </a:moveTo>
                  <a:cubicBezTo>
                    <a:pt x="19" y="12"/>
                    <a:pt x="25" y="17"/>
                    <a:pt x="28" y="22"/>
                  </a:cubicBezTo>
                  <a:cubicBezTo>
                    <a:pt x="10" y="30"/>
                    <a:pt x="10" y="30"/>
                    <a:pt x="10" y="30"/>
                  </a:cubicBezTo>
                  <a:lnTo>
                    <a:pt x="13"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6" name="Freeform 290">
              <a:extLst>
                <a:ext uri="{FF2B5EF4-FFF2-40B4-BE49-F238E27FC236}">
                  <a16:creationId xmlns:a16="http://schemas.microsoft.com/office/drawing/2014/main" id="{A2B7856B-2E3F-481B-A94E-28A8F904DE6C}"/>
                </a:ext>
              </a:extLst>
            </p:cNvPr>
            <p:cNvSpPr>
              <a:spLocks/>
            </p:cNvSpPr>
            <p:nvPr/>
          </p:nvSpPr>
          <p:spPr bwMode="auto">
            <a:xfrm>
              <a:off x="5027613" y="7258050"/>
              <a:ext cx="138113" cy="25400"/>
            </a:xfrm>
            <a:custGeom>
              <a:avLst/>
              <a:gdLst>
                <a:gd name="T0" fmla="*/ 5 w 55"/>
                <a:gd name="T1" fmla="*/ 10 h 10"/>
                <a:gd name="T2" fmla="*/ 50 w 55"/>
                <a:gd name="T3" fmla="*/ 10 h 10"/>
                <a:gd name="T4" fmla="*/ 55 w 55"/>
                <a:gd name="T5" fmla="*/ 5 h 10"/>
                <a:gd name="T6" fmla="*/ 50 w 55"/>
                <a:gd name="T7" fmla="*/ 0 h 10"/>
                <a:gd name="T8" fmla="*/ 5 w 55"/>
                <a:gd name="T9" fmla="*/ 0 h 10"/>
                <a:gd name="T10" fmla="*/ 0 w 55"/>
                <a:gd name="T11" fmla="*/ 5 h 10"/>
                <a:gd name="T12" fmla="*/ 5 w 5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5" h="10">
                  <a:moveTo>
                    <a:pt x="5" y="10"/>
                  </a:moveTo>
                  <a:cubicBezTo>
                    <a:pt x="50" y="10"/>
                    <a:pt x="50" y="10"/>
                    <a:pt x="50" y="10"/>
                  </a:cubicBezTo>
                  <a:cubicBezTo>
                    <a:pt x="53" y="10"/>
                    <a:pt x="55" y="8"/>
                    <a:pt x="55" y="5"/>
                  </a:cubicBezTo>
                  <a:cubicBezTo>
                    <a:pt x="55" y="2"/>
                    <a:pt x="53" y="0"/>
                    <a:pt x="50" y="0"/>
                  </a:cubicBezTo>
                  <a:cubicBezTo>
                    <a:pt x="5" y="0"/>
                    <a:pt x="5" y="0"/>
                    <a:pt x="5" y="0"/>
                  </a:cubicBezTo>
                  <a:cubicBezTo>
                    <a:pt x="3" y="0"/>
                    <a:pt x="0" y="2"/>
                    <a:pt x="0" y="5"/>
                  </a:cubicBezTo>
                  <a:cubicBezTo>
                    <a:pt x="0" y="8"/>
                    <a:pt x="3" y="10"/>
                    <a:pt x="5"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47" name="Freeform 291">
              <a:extLst>
                <a:ext uri="{FF2B5EF4-FFF2-40B4-BE49-F238E27FC236}">
                  <a16:creationId xmlns:a16="http://schemas.microsoft.com/office/drawing/2014/main" id="{BCFEDC21-F4E0-4A56-9AF3-193C23973A55}"/>
                </a:ext>
              </a:extLst>
            </p:cNvPr>
            <p:cNvSpPr>
              <a:spLocks/>
            </p:cNvSpPr>
            <p:nvPr/>
          </p:nvSpPr>
          <p:spPr bwMode="auto">
            <a:xfrm>
              <a:off x="5027613" y="7177088"/>
              <a:ext cx="138113" cy="25400"/>
            </a:xfrm>
            <a:custGeom>
              <a:avLst/>
              <a:gdLst>
                <a:gd name="T0" fmla="*/ 5 w 55"/>
                <a:gd name="T1" fmla="*/ 10 h 10"/>
                <a:gd name="T2" fmla="*/ 50 w 55"/>
                <a:gd name="T3" fmla="*/ 10 h 10"/>
                <a:gd name="T4" fmla="*/ 55 w 55"/>
                <a:gd name="T5" fmla="*/ 5 h 10"/>
                <a:gd name="T6" fmla="*/ 50 w 55"/>
                <a:gd name="T7" fmla="*/ 0 h 10"/>
                <a:gd name="T8" fmla="*/ 5 w 55"/>
                <a:gd name="T9" fmla="*/ 0 h 10"/>
                <a:gd name="T10" fmla="*/ 0 w 55"/>
                <a:gd name="T11" fmla="*/ 5 h 10"/>
                <a:gd name="T12" fmla="*/ 5 w 5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5" h="10">
                  <a:moveTo>
                    <a:pt x="5" y="10"/>
                  </a:moveTo>
                  <a:cubicBezTo>
                    <a:pt x="50" y="10"/>
                    <a:pt x="50" y="10"/>
                    <a:pt x="50" y="10"/>
                  </a:cubicBezTo>
                  <a:cubicBezTo>
                    <a:pt x="53" y="10"/>
                    <a:pt x="55" y="8"/>
                    <a:pt x="55" y="5"/>
                  </a:cubicBezTo>
                  <a:cubicBezTo>
                    <a:pt x="55" y="2"/>
                    <a:pt x="53" y="0"/>
                    <a:pt x="50" y="0"/>
                  </a:cubicBezTo>
                  <a:cubicBezTo>
                    <a:pt x="5" y="0"/>
                    <a:pt x="5" y="0"/>
                    <a:pt x="5" y="0"/>
                  </a:cubicBezTo>
                  <a:cubicBezTo>
                    <a:pt x="3" y="0"/>
                    <a:pt x="0" y="2"/>
                    <a:pt x="0" y="5"/>
                  </a:cubicBezTo>
                  <a:cubicBezTo>
                    <a:pt x="0" y="8"/>
                    <a:pt x="3" y="10"/>
                    <a:pt x="5"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53" name="Freeform 292">
              <a:extLst>
                <a:ext uri="{FF2B5EF4-FFF2-40B4-BE49-F238E27FC236}">
                  <a16:creationId xmlns:a16="http://schemas.microsoft.com/office/drawing/2014/main" id="{E2685637-FA29-4FCB-9F72-234AB175779B}"/>
                </a:ext>
              </a:extLst>
            </p:cNvPr>
            <p:cNvSpPr>
              <a:spLocks/>
            </p:cNvSpPr>
            <p:nvPr/>
          </p:nvSpPr>
          <p:spPr bwMode="auto">
            <a:xfrm>
              <a:off x="5027613" y="7099300"/>
              <a:ext cx="138113" cy="25400"/>
            </a:xfrm>
            <a:custGeom>
              <a:avLst/>
              <a:gdLst>
                <a:gd name="T0" fmla="*/ 5 w 55"/>
                <a:gd name="T1" fmla="*/ 10 h 10"/>
                <a:gd name="T2" fmla="*/ 50 w 55"/>
                <a:gd name="T3" fmla="*/ 10 h 10"/>
                <a:gd name="T4" fmla="*/ 55 w 55"/>
                <a:gd name="T5" fmla="*/ 5 h 10"/>
                <a:gd name="T6" fmla="*/ 50 w 55"/>
                <a:gd name="T7" fmla="*/ 0 h 10"/>
                <a:gd name="T8" fmla="*/ 5 w 55"/>
                <a:gd name="T9" fmla="*/ 0 h 10"/>
                <a:gd name="T10" fmla="*/ 0 w 55"/>
                <a:gd name="T11" fmla="*/ 5 h 10"/>
                <a:gd name="T12" fmla="*/ 5 w 5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5" h="10">
                  <a:moveTo>
                    <a:pt x="5" y="10"/>
                  </a:moveTo>
                  <a:cubicBezTo>
                    <a:pt x="50" y="10"/>
                    <a:pt x="50" y="10"/>
                    <a:pt x="50" y="10"/>
                  </a:cubicBezTo>
                  <a:cubicBezTo>
                    <a:pt x="53" y="10"/>
                    <a:pt x="55" y="7"/>
                    <a:pt x="55" y="5"/>
                  </a:cubicBezTo>
                  <a:cubicBezTo>
                    <a:pt x="55" y="2"/>
                    <a:pt x="53" y="0"/>
                    <a:pt x="50" y="0"/>
                  </a:cubicBezTo>
                  <a:cubicBezTo>
                    <a:pt x="5" y="0"/>
                    <a:pt x="5" y="0"/>
                    <a:pt x="5" y="0"/>
                  </a:cubicBezTo>
                  <a:cubicBezTo>
                    <a:pt x="3" y="0"/>
                    <a:pt x="0" y="2"/>
                    <a:pt x="0" y="5"/>
                  </a:cubicBezTo>
                  <a:cubicBezTo>
                    <a:pt x="0" y="7"/>
                    <a:pt x="3" y="10"/>
                    <a:pt x="5"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grpSp>
      <p:grpSp>
        <p:nvGrpSpPr>
          <p:cNvPr id="54" name="Group 53">
            <a:extLst>
              <a:ext uri="{FF2B5EF4-FFF2-40B4-BE49-F238E27FC236}">
                <a16:creationId xmlns:a16="http://schemas.microsoft.com/office/drawing/2014/main" id="{6C20543E-E6EC-4CCD-A9FA-D1D490B7F755}"/>
              </a:ext>
            </a:extLst>
          </p:cNvPr>
          <p:cNvGrpSpPr>
            <a:grpSpLocks noChangeAspect="1"/>
          </p:cNvGrpSpPr>
          <p:nvPr/>
        </p:nvGrpSpPr>
        <p:grpSpPr>
          <a:xfrm>
            <a:off x="9358113" y="2896480"/>
            <a:ext cx="701525" cy="590137"/>
            <a:chOff x="5930900" y="228600"/>
            <a:chExt cx="469900" cy="395288"/>
          </a:xfrm>
          <a:solidFill>
            <a:schemeClr val="accent5"/>
          </a:solidFill>
        </p:grpSpPr>
        <p:sp>
          <p:nvSpPr>
            <p:cNvPr id="55" name="Freeform 163">
              <a:extLst>
                <a:ext uri="{FF2B5EF4-FFF2-40B4-BE49-F238E27FC236}">
                  <a16:creationId xmlns:a16="http://schemas.microsoft.com/office/drawing/2014/main" id="{76C49F7B-56B8-4987-95E6-00D8D6A894CE}"/>
                </a:ext>
              </a:extLst>
            </p:cNvPr>
            <p:cNvSpPr>
              <a:spLocks noEditPoints="1"/>
            </p:cNvSpPr>
            <p:nvPr/>
          </p:nvSpPr>
          <p:spPr bwMode="auto">
            <a:xfrm>
              <a:off x="6049963" y="228600"/>
              <a:ext cx="207963" cy="395288"/>
            </a:xfrm>
            <a:custGeom>
              <a:avLst/>
              <a:gdLst>
                <a:gd name="T0" fmla="*/ 86 w 107"/>
                <a:gd name="T1" fmla="*/ 118 h 203"/>
                <a:gd name="T2" fmla="*/ 82 w 107"/>
                <a:gd name="T3" fmla="*/ 115 h 203"/>
                <a:gd name="T4" fmla="*/ 63 w 107"/>
                <a:gd name="T5" fmla="*/ 115 h 203"/>
                <a:gd name="T6" fmla="*/ 106 w 107"/>
                <a:gd name="T7" fmla="*/ 54 h 203"/>
                <a:gd name="T8" fmla="*/ 106 w 107"/>
                <a:gd name="T9" fmla="*/ 49 h 203"/>
                <a:gd name="T10" fmla="*/ 102 w 107"/>
                <a:gd name="T11" fmla="*/ 46 h 203"/>
                <a:gd name="T12" fmla="*/ 82 w 107"/>
                <a:gd name="T13" fmla="*/ 46 h 203"/>
                <a:gd name="T14" fmla="*/ 98 w 107"/>
                <a:gd name="T15" fmla="*/ 7 h 203"/>
                <a:gd name="T16" fmla="*/ 98 w 107"/>
                <a:gd name="T17" fmla="*/ 2 h 203"/>
                <a:gd name="T18" fmla="*/ 94 w 107"/>
                <a:gd name="T19" fmla="*/ 0 h 203"/>
                <a:gd name="T20" fmla="*/ 34 w 107"/>
                <a:gd name="T21" fmla="*/ 0 h 203"/>
                <a:gd name="T22" fmla="*/ 29 w 107"/>
                <a:gd name="T23" fmla="*/ 3 h 203"/>
                <a:gd name="T24" fmla="*/ 1 w 107"/>
                <a:gd name="T25" fmla="*/ 73 h 203"/>
                <a:gd name="T26" fmla="*/ 1 w 107"/>
                <a:gd name="T27" fmla="*/ 78 h 203"/>
                <a:gd name="T28" fmla="*/ 5 w 107"/>
                <a:gd name="T29" fmla="*/ 80 h 203"/>
                <a:gd name="T30" fmla="*/ 25 w 107"/>
                <a:gd name="T31" fmla="*/ 80 h 203"/>
                <a:gd name="T32" fmla="*/ 1 w 107"/>
                <a:gd name="T33" fmla="*/ 142 h 203"/>
                <a:gd name="T34" fmla="*/ 1 w 107"/>
                <a:gd name="T35" fmla="*/ 147 h 203"/>
                <a:gd name="T36" fmla="*/ 5 w 107"/>
                <a:gd name="T37" fmla="*/ 149 h 203"/>
                <a:gd name="T38" fmla="*/ 29 w 107"/>
                <a:gd name="T39" fmla="*/ 149 h 203"/>
                <a:gd name="T40" fmla="*/ 29 w 107"/>
                <a:gd name="T41" fmla="*/ 198 h 203"/>
                <a:gd name="T42" fmla="*/ 33 w 107"/>
                <a:gd name="T43" fmla="*/ 202 h 203"/>
                <a:gd name="T44" fmla="*/ 34 w 107"/>
                <a:gd name="T45" fmla="*/ 203 h 203"/>
                <a:gd name="T46" fmla="*/ 38 w 107"/>
                <a:gd name="T47" fmla="*/ 200 h 203"/>
                <a:gd name="T48" fmla="*/ 86 w 107"/>
                <a:gd name="T49" fmla="*/ 123 h 203"/>
                <a:gd name="T50" fmla="*/ 86 w 107"/>
                <a:gd name="T51" fmla="*/ 118 h 203"/>
                <a:gd name="T52" fmla="*/ 39 w 107"/>
                <a:gd name="T53" fmla="*/ 181 h 203"/>
                <a:gd name="T54" fmla="*/ 39 w 107"/>
                <a:gd name="T55" fmla="*/ 144 h 203"/>
                <a:gd name="T56" fmla="*/ 34 w 107"/>
                <a:gd name="T57" fmla="*/ 139 h 203"/>
                <a:gd name="T58" fmla="*/ 13 w 107"/>
                <a:gd name="T59" fmla="*/ 139 h 203"/>
                <a:gd name="T60" fmla="*/ 36 w 107"/>
                <a:gd name="T61" fmla="*/ 77 h 203"/>
                <a:gd name="T62" fmla="*/ 36 w 107"/>
                <a:gd name="T63" fmla="*/ 72 h 203"/>
                <a:gd name="T64" fmla="*/ 32 w 107"/>
                <a:gd name="T65" fmla="*/ 70 h 203"/>
                <a:gd name="T66" fmla="*/ 13 w 107"/>
                <a:gd name="T67" fmla="*/ 70 h 203"/>
                <a:gd name="T68" fmla="*/ 37 w 107"/>
                <a:gd name="T69" fmla="*/ 10 h 203"/>
                <a:gd name="T70" fmla="*/ 87 w 107"/>
                <a:gd name="T71" fmla="*/ 10 h 203"/>
                <a:gd name="T72" fmla="*/ 70 w 107"/>
                <a:gd name="T73" fmla="*/ 49 h 203"/>
                <a:gd name="T74" fmla="*/ 71 w 107"/>
                <a:gd name="T75" fmla="*/ 54 h 203"/>
                <a:gd name="T76" fmla="*/ 75 w 107"/>
                <a:gd name="T77" fmla="*/ 56 h 203"/>
                <a:gd name="T78" fmla="*/ 93 w 107"/>
                <a:gd name="T79" fmla="*/ 56 h 203"/>
                <a:gd name="T80" fmla="*/ 50 w 107"/>
                <a:gd name="T81" fmla="*/ 118 h 203"/>
                <a:gd name="T82" fmla="*/ 49 w 107"/>
                <a:gd name="T83" fmla="*/ 123 h 203"/>
                <a:gd name="T84" fmla="*/ 54 w 107"/>
                <a:gd name="T85" fmla="*/ 125 h 203"/>
                <a:gd name="T86" fmla="*/ 73 w 107"/>
                <a:gd name="T87" fmla="*/ 125 h 203"/>
                <a:gd name="T88" fmla="*/ 39 w 107"/>
                <a:gd name="T89" fmla="*/ 18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203">
                  <a:moveTo>
                    <a:pt x="86" y="118"/>
                  </a:moveTo>
                  <a:cubicBezTo>
                    <a:pt x="86" y="116"/>
                    <a:pt x="84" y="115"/>
                    <a:pt x="82" y="115"/>
                  </a:cubicBezTo>
                  <a:cubicBezTo>
                    <a:pt x="63" y="115"/>
                    <a:pt x="63" y="115"/>
                    <a:pt x="63" y="115"/>
                  </a:cubicBezTo>
                  <a:cubicBezTo>
                    <a:pt x="106" y="54"/>
                    <a:pt x="106" y="54"/>
                    <a:pt x="106" y="54"/>
                  </a:cubicBezTo>
                  <a:cubicBezTo>
                    <a:pt x="107" y="52"/>
                    <a:pt x="107" y="50"/>
                    <a:pt x="106" y="49"/>
                  </a:cubicBezTo>
                  <a:cubicBezTo>
                    <a:pt x="106" y="47"/>
                    <a:pt x="104" y="46"/>
                    <a:pt x="102" y="46"/>
                  </a:cubicBezTo>
                  <a:cubicBezTo>
                    <a:pt x="82" y="46"/>
                    <a:pt x="82" y="46"/>
                    <a:pt x="82" y="46"/>
                  </a:cubicBezTo>
                  <a:cubicBezTo>
                    <a:pt x="98" y="7"/>
                    <a:pt x="98" y="7"/>
                    <a:pt x="98" y="7"/>
                  </a:cubicBezTo>
                  <a:cubicBezTo>
                    <a:pt x="99" y="5"/>
                    <a:pt x="99" y="3"/>
                    <a:pt x="98" y="2"/>
                  </a:cubicBezTo>
                  <a:cubicBezTo>
                    <a:pt x="97" y="1"/>
                    <a:pt x="96" y="0"/>
                    <a:pt x="94" y="0"/>
                  </a:cubicBezTo>
                  <a:cubicBezTo>
                    <a:pt x="34" y="0"/>
                    <a:pt x="34" y="0"/>
                    <a:pt x="34" y="0"/>
                  </a:cubicBezTo>
                  <a:cubicBezTo>
                    <a:pt x="32" y="0"/>
                    <a:pt x="30" y="1"/>
                    <a:pt x="29" y="3"/>
                  </a:cubicBezTo>
                  <a:cubicBezTo>
                    <a:pt x="1" y="73"/>
                    <a:pt x="1" y="73"/>
                    <a:pt x="1" y="73"/>
                  </a:cubicBezTo>
                  <a:cubicBezTo>
                    <a:pt x="0" y="75"/>
                    <a:pt x="0" y="77"/>
                    <a:pt x="1" y="78"/>
                  </a:cubicBezTo>
                  <a:cubicBezTo>
                    <a:pt x="2" y="79"/>
                    <a:pt x="4" y="80"/>
                    <a:pt x="5" y="80"/>
                  </a:cubicBezTo>
                  <a:cubicBezTo>
                    <a:pt x="25" y="80"/>
                    <a:pt x="25" y="80"/>
                    <a:pt x="25" y="80"/>
                  </a:cubicBezTo>
                  <a:cubicBezTo>
                    <a:pt x="1" y="142"/>
                    <a:pt x="1" y="142"/>
                    <a:pt x="1" y="142"/>
                  </a:cubicBezTo>
                  <a:cubicBezTo>
                    <a:pt x="0" y="144"/>
                    <a:pt x="1" y="146"/>
                    <a:pt x="1" y="147"/>
                  </a:cubicBezTo>
                  <a:cubicBezTo>
                    <a:pt x="2" y="148"/>
                    <a:pt x="4" y="149"/>
                    <a:pt x="5" y="149"/>
                  </a:cubicBezTo>
                  <a:cubicBezTo>
                    <a:pt x="29" y="149"/>
                    <a:pt x="29" y="149"/>
                    <a:pt x="29" y="149"/>
                  </a:cubicBezTo>
                  <a:cubicBezTo>
                    <a:pt x="29" y="198"/>
                    <a:pt x="29" y="198"/>
                    <a:pt x="29" y="198"/>
                  </a:cubicBezTo>
                  <a:cubicBezTo>
                    <a:pt x="29" y="200"/>
                    <a:pt x="30" y="202"/>
                    <a:pt x="33" y="202"/>
                  </a:cubicBezTo>
                  <a:cubicBezTo>
                    <a:pt x="33" y="203"/>
                    <a:pt x="33" y="203"/>
                    <a:pt x="34" y="203"/>
                  </a:cubicBezTo>
                  <a:cubicBezTo>
                    <a:pt x="36" y="203"/>
                    <a:pt x="37" y="202"/>
                    <a:pt x="38" y="200"/>
                  </a:cubicBezTo>
                  <a:cubicBezTo>
                    <a:pt x="86" y="123"/>
                    <a:pt x="86" y="123"/>
                    <a:pt x="86" y="123"/>
                  </a:cubicBezTo>
                  <a:cubicBezTo>
                    <a:pt x="87" y="121"/>
                    <a:pt x="87" y="120"/>
                    <a:pt x="86" y="118"/>
                  </a:cubicBezTo>
                  <a:close/>
                  <a:moveTo>
                    <a:pt x="39" y="181"/>
                  </a:moveTo>
                  <a:cubicBezTo>
                    <a:pt x="39" y="144"/>
                    <a:pt x="39" y="144"/>
                    <a:pt x="39" y="144"/>
                  </a:cubicBezTo>
                  <a:cubicBezTo>
                    <a:pt x="39" y="141"/>
                    <a:pt x="37" y="139"/>
                    <a:pt x="34" y="139"/>
                  </a:cubicBezTo>
                  <a:cubicBezTo>
                    <a:pt x="13" y="139"/>
                    <a:pt x="13" y="139"/>
                    <a:pt x="13" y="139"/>
                  </a:cubicBezTo>
                  <a:cubicBezTo>
                    <a:pt x="36" y="77"/>
                    <a:pt x="36" y="77"/>
                    <a:pt x="36" y="77"/>
                  </a:cubicBezTo>
                  <a:cubicBezTo>
                    <a:pt x="37" y="75"/>
                    <a:pt x="37" y="74"/>
                    <a:pt x="36" y="72"/>
                  </a:cubicBezTo>
                  <a:cubicBezTo>
                    <a:pt x="35" y="71"/>
                    <a:pt x="33" y="70"/>
                    <a:pt x="32" y="70"/>
                  </a:cubicBezTo>
                  <a:cubicBezTo>
                    <a:pt x="13" y="70"/>
                    <a:pt x="13" y="70"/>
                    <a:pt x="13" y="70"/>
                  </a:cubicBezTo>
                  <a:cubicBezTo>
                    <a:pt x="37" y="10"/>
                    <a:pt x="37" y="10"/>
                    <a:pt x="37" y="10"/>
                  </a:cubicBezTo>
                  <a:cubicBezTo>
                    <a:pt x="87" y="10"/>
                    <a:pt x="87" y="10"/>
                    <a:pt x="87" y="10"/>
                  </a:cubicBezTo>
                  <a:cubicBezTo>
                    <a:pt x="70" y="49"/>
                    <a:pt x="70" y="49"/>
                    <a:pt x="70" y="49"/>
                  </a:cubicBezTo>
                  <a:cubicBezTo>
                    <a:pt x="70" y="50"/>
                    <a:pt x="70" y="52"/>
                    <a:pt x="71" y="54"/>
                  </a:cubicBezTo>
                  <a:cubicBezTo>
                    <a:pt x="72" y="55"/>
                    <a:pt x="73" y="56"/>
                    <a:pt x="75" y="56"/>
                  </a:cubicBezTo>
                  <a:cubicBezTo>
                    <a:pt x="93" y="56"/>
                    <a:pt x="93" y="56"/>
                    <a:pt x="93" y="56"/>
                  </a:cubicBezTo>
                  <a:cubicBezTo>
                    <a:pt x="50" y="118"/>
                    <a:pt x="50" y="118"/>
                    <a:pt x="50" y="118"/>
                  </a:cubicBezTo>
                  <a:cubicBezTo>
                    <a:pt x="49" y="119"/>
                    <a:pt x="49" y="121"/>
                    <a:pt x="49" y="123"/>
                  </a:cubicBezTo>
                  <a:cubicBezTo>
                    <a:pt x="50" y="124"/>
                    <a:pt x="52" y="125"/>
                    <a:pt x="54" y="125"/>
                  </a:cubicBezTo>
                  <a:cubicBezTo>
                    <a:pt x="73" y="125"/>
                    <a:pt x="73" y="125"/>
                    <a:pt x="73" y="125"/>
                  </a:cubicBezTo>
                  <a:lnTo>
                    <a:pt x="39" y="18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56" name="Freeform 164">
              <a:extLst>
                <a:ext uri="{FF2B5EF4-FFF2-40B4-BE49-F238E27FC236}">
                  <a16:creationId xmlns:a16="http://schemas.microsoft.com/office/drawing/2014/main" id="{9EE92E56-2FE7-436D-8780-277892CEE659}"/>
                </a:ext>
              </a:extLst>
            </p:cNvPr>
            <p:cNvSpPr>
              <a:spLocks/>
            </p:cNvSpPr>
            <p:nvPr/>
          </p:nvSpPr>
          <p:spPr bwMode="auto">
            <a:xfrm>
              <a:off x="5930900" y="319088"/>
              <a:ext cx="161925" cy="261938"/>
            </a:xfrm>
            <a:custGeom>
              <a:avLst/>
              <a:gdLst>
                <a:gd name="T0" fmla="*/ 78 w 83"/>
                <a:gd name="T1" fmla="*/ 125 h 135"/>
                <a:gd name="T2" fmla="*/ 14 w 83"/>
                <a:gd name="T3" fmla="*/ 125 h 135"/>
                <a:gd name="T4" fmla="*/ 10 w 83"/>
                <a:gd name="T5" fmla="*/ 121 h 135"/>
                <a:gd name="T6" fmla="*/ 10 w 83"/>
                <a:gd name="T7" fmla="*/ 14 h 135"/>
                <a:gd name="T8" fmla="*/ 14 w 83"/>
                <a:gd name="T9" fmla="*/ 10 h 135"/>
                <a:gd name="T10" fmla="*/ 59 w 83"/>
                <a:gd name="T11" fmla="*/ 10 h 135"/>
                <a:gd name="T12" fmla="*/ 64 w 83"/>
                <a:gd name="T13" fmla="*/ 5 h 135"/>
                <a:gd name="T14" fmla="*/ 59 w 83"/>
                <a:gd name="T15" fmla="*/ 0 h 135"/>
                <a:gd name="T16" fmla="*/ 14 w 83"/>
                <a:gd name="T17" fmla="*/ 0 h 135"/>
                <a:gd name="T18" fmla="*/ 0 w 83"/>
                <a:gd name="T19" fmla="*/ 14 h 135"/>
                <a:gd name="T20" fmla="*/ 0 w 83"/>
                <a:gd name="T21" fmla="*/ 121 h 135"/>
                <a:gd name="T22" fmla="*/ 14 w 83"/>
                <a:gd name="T23" fmla="*/ 135 h 135"/>
                <a:gd name="T24" fmla="*/ 78 w 83"/>
                <a:gd name="T25" fmla="*/ 135 h 135"/>
                <a:gd name="T26" fmla="*/ 83 w 83"/>
                <a:gd name="T27" fmla="*/ 130 h 135"/>
                <a:gd name="T28" fmla="*/ 78 w 83"/>
                <a:gd name="T29" fmla="*/ 12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35">
                  <a:moveTo>
                    <a:pt x="78" y="125"/>
                  </a:moveTo>
                  <a:cubicBezTo>
                    <a:pt x="14" y="125"/>
                    <a:pt x="14" y="125"/>
                    <a:pt x="14" y="125"/>
                  </a:cubicBezTo>
                  <a:cubicBezTo>
                    <a:pt x="11" y="125"/>
                    <a:pt x="10" y="123"/>
                    <a:pt x="10" y="121"/>
                  </a:cubicBezTo>
                  <a:cubicBezTo>
                    <a:pt x="10" y="14"/>
                    <a:pt x="10" y="14"/>
                    <a:pt x="10" y="14"/>
                  </a:cubicBezTo>
                  <a:cubicBezTo>
                    <a:pt x="10" y="12"/>
                    <a:pt x="11" y="10"/>
                    <a:pt x="14" y="10"/>
                  </a:cubicBezTo>
                  <a:cubicBezTo>
                    <a:pt x="59" y="10"/>
                    <a:pt x="59" y="10"/>
                    <a:pt x="59" y="10"/>
                  </a:cubicBezTo>
                  <a:cubicBezTo>
                    <a:pt x="61" y="10"/>
                    <a:pt x="64" y="8"/>
                    <a:pt x="64" y="5"/>
                  </a:cubicBezTo>
                  <a:cubicBezTo>
                    <a:pt x="64" y="2"/>
                    <a:pt x="61" y="0"/>
                    <a:pt x="59" y="0"/>
                  </a:cubicBezTo>
                  <a:cubicBezTo>
                    <a:pt x="14" y="0"/>
                    <a:pt x="14" y="0"/>
                    <a:pt x="14" y="0"/>
                  </a:cubicBezTo>
                  <a:cubicBezTo>
                    <a:pt x="6" y="0"/>
                    <a:pt x="0" y="6"/>
                    <a:pt x="0" y="14"/>
                  </a:cubicBezTo>
                  <a:cubicBezTo>
                    <a:pt x="0" y="121"/>
                    <a:pt x="0" y="121"/>
                    <a:pt x="0" y="121"/>
                  </a:cubicBezTo>
                  <a:cubicBezTo>
                    <a:pt x="0" y="129"/>
                    <a:pt x="6" y="135"/>
                    <a:pt x="14" y="135"/>
                  </a:cubicBezTo>
                  <a:cubicBezTo>
                    <a:pt x="78" y="135"/>
                    <a:pt x="78" y="135"/>
                    <a:pt x="78" y="135"/>
                  </a:cubicBezTo>
                  <a:cubicBezTo>
                    <a:pt x="81" y="135"/>
                    <a:pt x="83" y="133"/>
                    <a:pt x="83" y="130"/>
                  </a:cubicBezTo>
                  <a:cubicBezTo>
                    <a:pt x="83" y="127"/>
                    <a:pt x="81" y="125"/>
                    <a:pt x="78" y="1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sp>
          <p:nvSpPr>
            <p:cNvPr id="57" name="Freeform 165">
              <a:extLst>
                <a:ext uri="{FF2B5EF4-FFF2-40B4-BE49-F238E27FC236}">
                  <a16:creationId xmlns:a16="http://schemas.microsoft.com/office/drawing/2014/main" id="{999218FA-6C78-4A69-977C-D6BF5B29C30D}"/>
                </a:ext>
              </a:extLst>
            </p:cNvPr>
            <p:cNvSpPr>
              <a:spLocks/>
            </p:cNvSpPr>
            <p:nvPr/>
          </p:nvSpPr>
          <p:spPr bwMode="auto">
            <a:xfrm>
              <a:off x="6172200" y="319088"/>
              <a:ext cx="228600" cy="261938"/>
            </a:xfrm>
            <a:custGeom>
              <a:avLst/>
              <a:gdLst>
                <a:gd name="T0" fmla="*/ 105 w 117"/>
                <a:gd name="T1" fmla="*/ 36 h 135"/>
                <a:gd name="T2" fmla="*/ 100 w 117"/>
                <a:gd name="T3" fmla="*/ 36 h 135"/>
                <a:gd name="T4" fmla="*/ 100 w 117"/>
                <a:gd name="T5" fmla="*/ 14 h 135"/>
                <a:gd name="T6" fmla="*/ 86 w 117"/>
                <a:gd name="T7" fmla="*/ 0 h 135"/>
                <a:gd name="T8" fmla="*/ 56 w 117"/>
                <a:gd name="T9" fmla="*/ 0 h 135"/>
                <a:gd name="T10" fmla="*/ 52 w 117"/>
                <a:gd name="T11" fmla="*/ 5 h 135"/>
                <a:gd name="T12" fmla="*/ 56 w 117"/>
                <a:gd name="T13" fmla="*/ 10 h 135"/>
                <a:gd name="T14" fmla="*/ 86 w 117"/>
                <a:gd name="T15" fmla="*/ 10 h 135"/>
                <a:gd name="T16" fmla="*/ 90 w 117"/>
                <a:gd name="T17" fmla="*/ 14 h 135"/>
                <a:gd name="T18" fmla="*/ 90 w 117"/>
                <a:gd name="T19" fmla="*/ 41 h 135"/>
                <a:gd name="T20" fmla="*/ 95 w 117"/>
                <a:gd name="T21" fmla="*/ 46 h 135"/>
                <a:gd name="T22" fmla="*/ 105 w 117"/>
                <a:gd name="T23" fmla="*/ 46 h 135"/>
                <a:gd name="T24" fmla="*/ 108 w 117"/>
                <a:gd name="T25" fmla="*/ 49 h 135"/>
                <a:gd name="T26" fmla="*/ 108 w 117"/>
                <a:gd name="T27" fmla="*/ 87 h 135"/>
                <a:gd name="T28" fmla="*/ 105 w 117"/>
                <a:gd name="T29" fmla="*/ 89 h 135"/>
                <a:gd name="T30" fmla="*/ 95 w 117"/>
                <a:gd name="T31" fmla="*/ 89 h 135"/>
                <a:gd name="T32" fmla="*/ 90 w 117"/>
                <a:gd name="T33" fmla="*/ 94 h 135"/>
                <a:gd name="T34" fmla="*/ 90 w 117"/>
                <a:gd name="T35" fmla="*/ 121 h 135"/>
                <a:gd name="T36" fmla="*/ 86 w 117"/>
                <a:gd name="T37" fmla="*/ 125 h 135"/>
                <a:gd name="T38" fmla="*/ 5 w 117"/>
                <a:gd name="T39" fmla="*/ 125 h 135"/>
                <a:gd name="T40" fmla="*/ 0 w 117"/>
                <a:gd name="T41" fmla="*/ 130 h 135"/>
                <a:gd name="T42" fmla="*/ 5 w 117"/>
                <a:gd name="T43" fmla="*/ 135 h 135"/>
                <a:gd name="T44" fmla="*/ 86 w 117"/>
                <a:gd name="T45" fmla="*/ 135 h 135"/>
                <a:gd name="T46" fmla="*/ 100 w 117"/>
                <a:gd name="T47" fmla="*/ 121 h 135"/>
                <a:gd name="T48" fmla="*/ 100 w 117"/>
                <a:gd name="T49" fmla="*/ 99 h 135"/>
                <a:gd name="T50" fmla="*/ 105 w 117"/>
                <a:gd name="T51" fmla="*/ 99 h 135"/>
                <a:gd name="T52" fmla="*/ 117 w 117"/>
                <a:gd name="T53" fmla="*/ 87 h 135"/>
                <a:gd name="T54" fmla="*/ 117 w 117"/>
                <a:gd name="T55" fmla="*/ 49 h 135"/>
                <a:gd name="T56" fmla="*/ 105 w 117"/>
                <a:gd name="T5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35">
                  <a:moveTo>
                    <a:pt x="105" y="36"/>
                  </a:moveTo>
                  <a:cubicBezTo>
                    <a:pt x="100" y="36"/>
                    <a:pt x="100" y="36"/>
                    <a:pt x="100" y="36"/>
                  </a:cubicBezTo>
                  <a:cubicBezTo>
                    <a:pt x="100" y="14"/>
                    <a:pt x="100" y="14"/>
                    <a:pt x="100" y="14"/>
                  </a:cubicBezTo>
                  <a:cubicBezTo>
                    <a:pt x="100" y="6"/>
                    <a:pt x="93" y="0"/>
                    <a:pt x="86" y="0"/>
                  </a:cubicBezTo>
                  <a:cubicBezTo>
                    <a:pt x="56" y="0"/>
                    <a:pt x="56" y="0"/>
                    <a:pt x="56" y="0"/>
                  </a:cubicBezTo>
                  <a:cubicBezTo>
                    <a:pt x="54" y="0"/>
                    <a:pt x="52" y="2"/>
                    <a:pt x="52" y="5"/>
                  </a:cubicBezTo>
                  <a:cubicBezTo>
                    <a:pt x="52" y="8"/>
                    <a:pt x="54" y="10"/>
                    <a:pt x="56" y="10"/>
                  </a:cubicBezTo>
                  <a:cubicBezTo>
                    <a:pt x="86" y="10"/>
                    <a:pt x="86" y="10"/>
                    <a:pt x="86" y="10"/>
                  </a:cubicBezTo>
                  <a:cubicBezTo>
                    <a:pt x="88" y="10"/>
                    <a:pt x="90" y="12"/>
                    <a:pt x="90" y="14"/>
                  </a:cubicBezTo>
                  <a:cubicBezTo>
                    <a:pt x="90" y="41"/>
                    <a:pt x="90" y="41"/>
                    <a:pt x="90" y="41"/>
                  </a:cubicBezTo>
                  <a:cubicBezTo>
                    <a:pt x="90" y="43"/>
                    <a:pt x="92" y="46"/>
                    <a:pt x="95" y="46"/>
                  </a:cubicBezTo>
                  <a:cubicBezTo>
                    <a:pt x="105" y="46"/>
                    <a:pt x="105" y="46"/>
                    <a:pt x="105" y="46"/>
                  </a:cubicBezTo>
                  <a:cubicBezTo>
                    <a:pt x="106" y="46"/>
                    <a:pt x="108" y="47"/>
                    <a:pt x="108" y="49"/>
                  </a:cubicBezTo>
                  <a:cubicBezTo>
                    <a:pt x="108" y="87"/>
                    <a:pt x="108" y="87"/>
                    <a:pt x="108" y="87"/>
                  </a:cubicBezTo>
                  <a:cubicBezTo>
                    <a:pt x="108" y="88"/>
                    <a:pt x="106" y="89"/>
                    <a:pt x="105" y="89"/>
                  </a:cubicBezTo>
                  <a:cubicBezTo>
                    <a:pt x="95" y="89"/>
                    <a:pt x="95" y="89"/>
                    <a:pt x="95" y="89"/>
                  </a:cubicBezTo>
                  <a:cubicBezTo>
                    <a:pt x="92" y="89"/>
                    <a:pt x="90" y="92"/>
                    <a:pt x="90" y="94"/>
                  </a:cubicBezTo>
                  <a:cubicBezTo>
                    <a:pt x="90" y="121"/>
                    <a:pt x="90" y="121"/>
                    <a:pt x="90" y="121"/>
                  </a:cubicBezTo>
                  <a:cubicBezTo>
                    <a:pt x="90" y="123"/>
                    <a:pt x="88" y="125"/>
                    <a:pt x="86" y="125"/>
                  </a:cubicBezTo>
                  <a:cubicBezTo>
                    <a:pt x="5" y="125"/>
                    <a:pt x="5" y="125"/>
                    <a:pt x="5" y="125"/>
                  </a:cubicBezTo>
                  <a:cubicBezTo>
                    <a:pt x="2" y="125"/>
                    <a:pt x="0" y="127"/>
                    <a:pt x="0" y="130"/>
                  </a:cubicBezTo>
                  <a:cubicBezTo>
                    <a:pt x="0" y="133"/>
                    <a:pt x="2" y="135"/>
                    <a:pt x="5" y="135"/>
                  </a:cubicBezTo>
                  <a:cubicBezTo>
                    <a:pt x="86" y="135"/>
                    <a:pt x="86" y="135"/>
                    <a:pt x="86" y="135"/>
                  </a:cubicBezTo>
                  <a:cubicBezTo>
                    <a:pt x="93" y="135"/>
                    <a:pt x="100" y="129"/>
                    <a:pt x="100" y="121"/>
                  </a:cubicBezTo>
                  <a:cubicBezTo>
                    <a:pt x="100" y="99"/>
                    <a:pt x="100" y="99"/>
                    <a:pt x="100" y="99"/>
                  </a:cubicBezTo>
                  <a:cubicBezTo>
                    <a:pt x="105" y="99"/>
                    <a:pt x="105" y="99"/>
                    <a:pt x="105" y="99"/>
                  </a:cubicBezTo>
                  <a:cubicBezTo>
                    <a:pt x="112" y="99"/>
                    <a:pt x="117" y="93"/>
                    <a:pt x="117" y="87"/>
                  </a:cubicBezTo>
                  <a:cubicBezTo>
                    <a:pt x="117" y="49"/>
                    <a:pt x="117" y="49"/>
                    <a:pt x="117" y="49"/>
                  </a:cubicBezTo>
                  <a:cubicBezTo>
                    <a:pt x="117" y="42"/>
                    <a:pt x="112" y="36"/>
                    <a:pt x="105"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srgbClr val="F7F5F3"/>
                </a:solidFill>
                <a:effectLst/>
                <a:uLnTx/>
                <a:uFillTx/>
                <a:latin typeface="Open Sans"/>
                <a:ea typeface="+mn-ea"/>
                <a:cs typeface="+mn-cs"/>
              </a:endParaRPr>
            </a:p>
          </p:txBody>
        </p:sp>
      </p:grpSp>
      <p:grpSp>
        <p:nvGrpSpPr>
          <p:cNvPr id="58" name="Group 57">
            <a:extLst>
              <a:ext uri="{FF2B5EF4-FFF2-40B4-BE49-F238E27FC236}">
                <a16:creationId xmlns:a16="http://schemas.microsoft.com/office/drawing/2014/main" id="{D1EA7567-4E3A-41E7-9BBD-1E85E5D993F3}"/>
              </a:ext>
            </a:extLst>
          </p:cNvPr>
          <p:cNvGrpSpPr/>
          <p:nvPr/>
        </p:nvGrpSpPr>
        <p:grpSpPr>
          <a:xfrm>
            <a:off x="933347" y="3916247"/>
            <a:ext cx="3228596" cy="2030811"/>
            <a:chOff x="6293921" y="3204363"/>
            <a:chExt cx="3198833" cy="2030811"/>
          </a:xfrm>
        </p:grpSpPr>
        <p:sp>
          <p:nvSpPr>
            <p:cNvPr id="60" name="Rectangle 59">
              <a:extLst>
                <a:ext uri="{FF2B5EF4-FFF2-40B4-BE49-F238E27FC236}">
                  <a16:creationId xmlns:a16="http://schemas.microsoft.com/office/drawing/2014/main" id="{798EA8B5-488B-4D92-9E0B-57027833F787}"/>
                </a:ext>
              </a:extLst>
            </p:cNvPr>
            <p:cNvSpPr/>
            <p:nvPr/>
          </p:nvSpPr>
          <p:spPr>
            <a:xfrm>
              <a:off x="7262321" y="3204363"/>
              <a:ext cx="12570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rPr>
                <a:t>3.1%</a:t>
              </a:r>
              <a:endParaRPr kumimoji="0" lang="en-US" sz="12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a:extLst>
                <a:ext uri="{FF2B5EF4-FFF2-40B4-BE49-F238E27FC236}">
                  <a16:creationId xmlns:a16="http://schemas.microsoft.com/office/drawing/2014/main" id="{D5ADF770-E2E9-46BA-A580-3D913BE0429A}"/>
                </a:ext>
              </a:extLst>
            </p:cNvPr>
            <p:cNvSpPr/>
            <p:nvPr/>
          </p:nvSpPr>
          <p:spPr>
            <a:xfrm>
              <a:off x="6293921" y="3911735"/>
              <a:ext cx="319883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annualized </a:t>
              </a:r>
              <a:r>
                <a:rPr kumimoji="0" lang="en-US" sz="1600" b="1" i="0" u="none" strike="noStrike" kern="1200" cap="none" spc="0" normalizeH="0" baseline="0" noProof="0">
                  <a:ln>
                    <a:noFill/>
                  </a:ln>
                  <a:solidFill>
                    <a:srgbClr val="2C91C9"/>
                  </a:solidFill>
                  <a:effectLst/>
                  <a:uLnTx/>
                  <a:uFillTx/>
                  <a:latin typeface="Open Sans"/>
                  <a:ea typeface="+mn-ea"/>
                  <a:cs typeface="+mn-cs"/>
                </a:rPr>
                <a:t>growth in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per hour since the crisis began, compared with 1.4% in the previous business cycle, per Goldman Sachs economists</a:t>
              </a:r>
              <a:r>
                <a:rPr kumimoji="0" lang="en-US" sz="1600" b="0" i="0" u="none" strike="noStrike" kern="1200" cap="none" spc="0" normalizeH="0" baseline="30000" noProof="0">
                  <a:ln>
                    <a:noFill/>
                  </a:ln>
                  <a:solidFill>
                    <a:srgbClr val="FFFFFF"/>
                  </a:solidFill>
                  <a:effectLst/>
                  <a:uLnTx/>
                  <a:uFillTx/>
                  <a:latin typeface="Open Sans"/>
                  <a:ea typeface="+mn-ea"/>
                  <a:cs typeface="+mn-cs"/>
                </a:rPr>
                <a:t>1</a:t>
              </a:r>
              <a:endParaRPr kumimoji="0" lang="en-US" sz="16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 name="Group 3">
            <a:extLst>
              <a:ext uri="{FF2B5EF4-FFF2-40B4-BE49-F238E27FC236}">
                <a16:creationId xmlns:a16="http://schemas.microsoft.com/office/drawing/2014/main" id="{D63FDE8E-9184-4D73-BD00-233FA9932666}"/>
              </a:ext>
            </a:extLst>
          </p:cNvPr>
          <p:cNvGrpSpPr/>
          <p:nvPr/>
        </p:nvGrpSpPr>
        <p:grpSpPr>
          <a:xfrm>
            <a:off x="8395117" y="4023701"/>
            <a:ext cx="2591941" cy="434176"/>
            <a:chOff x="8395117" y="4023701"/>
            <a:chExt cx="2591941" cy="434176"/>
          </a:xfrm>
        </p:grpSpPr>
        <p:sp>
          <p:nvSpPr>
            <p:cNvPr id="74" name="Freeform 168">
              <a:extLst>
                <a:ext uri="{FF2B5EF4-FFF2-40B4-BE49-F238E27FC236}">
                  <a16:creationId xmlns:a16="http://schemas.microsoft.com/office/drawing/2014/main" id="{8A925ED6-5B28-4BA7-8554-43A68E62DC58}"/>
                </a:ext>
              </a:extLst>
            </p:cNvPr>
            <p:cNvSpPr>
              <a:spLocks noEditPoints="1"/>
            </p:cNvSpPr>
            <p:nvPr/>
          </p:nvSpPr>
          <p:spPr bwMode="auto">
            <a:xfrm>
              <a:off x="9475199" y="4026452"/>
              <a:ext cx="430025" cy="431425"/>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rgbClr val="2C91C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75" name="Freeform 169">
              <a:extLst>
                <a:ext uri="{FF2B5EF4-FFF2-40B4-BE49-F238E27FC236}">
                  <a16:creationId xmlns:a16="http://schemas.microsoft.com/office/drawing/2014/main" id="{B57D1069-8128-4073-9001-E27D40056495}"/>
                </a:ext>
              </a:extLst>
            </p:cNvPr>
            <p:cNvSpPr>
              <a:spLocks noEditPoints="1"/>
            </p:cNvSpPr>
            <p:nvPr/>
          </p:nvSpPr>
          <p:spPr bwMode="auto">
            <a:xfrm>
              <a:off x="8395117" y="4026452"/>
              <a:ext cx="430025" cy="431425"/>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rgbClr val="2C91C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76" name="Freeform 169">
              <a:extLst>
                <a:ext uri="{FF2B5EF4-FFF2-40B4-BE49-F238E27FC236}">
                  <a16:creationId xmlns:a16="http://schemas.microsoft.com/office/drawing/2014/main" id="{DB8645BD-3AEA-45F8-B7FB-AF981525D1EB}"/>
                </a:ext>
              </a:extLst>
            </p:cNvPr>
            <p:cNvSpPr>
              <a:spLocks noEditPoints="1"/>
            </p:cNvSpPr>
            <p:nvPr/>
          </p:nvSpPr>
          <p:spPr bwMode="auto">
            <a:xfrm>
              <a:off x="10014320" y="4023701"/>
              <a:ext cx="430025" cy="431425"/>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rgbClr val="2C91C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77" name="Freeform 168">
              <a:extLst>
                <a:ext uri="{FF2B5EF4-FFF2-40B4-BE49-F238E27FC236}">
                  <a16:creationId xmlns:a16="http://schemas.microsoft.com/office/drawing/2014/main" id="{2C9A006D-BBF3-487B-A696-DF5D24AB9F37}"/>
                </a:ext>
              </a:extLst>
            </p:cNvPr>
            <p:cNvSpPr>
              <a:spLocks noEditPoints="1"/>
            </p:cNvSpPr>
            <p:nvPr/>
          </p:nvSpPr>
          <p:spPr bwMode="auto">
            <a:xfrm>
              <a:off x="8936078" y="4023702"/>
              <a:ext cx="430025" cy="431425"/>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rgbClr val="2C91C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78" name="Freeform 168">
              <a:extLst>
                <a:ext uri="{FF2B5EF4-FFF2-40B4-BE49-F238E27FC236}">
                  <a16:creationId xmlns:a16="http://schemas.microsoft.com/office/drawing/2014/main" id="{069377B0-4812-47F3-A184-09BEBB514A25}"/>
                </a:ext>
              </a:extLst>
            </p:cNvPr>
            <p:cNvSpPr>
              <a:spLocks noEditPoints="1"/>
            </p:cNvSpPr>
            <p:nvPr/>
          </p:nvSpPr>
          <p:spPr bwMode="auto">
            <a:xfrm>
              <a:off x="10557033" y="4026452"/>
              <a:ext cx="430025" cy="431425"/>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sp>
        <p:nvSpPr>
          <p:cNvPr id="80" name="Rectangle 79">
            <a:extLst>
              <a:ext uri="{FF2B5EF4-FFF2-40B4-BE49-F238E27FC236}">
                <a16:creationId xmlns:a16="http://schemas.microsoft.com/office/drawing/2014/main" id="{DF071940-E387-4959-A46C-E23656B054D2}"/>
              </a:ext>
            </a:extLst>
          </p:cNvPr>
          <p:cNvSpPr/>
          <p:nvPr/>
        </p:nvSpPr>
        <p:spPr>
          <a:xfrm>
            <a:off x="7946775" y="4620484"/>
            <a:ext cx="3483221"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Nearly </a:t>
            </a:r>
            <a:r>
              <a:rPr kumimoji="0" lang="en-US" sz="1600" b="1" i="0" u="none" strike="noStrike" kern="1200" cap="none" spc="0" normalizeH="0" baseline="0" noProof="0">
                <a:ln>
                  <a:noFill/>
                </a:ln>
                <a:solidFill>
                  <a:srgbClr val="2C91C9"/>
                </a:solidFill>
                <a:effectLst/>
                <a:uLnTx/>
                <a:uFillTx/>
                <a:latin typeface="Open Sans"/>
                <a:ea typeface="+mn-ea"/>
                <a:cs typeface="+mn-cs"/>
              </a:rPr>
              <a:t>4 in 5 professionals </a:t>
            </a:r>
            <a:r>
              <a:rPr kumimoji="0" lang="en-US" sz="1600" b="0" i="0" u="none" strike="noStrike" kern="1200" cap="none" spc="0" normalizeH="0" baseline="0" noProof="0">
                <a:ln>
                  <a:noFill/>
                </a:ln>
                <a:solidFill>
                  <a:srgbClr val="FFFFFF"/>
                </a:solidFill>
                <a:effectLst/>
                <a:uLnTx/>
                <a:uFillTx/>
                <a:latin typeface="Open Sans"/>
                <a:ea typeface="+mn-ea"/>
                <a:cs typeface="+mn-cs"/>
              </a:rPr>
              <a:t>said they make use of </a:t>
            </a:r>
            <a:r>
              <a:rPr kumimoji="0" lang="en-US" sz="1600" b="1" i="0" u="none" strike="noStrike" kern="1200" cap="none" spc="0" normalizeH="0" baseline="0" noProof="0">
                <a:ln>
                  <a:noFill/>
                </a:ln>
                <a:solidFill>
                  <a:srgbClr val="2C91C9"/>
                </a:solidFill>
                <a:effectLst/>
                <a:uLnTx/>
                <a:uFillTx/>
                <a:latin typeface="Open Sans"/>
                <a:ea typeface="+mn-ea"/>
                <a:cs typeface="+mn-cs"/>
              </a:rPr>
              <a:t>windowed work</a:t>
            </a:r>
            <a:r>
              <a:rPr kumimoji="0" lang="en-US" sz="1600" b="0" i="0" u="none" strike="noStrike" kern="1200" cap="none" spc="0" normalizeH="0" baseline="0" noProof="0">
                <a:ln>
                  <a:noFill/>
                </a:ln>
                <a:solidFill>
                  <a:srgbClr val="FFFFFF"/>
                </a:solidFill>
                <a:effectLst/>
                <a:uLnTx/>
                <a:uFillTx/>
                <a:latin typeface="Open Sans"/>
                <a:ea typeface="+mn-ea"/>
                <a:cs typeface="+mn-cs"/>
              </a:rPr>
              <a:t>—the ability to break their day into chunks of professional and personal time. Of them </a:t>
            </a:r>
            <a:r>
              <a:rPr kumimoji="0" lang="en-US" sz="1600" b="1" i="0" u="none" strike="noStrike" kern="1200" cap="none" spc="0" normalizeH="0" baseline="0" noProof="0">
                <a:ln>
                  <a:noFill/>
                </a:ln>
                <a:solidFill>
                  <a:srgbClr val="2C91C9"/>
                </a:solidFill>
                <a:effectLst/>
                <a:uLnTx/>
                <a:uFillTx/>
                <a:latin typeface="Open Sans"/>
                <a:ea typeface="+mn-ea"/>
                <a:cs typeface="+mn-cs"/>
              </a:rPr>
              <a:t>73% </a:t>
            </a:r>
            <a:r>
              <a:rPr kumimoji="0" lang="en-US" sz="1600" b="0" i="0" u="none" strike="noStrike" kern="1200" cap="none" spc="0" normalizeH="0" baseline="0" noProof="0">
                <a:ln>
                  <a:noFill/>
                </a:ln>
                <a:solidFill>
                  <a:srgbClr val="FFFFFF"/>
                </a:solidFill>
                <a:effectLst/>
                <a:uLnTx/>
                <a:uFillTx/>
                <a:latin typeface="Open Sans"/>
                <a:ea typeface="+mn-ea"/>
                <a:cs typeface="+mn-cs"/>
              </a:rPr>
              <a:t>said the </a:t>
            </a:r>
            <a:r>
              <a:rPr kumimoji="0" lang="en-US" sz="1600" b="1" i="0" u="none" strike="noStrike" kern="1200" cap="none" spc="0" normalizeH="0" baseline="0" noProof="0">
                <a:ln>
                  <a:noFill/>
                </a:ln>
                <a:solidFill>
                  <a:srgbClr val="2C91C9"/>
                </a:solidFill>
                <a:effectLst/>
                <a:uLnTx/>
                <a:uFillTx/>
                <a:latin typeface="Open Sans"/>
                <a:ea typeface="+mn-ea"/>
                <a:cs typeface="+mn-cs"/>
              </a:rPr>
              <a:t>arrangement helps them be more productive</a:t>
            </a:r>
            <a:r>
              <a:rPr kumimoji="0" lang="en-US" sz="1600" b="0" i="0" u="none" strike="noStrike" kern="1200" cap="none" spc="0" normalizeH="0" baseline="30000" noProof="0">
                <a:ln>
                  <a:noFill/>
                </a:ln>
                <a:solidFill>
                  <a:srgbClr val="FFFFFF"/>
                </a:solidFill>
                <a:effectLst/>
                <a:uLnTx/>
                <a:uFillTx/>
                <a:latin typeface="Open Sans"/>
                <a:ea typeface="+mn-ea"/>
                <a:cs typeface="+mn-cs"/>
              </a:rPr>
              <a:t>3</a:t>
            </a:r>
          </a:p>
        </p:txBody>
      </p:sp>
      <p:sp>
        <p:nvSpPr>
          <p:cNvPr id="81" name="Rectangle 80">
            <a:extLst>
              <a:ext uri="{FF2B5EF4-FFF2-40B4-BE49-F238E27FC236}">
                <a16:creationId xmlns:a16="http://schemas.microsoft.com/office/drawing/2014/main" id="{7ED269AE-5F88-408E-9667-373B32CF7555}"/>
              </a:ext>
            </a:extLst>
          </p:cNvPr>
          <p:cNvSpPr/>
          <p:nvPr/>
        </p:nvSpPr>
        <p:spPr>
          <a:xfrm>
            <a:off x="4409897" y="4673223"/>
            <a:ext cx="3316111" cy="1323439"/>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F7F5F3"/>
                </a:solidFill>
                <a:effectLst/>
                <a:uLnTx/>
                <a:uFillTx/>
                <a:latin typeface="Open Sans"/>
                <a:ea typeface="Times New Roman" panose="02020603050405020304" pitchFamily="18" charset="0"/>
                <a:cs typeface="+mn-cs"/>
              </a:rPr>
              <a:t>According to an experiment conducted by Microsoft Japan, a move to a </a:t>
            </a:r>
            <a:r>
              <a:rPr kumimoji="0" lang="en-US" sz="1600" b="1" i="0" u="none" strike="noStrike" kern="1200" cap="none" spc="0" normalizeH="0" baseline="0" noProof="0">
                <a:ln>
                  <a:noFill/>
                </a:ln>
                <a:solidFill>
                  <a:srgbClr val="2C91C9"/>
                </a:solidFill>
                <a:effectLst/>
                <a:uLnTx/>
                <a:uFillTx/>
                <a:latin typeface="Open Sans"/>
                <a:ea typeface="Times New Roman" panose="02020603050405020304" pitchFamily="18" charset="0"/>
                <a:cs typeface="+mn-cs"/>
              </a:rPr>
              <a:t>four-day work week</a:t>
            </a:r>
            <a:r>
              <a:rPr kumimoji="0" lang="en-US" sz="1600" b="1" i="0" u="none" strike="noStrike" kern="1200" cap="none" spc="0" normalizeH="0" baseline="0" noProof="0">
                <a:ln>
                  <a:noFill/>
                </a:ln>
                <a:solidFill>
                  <a:srgbClr val="F7F5F3"/>
                </a:solidFill>
                <a:effectLst/>
                <a:uLnTx/>
                <a:uFillTx/>
                <a:latin typeface="Open Sans"/>
                <a:ea typeface="Times New Roman" panose="02020603050405020304" pitchFamily="18" charset="0"/>
                <a:cs typeface="+mn-cs"/>
              </a:rPr>
              <a:t> </a:t>
            </a:r>
            <a:r>
              <a:rPr kumimoji="0" lang="en-US" sz="1600" b="0" i="0" u="none" strike="noStrike" kern="1200" cap="none" spc="0" normalizeH="0" baseline="0" noProof="0">
                <a:ln>
                  <a:noFill/>
                </a:ln>
                <a:solidFill>
                  <a:srgbClr val="F7F5F3"/>
                </a:solidFill>
                <a:effectLst/>
                <a:uLnTx/>
                <a:uFillTx/>
                <a:latin typeface="Open Sans"/>
                <a:ea typeface="Times New Roman" panose="02020603050405020304" pitchFamily="18" charset="0"/>
                <a:cs typeface="+mn-cs"/>
              </a:rPr>
              <a:t>resulted in a </a:t>
            </a:r>
            <a:r>
              <a:rPr kumimoji="0" lang="en-US" sz="1600" b="1" i="0" u="none" strike="noStrike" kern="1200" cap="none" spc="0" normalizeH="0" baseline="0" noProof="0">
                <a:ln>
                  <a:noFill/>
                </a:ln>
                <a:solidFill>
                  <a:srgbClr val="2C91C9"/>
                </a:solidFill>
                <a:effectLst/>
                <a:uLnTx/>
                <a:uFillTx/>
                <a:latin typeface="Open Sans"/>
                <a:ea typeface="Times New Roman" panose="02020603050405020304" pitchFamily="18" charset="0"/>
                <a:cs typeface="+mn-cs"/>
              </a:rPr>
              <a:t>40% increase in productivity</a:t>
            </a:r>
            <a:r>
              <a:rPr kumimoji="0" lang="en-US" sz="1600" b="0" i="0" u="none" strike="noStrike" kern="1200" cap="none" spc="0" normalizeH="0" baseline="30000" noProof="0">
                <a:ln>
                  <a:noFill/>
                </a:ln>
                <a:solidFill>
                  <a:srgbClr val="FFFFFF"/>
                </a:solidFill>
                <a:effectLst/>
                <a:uLnTx/>
                <a:uFillTx/>
                <a:latin typeface="Open Sans"/>
                <a:ea typeface="Times New Roman" panose="02020603050405020304" pitchFamily="18" charset="0"/>
                <a:cs typeface="+mn-cs"/>
              </a:rPr>
              <a:t>2</a:t>
            </a:r>
          </a:p>
        </p:txBody>
      </p:sp>
      <p:grpSp>
        <p:nvGrpSpPr>
          <p:cNvPr id="3" name="Group 2">
            <a:extLst>
              <a:ext uri="{FF2B5EF4-FFF2-40B4-BE49-F238E27FC236}">
                <a16:creationId xmlns:a16="http://schemas.microsoft.com/office/drawing/2014/main" id="{EFE79D4B-D07C-4258-B06A-FA4FDAC3BE48}"/>
              </a:ext>
            </a:extLst>
          </p:cNvPr>
          <p:cNvGrpSpPr/>
          <p:nvPr/>
        </p:nvGrpSpPr>
        <p:grpSpPr>
          <a:xfrm>
            <a:off x="4656682" y="4068480"/>
            <a:ext cx="2725196" cy="466462"/>
            <a:chOff x="4684968" y="4057670"/>
            <a:chExt cx="2997717" cy="513108"/>
          </a:xfrm>
        </p:grpSpPr>
        <p:grpSp>
          <p:nvGrpSpPr>
            <p:cNvPr id="82" name="Group 81">
              <a:extLst>
                <a:ext uri="{FF2B5EF4-FFF2-40B4-BE49-F238E27FC236}">
                  <a16:creationId xmlns:a16="http://schemas.microsoft.com/office/drawing/2014/main" id="{B6597A0A-2A01-46B1-A5A5-DD82FE11E154}"/>
                </a:ext>
              </a:extLst>
            </p:cNvPr>
            <p:cNvGrpSpPr>
              <a:grpSpLocks noChangeAspect="1"/>
            </p:cNvGrpSpPr>
            <p:nvPr/>
          </p:nvGrpSpPr>
          <p:grpSpPr>
            <a:xfrm>
              <a:off x="4684968" y="4057670"/>
              <a:ext cx="516658" cy="513108"/>
              <a:chOff x="8991601" y="7164388"/>
              <a:chExt cx="461963" cy="458787"/>
            </a:xfrm>
            <a:solidFill>
              <a:srgbClr val="2C91C9"/>
            </a:solidFill>
          </p:grpSpPr>
          <p:sp>
            <p:nvSpPr>
              <p:cNvPr id="83" name="Freeform 406">
                <a:extLst>
                  <a:ext uri="{FF2B5EF4-FFF2-40B4-BE49-F238E27FC236}">
                    <a16:creationId xmlns:a16="http://schemas.microsoft.com/office/drawing/2014/main" id="{D2F416A1-4964-4DFF-9A14-575D1E6824BE}"/>
                  </a:ext>
                </a:extLst>
              </p:cNvPr>
              <p:cNvSpPr>
                <a:spLocks/>
              </p:cNvSpPr>
              <p:nvPr/>
            </p:nvSpPr>
            <p:spPr bwMode="auto">
              <a:xfrm>
                <a:off x="9134476"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sp>
            <p:nvSpPr>
              <p:cNvPr id="84" name="Freeform 407">
                <a:extLst>
                  <a:ext uri="{FF2B5EF4-FFF2-40B4-BE49-F238E27FC236}">
                    <a16:creationId xmlns:a16="http://schemas.microsoft.com/office/drawing/2014/main" id="{1CE871DD-5EB5-4DF9-A7C6-92A41E259143}"/>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85" name="Group 84">
              <a:extLst>
                <a:ext uri="{FF2B5EF4-FFF2-40B4-BE49-F238E27FC236}">
                  <a16:creationId xmlns:a16="http://schemas.microsoft.com/office/drawing/2014/main" id="{0A29C1C0-40A1-4F86-9C69-4C8A8A57BC10}"/>
                </a:ext>
              </a:extLst>
            </p:cNvPr>
            <p:cNvGrpSpPr>
              <a:grpSpLocks noChangeAspect="1"/>
            </p:cNvGrpSpPr>
            <p:nvPr/>
          </p:nvGrpSpPr>
          <p:grpSpPr>
            <a:xfrm>
              <a:off x="5305233" y="4057670"/>
              <a:ext cx="516658" cy="513108"/>
              <a:chOff x="8991601" y="7164388"/>
              <a:chExt cx="461963" cy="458787"/>
            </a:xfrm>
            <a:solidFill>
              <a:srgbClr val="2C91C9"/>
            </a:solidFill>
          </p:grpSpPr>
          <p:sp>
            <p:nvSpPr>
              <p:cNvPr id="86" name="Freeform 406">
                <a:extLst>
                  <a:ext uri="{FF2B5EF4-FFF2-40B4-BE49-F238E27FC236}">
                    <a16:creationId xmlns:a16="http://schemas.microsoft.com/office/drawing/2014/main" id="{2D272A70-3B83-4A90-8915-7ED14C1EA973}"/>
                  </a:ext>
                </a:extLst>
              </p:cNvPr>
              <p:cNvSpPr>
                <a:spLocks/>
              </p:cNvSpPr>
              <p:nvPr/>
            </p:nvSpPr>
            <p:spPr bwMode="auto">
              <a:xfrm>
                <a:off x="9134476"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sp>
            <p:nvSpPr>
              <p:cNvPr id="87" name="Freeform 407">
                <a:extLst>
                  <a:ext uri="{FF2B5EF4-FFF2-40B4-BE49-F238E27FC236}">
                    <a16:creationId xmlns:a16="http://schemas.microsoft.com/office/drawing/2014/main" id="{AF176E4D-9E88-46E6-B0E4-31BD7F8772DE}"/>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88" name="Group 87">
              <a:extLst>
                <a:ext uri="{FF2B5EF4-FFF2-40B4-BE49-F238E27FC236}">
                  <a16:creationId xmlns:a16="http://schemas.microsoft.com/office/drawing/2014/main" id="{DC88A087-AD98-4DAF-9187-7D8BDDF3F4F3}"/>
                </a:ext>
              </a:extLst>
            </p:cNvPr>
            <p:cNvGrpSpPr>
              <a:grpSpLocks noChangeAspect="1"/>
            </p:cNvGrpSpPr>
            <p:nvPr/>
          </p:nvGrpSpPr>
          <p:grpSpPr>
            <a:xfrm>
              <a:off x="5925498" y="4057670"/>
              <a:ext cx="516658" cy="513108"/>
              <a:chOff x="8991601" y="7164388"/>
              <a:chExt cx="461963" cy="458787"/>
            </a:xfrm>
            <a:solidFill>
              <a:srgbClr val="2C91C9"/>
            </a:solidFill>
          </p:grpSpPr>
          <p:sp>
            <p:nvSpPr>
              <p:cNvPr id="89" name="Freeform 406">
                <a:extLst>
                  <a:ext uri="{FF2B5EF4-FFF2-40B4-BE49-F238E27FC236}">
                    <a16:creationId xmlns:a16="http://schemas.microsoft.com/office/drawing/2014/main" id="{0F884874-E055-4ABB-AAD0-869BBA9DEAFB}"/>
                  </a:ext>
                </a:extLst>
              </p:cNvPr>
              <p:cNvSpPr>
                <a:spLocks/>
              </p:cNvSpPr>
              <p:nvPr/>
            </p:nvSpPr>
            <p:spPr bwMode="auto">
              <a:xfrm>
                <a:off x="9134476"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sp>
            <p:nvSpPr>
              <p:cNvPr id="90" name="Freeform 407">
                <a:extLst>
                  <a:ext uri="{FF2B5EF4-FFF2-40B4-BE49-F238E27FC236}">
                    <a16:creationId xmlns:a16="http://schemas.microsoft.com/office/drawing/2014/main" id="{EFF58BCD-7A29-4E4F-A262-77BA262C261B}"/>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91" name="Group 90">
              <a:extLst>
                <a:ext uri="{FF2B5EF4-FFF2-40B4-BE49-F238E27FC236}">
                  <a16:creationId xmlns:a16="http://schemas.microsoft.com/office/drawing/2014/main" id="{3F6F5B17-F712-45EC-9D35-AA3364D121CA}"/>
                </a:ext>
              </a:extLst>
            </p:cNvPr>
            <p:cNvGrpSpPr>
              <a:grpSpLocks noChangeAspect="1"/>
            </p:cNvGrpSpPr>
            <p:nvPr/>
          </p:nvGrpSpPr>
          <p:grpSpPr>
            <a:xfrm>
              <a:off x="6545763" y="4057670"/>
              <a:ext cx="516658" cy="513108"/>
              <a:chOff x="8991601" y="7164388"/>
              <a:chExt cx="461963" cy="458787"/>
            </a:xfrm>
            <a:solidFill>
              <a:srgbClr val="2C91C9"/>
            </a:solidFill>
          </p:grpSpPr>
          <p:sp>
            <p:nvSpPr>
              <p:cNvPr id="92" name="Freeform 406">
                <a:extLst>
                  <a:ext uri="{FF2B5EF4-FFF2-40B4-BE49-F238E27FC236}">
                    <a16:creationId xmlns:a16="http://schemas.microsoft.com/office/drawing/2014/main" id="{03CB5E20-F698-46A7-A87F-0526C4778FFB}"/>
                  </a:ext>
                </a:extLst>
              </p:cNvPr>
              <p:cNvSpPr>
                <a:spLocks/>
              </p:cNvSpPr>
              <p:nvPr/>
            </p:nvSpPr>
            <p:spPr bwMode="auto">
              <a:xfrm>
                <a:off x="9134475"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sp>
            <p:nvSpPr>
              <p:cNvPr id="93" name="Freeform 407">
                <a:extLst>
                  <a:ext uri="{FF2B5EF4-FFF2-40B4-BE49-F238E27FC236}">
                    <a16:creationId xmlns:a16="http://schemas.microsoft.com/office/drawing/2014/main" id="{2ED8569A-F5F1-4333-86AE-9D60F562CF7B}"/>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94" name="Group 93">
              <a:extLst>
                <a:ext uri="{FF2B5EF4-FFF2-40B4-BE49-F238E27FC236}">
                  <a16:creationId xmlns:a16="http://schemas.microsoft.com/office/drawing/2014/main" id="{392FC41F-8AF9-46ED-8DEE-29F6132B0244}"/>
                </a:ext>
              </a:extLst>
            </p:cNvPr>
            <p:cNvGrpSpPr>
              <a:grpSpLocks noChangeAspect="1"/>
            </p:cNvGrpSpPr>
            <p:nvPr/>
          </p:nvGrpSpPr>
          <p:grpSpPr>
            <a:xfrm>
              <a:off x="7166027" y="4057670"/>
              <a:ext cx="516658" cy="513108"/>
              <a:chOff x="8991601" y="7164388"/>
              <a:chExt cx="461963" cy="458787"/>
            </a:xfrm>
            <a:solidFill>
              <a:schemeClr val="bg1">
                <a:lumMod val="50000"/>
              </a:schemeClr>
            </a:solidFill>
          </p:grpSpPr>
          <p:sp>
            <p:nvSpPr>
              <p:cNvPr id="95" name="Freeform 406">
                <a:extLst>
                  <a:ext uri="{FF2B5EF4-FFF2-40B4-BE49-F238E27FC236}">
                    <a16:creationId xmlns:a16="http://schemas.microsoft.com/office/drawing/2014/main" id="{B0DBD2FA-5DC3-4C7B-A212-5AAF4632E97C}"/>
                  </a:ext>
                </a:extLst>
              </p:cNvPr>
              <p:cNvSpPr>
                <a:spLocks/>
              </p:cNvSpPr>
              <p:nvPr/>
            </p:nvSpPr>
            <p:spPr bwMode="auto">
              <a:xfrm>
                <a:off x="9134476" y="7539038"/>
                <a:ext cx="174625" cy="84137"/>
              </a:xfrm>
              <a:custGeom>
                <a:avLst/>
                <a:gdLst>
                  <a:gd name="T0" fmla="*/ 87 w 91"/>
                  <a:gd name="T1" fmla="*/ 5 h 43"/>
                  <a:gd name="T2" fmla="*/ 81 w 91"/>
                  <a:gd name="T3" fmla="*/ 1 h 43"/>
                  <a:gd name="T4" fmla="*/ 77 w 91"/>
                  <a:gd name="T5" fmla="*/ 6 h 43"/>
                  <a:gd name="T6" fmla="*/ 82 w 91"/>
                  <a:gd name="T7" fmla="*/ 34 h 43"/>
                  <a:gd name="T8" fmla="*/ 10 w 91"/>
                  <a:gd name="T9" fmla="*/ 33 h 43"/>
                  <a:gd name="T10" fmla="*/ 14 w 91"/>
                  <a:gd name="T11" fmla="*/ 6 h 43"/>
                  <a:gd name="T12" fmla="*/ 10 w 91"/>
                  <a:gd name="T13" fmla="*/ 1 h 43"/>
                  <a:gd name="T14" fmla="*/ 5 w 91"/>
                  <a:gd name="T15" fmla="*/ 5 h 43"/>
                  <a:gd name="T16" fmla="*/ 0 w 91"/>
                  <a:gd name="T17" fmla="*/ 34 h 43"/>
                  <a:gd name="T18" fmla="*/ 0 w 91"/>
                  <a:gd name="T19" fmla="*/ 35 h 43"/>
                  <a:gd name="T20" fmla="*/ 9 w 91"/>
                  <a:gd name="T21" fmla="*/ 43 h 43"/>
                  <a:gd name="T22" fmla="*/ 82 w 91"/>
                  <a:gd name="T23" fmla="*/ 43 h 43"/>
                  <a:gd name="T24" fmla="*/ 91 w 91"/>
                  <a:gd name="T25" fmla="*/ 35 h 43"/>
                  <a:gd name="T26" fmla="*/ 91 w 91"/>
                  <a:gd name="T27" fmla="*/ 34 h 43"/>
                  <a:gd name="T28" fmla="*/ 87 w 91"/>
                  <a:gd name="T2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43">
                    <a:moveTo>
                      <a:pt x="87" y="5"/>
                    </a:moveTo>
                    <a:cubicBezTo>
                      <a:pt x="86" y="2"/>
                      <a:pt x="84" y="0"/>
                      <a:pt x="81" y="1"/>
                    </a:cubicBezTo>
                    <a:cubicBezTo>
                      <a:pt x="78" y="1"/>
                      <a:pt x="77" y="4"/>
                      <a:pt x="77" y="6"/>
                    </a:cubicBezTo>
                    <a:cubicBezTo>
                      <a:pt x="82" y="34"/>
                      <a:pt x="82" y="34"/>
                      <a:pt x="82" y="34"/>
                    </a:cubicBezTo>
                    <a:cubicBezTo>
                      <a:pt x="10" y="33"/>
                      <a:pt x="10" y="33"/>
                      <a:pt x="10" y="33"/>
                    </a:cubicBezTo>
                    <a:cubicBezTo>
                      <a:pt x="14" y="6"/>
                      <a:pt x="14" y="6"/>
                      <a:pt x="14" y="6"/>
                    </a:cubicBezTo>
                    <a:cubicBezTo>
                      <a:pt x="15" y="4"/>
                      <a:pt x="13" y="1"/>
                      <a:pt x="10" y="1"/>
                    </a:cubicBezTo>
                    <a:cubicBezTo>
                      <a:pt x="8" y="0"/>
                      <a:pt x="5" y="2"/>
                      <a:pt x="5" y="5"/>
                    </a:cubicBezTo>
                    <a:cubicBezTo>
                      <a:pt x="0" y="34"/>
                      <a:pt x="0" y="34"/>
                      <a:pt x="0" y="34"/>
                    </a:cubicBezTo>
                    <a:cubicBezTo>
                      <a:pt x="0" y="34"/>
                      <a:pt x="0" y="34"/>
                      <a:pt x="0" y="35"/>
                    </a:cubicBezTo>
                    <a:cubicBezTo>
                      <a:pt x="0" y="39"/>
                      <a:pt x="4" y="43"/>
                      <a:pt x="9" y="43"/>
                    </a:cubicBezTo>
                    <a:cubicBezTo>
                      <a:pt x="82" y="43"/>
                      <a:pt x="82" y="43"/>
                      <a:pt x="82" y="43"/>
                    </a:cubicBezTo>
                    <a:cubicBezTo>
                      <a:pt x="87" y="43"/>
                      <a:pt x="91" y="39"/>
                      <a:pt x="91" y="35"/>
                    </a:cubicBezTo>
                    <a:cubicBezTo>
                      <a:pt x="91" y="34"/>
                      <a:pt x="91" y="34"/>
                      <a:pt x="91" y="34"/>
                    </a:cubicBezTo>
                    <a:lnTo>
                      <a:pt x="87"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sp>
            <p:nvSpPr>
              <p:cNvPr id="96" name="Freeform 407">
                <a:extLst>
                  <a:ext uri="{FF2B5EF4-FFF2-40B4-BE49-F238E27FC236}">
                    <a16:creationId xmlns:a16="http://schemas.microsoft.com/office/drawing/2014/main" id="{C9184D8A-3806-4BA0-BF54-9521AD6B7E32}"/>
                  </a:ext>
                </a:extLst>
              </p:cNvPr>
              <p:cNvSpPr>
                <a:spLocks noEditPoints="1"/>
              </p:cNvSpPr>
              <p:nvPr/>
            </p:nvSpPr>
            <p:spPr bwMode="auto">
              <a:xfrm>
                <a:off x="8991601" y="7164388"/>
                <a:ext cx="461963" cy="347662"/>
              </a:xfrm>
              <a:custGeom>
                <a:avLst/>
                <a:gdLst>
                  <a:gd name="T0" fmla="*/ 218 w 240"/>
                  <a:gd name="T1" fmla="*/ 0 h 180"/>
                  <a:gd name="T2" fmla="*/ 21 w 240"/>
                  <a:gd name="T3" fmla="*/ 0 h 180"/>
                  <a:gd name="T4" fmla="*/ 0 w 240"/>
                  <a:gd name="T5" fmla="*/ 22 h 180"/>
                  <a:gd name="T6" fmla="*/ 0 w 240"/>
                  <a:gd name="T7" fmla="*/ 159 h 180"/>
                  <a:gd name="T8" fmla="*/ 21 w 240"/>
                  <a:gd name="T9" fmla="*/ 180 h 180"/>
                  <a:gd name="T10" fmla="*/ 218 w 240"/>
                  <a:gd name="T11" fmla="*/ 180 h 180"/>
                  <a:gd name="T12" fmla="*/ 240 w 240"/>
                  <a:gd name="T13" fmla="*/ 159 h 180"/>
                  <a:gd name="T14" fmla="*/ 240 w 240"/>
                  <a:gd name="T15" fmla="*/ 22 h 180"/>
                  <a:gd name="T16" fmla="*/ 218 w 240"/>
                  <a:gd name="T17" fmla="*/ 0 h 180"/>
                  <a:gd name="T18" fmla="*/ 21 w 240"/>
                  <a:gd name="T19" fmla="*/ 10 h 180"/>
                  <a:gd name="T20" fmla="*/ 218 w 240"/>
                  <a:gd name="T21" fmla="*/ 10 h 180"/>
                  <a:gd name="T22" fmla="*/ 230 w 240"/>
                  <a:gd name="T23" fmla="*/ 22 h 180"/>
                  <a:gd name="T24" fmla="*/ 230 w 240"/>
                  <a:gd name="T25" fmla="*/ 141 h 180"/>
                  <a:gd name="T26" fmla="*/ 9 w 240"/>
                  <a:gd name="T27" fmla="*/ 141 h 180"/>
                  <a:gd name="T28" fmla="*/ 9 w 240"/>
                  <a:gd name="T29" fmla="*/ 22 h 180"/>
                  <a:gd name="T30" fmla="*/ 21 w 240"/>
                  <a:gd name="T31" fmla="*/ 10 h 180"/>
                  <a:gd name="T32" fmla="*/ 218 w 240"/>
                  <a:gd name="T33" fmla="*/ 170 h 180"/>
                  <a:gd name="T34" fmla="*/ 21 w 240"/>
                  <a:gd name="T35" fmla="*/ 170 h 180"/>
                  <a:gd name="T36" fmla="*/ 9 w 240"/>
                  <a:gd name="T37" fmla="*/ 159 h 180"/>
                  <a:gd name="T38" fmla="*/ 9 w 240"/>
                  <a:gd name="T39" fmla="*/ 151 h 180"/>
                  <a:gd name="T40" fmla="*/ 230 w 240"/>
                  <a:gd name="T41" fmla="*/ 151 h 180"/>
                  <a:gd name="T42" fmla="*/ 230 w 240"/>
                  <a:gd name="T43" fmla="*/ 159 h 180"/>
                  <a:gd name="T44" fmla="*/ 218 w 240"/>
                  <a:gd name="T45" fmla="*/ 17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180">
                    <a:moveTo>
                      <a:pt x="218" y="0"/>
                    </a:moveTo>
                    <a:cubicBezTo>
                      <a:pt x="21" y="0"/>
                      <a:pt x="21" y="0"/>
                      <a:pt x="21" y="0"/>
                    </a:cubicBezTo>
                    <a:cubicBezTo>
                      <a:pt x="9" y="0"/>
                      <a:pt x="0" y="10"/>
                      <a:pt x="0" y="22"/>
                    </a:cubicBezTo>
                    <a:cubicBezTo>
                      <a:pt x="0" y="159"/>
                      <a:pt x="0" y="159"/>
                      <a:pt x="0" y="159"/>
                    </a:cubicBezTo>
                    <a:cubicBezTo>
                      <a:pt x="0" y="171"/>
                      <a:pt x="9" y="180"/>
                      <a:pt x="21" y="180"/>
                    </a:cubicBezTo>
                    <a:cubicBezTo>
                      <a:pt x="218" y="180"/>
                      <a:pt x="218" y="180"/>
                      <a:pt x="218" y="180"/>
                    </a:cubicBezTo>
                    <a:cubicBezTo>
                      <a:pt x="230" y="180"/>
                      <a:pt x="240" y="171"/>
                      <a:pt x="240" y="159"/>
                    </a:cubicBezTo>
                    <a:cubicBezTo>
                      <a:pt x="240" y="22"/>
                      <a:pt x="240" y="22"/>
                      <a:pt x="240" y="22"/>
                    </a:cubicBezTo>
                    <a:cubicBezTo>
                      <a:pt x="240" y="10"/>
                      <a:pt x="230" y="0"/>
                      <a:pt x="218" y="0"/>
                    </a:cubicBezTo>
                    <a:close/>
                    <a:moveTo>
                      <a:pt x="21" y="10"/>
                    </a:moveTo>
                    <a:cubicBezTo>
                      <a:pt x="218" y="10"/>
                      <a:pt x="218" y="10"/>
                      <a:pt x="218" y="10"/>
                    </a:cubicBezTo>
                    <a:cubicBezTo>
                      <a:pt x="225" y="10"/>
                      <a:pt x="230" y="15"/>
                      <a:pt x="230" y="22"/>
                    </a:cubicBezTo>
                    <a:cubicBezTo>
                      <a:pt x="230" y="141"/>
                      <a:pt x="230" y="141"/>
                      <a:pt x="230" y="141"/>
                    </a:cubicBezTo>
                    <a:cubicBezTo>
                      <a:pt x="9" y="141"/>
                      <a:pt x="9" y="141"/>
                      <a:pt x="9" y="141"/>
                    </a:cubicBezTo>
                    <a:cubicBezTo>
                      <a:pt x="9" y="22"/>
                      <a:pt x="9" y="22"/>
                      <a:pt x="9" y="22"/>
                    </a:cubicBezTo>
                    <a:cubicBezTo>
                      <a:pt x="9" y="15"/>
                      <a:pt x="15" y="10"/>
                      <a:pt x="21" y="10"/>
                    </a:cubicBezTo>
                    <a:close/>
                    <a:moveTo>
                      <a:pt x="218" y="170"/>
                    </a:moveTo>
                    <a:cubicBezTo>
                      <a:pt x="21" y="170"/>
                      <a:pt x="21" y="170"/>
                      <a:pt x="21" y="170"/>
                    </a:cubicBezTo>
                    <a:cubicBezTo>
                      <a:pt x="15" y="170"/>
                      <a:pt x="9" y="165"/>
                      <a:pt x="9" y="159"/>
                    </a:cubicBezTo>
                    <a:cubicBezTo>
                      <a:pt x="9" y="151"/>
                      <a:pt x="9" y="151"/>
                      <a:pt x="9" y="151"/>
                    </a:cubicBezTo>
                    <a:cubicBezTo>
                      <a:pt x="230" y="151"/>
                      <a:pt x="230" y="151"/>
                      <a:pt x="230" y="151"/>
                    </a:cubicBezTo>
                    <a:cubicBezTo>
                      <a:pt x="230" y="159"/>
                      <a:pt x="230" y="159"/>
                      <a:pt x="230" y="159"/>
                    </a:cubicBezTo>
                    <a:cubicBezTo>
                      <a:pt x="230" y="165"/>
                      <a:pt x="225" y="170"/>
                      <a:pt x="218"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839763" rtl="0" eaLnBrk="1" fontAlgn="auto" latinLnBrk="0" hangingPunct="1">
                  <a:lnSpc>
                    <a:spcPct val="100000"/>
                  </a:lnSpc>
                  <a:spcBef>
                    <a:spcPts val="0"/>
                  </a:spcBef>
                  <a:spcAft>
                    <a:spcPts val="0"/>
                  </a:spcAft>
                  <a:buClrTx/>
                  <a:buSzTx/>
                  <a:buFontTx/>
                  <a:buNone/>
                  <a:tabLst/>
                  <a:defRPr/>
                </a:pPr>
                <a:endParaRPr kumimoji="0" lang="en-US" sz="1643" b="0" i="0" u="none" strike="noStrike" kern="1200" cap="none" spc="0" normalizeH="0" baseline="0" noProof="0">
                  <a:ln>
                    <a:noFill/>
                  </a:ln>
                  <a:solidFill>
                    <a:prstClr val="black"/>
                  </a:solidFill>
                  <a:effectLst/>
                  <a:uLnTx/>
                  <a:uFillTx/>
                  <a:latin typeface="Open Sans"/>
                  <a:ea typeface="+mn-ea"/>
                  <a:cs typeface="+mn-cs"/>
                </a:endParaRPr>
              </a:p>
            </p:txBody>
          </p:sp>
        </p:grpSp>
      </p:grpSp>
      <p:grpSp>
        <p:nvGrpSpPr>
          <p:cNvPr id="61" name="Group 60">
            <a:extLst>
              <a:ext uri="{FF2B5EF4-FFF2-40B4-BE49-F238E27FC236}">
                <a16:creationId xmlns:a16="http://schemas.microsoft.com/office/drawing/2014/main" id="{424B2790-1E2E-46A4-A366-6A233CD6FDD0}"/>
              </a:ext>
            </a:extLst>
          </p:cNvPr>
          <p:cNvGrpSpPr/>
          <p:nvPr/>
        </p:nvGrpSpPr>
        <p:grpSpPr>
          <a:xfrm>
            <a:off x="903688" y="2104679"/>
            <a:ext cx="10363200" cy="750263"/>
            <a:chOff x="914400" y="1642692"/>
            <a:chExt cx="10657147" cy="457200"/>
          </a:xfrm>
          <a:noFill/>
        </p:grpSpPr>
        <p:sp>
          <p:nvSpPr>
            <p:cNvPr id="62" name="Rectangle 61">
              <a:extLst>
                <a:ext uri="{FF2B5EF4-FFF2-40B4-BE49-F238E27FC236}">
                  <a16:creationId xmlns:a16="http://schemas.microsoft.com/office/drawing/2014/main" id="{F67535A1-7652-449D-9B74-30DE717B0EFC}"/>
                </a:ext>
              </a:extLst>
            </p:cNvPr>
            <p:cNvSpPr/>
            <p:nvPr/>
          </p:nvSpPr>
          <p:spPr>
            <a:xfrm>
              <a:off x="914400" y="1642692"/>
              <a:ext cx="335641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2C91C9"/>
                  </a:solidFill>
                  <a:effectLst/>
                  <a:uLnTx/>
                  <a:uFillTx/>
                  <a:latin typeface="Open Sans"/>
                  <a:ea typeface="+mn-ea"/>
                  <a:cs typeface="+mn-cs"/>
                </a:rPr>
                <a:t>WORK EFFECTIVENESS</a:t>
              </a:r>
            </a:p>
          </p:txBody>
        </p:sp>
        <p:sp>
          <p:nvSpPr>
            <p:cNvPr id="63" name="Rectangle 62">
              <a:extLst>
                <a:ext uri="{FF2B5EF4-FFF2-40B4-BE49-F238E27FC236}">
                  <a16:creationId xmlns:a16="http://schemas.microsoft.com/office/drawing/2014/main" id="{1023E24A-917D-4F88-BBD6-74E2B56E37CF}"/>
                </a:ext>
              </a:extLst>
            </p:cNvPr>
            <p:cNvSpPr/>
            <p:nvPr/>
          </p:nvSpPr>
          <p:spPr>
            <a:xfrm>
              <a:off x="4564764" y="1642692"/>
              <a:ext cx="335641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2C91C9"/>
                  </a:solidFill>
                  <a:effectLst/>
                  <a:uLnTx/>
                  <a:uFillTx/>
                  <a:latin typeface="Open Sans"/>
                  <a:ea typeface="+mn-ea"/>
                  <a:cs typeface="+mn-cs"/>
                </a:rPr>
                <a:t>WORK </a:t>
              </a:r>
              <a:br>
                <a:rPr kumimoji="0" lang="en-US" sz="1800" b="1" i="0" u="none" strike="noStrike" kern="1200" cap="none" spc="300" normalizeH="0" baseline="0" noProof="0">
                  <a:ln>
                    <a:noFill/>
                  </a:ln>
                  <a:solidFill>
                    <a:srgbClr val="2C91C9"/>
                  </a:solidFill>
                  <a:effectLst/>
                  <a:uLnTx/>
                  <a:uFillTx/>
                  <a:latin typeface="Open Sans"/>
                  <a:ea typeface="+mn-ea"/>
                  <a:cs typeface="+mn-cs"/>
                </a:rPr>
              </a:br>
              <a:r>
                <a:rPr kumimoji="0" lang="en-US" sz="1800" b="1" i="0" u="none" strike="noStrike" kern="1200" cap="none" spc="300" normalizeH="0" baseline="0" noProof="0">
                  <a:ln>
                    <a:noFill/>
                  </a:ln>
                  <a:solidFill>
                    <a:srgbClr val="2C91C9"/>
                  </a:solidFill>
                  <a:effectLst/>
                  <a:uLnTx/>
                  <a:uFillTx/>
                  <a:latin typeface="Open Sans"/>
                  <a:ea typeface="+mn-ea"/>
                  <a:cs typeface="+mn-cs"/>
                </a:rPr>
                <a:t>EFFICIENCY</a:t>
              </a:r>
            </a:p>
          </p:txBody>
        </p:sp>
        <p:sp>
          <p:nvSpPr>
            <p:cNvPr id="64" name="Rectangle 63">
              <a:extLst>
                <a:ext uri="{FF2B5EF4-FFF2-40B4-BE49-F238E27FC236}">
                  <a16:creationId xmlns:a16="http://schemas.microsoft.com/office/drawing/2014/main" id="{50A0C29F-EE3A-4E68-A478-71AA817F7A25}"/>
                </a:ext>
              </a:extLst>
            </p:cNvPr>
            <p:cNvSpPr/>
            <p:nvPr/>
          </p:nvSpPr>
          <p:spPr>
            <a:xfrm>
              <a:off x="8215128" y="1642692"/>
              <a:ext cx="335641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2C91C9"/>
                  </a:solidFill>
                  <a:effectLst/>
                  <a:uLnTx/>
                  <a:uFillTx/>
                  <a:latin typeface="Open Sans"/>
                  <a:ea typeface="+mn-ea"/>
                  <a:cs typeface="+mn-cs"/>
                </a:rPr>
                <a:t>WORKFORCE EMPOWERMENT</a:t>
              </a:r>
            </a:p>
          </p:txBody>
        </p:sp>
      </p:grpSp>
      <p:cxnSp>
        <p:nvCxnSpPr>
          <p:cNvPr id="65" name="Straight Connector 64">
            <a:extLst>
              <a:ext uri="{FF2B5EF4-FFF2-40B4-BE49-F238E27FC236}">
                <a16:creationId xmlns:a16="http://schemas.microsoft.com/office/drawing/2014/main" id="{4DF45E5D-0C86-4393-B635-07D50D50C629}"/>
              </a:ext>
            </a:extLst>
          </p:cNvPr>
          <p:cNvCxnSpPr>
            <a:cxnSpLocks/>
          </p:cNvCxnSpPr>
          <p:nvPr/>
        </p:nvCxnSpPr>
        <p:spPr>
          <a:xfrm>
            <a:off x="4288713" y="1962212"/>
            <a:ext cx="0" cy="42976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48259B-EBBA-4963-9C84-0A90E66B0E6A}"/>
              </a:ext>
            </a:extLst>
          </p:cNvPr>
          <p:cNvCxnSpPr>
            <a:cxnSpLocks/>
          </p:cNvCxnSpPr>
          <p:nvPr/>
        </p:nvCxnSpPr>
        <p:spPr>
          <a:xfrm>
            <a:off x="7852778" y="1962212"/>
            <a:ext cx="0" cy="42976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6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C6E773-D4CD-4CC2-9243-824F9C2CC3E8}"/>
              </a:ext>
            </a:extLst>
          </p:cNvPr>
          <p:cNvSpPr>
            <a:spLocks noGrp="1"/>
          </p:cNvSpPr>
          <p:nvPr>
            <p:ph type="title"/>
          </p:nvPr>
        </p:nvSpPr>
        <p:spPr>
          <a:xfrm>
            <a:off x="914400" y="804672"/>
            <a:ext cx="9804400" cy="668426"/>
          </a:xfrm>
        </p:spPr>
        <p:txBody>
          <a:bodyPr/>
          <a:lstStyle/>
          <a:p>
            <a:r>
              <a:rPr lang="en-US" sz="3200">
                <a:solidFill>
                  <a:schemeClr val="bg1"/>
                </a:solidFill>
              </a:rPr>
              <a:t>The history of work </a:t>
            </a:r>
          </a:p>
        </p:txBody>
      </p:sp>
      <p:sp>
        <p:nvSpPr>
          <p:cNvPr id="45" name="Arc 76">
            <a:extLst>
              <a:ext uri="{FF2B5EF4-FFF2-40B4-BE49-F238E27FC236}">
                <a16:creationId xmlns:a16="http://schemas.microsoft.com/office/drawing/2014/main" id="{C38FB7DA-6747-4D2F-9FEB-54140CEA7651}"/>
              </a:ext>
            </a:extLst>
          </p:cNvPr>
          <p:cNvSpPr>
            <a:spLocks/>
          </p:cNvSpPr>
          <p:nvPr/>
        </p:nvSpPr>
        <p:spPr bwMode="auto">
          <a:xfrm flipH="1" flipV="1">
            <a:off x="8390672" y="1157395"/>
            <a:ext cx="892469" cy="19138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 name="connsiteX0" fmla="*/ 21600 w 21600"/>
              <a:gd name="connsiteY0" fmla="*/ 0 h 21600"/>
              <a:gd name="connsiteX1" fmla="*/ 0 w 21600"/>
              <a:gd name="connsiteY1" fmla="*/ 21600 h 21600"/>
              <a:gd name="connsiteX0" fmla="*/ 21600 w 21600"/>
              <a:gd name="connsiteY0" fmla="*/ 0 h 21600"/>
              <a:gd name="connsiteX1" fmla="*/ 0 w 21600"/>
              <a:gd name="connsiteY1" fmla="*/ 21600 h 21600"/>
              <a:gd name="connsiteX2" fmla="*/ 59 w 21600"/>
              <a:gd name="connsiteY2" fmla="*/ 1498 h 21600"/>
              <a:gd name="connsiteX3" fmla="*/ 21600 w 21600"/>
              <a:gd name="connsiteY3" fmla="*/ 0 h 21600"/>
              <a:gd name="connsiteX0" fmla="*/ 21600 w 21600"/>
              <a:gd name="connsiteY0" fmla="*/ 0 h 21600"/>
              <a:gd name="connsiteX1" fmla="*/ 0 w 21600"/>
              <a:gd name="connsiteY1" fmla="*/ 21600 h 21600"/>
              <a:gd name="connsiteX0" fmla="*/ 21151 w 21600"/>
              <a:gd name="connsiteY0" fmla="*/ 3544 h 21600"/>
              <a:gd name="connsiteX1" fmla="*/ 0 w 21600"/>
              <a:gd name="connsiteY1" fmla="*/ 21600 h 21600"/>
              <a:gd name="connsiteX2" fmla="*/ 59 w 21600"/>
              <a:gd name="connsiteY2" fmla="*/ 1498 h 21600"/>
              <a:gd name="connsiteX3" fmla="*/ 21151 w 21600"/>
              <a:gd name="connsiteY3" fmla="*/ 3544 h 21600"/>
              <a:gd name="connsiteX0" fmla="*/ 21119 w 21151"/>
              <a:gd name="connsiteY0" fmla="*/ 1803 h 20102"/>
              <a:gd name="connsiteX1" fmla="*/ 0 w 21151"/>
              <a:gd name="connsiteY1" fmla="*/ 20102 h 20102"/>
              <a:gd name="connsiteX0" fmla="*/ 21151 w 21151"/>
              <a:gd name="connsiteY0" fmla="*/ 2046 h 20102"/>
              <a:gd name="connsiteX1" fmla="*/ 0 w 21151"/>
              <a:gd name="connsiteY1" fmla="*/ 20102 h 20102"/>
              <a:gd name="connsiteX2" fmla="*/ 59 w 21151"/>
              <a:gd name="connsiteY2" fmla="*/ 0 h 20102"/>
              <a:gd name="connsiteX3" fmla="*/ 21151 w 21151"/>
              <a:gd name="connsiteY3" fmla="*/ 2046 h 20102"/>
              <a:gd name="connsiteX0" fmla="*/ 21119 w 21119"/>
              <a:gd name="connsiteY0" fmla="*/ 1803 h 20102"/>
              <a:gd name="connsiteX1" fmla="*/ 0 w 21119"/>
              <a:gd name="connsiteY1" fmla="*/ 20102 h 20102"/>
              <a:gd name="connsiteX0" fmla="*/ 21112 w 21119"/>
              <a:gd name="connsiteY0" fmla="*/ 2538 h 20102"/>
              <a:gd name="connsiteX1" fmla="*/ 0 w 21119"/>
              <a:gd name="connsiteY1" fmla="*/ 20102 h 20102"/>
              <a:gd name="connsiteX2" fmla="*/ 59 w 21119"/>
              <a:gd name="connsiteY2" fmla="*/ 0 h 20102"/>
              <a:gd name="connsiteX3" fmla="*/ 21112 w 21119"/>
              <a:gd name="connsiteY3" fmla="*/ 2538 h 20102"/>
              <a:gd name="connsiteX0" fmla="*/ 21119 w 21119"/>
              <a:gd name="connsiteY0" fmla="*/ 2197 h 20102"/>
              <a:gd name="connsiteX1" fmla="*/ 0 w 21119"/>
              <a:gd name="connsiteY1" fmla="*/ 20102 h 20102"/>
              <a:gd name="connsiteX0" fmla="*/ 21112 w 21119"/>
              <a:gd name="connsiteY0" fmla="*/ 2538 h 20102"/>
              <a:gd name="connsiteX1" fmla="*/ 0 w 21119"/>
              <a:gd name="connsiteY1" fmla="*/ 20102 h 20102"/>
              <a:gd name="connsiteX2" fmla="*/ 59 w 21119"/>
              <a:gd name="connsiteY2" fmla="*/ 0 h 20102"/>
              <a:gd name="connsiteX3" fmla="*/ 21112 w 21119"/>
              <a:gd name="connsiteY3" fmla="*/ 2538 h 20102"/>
            </a:gdLst>
            <a:ahLst/>
            <a:cxnLst>
              <a:cxn ang="0">
                <a:pos x="connsiteX0" y="connsiteY0"/>
              </a:cxn>
              <a:cxn ang="0">
                <a:pos x="connsiteX1" y="connsiteY1"/>
              </a:cxn>
              <a:cxn ang="0">
                <a:pos x="connsiteX2" y="connsiteY2"/>
              </a:cxn>
              <a:cxn ang="0">
                <a:pos x="connsiteX3" y="connsiteY3"/>
              </a:cxn>
            </a:cxnLst>
            <a:rect l="l" t="t" r="r" b="b"/>
            <a:pathLst>
              <a:path w="21119" h="20102" fill="none" extrusionOk="0">
                <a:moveTo>
                  <a:pt x="21119" y="2197"/>
                </a:moveTo>
                <a:cubicBezTo>
                  <a:pt x="21119" y="14126"/>
                  <a:pt x="11929" y="20101"/>
                  <a:pt x="0" y="20102"/>
                </a:cubicBezTo>
              </a:path>
              <a:path w="21119" h="20102" stroke="0" extrusionOk="0">
                <a:moveTo>
                  <a:pt x="21112" y="2538"/>
                </a:moveTo>
                <a:cubicBezTo>
                  <a:pt x="21112" y="14467"/>
                  <a:pt x="11929" y="20101"/>
                  <a:pt x="0" y="20102"/>
                </a:cubicBezTo>
                <a:cubicBezTo>
                  <a:pt x="0" y="12902"/>
                  <a:pt x="59" y="7200"/>
                  <a:pt x="59" y="0"/>
                </a:cubicBezTo>
                <a:cubicBezTo>
                  <a:pt x="7259" y="0"/>
                  <a:pt x="13912" y="2538"/>
                  <a:pt x="21112" y="2538"/>
                </a:cubicBezTo>
                <a:close/>
              </a:path>
            </a:pathLst>
          </a:custGeom>
          <a:noFill/>
          <a:ln w="19050" cap="rnd">
            <a:solidFill>
              <a:srgbClr val="FDD300"/>
            </a:solidFill>
            <a:prstDash val="sysDot"/>
            <a:round/>
            <a:headEnd/>
            <a:tailEnd type="oval" w="lg" len="lg"/>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565A"/>
              </a:solidFill>
              <a:effectLst/>
              <a:uLnTx/>
              <a:uFillTx/>
              <a:latin typeface="Open Sans"/>
              <a:ea typeface="+mn-ea"/>
              <a:cs typeface="+mn-cs"/>
            </a:endParaRPr>
          </a:p>
        </p:txBody>
      </p:sp>
      <p:grpSp>
        <p:nvGrpSpPr>
          <p:cNvPr id="46" name="Group 45">
            <a:extLst>
              <a:ext uri="{FF2B5EF4-FFF2-40B4-BE49-F238E27FC236}">
                <a16:creationId xmlns:a16="http://schemas.microsoft.com/office/drawing/2014/main" id="{B03DEB0B-EEEA-4ADB-8A94-27C7446865B2}"/>
              </a:ext>
            </a:extLst>
          </p:cNvPr>
          <p:cNvGrpSpPr/>
          <p:nvPr/>
        </p:nvGrpSpPr>
        <p:grpSpPr>
          <a:xfrm>
            <a:off x="614071" y="3011864"/>
            <a:ext cx="7699114" cy="2662493"/>
            <a:chOff x="311766" y="2776950"/>
            <a:chExt cx="7699114" cy="2662493"/>
          </a:xfrm>
        </p:grpSpPr>
        <p:sp>
          <p:nvSpPr>
            <p:cNvPr id="47" name="Arc 76">
              <a:extLst>
                <a:ext uri="{FF2B5EF4-FFF2-40B4-BE49-F238E27FC236}">
                  <a16:creationId xmlns:a16="http://schemas.microsoft.com/office/drawing/2014/main" id="{55A927F8-64BC-4240-8852-E75A3AF2D82A}"/>
                </a:ext>
              </a:extLst>
            </p:cNvPr>
            <p:cNvSpPr>
              <a:spLocks/>
            </p:cNvSpPr>
            <p:nvPr/>
          </p:nvSpPr>
          <p:spPr bwMode="auto">
            <a:xfrm flipH="1" flipV="1">
              <a:off x="3290030" y="3322783"/>
              <a:ext cx="896201" cy="6239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9050" cap="rnd">
              <a:solidFill>
                <a:srgbClr val="A6A6A6"/>
              </a:solidFill>
              <a:prstDash val="sysDot"/>
              <a:round/>
              <a:headEnd/>
              <a:tailEnd type="oval" w="lg" len="lg"/>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565A"/>
                </a:solidFill>
                <a:effectLst/>
                <a:uLnTx/>
                <a:uFillTx/>
                <a:latin typeface="Open Sans"/>
                <a:ea typeface="+mn-ea"/>
                <a:cs typeface="+mn-cs"/>
              </a:endParaRPr>
            </a:p>
          </p:txBody>
        </p:sp>
        <p:sp>
          <p:nvSpPr>
            <p:cNvPr id="48" name="Arc 76">
              <a:extLst>
                <a:ext uri="{FF2B5EF4-FFF2-40B4-BE49-F238E27FC236}">
                  <a16:creationId xmlns:a16="http://schemas.microsoft.com/office/drawing/2014/main" id="{66927B9A-5F7D-45A1-A199-D66C27ED81C4}"/>
                </a:ext>
              </a:extLst>
            </p:cNvPr>
            <p:cNvSpPr>
              <a:spLocks/>
            </p:cNvSpPr>
            <p:nvPr/>
          </p:nvSpPr>
          <p:spPr bwMode="auto">
            <a:xfrm flipH="1" flipV="1">
              <a:off x="5173292" y="2776950"/>
              <a:ext cx="896201" cy="6239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9050" cap="rnd">
              <a:solidFill>
                <a:srgbClr val="A6A6A6"/>
              </a:solidFill>
              <a:prstDash val="sysDot"/>
              <a:round/>
              <a:headEnd/>
              <a:tailEnd type="oval" w="lg" len="lg"/>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565A"/>
                </a:solidFill>
                <a:effectLst/>
                <a:uLnTx/>
                <a:uFillTx/>
                <a:latin typeface="Open Sans"/>
                <a:ea typeface="+mn-ea"/>
                <a:cs typeface="+mn-cs"/>
              </a:endParaRPr>
            </a:p>
          </p:txBody>
        </p:sp>
        <p:sp>
          <p:nvSpPr>
            <p:cNvPr id="49" name="Arc 76">
              <a:extLst>
                <a:ext uri="{FF2B5EF4-FFF2-40B4-BE49-F238E27FC236}">
                  <a16:creationId xmlns:a16="http://schemas.microsoft.com/office/drawing/2014/main" id="{D55A415B-0765-49A9-A3FE-41128099FBB9}"/>
                </a:ext>
              </a:extLst>
            </p:cNvPr>
            <p:cNvSpPr>
              <a:spLocks/>
            </p:cNvSpPr>
            <p:nvPr/>
          </p:nvSpPr>
          <p:spPr bwMode="auto">
            <a:xfrm flipH="1" flipV="1">
              <a:off x="1406768" y="3868615"/>
              <a:ext cx="896201" cy="6239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9050" cap="rnd">
              <a:solidFill>
                <a:srgbClr val="A6A6A6"/>
              </a:solidFill>
              <a:prstDash val="sysDot"/>
              <a:round/>
              <a:headEnd/>
              <a:tailEnd type="oval" w="lg" len="lg"/>
            </a:ln>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565A"/>
                </a:solidFill>
                <a:effectLst/>
                <a:uLnTx/>
                <a:uFillTx/>
                <a:latin typeface="Open Sans"/>
                <a:ea typeface="+mn-ea"/>
                <a:cs typeface="+mn-cs"/>
              </a:endParaRPr>
            </a:p>
          </p:txBody>
        </p:sp>
        <p:grpSp>
          <p:nvGrpSpPr>
            <p:cNvPr id="50" name="Group 49">
              <a:extLst>
                <a:ext uri="{FF2B5EF4-FFF2-40B4-BE49-F238E27FC236}">
                  <a16:creationId xmlns:a16="http://schemas.microsoft.com/office/drawing/2014/main" id="{E3D938E7-3A8B-446A-A36C-D845EA796B50}"/>
                </a:ext>
              </a:extLst>
            </p:cNvPr>
            <p:cNvGrpSpPr/>
            <p:nvPr/>
          </p:nvGrpSpPr>
          <p:grpSpPr>
            <a:xfrm>
              <a:off x="311766" y="4466929"/>
              <a:ext cx="2038124" cy="972514"/>
              <a:chOff x="311766" y="4466929"/>
              <a:chExt cx="2038124" cy="972514"/>
            </a:xfrm>
          </p:grpSpPr>
          <p:grpSp>
            <p:nvGrpSpPr>
              <p:cNvPr id="66" name="Group 65">
                <a:extLst>
                  <a:ext uri="{FF2B5EF4-FFF2-40B4-BE49-F238E27FC236}">
                    <a16:creationId xmlns:a16="http://schemas.microsoft.com/office/drawing/2014/main" id="{D1A7CF48-7A4F-4B02-8E84-DB5E4BF7E48F}"/>
                  </a:ext>
                </a:extLst>
              </p:cNvPr>
              <p:cNvGrpSpPr/>
              <p:nvPr/>
            </p:nvGrpSpPr>
            <p:grpSpPr>
              <a:xfrm>
                <a:off x="469293" y="4466929"/>
                <a:ext cx="1880597" cy="972514"/>
                <a:chOff x="960934" y="4169804"/>
                <a:chExt cx="1917031" cy="972514"/>
              </a:xfrm>
            </p:grpSpPr>
            <p:sp>
              <p:nvSpPr>
                <p:cNvPr id="68" name="Rectangle: Rounded Corners 67">
                  <a:extLst>
                    <a:ext uri="{FF2B5EF4-FFF2-40B4-BE49-F238E27FC236}">
                      <a16:creationId xmlns:a16="http://schemas.microsoft.com/office/drawing/2014/main" id="{6ED289F7-3977-4E2E-B1B1-186B5A171DB5}"/>
                    </a:ext>
                  </a:extLst>
                </p:cNvPr>
                <p:cNvSpPr/>
                <p:nvPr/>
              </p:nvSpPr>
              <p:spPr>
                <a:xfrm>
                  <a:off x="1001109" y="4169804"/>
                  <a:ext cx="1836683" cy="692400"/>
                </a:xfrm>
                <a:prstGeom prst="roundRect">
                  <a:avLst/>
                </a:prstGeom>
                <a:solidFill>
                  <a:srgbClr val="04986E"/>
                </a:solidFill>
                <a:ln w="25400" cap="flat" cmpd="sng" algn="ctr">
                  <a:solidFill>
                    <a:srgbClr val="04986E"/>
                  </a:solidFill>
                  <a:prstDash val="solid"/>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Open Sans"/>
                      <a:ea typeface="+mn-ea"/>
                      <a:cs typeface="+mn-cs"/>
                    </a:rPr>
                    <a:t>TAYLORISM</a:t>
                  </a:r>
                </a:p>
              </p:txBody>
            </p:sp>
            <p:sp>
              <p:nvSpPr>
                <p:cNvPr id="69" name="Rectangle 68">
                  <a:extLst>
                    <a:ext uri="{FF2B5EF4-FFF2-40B4-BE49-F238E27FC236}">
                      <a16:creationId xmlns:a16="http://schemas.microsoft.com/office/drawing/2014/main" id="{A213B76A-91F2-4F9E-8133-7A64134F4E33}"/>
                    </a:ext>
                  </a:extLst>
                </p:cNvPr>
                <p:cNvSpPr/>
                <p:nvPr/>
              </p:nvSpPr>
              <p:spPr>
                <a:xfrm>
                  <a:off x="960934" y="4765951"/>
                  <a:ext cx="1917031" cy="376367"/>
                </a:xfrm>
                <a:prstGeom prst="rect">
                  <a:avLst/>
                </a:prstGeom>
                <a:solidFill>
                  <a:sysClr val="windowText" lastClr="000000"/>
                </a:solidFill>
                <a:ln w="25400" cap="flat" cmpd="sng" algn="ctr">
                  <a:noFill/>
                  <a:prstDash val="solid"/>
                </a:ln>
                <a:effectLst/>
              </p:spPr>
              <p:txBody>
                <a:bodyPr tIns="182880" rtlCol="0" anchor="t"/>
                <a:lstStyle/>
                <a:p>
                  <a:pPr marL="0" marR="0" lvl="0" indent="0" algn="ctr" defTabSz="914400" rtl="0" eaLnBrk="1" fontAlgn="auto" latinLnBrk="0" hangingPunct="1">
                    <a:lnSpc>
                      <a:spcPct val="100000"/>
                    </a:lnSpc>
                    <a:spcBef>
                      <a:spcPts val="600"/>
                    </a:spcBef>
                    <a:spcAft>
                      <a:spcPts val="0"/>
                    </a:spcAft>
                    <a:buClrTx/>
                    <a:buSzPct val="25000"/>
                    <a:buFontTx/>
                    <a:buNone/>
                    <a:tabLst/>
                    <a:defRPr/>
                  </a:pPr>
                  <a:r>
                    <a:rPr kumimoji="0" lang="en-US" sz="1200" b="1" i="0" u="none" strike="noStrike" kern="0" cap="none" spc="0" normalizeH="0" baseline="0" noProof="0">
                      <a:ln>
                        <a:noFill/>
                      </a:ln>
                      <a:solidFill>
                        <a:prstClr val="white"/>
                      </a:solidFill>
                      <a:effectLst/>
                      <a:uLnTx/>
                      <a:uFillTx/>
                      <a:latin typeface="Open Sans"/>
                      <a:ea typeface="+mn-ea"/>
                      <a:cs typeface="+mn-cs"/>
                    </a:rPr>
                    <a:t>Scientific management</a:t>
                  </a:r>
                  <a:endParaRPr kumimoji="0" lang="en-US" sz="1200" b="0" i="0" u="none" strike="noStrike" kern="0" cap="none" spc="0" normalizeH="0" baseline="0" noProof="0">
                    <a:ln>
                      <a:noFill/>
                    </a:ln>
                    <a:solidFill>
                      <a:prstClr val="white"/>
                    </a:solidFill>
                    <a:effectLst/>
                    <a:uLnTx/>
                    <a:uFillTx/>
                    <a:latin typeface="Open Sans"/>
                    <a:ea typeface="+mn-ea"/>
                    <a:cs typeface="+mn-cs"/>
                  </a:endParaRPr>
                </a:p>
              </p:txBody>
            </p:sp>
          </p:grpSp>
          <p:sp>
            <p:nvSpPr>
              <p:cNvPr id="67" name="Rectangle 66">
                <a:extLst>
                  <a:ext uri="{FF2B5EF4-FFF2-40B4-BE49-F238E27FC236}">
                    <a16:creationId xmlns:a16="http://schemas.microsoft.com/office/drawing/2014/main" id="{8B835A84-71A7-46B6-8A47-FE9B0E77D655}"/>
                  </a:ext>
                </a:extLst>
              </p:cNvPr>
              <p:cNvSpPr/>
              <p:nvPr/>
            </p:nvSpPr>
            <p:spPr>
              <a:xfrm>
                <a:off x="311766" y="4521698"/>
                <a:ext cx="193675" cy="556585"/>
              </a:xfrm>
              <a:prstGeom prst="rect">
                <a:avLst/>
              </a:prstGeom>
              <a:noFill/>
              <a:ln w="25400" cap="flat" cmpd="sng" algn="ctr">
                <a:no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a:ea typeface="+mn-ea"/>
                    <a:cs typeface="+mn-cs"/>
                  </a:rPr>
                  <a:t>1820s</a:t>
                </a:r>
              </a:p>
            </p:txBody>
          </p:sp>
        </p:grpSp>
        <p:grpSp>
          <p:nvGrpSpPr>
            <p:cNvPr id="51" name="Group 50">
              <a:extLst>
                <a:ext uri="{FF2B5EF4-FFF2-40B4-BE49-F238E27FC236}">
                  <a16:creationId xmlns:a16="http://schemas.microsoft.com/office/drawing/2014/main" id="{4FD857D4-EB85-4AF5-9892-51C52F13FCFB}"/>
                </a:ext>
              </a:extLst>
            </p:cNvPr>
            <p:cNvGrpSpPr/>
            <p:nvPr/>
          </p:nvGrpSpPr>
          <p:grpSpPr>
            <a:xfrm>
              <a:off x="2193178" y="3926182"/>
              <a:ext cx="2041387" cy="1152102"/>
              <a:chOff x="2196982" y="3866783"/>
              <a:chExt cx="2041387" cy="1152102"/>
            </a:xfrm>
          </p:grpSpPr>
          <p:grpSp>
            <p:nvGrpSpPr>
              <p:cNvPr id="62" name="Group 61">
                <a:extLst>
                  <a:ext uri="{FF2B5EF4-FFF2-40B4-BE49-F238E27FC236}">
                    <a16:creationId xmlns:a16="http://schemas.microsoft.com/office/drawing/2014/main" id="{D11D433B-4D4E-49DF-939A-44C6F1E9FB09}"/>
                  </a:ext>
                </a:extLst>
              </p:cNvPr>
              <p:cNvGrpSpPr/>
              <p:nvPr/>
            </p:nvGrpSpPr>
            <p:grpSpPr>
              <a:xfrm>
                <a:off x="2357772" y="3866783"/>
                <a:ext cx="1880597" cy="1152102"/>
                <a:chOff x="2877965" y="3532410"/>
                <a:chExt cx="1917031" cy="1152102"/>
              </a:xfrm>
            </p:grpSpPr>
            <p:sp>
              <p:nvSpPr>
                <p:cNvPr id="64" name="Rectangle: Rounded Corners 63">
                  <a:extLst>
                    <a:ext uri="{FF2B5EF4-FFF2-40B4-BE49-F238E27FC236}">
                      <a16:creationId xmlns:a16="http://schemas.microsoft.com/office/drawing/2014/main" id="{78F050DD-AF3B-4840-B276-D7A6DFBD75E3}"/>
                    </a:ext>
                  </a:extLst>
                </p:cNvPr>
                <p:cNvSpPr/>
                <p:nvPr/>
              </p:nvSpPr>
              <p:spPr>
                <a:xfrm>
                  <a:off x="2918140" y="3532410"/>
                  <a:ext cx="1836683" cy="692400"/>
                </a:xfrm>
                <a:prstGeom prst="roundRect">
                  <a:avLst/>
                </a:prstGeom>
                <a:solidFill>
                  <a:srgbClr val="04986E"/>
                </a:solidFill>
                <a:ln w="25400" cap="flat" cmpd="sng" algn="ctr">
                  <a:solidFill>
                    <a:srgbClr val="04986E"/>
                  </a:solidFill>
                  <a:prstDash val="solid"/>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Open Sans"/>
                      <a:ea typeface="+mn-ea"/>
                      <a:cs typeface="+mn-cs"/>
                    </a:rPr>
                    <a:t>ASSEMBLY LINE</a:t>
                  </a:r>
                </a:p>
              </p:txBody>
            </p:sp>
            <p:sp>
              <p:nvSpPr>
                <p:cNvPr id="65" name="Rectangle 64">
                  <a:extLst>
                    <a:ext uri="{FF2B5EF4-FFF2-40B4-BE49-F238E27FC236}">
                      <a16:creationId xmlns:a16="http://schemas.microsoft.com/office/drawing/2014/main" id="{AEB48A2B-3970-4C0D-8D19-1BA4F0D27D82}"/>
                    </a:ext>
                  </a:extLst>
                </p:cNvPr>
                <p:cNvSpPr/>
                <p:nvPr/>
              </p:nvSpPr>
              <p:spPr>
                <a:xfrm>
                  <a:off x="2877965" y="4128558"/>
                  <a:ext cx="1917031" cy="555954"/>
                </a:xfrm>
                <a:prstGeom prst="rect">
                  <a:avLst/>
                </a:prstGeom>
                <a:solidFill>
                  <a:sysClr val="windowText" lastClr="000000"/>
                </a:solidFill>
                <a:ln w="25400" cap="flat" cmpd="sng" algn="ctr">
                  <a:noFill/>
                  <a:prstDash val="solid"/>
                </a:ln>
                <a:effectLst/>
              </p:spPr>
              <p:txBody>
                <a:bodyPr tIns="182880" rtlCol="0" anchor="t"/>
                <a:lstStyle/>
                <a:p>
                  <a:pPr marL="0" marR="0" lvl="0" indent="0" algn="ctr" defTabSz="914400" rtl="0" eaLnBrk="1" fontAlgn="auto" latinLnBrk="0" hangingPunct="1">
                    <a:lnSpc>
                      <a:spcPct val="100000"/>
                    </a:lnSpc>
                    <a:spcBef>
                      <a:spcPts val="600"/>
                    </a:spcBef>
                    <a:spcAft>
                      <a:spcPts val="0"/>
                    </a:spcAft>
                    <a:buClrTx/>
                    <a:buSzPct val="25000"/>
                    <a:buFontTx/>
                    <a:buNone/>
                    <a:tabLst/>
                    <a:defRPr/>
                  </a:pPr>
                  <a:r>
                    <a:rPr kumimoji="0" lang="en-US" sz="1200" b="1" i="0" u="none" strike="noStrike" kern="0" cap="none" spc="0" normalizeH="0" baseline="0" noProof="0">
                      <a:ln>
                        <a:noFill/>
                      </a:ln>
                      <a:solidFill>
                        <a:prstClr val="white"/>
                      </a:solidFill>
                      <a:effectLst/>
                      <a:uLnTx/>
                      <a:uFillTx/>
                      <a:latin typeface="Open Sans"/>
                      <a:ea typeface="+mn-ea"/>
                      <a:cs typeface="+mn-cs"/>
                    </a:rPr>
                    <a:t>Produce more in </a:t>
                  </a:r>
                  <a:br>
                    <a:rPr kumimoji="0" lang="en-US" sz="1200" b="1" i="0" u="none" strike="noStrike" kern="0" cap="none" spc="0" normalizeH="0" baseline="0" noProof="0">
                      <a:ln>
                        <a:noFill/>
                      </a:ln>
                      <a:solidFill>
                        <a:prstClr val="white"/>
                      </a:solidFill>
                      <a:effectLst/>
                      <a:uLnTx/>
                      <a:uFillTx/>
                      <a:latin typeface="Open Sans"/>
                      <a:ea typeface="+mn-ea"/>
                      <a:cs typeface="+mn-cs"/>
                    </a:rPr>
                  </a:br>
                  <a:r>
                    <a:rPr kumimoji="0" lang="en-US" sz="1200" b="1" i="0" u="none" strike="noStrike" kern="0" cap="none" spc="0" normalizeH="0" baseline="0" noProof="0">
                      <a:ln>
                        <a:noFill/>
                      </a:ln>
                      <a:solidFill>
                        <a:prstClr val="white"/>
                      </a:solidFill>
                      <a:effectLst/>
                      <a:uLnTx/>
                      <a:uFillTx/>
                      <a:latin typeface="Open Sans"/>
                      <a:ea typeface="+mn-ea"/>
                      <a:cs typeface="+mn-cs"/>
                    </a:rPr>
                    <a:t>less time</a:t>
                  </a:r>
                </a:p>
              </p:txBody>
            </p:sp>
          </p:grpSp>
          <p:sp>
            <p:nvSpPr>
              <p:cNvPr id="63" name="Rectangle 62">
                <a:extLst>
                  <a:ext uri="{FF2B5EF4-FFF2-40B4-BE49-F238E27FC236}">
                    <a16:creationId xmlns:a16="http://schemas.microsoft.com/office/drawing/2014/main" id="{E85288E3-CC89-44E9-B460-3D2386C10A33}"/>
                  </a:ext>
                </a:extLst>
              </p:cNvPr>
              <p:cNvSpPr/>
              <p:nvPr/>
            </p:nvSpPr>
            <p:spPr>
              <a:xfrm>
                <a:off x="2196982" y="3906017"/>
                <a:ext cx="193675" cy="556585"/>
              </a:xfrm>
              <a:prstGeom prst="rect">
                <a:avLst/>
              </a:prstGeom>
              <a:noFill/>
              <a:ln w="25400" cap="flat" cmpd="sng" algn="ctr">
                <a:no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a:ea typeface="+mn-ea"/>
                    <a:cs typeface="+mn-cs"/>
                  </a:rPr>
                  <a:t>1913</a:t>
                </a:r>
              </a:p>
            </p:txBody>
          </p:sp>
        </p:grpSp>
        <p:grpSp>
          <p:nvGrpSpPr>
            <p:cNvPr id="52" name="Group 51">
              <a:extLst>
                <a:ext uri="{FF2B5EF4-FFF2-40B4-BE49-F238E27FC236}">
                  <a16:creationId xmlns:a16="http://schemas.microsoft.com/office/drawing/2014/main" id="{C7CA0495-FE16-4003-88E7-CFD40F5A938F}"/>
                </a:ext>
              </a:extLst>
            </p:cNvPr>
            <p:cNvGrpSpPr/>
            <p:nvPr/>
          </p:nvGrpSpPr>
          <p:grpSpPr>
            <a:xfrm>
              <a:off x="4077853" y="3385435"/>
              <a:ext cx="2045354" cy="1217944"/>
              <a:chOff x="4081494" y="3277433"/>
              <a:chExt cx="2045354" cy="1217944"/>
            </a:xfrm>
          </p:grpSpPr>
          <p:grpSp>
            <p:nvGrpSpPr>
              <p:cNvPr id="58" name="Group 57">
                <a:extLst>
                  <a:ext uri="{FF2B5EF4-FFF2-40B4-BE49-F238E27FC236}">
                    <a16:creationId xmlns:a16="http://schemas.microsoft.com/office/drawing/2014/main" id="{AC0C7E79-A5B1-48DF-B390-8305D68DC9FB}"/>
                  </a:ext>
                </a:extLst>
              </p:cNvPr>
              <p:cNvGrpSpPr/>
              <p:nvPr/>
            </p:nvGrpSpPr>
            <p:grpSpPr>
              <a:xfrm>
                <a:off x="4246251" y="3277433"/>
                <a:ext cx="1880597" cy="1217944"/>
                <a:chOff x="2877965" y="3532410"/>
                <a:chExt cx="1917031" cy="1217944"/>
              </a:xfrm>
            </p:grpSpPr>
            <p:sp>
              <p:nvSpPr>
                <p:cNvPr id="60" name="Rectangle: Rounded Corners 59">
                  <a:extLst>
                    <a:ext uri="{FF2B5EF4-FFF2-40B4-BE49-F238E27FC236}">
                      <a16:creationId xmlns:a16="http://schemas.microsoft.com/office/drawing/2014/main" id="{4292A702-32FC-47F9-A38C-A1AF6BF959C4}"/>
                    </a:ext>
                  </a:extLst>
                </p:cNvPr>
                <p:cNvSpPr/>
                <p:nvPr/>
              </p:nvSpPr>
              <p:spPr>
                <a:xfrm>
                  <a:off x="2918140" y="3532410"/>
                  <a:ext cx="1836683" cy="692400"/>
                </a:xfrm>
                <a:prstGeom prst="roundRect">
                  <a:avLst/>
                </a:prstGeom>
                <a:solidFill>
                  <a:srgbClr val="04986E"/>
                </a:solidFill>
                <a:ln w="25400" cap="flat" cmpd="sng" algn="ctr">
                  <a:solidFill>
                    <a:srgbClr val="04986E"/>
                  </a:solidFill>
                  <a:prstDash val="solid"/>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Open Sans"/>
                      <a:ea typeface="+mn-ea"/>
                      <a:cs typeface="+mn-cs"/>
                    </a:rPr>
                    <a:t>WHITE COLLAR TAYLORISM: KAIZEN</a:t>
                  </a:r>
                </a:p>
              </p:txBody>
            </p:sp>
            <p:sp>
              <p:nvSpPr>
                <p:cNvPr id="61" name="Rectangle 60">
                  <a:extLst>
                    <a:ext uri="{FF2B5EF4-FFF2-40B4-BE49-F238E27FC236}">
                      <a16:creationId xmlns:a16="http://schemas.microsoft.com/office/drawing/2014/main" id="{F375EFD3-835E-4B2C-8B6E-3AE9A54E8A45}"/>
                    </a:ext>
                  </a:extLst>
                </p:cNvPr>
                <p:cNvSpPr/>
                <p:nvPr/>
              </p:nvSpPr>
              <p:spPr>
                <a:xfrm>
                  <a:off x="2877965" y="4128558"/>
                  <a:ext cx="1917031" cy="621796"/>
                </a:xfrm>
                <a:prstGeom prst="rect">
                  <a:avLst/>
                </a:prstGeom>
                <a:solidFill>
                  <a:sysClr val="windowText" lastClr="000000"/>
                </a:solidFill>
                <a:ln w="25400" cap="flat" cmpd="sng" algn="ctr">
                  <a:noFill/>
                  <a:prstDash val="solid"/>
                </a:ln>
                <a:effectLst/>
              </p:spPr>
              <p:txBody>
                <a:bodyPr tIns="182880" rtlCol="0" anchor="t"/>
                <a:lstStyle/>
                <a:p>
                  <a:pPr marL="0" marR="0" lvl="0" indent="0" algn="ctr" defTabSz="914400" rtl="0" eaLnBrk="1" fontAlgn="auto" latinLnBrk="0" hangingPunct="1">
                    <a:lnSpc>
                      <a:spcPct val="100000"/>
                    </a:lnSpc>
                    <a:spcBef>
                      <a:spcPts val="600"/>
                    </a:spcBef>
                    <a:spcAft>
                      <a:spcPts val="0"/>
                    </a:spcAft>
                    <a:buClrTx/>
                    <a:buSzPct val="25000"/>
                    <a:buFontTx/>
                    <a:buNone/>
                    <a:tabLst/>
                    <a:defRPr/>
                  </a:pPr>
                  <a:r>
                    <a:rPr kumimoji="0" lang="en-US" sz="1200" b="1" i="0" u="none" strike="noStrike" kern="0" cap="none" spc="0" normalizeH="0" baseline="0" noProof="0">
                      <a:ln>
                        <a:noFill/>
                      </a:ln>
                      <a:solidFill>
                        <a:prstClr val="white"/>
                      </a:solidFill>
                      <a:effectLst/>
                      <a:uLnTx/>
                      <a:uFillTx/>
                      <a:latin typeface="Open Sans"/>
                      <a:ea typeface="+mn-ea"/>
                      <a:cs typeface="+mn-cs"/>
                    </a:rPr>
                    <a:t>Identify and </a:t>
                  </a:r>
                  <a:br>
                    <a:rPr kumimoji="0" lang="en-US" sz="1200" b="1" i="0" u="none" strike="noStrike" kern="0" cap="none" spc="0" normalizeH="0" baseline="0" noProof="0">
                      <a:ln>
                        <a:noFill/>
                      </a:ln>
                      <a:solidFill>
                        <a:prstClr val="white"/>
                      </a:solidFill>
                      <a:effectLst/>
                      <a:uLnTx/>
                      <a:uFillTx/>
                      <a:latin typeface="Open Sans"/>
                      <a:ea typeface="+mn-ea"/>
                      <a:cs typeface="+mn-cs"/>
                    </a:rPr>
                  </a:br>
                  <a:r>
                    <a:rPr kumimoji="0" lang="en-US" sz="1200" b="1" i="0" u="none" strike="noStrike" kern="0" cap="none" spc="0" normalizeH="0" baseline="0" noProof="0">
                      <a:ln>
                        <a:noFill/>
                      </a:ln>
                      <a:solidFill>
                        <a:prstClr val="white"/>
                      </a:solidFill>
                      <a:effectLst/>
                      <a:uLnTx/>
                      <a:uFillTx/>
                      <a:latin typeface="Open Sans"/>
                      <a:ea typeface="+mn-ea"/>
                      <a:cs typeface="+mn-cs"/>
                    </a:rPr>
                    <a:t>eliminate waste</a:t>
                  </a:r>
                  <a:endParaRPr kumimoji="0" lang="en-US" sz="1200" b="1" i="0" u="none" strike="noStrike" kern="0" cap="none" spc="0" normalizeH="0" baseline="0" noProof="0">
                    <a:ln>
                      <a:noFill/>
                    </a:ln>
                    <a:solidFill>
                      <a:srgbClr val="007681"/>
                    </a:solidFill>
                    <a:effectLst/>
                    <a:uLnTx/>
                    <a:uFillTx/>
                    <a:latin typeface="Open Sans"/>
                    <a:ea typeface="+mn-ea"/>
                    <a:cs typeface="+mn-cs"/>
                  </a:endParaRPr>
                </a:p>
              </p:txBody>
            </p:sp>
          </p:grpSp>
          <p:sp>
            <p:nvSpPr>
              <p:cNvPr id="59" name="Rectangle 58">
                <a:extLst>
                  <a:ext uri="{FF2B5EF4-FFF2-40B4-BE49-F238E27FC236}">
                    <a16:creationId xmlns:a16="http://schemas.microsoft.com/office/drawing/2014/main" id="{35C211E0-246D-4461-9AF4-B81AEA2D01F9}"/>
                  </a:ext>
                </a:extLst>
              </p:cNvPr>
              <p:cNvSpPr/>
              <p:nvPr/>
            </p:nvSpPr>
            <p:spPr>
              <a:xfrm>
                <a:off x="4081494" y="3313241"/>
                <a:ext cx="193675" cy="556585"/>
              </a:xfrm>
              <a:prstGeom prst="rect">
                <a:avLst/>
              </a:prstGeom>
              <a:noFill/>
              <a:ln w="25400" cap="flat" cmpd="sng" algn="ctr">
                <a:no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a:ea typeface="+mn-ea"/>
                    <a:cs typeface="+mn-cs"/>
                  </a:rPr>
                  <a:t>1950s</a:t>
                </a:r>
              </a:p>
            </p:txBody>
          </p:sp>
        </p:grpSp>
        <p:grpSp>
          <p:nvGrpSpPr>
            <p:cNvPr id="53" name="Group 52">
              <a:extLst>
                <a:ext uri="{FF2B5EF4-FFF2-40B4-BE49-F238E27FC236}">
                  <a16:creationId xmlns:a16="http://schemas.microsoft.com/office/drawing/2014/main" id="{66AD0208-8A20-4E49-A05B-12C414977777}"/>
                </a:ext>
              </a:extLst>
            </p:cNvPr>
            <p:cNvGrpSpPr/>
            <p:nvPr/>
          </p:nvGrpSpPr>
          <p:grpSpPr>
            <a:xfrm>
              <a:off x="5966495" y="2844689"/>
              <a:ext cx="2044385" cy="943344"/>
              <a:chOff x="5970939" y="2690071"/>
              <a:chExt cx="2044385" cy="943344"/>
            </a:xfrm>
          </p:grpSpPr>
          <p:grpSp>
            <p:nvGrpSpPr>
              <p:cNvPr id="54" name="Group 53">
                <a:extLst>
                  <a:ext uri="{FF2B5EF4-FFF2-40B4-BE49-F238E27FC236}">
                    <a16:creationId xmlns:a16="http://schemas.microsoft.com/office/drawing/2014/main" id="{1A146879-DB4C-47B6-92BC-11D429580FE8}"/>
                  </a:ext>
                </a:extLst>
              </p:cNvPr>
              <p:cNvGrpSpPr/>
              <p:nvPr/>
            </p:nvGrpSpPr>
            <p:grpSpPr>
              <a:xfrm>
                <a:off x="6134727" y="2690071"/>
                <a:ext cx="1880597" cy="943344"/>
                <a:chOff x="2877965" y="3532410"/>
                <a:chExt cx="1917031" cy="943344"/>
              </a:xfrm>
            </p:grpSpPr>
            <p:sp>
              <p:nvSpPr>
                <p:cNvPr id="56" name="Rectangle: Rounded Corners 55">
                  <a:extLst>
                    <a:ext uri="{FF2B5EF4-FFF2-40B4-BE49-F238E27FC236}">
                      <a16:creationId xmlns:a16="http://schemas.microsoft.com/office/drawing/2014/main" id="{6D7281E6-C1B5-4A36-BEAB-392C97246585}"/>
                    </a:ext>
                  </a:extLst>
                </p:cNvPr>
                <p:cNvSpPr/>
                <p:nvPr/>
              </p:nvSpPr>
              <p:spPr>
                <a:xfrm>
                  <a:off x="2918140" y="3532410"/>
                  <a:ext cx="1836683" cy="692400"/>
                </a:xfrm>
                <a:prstGeom prst="roundRect">
                  <a:avLst/>
                </a:prstGeom>
                <a:solidFill>
                  <a:srgbClr val="04986E"/>
                </a:solidFill>
                <a:ln w="25400" cap="flat" cmpd="sng" algn="ctr">
                  <a:solidFill>
                    <a:srgbClr val="04986E"/>
                  </a:solidFill>
                  <a:prstDash val="solid"/>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Open Sans"/>
                      <a:ea typeface="+mn-ea"/>
                      <a:cs typeface="+mn-cs"/>
                    </a:rPr>
                    <a:t>LEAN SIX SIGMA</a:t>
                  </a:r>
                </a:p>
              </p:txBody>
            </p:sp>
            <p:sp>
              <p:nvSpPr>
                <p:cNvPr id="57" name="Rectangle 56">
                  <a:extLst>
                    <a:ext uri="{FF2B5EF4-FFF2-40B4-BE49-F238E27FC236}">
                      <a16:creationId xmlns:a16="http://schemas.microsoft.com/office/drawing/2014/main" id="{49655840-E4F9-4471-A842-F0E483788B42}"/>
                    </a:ext>
                  </a:extLst>
                </p:cNvPr>
                <p:cNvSpPr/>
                <p:nvPr/>
              </p:nvSpPr>
              <p:spPr>
                <a:xfrm>
                  <a:off x="2877965" y="4128558"/>
                  <a:ext cx="1917031" cy="347196"/>
                </a:xfrm>
                <a:prstGeom prst="rect">
                  <a:avLst/>
                </a:prstGeom>
                <a:solidFill>
                  <a:sysClr val="windowText" lastClr="000000"/>
                </a:solidFill>
                <a:ln w="25400" cap="flat" cmpd="sng" algn="ctr">
                  <a:noFill/>
                  <a:prstDash val="solid"/>
                </a:ln>
                <a:effectLst/>
              </p:spPr>
              <p:txBody>
                <a:bodyPr tIns="182880" rtlCol="0" anchor="t"/>
                <a:lstStyle/>
                <a:p>
                  <a:pPr marL="0" marR="0" lvl="0" indent="0" algn="ctr" defTabSz="914400" rtl="0" eaLnBrk="1" fontAlgn="auto" latinLnBrk="0" hangingPunct="1">
                    <a:lnSpc>
                      <a:spcPct val="100000"/>
                    </a:lnSpc>
                    <a:spcBef>
                      <a:spcPts val="600"/>
                    </a:spcBef>
                    <a:spcAft>
                      <a:spcPts val="0"/>
                    </a:spcAft>
                    <a:buClrTx/>
                    <a:buSzPct val="25000"/>
                    <a:buFontTx/>
                    <a:buNone/>
                    <a:tabLst/>
                    <a:defRPr/>
                  </a:pPr>
                  <a:r>
                    <a:rPr kumimoji="0" lang="en-US" sz="1200" b="1" i="0" u="none" strike="noStrike" kern="0" cap="none" spc="0" normalizeH="0" baseline="0" noProof="0">
                      <a:ln>
                        <a:noFill/>
                      </a:ln>
                      <a:solidFill>
                        <a:prstClr val="white"/>
                      </a:solidFill>
                      <a:effectLst/>
                      <a:uLnTx/>
                      <a:uFillTx/>
                      <a:latin typeface="Open Sans"/>
                      <a:ea typeface="+mn-ea"/>
                      <a:cs typeface="+mn-cs"/>
                    </a:rPr>
                    <a:t>Process optimization</a:t>
                  </a:r>
                </a:p>
              </p:txBody>
            </p:sp>
          </p:grpSp>
          <p:sp>
            <p:nvSpPr>
              <p:cNvPr id="55" name="Rectangle 54">
                <a:extLst>
                  <a:ext uri="{FF2B5EF4-FFF2-40B4-BE49-F238E27FC236}">
                    <a16:creationId xmlns:a16="http://schemas.microsoft.com/office/drawing/2014/main" id="{0BEB479D-DA36-4847-AA2F-566D1659F048}"/>
                  </a:ext>
                </a:extLst>
              </p:cNvPr>
              <p:cNvSpPr/>
              <p:nvPr/>
            </p:nvSpPr>
            <p:spPr>
              <a:xfrm>
                <a:off x="5970939" y="2714991"/>
                <a:ext cx="193675" cy="556585"/>
              </a:xfrm>
              <a:prstGeom prst="rect">
                <a:avLst/>
              </a:prstGeom>
              <a:noFill/>
              <a:ln w="25400" cap="flat" cmpd="sng" algn="ctr">
                <a:no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a:ea typeface="+mn-ea"/>
                    <a:cs typeface="+mn-cs"/>
                  </a:rPr>
                  <a:t>2000s</a:t>
                </a:r>
              </a:p>
            </p:txBody>
          </p:sp>
        </p:grpSp>
      </p:grpSp>
      <p:grpSp>
        <p:nvGrpSpPr>
          <p:cNvPr id="78" name="Group 77">
            <a:extLst>
              <a:ext uri="{FF2B5EF4-FFF2-40B4-BE49-F238E27FC236}">
                <a16:creationId xmlns:a16="http://schemas.microsoft.com/office/drawing/2014/main" id="{FD4D5CE5-C731-4095-BEFE-4D0AB937BC4B}"/>
              </a:ext>
            </a:extLst>
          </p:cNvPr>
          <p:cNvGrpSpPr/>
          <p:nvPr/>
        </p:nvGrpSpPr>
        <p:grpSpPr>
          <a:xfrm>
            <a:off x="831543" y="5853149"/>
            <a:ext cx="7466028" cy="307777"/>
            <a:chOff x="490372" y="6108870"/>
            <a:chExt cx="9354312" cy="307777"/>
          </a:xfrm>
        </p:grpSpPr>
        <p:cxnSp>
          <p:nvCxnSpPr>
            <p:cNvPr id="79" name="Straight Arrow Connector 78">
              <a:extLst>
                <a:ext uri="{FF2B5EF4-FFF2-40B4-BE49-F238E27FC236}">
                  <a16:creationId xmlns:a16="http://schemas.microsoft.com/office/drawing/2014/main" id="{F8EADD60-340C-41CB-8469-036BF24F676B}"/>
                </a:ext>
              </a:extLst>
            </p:cNvPr>
            <p:cNvCxnSpPr/>
            <p:nvPr/>
          </p:nvCxnSpPr>
          <p:spPr>
            <a:xfrm>
              <a:off x="490372" y="6261653"/>
              <a:ext cx="9354312" cy="0"/>
            </a:xfrm>
            <a:prstGeom prst="straightConnector1">
              <a:avLst/>
            </a:prstGeom>
            <a:noFill/>
            <a:ln w="38100" cap="flat" cmpd="sng" algn="ctr">
              <a:solidFill>
                <a:srgbClr val="04986E"/>
              </a:solidFill>
              <a:prstDash val="solid"/>
              <a:tailEnd type="arrow" w="lg" len="sm"/>
            </a:ln>
            <a:effectLst/>
          </p:spPr>
        </p:cxnSp>
        <p:sp>
          <p:nvSpPr>
            <p:cNvPr id="80" name="Rectangle 79">
              <a:extLst>
                <a:ext uri="{FF2B5EF4-FFF2-40B4-BE49-F238E27FC236}">
                  <a16:creationId xmlns:a16="http://schemas.microsoft.com/office/drawing/2014/main" id="{7A90B6BB-00FF-4B1D-8E88-5AF8254B9505}"/>
                </a:ext>
              </a:extLst>
            </p:cNvPr>
            <p:cNvSpPr/>
            <p:nvPr/>
          </p:nvSpPr>
          <p:spPr>
            <a:xfrm>
              <a:off x="4333447" y="6108870"/>
              <a:ext cx="1922468" cy="307777"/>
            </a:xfrm>
            <a:prstGeom prst="rect">
              <a:avLst/>
            </a:prstGeom>
            <a:solidFill>
              <a:sysClr val="windowText" lastClr="000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prstClr val="white"/>
                  </a:solidFill>
                  <a:effectLst/>
                  <a:uLnTx/>
                  <a:uFillTx/>
                  <a:latin typeface="Open Sans"/>
                  <a:ea typeface="+mn-ea"/>
                  <a:cs typeface="+mn-cs"/>
                </a:rPr>
                <a:t>Focus on </a:t>
              </a:r>
              <a:r>
                <a:rPr kumimoji="0" lang="en-US" sz="1400" b="1" i="1" u="none" strike="noStrike" kern="0" cap="none" spc="0" normalizeH="0" baseline="0" noProof="0">
                  <a:ln>
                    <a:noFill/>
                  </a:ln>
                  <a:solidFill>
                    <a:srgbClr val="04986E"/>
                  </a:solidFill>
                  <a:effectLst/>
                  <a:uLnTx/>
                  <a:uFillTx/>
                  <a:latin typeface="Open Sans"/>
                  <a:ea typeface="+mn-ea"/>
                  <a:cs typeface="+mn-cs"/>
                </a:rPr>
                <a:t>Output</a:t>
              </a:r>
              <a:endParaRPr kumimoji="0" lang="en-US" sz="1400" b="0" i="1" u="none" strike="noStrike" kern="0" cap="none" spc="0" normalizeH="0" baseline="0" noProof="0">
                <a:ln>
                  <a:noFill/>
                </a:ln>
                <a:solidFill>
                  <a:srgbClr val="04986E"/>
                </a:solidFill>
                <a:effectLst/>
                <a:uLnTx/>
                <a:uFillTx/>
                <a:latin typeface="Open Sans"/>
                <a:ea typeface="+mn-ea"/>
                <a:cs typeface="+mn-cs"/>
              </a:endParaRPr>
            </a:p>
          </p:txBody>
        </p:sp>
      </p:grpSp>
      <p:sp>
        <p:nvSpPr>
          <p:cNvPr id="81" name="TextBox 80">
            <a:extLst>
              <a:ext uri="{FF2B5EF4-FFF2-40B4-BE49-F238E27FC236}">
                <a16:creationId xmlns:a16="http://schemas.microsoft.com/office/drawing/2014/main" id="{44590F26-33B8-491B-80B4-E08BA56F359B}"/>
              </a:ext>
            </a:extLst>
          </p:cNvPr>
          <p:cNvSpPr txBox="1"/>
          <p:nvPr/>
        </p:nvSpPr>
        <p:spPr>
          <a:xfrm>
            <a:off x="771598" y="2850164"/>
            <a:ext cx="43736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04986E"/>
                </a:solidFill>
                <a:effectLst/>
                <a:uLnTx/>
                <a:uFillTx/>
                <a:latin typeface="Open Sans"/>
                <a:ea typeface="+mn-ea"/>
                <a:cs typeface="+mn-cs"/>
              </a:rPr>
              <a:t>INDUSTRIAL REVOLUTION</a:t>
            </a:r>
          </a:p>
        </p:txBody>
      </p:sp>
      <p:sp>
        <p:nvSpPr>
          <p:cNvPr id="83" name="Left Bracket 82">
            <a:extLst>
              <a:ext uri="{FF2B5EF4-FFF2-40B4-BE49-F238E27FC236}">
                <a16:creationId xmlns:a16="http://schemas.microsoft.com/office/drawing/2014/main" id="{DB65CA15-3C7F-482C-81B1-331F7B3F5D2F}"/>
              </a:ext>
            </a:extLst>
          </p:cNvPr>
          <p:cNvSpPr/>
          <p:nvPr/>
        </p:nvSpPr>
        <p:spPr>
          <a:xfrm rot="5400000">
            <a:off x="4219483" y="-1067240"/>
            <a:ext cx="555955" cy="8043238"/>
          </a:xfrm>
          <a:prstGeom prst="leftBracket">
            <a:avLst>
              <a:gd name="adj" fmla="val 91104"/>
            </a:avLst>
          </a:prstGeom>
          <a:noFill/>
          <a:ln w="38100" cap="rnd" cmpd="sng" algn="ctr">
            <a:solidFill>
              <a:srgbClr val="75787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a:ea typeface="+mn-ea"/>
              <a:cs typeface="+mn-cs"/>
            </a:endParaRPr>
          </a:p>
        </p:txBody>
      </p:sp>
      <p:grpSp>
        <p:nvGrpSpPr>
          <p:cNvPr id="85" name="Group 84">
            <a:extLst>
              <a:ext uri="{FF2B5EF4-FFF2-40B4-BE49-F238E27FC236}">
                <a16:creationId xmlns:a16="http://schemas.microsoft.com/office/drawing/2014/main" id="{6C3BBCF9-EAE6-4105-9F05-EE45C579BC83}"/>
              </a:ext>
            </a:extLst>
          </p:cNvPr>
          <p:cNvGrpSpPr/>
          <p:nvPr/>
        </p:nvGrpSpPr>
        <p:grpSpPr>
          <a:xfrm>
            <a:off x="9330979" y="1157395"/>
            <a:ext cx="2039607" cy="1927078"/>
            <a:chOff x="9752675" y="1069810"/>
            <a:chExt cx="2039607" cy="1927078"/>
          </a:xfrm>
        </p:grpSpPr>
        <p:grpSp>
          <p:nvGrpSpPr>
            <p:cNvPr id="86" name="Group 85">
              <a:extLst>
                <a:ext uri="{FF2B5EF4-FFF2-40B4-BE49-F238E27FC236}">
                  <a16:creationId xmlns:a16="http://schemas.microsoft.com/office/drawing/2014/main" id="{FABE199C-1338-4864-9F95-1CA3F3DB1188}"/>
                </a:ext>
              </a:extLst>
            </p:cNvPr>
            <p:cNvGrpSpPr/>
            <p:nvPr/>
          </p:nvGrpSpPr>
          <p:grpSpPr>
            <a:xfrm>
              <a:off x="9911685" y="1069810"/>
              <a:ext cx="1880597" cy="1927078"/>
              <a:chOff x="2877965" y="3532410"/>
              <a:chExt cx="1917031" cy="1927078"/>
            </a:xfrm>
          </p:grpSpPr>
          <p:sp>
            <p:nvSpPr>
              <p:cNvPr id="88" name="Rectangle: Rounded Corners 87">
                <a:extLst>
                  <a:ext uri="{FF2B5EF4-FFF2-40B4-BE49-F238E27FC236}">
                    <a16:creationId xmlns:a16="http://schemas.microsoft.com/office/drawing/2014/main" id="{704B3468-4B33-4033-A808-00205A8AB1D9}"/>
                  </a:ext>
                </a:extLst>
              </p:cNvPr>
              <p:cNvSpPr/>
              <p:nvPr/>
            </p:nvSpPr>
            <p:spPr>
              <a:xfrm>
                <a:off x="2918140" y="3532410"/>
                <a:ext cx="1836683" cy="692400"/>
              </a:xfrm>
              <a:prstGeom prst="roundRect">
                <a:avLst/>
              </a:prstGeom>
              <a:solidFill>
                <a:srgbClr val="FDD300"/>
              </a:solidFill>
              <a:ln w="25400" cap="flat" cmpd="sng" algn="ctr">
                <a:solidFill>
                  <a:srgbClr val="FDD300"/>
                </a:solidFill>
                <a:prstDash val="solid"/>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Open Sans"/>
                    <a:ea typeface="+mn-ea"/>
                    <a:cs typeface="+mn-cs"/>
                  </a:rPr>
                  <a:t>WORK </a:t>
                </a:r>
                <a:br>
                  <a:rPr kumimoji="0" lang="en-US" sz="1200" b="1" i="0" u="none" strike="noStrike" kern="0" cap="none" spc="0" normalizeH="0" baseline="0" noProof="0">
                    <a:ln>
                      <a:noFill/>
                    </a:ln>
                    <a:solidFill>
                      <a:prstClr val="black"/>
                    </a:solidFill>
                    <a:effectLst/>
                    <a:uLnTx/>
                    <a:uFillTx/>
                    <a:latin typeface="Open Sans"/>
                    <a:ea typeface="+mn-ea"/>
                    <a:cs typeface="+mn-cs"/>
                  </a:rPr>
                </a:br>
                <a:r>
                  <a:rPr kumimoji="0" lang="en-US" sz="1200" b="1" i="0" u="none" strike="noStrike" kern="0" cap="none" spc="0" normalizeH="0" baseline="0" noProof="0">
                    <a:ln>
                      <a:noFill/>
                    </a:ln>
                    <a:solidFill>
                      <a:prstClr val="black"/>
                    </a:solidFill>
                    <a:effectLst/>
                    <a:uLnTx/>
                    <a:uFillTx/>
                    <a:latin typeface="Open Sans"/>
                    <a:ea typeface="+mn-ea"/>
                    <a:cs typeface="+mn-cs"/>
                  </a:rPr>
                  <a:t>RE-ARCHITECTED</a:t>
                </a:r>
              </a:p>
            </p:txBody>
          </p:sp>
          <p:sp>
            <p:nvSpPr>
              <p:cNvPr id="89" name="Rectangle 88">
                <a:extLst>
                  <a:ext uri="{FF2B5EF4-FFF2-40B4-BE49-F238E27FC236}">
                    <a16:creationId xmlns:a16="http://schemas.microsoft.com/office/drawing/2014/main" id="{C2DD12D1-E997-4B8B-817A-BA7A2CB45029}"/>
                  </a:ext>
                </a:extLst>
              </p:cNvPr>
              <p:cNvSpPr/>
              <p:nvPr/>
            </p:nvSpPr>
            <p:spPr>
              <a:xfrm>
                <a:off x="2877965" y="4128557"/>
                <a:ext cx="1917031" cy="1330931"/>
              </a:xfrm>
              <a:prstGeom prst="rect">
                <a:avLst/>
              </a:prstGeom>
              <a:solidFill>
                <a:sysClr val="windowText" lastClr="000000"/>
              </a:solidFill>
              <a:ln w="25400" cap="flat" cmpd="sng" algn="ctr">
                <a:noFill/>
                <a:prstDash val="solid"/>
              </a:ln>
              <a:effectLst/>
            </p:spPr>
            <p:txBody>
              <a:bodyPr tIns="182880" rtlCol="0" anchor="t"/>
              <a:lstStyle/>
              <a:p>
                <a:pPr marL="0" marR="0" lvl="0" indent="0" algn="ctr" defTabSz="914400" rtl="0" eaLnBrk="1" fontAlgn="auto" latinLnBrk="0" hangingPunct="1">
                  <a:lnSpc>
                    <a:spcPct val="100000"/>
                  </a:lnSpc>
                  <a:spcBef>
                    <a:spcPts val="600"/>
                  </a:spcBef>
                  <a:spcAft>
                    <a:spcPts val="0"/>
                  </a:spcAft>
                  <a:buClrTx/>
                  <a:buSzPct val="25000"/>
                  <a:buFontTx/>
                  <a:buNone/>
                  <a:tabLst/>
                  <a:defRPr/>
                </a:pPr>
                <a:endParaRPr kumimoji="0" lang="en-US" sz="1200" b="1" i="0" u="none" strike="noStrike" kern="0" cap="none" spc="0" normalizeH="0" baseline="0" noProof="0">
                  <a:ln>
                    <a:noFill/>
                  </a:ln>
                  <a:solidFill>
                    <a:srgbClr val="007681"/>
                  </a:solidFill>
                  <a:effectLst/>
                  <a:uLnTx/>
                  <a:uFillTx/>
                  <a:latin typeface="Open Sans"/>
                  <a:ea typeface="+mn-ea"/>
                  <a:cs typeface="+mn-cs"/>
                </a:endParaRPr>
              </a:p>
            </p:txBody>
          </p:sp>
        </p:grpSp>
        <p:sp>
          <p:nvSpPr>
            <p:cNvPr id="87" name="Rectangle 86">
              <a:extLst>
                <a:ext uri="{FF2B5EF4-FFF2-40B4-BE49-F238E27FC236}">
                  <a16:creationId xmlns:a16="http://schemas.microsoft.com/office/drawing/2014/main" id="{3BA61F89-F98C-48E9-8863-8556E37A9828}"/>
                </a:ext>
              </a:extLst>
            </p:cNvPr>
            <p:cNvSpPr/>
            <p:nvPr/>
          </p:nvSpPr>
          <p:spPr>
            <a:xfrm>
              <a:off x="9752675" y="1109372"/>
              <a:ext cx="198421" cy="556585"/>
            </a:xfrm>
            <a:prstGeom prst="rect">
              <a:avLst/>
            </a:prstGeom>
            <a:noFill/>
            <a:ln w="25400" cap="flat" cmpd="sng" algn="ctr">
              <a:no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a:ea typeface="+mn-ea"/>
                  <a:cs typeface="+mn-cs"/>
                </a:rPr>
                <a:t>2020s</a:t>
              </a:r>
            </a:p>
          </p:txBody>
        </p:sp>
      </p:grpSp>
      <p:sp>
        <p:nvSpPr>
          <p:cNvPr id="90" name="TextBox 89">
            <a:extLst>
              <a:ext uri="{FF2B5EF4-FFF2-40B4-BE49-F238E27FC236}">
                <a16:creationId xmlns:a16="http://schemas.microsoft.com/office/drawing/2014/main" id="{C6FA3931-49E8-438D-917E-4655B034CF15}"/>
              </a:ext>
            </a:extLst>
          </p:cNvPr>
          <p:cNvSpPr txBox="1"/>
          <p:nvPr/>
        </p:nvSpPr>
        <p:spPr>
          <a:xfrm>
            <a:off x="9165282" y="394223"/>
            <a:ext cx="2593056"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DD300"/>
                </a:solidFill>
                <a:effectLst/>
                <a:uLnTx/>
                <a:uFillTx/>
                <a:latin typeface="Open Sans"/>
                <a:ea typeface="+mn-ea"/>
                <a:cs typeface="+mn-cs"/>
              </a:rPr>
              <a:t>POST-INDUSTRIAL REVOLUTION</a:t>
            </a:r>
          </a:p>
        </p:txBody>
      </p:sp>
      <p:sp>
        <p:nvSpPr>
          <p:cNvPr id="91" name="Rectangle 90">
            <a:extLst>
              <a:ext uri="{FF2B5EF4-FFF2-40B4-BE49-F238E27FC236}">
                <a16:creationId xmlns:a16="http://schemas.microsoft.com/office/drawing/2014/main" id="{4B4D1B41-826C-4F9C-BA6F-27179D508CA0}"/>
              </a:ext>
            </a:extLst>
          </p:cNvPr>
          <p:cNvSpPr/>
          <p:nvPr/>
        </p:nvSpPr>
        <p:spPr>
          <a:xfrm>
            <a:off x="9506141" y="1740287"/>
            <a:ext cx="1880597" cy="1330931"/>
          </a:xfrm>
          <a:prstGeom prst="rect">
            <a:avLst/>
          </a:prstGeom>
          <a:noFill/>
          <a:ln w="25400" cap="flat" cmpd="sng" algn="ctr">
            <a:noFill/>
            <a:prstDash val="solid"/>
          </a:ln>
          <a:effectLst/>
        </p:spPr>
        <p:txBody>
          <a:bodyPr tIns="182880" rtlCol="0" anchor="t"/>
          <a:lstStyle/>
          <a:p>
            <a:pPr marL="0" marR="0" lvl="1" indent="0" algn="ctr" defTabSz="914400" rtl="0" eaLnBrk="1" fontAlgn="auto" latinLnBrk="0" hangingPunct="1">
              <a:lnSpc>
                <a:spcPct val="100000"/>
              </a:lnSpc>
              <a:spcBef>
                <a:spcPts val="600"/>
              </a:spcBef>
              <a:spcAft>
                <a:spcPts val="0"/>
              </a:spcAft>
              <a:buClr>
                <a:prstClr val="white"/>
              </a:buClr>
              <a:buSzPct val="100000"/>
              <a:buFontTx/>
              <a:buNone/>
              <a:tabLst/>
              <a:defRPr/>
            </a:pPr>
            <a:r>
              <a:rPr kumimoji="0" lang="en-US" sz="1400" b="1" i="0" u="none" strike="noStrike" kern="0" cap="none" spc="0" normalizeH="0" baseline="0" noProof="0">
                <a:ln>
                  <a:noFill/>
                </a:ln>
                <a:solidFill>
                  <a:srgbClr val="04986E"/>
                </a:solidFill>
                <a:effectLst/>
                <a:uLnTx/>
                <a:uFillTx/>
                <a:latin typeface="Open Sans"/>
                <a:ea typeface="+mn-ea"/>
                <a:cs typeface="+mn-cs"/>
              </a:rPr>
              <a:t>COST</a:t>
            </a:r>
          </a:p>
          <a:p>
            <a:pPr marL="0" marR="0" lvl="1" indent="0" algn="ctr" defTabSz="914400" rtl="0" eaLnBrk="1" fontAlgn="auto" latinLnBrk="0" hangingPunct="1">
              <a:lnSpc>
                <a:spcPct val="100000"/>
              </a:lnSpc>
              <a:spcBef>
                <a:spcPts val="600"/>
              </a:spcBef>
              <a:spcAft>
                <a:spcPts val="0"/>
              </a:spcAft>
              <a:buClr>
                <a:prstClr val="white"/>
              </a:buClr>
              <a:buSzPct val="100000"/>
              <a:buFontTx/>
              <a:buNone/>
              <a:tabLst/>
              <a:defRPr/>
            </a:pPr>
            <a:r>
              <a:rPr kumimoji="0" lang="en-US" sz="1400" b="1" i="0" u="none" strike="noStrike" kern="0" cap="none" spc="0" normalizeH="0" baseline="0" noProof="0">
                <a:ln>
                  <a:noFill/>
                </a:ln>
                <a:solidFill>
                  <a:srgbClr val="FDD300"/>
                </a:solidFill>
                <a:effectLst/>
                <a:uLnTx/>
                <a:uFillTx/>
                <a:latin typeface="Open Sans"/>
                <a:ea typeface="+mn-ea"/>
                <a:cs typeface="+mn-cs"/>
              </a:rPr>
              <a:t>VALUE</a:t>
            </a:r>
          </a:p>
          <a:p>
            <a:pPr marL="0" marR="0" lvl="1" indent="0" algn="ctr" defTabSz="914400" rtl="0" eaLnBrk="1" fontAlgn="auto" latinLnBrk="0" hangingPunct="1">
              <a:lnSpc>
                <a:spcPct val="100000"/>
              </a:lnSpc>
              <a:spcBef>
                <a:spcPts val="600"/>
              </a:spcBef>
              <a:spcAft>
                <a:spcPts val="0"/>
              </a:spcAft>
              <a:buClr>
                <a:prstClr val="white"/>
              </a:buClr>
              <a:buSzPct val="100000"/>
              <a:buFontTx/>
              <a:buNone/>
              <a:tabLst/>
              <a:defRPr/>
            </a:pPr>
            <a:r>
              <a:rPr kumimoji="0" lang="en-US" sz="1400" b="1" i="0" u="none" strike="noStrike" kern="0" cap="none" spc="0" normalizeH="0" baseline="0" noProof="0">
                <a:ln>
                  <a:noFill/>
                </a:ln>
                <a:solidFill>
                  <a:srgbClr val="0587C2"/>
                </a:solidFill>
                <a:effectLst/>
                <a:uLnTx/>
                <a:uFillTx/>
                <a:latin typeface="Open Sans"/>
                <a:ea typeface="+mn-ea"/>
                <a:cs typeface="+mn-cs"/>
              </a:rPr>
              <a:t>MEANING</a:t>
            </a:r>
          </a:p>
        </p:txBody>
      </p:sp>
      <p:grpSp>
        <p:nvGrpSpPr>
          <p:cNvPr id="92" name="Group 91">
            <a:extLst>
              <a:ext uri="{FF2B5EF4-FFF2-40B4-BE49-F238E27FC236}">
                <a16:creationId xmlns:a16="http://schemas.microsoft.com/office/drawing/2014/main" id="{CD16AC6B-7245-46BA-9C00-7743AB3CBF95}"/>
              </a:ext>
            </a:extLst>
          </p:cNvPr>
          <p:cNvGrpSpPr/>
          <p:nvPr/>
        </p:nvGrpSpPr>
        <p:grpSpPr>
          <a:xfrm>
            <a:off x="9515886" y="3136308"/>
            <a:ext cx="1828800" cy="539443"/>
            <a:chOff x="9515886" y="3727183"/>
            <a:chExt cx="1828800" cy="539443"/>
          </a:xfrm>
        </p:grpSpPr>
        <p:cxnSp>
          <p:nvCxnSpPr>
            <p:cNvPr id="93" name="Straight Arrow Connector 92">
              <a:extLst>
                <a:ext uri="{FF2B5EF4-FFF2-40B4-BE49-F238E27FC236}">
                  <a16:creationId xmlns:a16="http://schemas.microsoft.com/office/drawing/2014/main" id="{389A12C2-34AE-4CBE-9642-F99C2B2BE22B}"/>
                </a:ext>
              </a:extLst>
            </p:cNvPr>
            <p:cNvCxnSpPr>
              <a:cxnSpLocks/>
            </p:cNvCxnSpPr>
            <p:nvPr/>
          </p:nvCxnSpPr>
          <p:spPr>
            <a:xfrm>
              <a:off x="9515886" y="4017047"/>
              <a:ext cx="1828800" cy="0"/>
            </a:xfrm>
            <a:prstGeom prst="straightConnector1">
              <a:avLst/>
            </a:prstGeom>
            <a:noFill/>
            <a:ln w="38100" cap="flat" cmpd="sng" algn="ctr">
              <a:solidFill>
                <a:srgbClr val="FDD300"/>
              </a:solidFill>
              <a:prstDash val="solid"/>
              <a:tailEnd type="arrow" w="lg" len="sm"/>
            </a:ln>
            <a:effectLst/>
          </p:spPr>
        </p:cxnSp>
        <p:sp>
          <p:nvSpPr>
            <p:cNvPr id="94" name="Rectangle 93">
              <a:extLst>
                <a:ext uri="{FF2B5EF4-FFF2-40B4-BE49-F238E27FC236}">
                  <a16:creationId xmlns:a16="http://schemas.microsoft.com/office/drawing/2014/main" id="{B5977484-DBBD-4FD9-92D9-16A3626B33E5}"/>
                </a:ext>
              </a:extLst>
            </p:cNvPr>
            <p:cNvSpPr/>
            <p:nvPr/>
          </p:nvSpPr>
          <p:spPr>
            <a:xfrm>
              <a:off x="9850773" y="3727183"/>
              <a:ext cx="1096420" cy="539443"/>
            </a:xfrm>
            <a:prstGeom prst="rect">
              <a:avLst/>
            </a:prstGeom>
            <a:solidFill>
              <a:sysClr val="windowText" lastClr="000000"/>
            </a:solidFill>
          </p:spPr>
          <p:txBody>
            <a:bodyPr lIns="0" rIns="0">
              <a:spAutoFit/>
            </a:bodyP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400" b="0" i="1" u="none" strike="noStrike" kern="0" cap="none" spc="0" normalizeH="0" baseline="0" noProof="0">
                  <a:ln>
                    <a:noFill/>
                  </a:ln>
                  <a:solidFill>
                    <a:prstClr val="white"/>
                  </a:solidFill>
                  <a:effectLst/>
                  <a:uLnTx/>
                  <a:uFillTx/>
                  <a:latin typeface="Open Sans"/>
                  <a:ea typeface="+mn-ea"/>
                  <a:cs typeface="+mn-cs"/>
                </a:rPr>
                <a:t>Focus on </a:t>
              </a:r>
              <a:r>
                <a:rPr kumimoji="0" lang="en-US" sz="1400" b="1" i="1" u="none" strike="noStrike" kern="0" cap="none" spc="0" normalizeH="0" baseline="0" noProof="0">
                  <a:ln>
                    <a:noFill/>
                  </a:ln>
                  <a:solidFill>
                    <a:srgbClr val="FDD300"/>
                  </a:solidFill>
                  <a:effectLst/>
                  <a:uLnTx/>
                  <a:uFillTx/>
                  <a:latin typeface="Open Sans"/>
                  <a:ea typeface="+mn-ea"/>
                  <a:cs typeface="+mn-cs"/>
                </a:rPr>
                <a:t>Outcomes</a:t>
              </a:r>
              <a:endParaRPr kumimoji="0" lang="en-US" sz="1400" b="0" i="1" u="none" strike="noStrike" kern="0" cap="none" spc="0" normalizeH="0" baseline="0" noProof="0">
                <a:ln>
                  <a:noFill/>
                </a:ln>
                <a:solidFill>
                  <a:srgbClr val="FDD300"/>
                </a:solidFill>
                <a:effectLst/>
                <a:uLnTx/>
                <a:uFillTx/>
                <a:latin typeface="Open Sans"/>
                <a:ea typeface="+mn-ea"/>
                <a:cs typeface="+mn-cs"/>
              </a:endParaRPr>
            </a:p>
          </p:txBody>
        </p:sp>
      </p:grpSp>
    </p:spTree>
    <p:extLst>
      <p:ext uri="{BB962C8B-B14F-4D97-AF65-F5344CB8AC3E}">
        <p14:creationId xmlns:p14="http://schemas.microsoft.com/office/powerpoint/2010/main" val="339731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4" name="Rectangle 393">
            <a:extLst>
              <a:ext uri="{FF2B5EF4-FFF2-40B4-BE49-F238E27FC236}">
                <a16:creationId xmlns:a16="http://schemas.microsoft.com/office/drawing/2014/main" id="{3A303CCF-0CE3-486A-B19C-96DCA0E88DF0}"/>
              </a:ext>
            </a:extLst>
          </p:cNvPr>
          <p:cNvSpPr/>
          <p:nvPr/>
        </p:nvSpPr>
        <p:spPr>
          <a:xfrm>
            <a:off x="6449032" y="1768803"/>
            <a:ext cx="5040134" cy="263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0" marR="0" lvl="0" indent="0" algn="ctr" defTabSz="914400" rtl="0" eaLnBrk="1" fontAlgn="auto" latinLnBrk="0" hangingPunct="1">
              <a:lnSpc>
                <a:spcPct val="100000"/>
              </a:lnSpc>
              <a:spcBef>
                <a:spcPts val="0"/>
              </a:spcBef>
              <a:spcAft>
                <a:spcPts val="900"/>
              </a:spcAft>
              <a:buClrTx/>
              <a:buSzTx/>
              <a:buFontTx/>
              <a:buNone/>
              <a:tabLst>
                <a:tab pos="2854325"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 recent Goldman Sachs study estimates … </a:t>
            </a:r>
          </a:p>
          <a:p>
            <a:pPr marL="0" marR="0" lvl="0" indent="0" algn="ctr" defTabSz="914400" rtl="0" eaLnBrk="1" fontAlgn="auto" latinLnBrk="0" hangingPunct="1">
              <a:lnSpc>
                <a:spcPct val="100000"/>
              </a:lnSpc>
              <a:spcBef>
                <a:spcPts val="0"/>
              </a:spcBef>
              <a:spcAft>
                <a:spcPts val="900"/>
              </a:spcAft>
              <a:buClrTx/>
              <a:buSzTx/>
              <a:buFontTx/>
              <a:buNone/>
              <a:tabLst>
                <a:tab pos="2854325" algn="l"/>
              </a:tabLst>
              <a:defRPr/>
            </a:pPr>
            <a:endParaRPr kumimoji="0" lang="en-US" sz="100" b="0" i="0" u="none" strike="noStrike" kern="1200" cap="none" spc="0" normalizeH="0" baseline="0" noProof="0">
              <a:ln>
                <a:noFill/>
              </a:ln>
              <a:solidFill>
                <a:srgbClr val="FFFFFF"/>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900"/>
              </a:spcAft>
              <a:buClrTx/>
              <a:buSzTx/>
              <a:buFontTx/>
              <a:buNone/>
              <a:tabLst>
                <a:tab pos="2854325"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Over </a:t>
            </a:r>
            <a:r>
              <a:rPr kumimoji="0" lang="en-US" sz="2000" b="1" i="0" u="none" strike="noStrike" kern="1200" cap="none" spc="0" normalizeH="0" baseline="0" noProof="0">
                <a:ln>
                  <a:noFill/>
                </a:ln>
                <a:solidFill>
                  <a:srgbClr val="04986E"/>
                </a:solidFill>
                <a:effectLst/>
                <a:uLnTx/>
                <a:uFillTx/>
                <a:latin typeface="Open Sans"/>
                <a:ea typeface="+mn-ea"/>
                <a:cs typeface="+mn-cs"/>
              </a:rPr>
              <a:t>~1 trillion hours </a:t>
            </a:r>
            <a:r>
              <a:rPr kumimoji="0" lang="en-US" sz="1600" b="0" i="0" u="none" strike="noStrike" kern="1200" cap="none" spc="0" normalizeH="0" baseline="0" noProof="0">
                <a:ln>
                  <a:noFill/>
                </a:ln>
                <a:solidFill>
                  <a:srgbClr val="FFFFFF"/>
                </a:solidFill>
                <a:effectLst/>
                <a:uLnTx/>
                <a:uFillTx/>
                <a:latin typeface="Open Sans"/>
                <a:ea typeface="+mn-ea"/>
                <a:cs typeface="+mn-cs"/>
              </a:rPr>
              <a:t>lost on inefficient tasks from the </a:t>
            </a:r>
            <a:r>
              <a:rPr kumimoji="0" lang="en-US" sz="1600" b="1" i="0" u="none" strike="noStrike" kern="1200" cap="none" spc="0" normalizeH="0" baseline="0" noProof="0">
                <a:ln>
                  <a:noFill/>
                </a:ln>
                <a:solidFill>
                  <a:srgbClr val="04986E"/>
                </a:solidFill>
                <a:effectLst/>
                <a:uLnTx/>
                <a:uFillTx/>
                <a:latin typeface="Open Sans"/>
                <a:ea typeface="+mn-ea"/>
                <a:cs typeface="+mn-cs"/>
              </a:rPr>
              <a:t>disconnected workplace</a:t>
            </a:r>
            <a:r>
              <a:rPr kumimoji="0" lang="en-US" sz="1600" b="1" i="0" u="none" strike="noStrike" kern="1200" cap="none" spc="0" normalizeH="0" baseline="30000" noProof="0">
                <a:ln>
                  <a:noFill/>
                </a:ln>
                <a:solidFill>
                  <a:srgbClr val="04986E"/>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t</a:t>
            </a:r>
            <a:r>
              <a:rPr kumimoji="0" lang="en-US" sz="1600" b="0" i="0" u="none" strike="noStrike" kern="1200" cap="none" spc="0" normalizeH="0" baseline="0" noProof="0" err="1">
                <a:ln>
                  <a:noFill/>
                </a:ln>
                <a:solidFill>
                  <a:srgbClr val="FFFFFF"/>
                </a:solidFill>
                <a:effectLst/>
                <a:uLnTx/>
                <a:uFillTx/>
                <a:latin typeface="Open Sans"/>
                <a:ea typeface="+mn-ea"/>
                <a:cs typeface="+mn-cs"/>
              </a:rPr>
              <a:t>otaling</a:t>
            </a:r>
            <a:r>
              <a:rPr kumimoji="0" lang="en-US" sz="1600" b="0" i="0" u="none" strike="noStrike" kern="1200" cap="none" spc="0" normalizeH="0" baseline="0" noProof="0">
                <a:ln>
                  <a:noFill/>
                </a:ln>
                <a:solidFill>
                  <a:srgbClr val="FFFFFF"/>
                </a:solidFill>
                <a:effectLst/>
                <a:uLnTx/>
                <a:uFillTx/>
                <a:latin typeface="Open Sans"/>
                <a:ea typeface="+mn-ea"/>
                <a:cs typeface="+mn-cs"/>
              </a:rPr>
              <a:t> </a:t>
            </a:r>
            <a:r>
              <a:rPr kumimoji="0" lang="en-US" sz="2000" b="1" i="0" u="none" strike="noStrike" kern="1200" cap="none" spc="0" normalizeH="0" baseline="0" noProof="0">
                <a:ln>
                  <a:noFill/>
                </a:ln>
                <a:solidFill>
                  <a:srgbClr val="04986E"/>
                </a:solidFill>
                <a:effectLst/>
                <a:uLnTx/>
                <a:uFillTx/>
                <a:latin typeface="Open Sans"/>
                <a:ea typeface="+mn-ea"/>
                <a:cs typeface="+mn-cs"/>
              </a:rPr>
              <a:t>~800 hours </a:t>
            </a:r>
            <a:r>
              <a:rPr kumimoji="0" lang="en-US" sz="1600" b="0" i="0" u="none" strike="noStrike" kern="1200" cap="none" spc="0" normalizeH="0" baseline="0" noProof="0">
                <a:ln>
                  <a:noFill/>
                </a:ln>
                <a:solidFill>
                  <a:srgbClr val="FFFFFF"/>
                </a:solidFill>
                <a:effectLst/>
                <a:uLnTx/>
                <a:uFillTx/>
                <a:latin typeface="Open Sans"/>
                <a:ea typeface="+mn-ea"/>
                <a:cs typeface="+mn-cs"/>
              </a:rPr>
              <a:t>of wasteful work per year per employee</a:t>
            </a:r>
            <a:r>
              <a:rPr kumimoji="0" lang="en-US" sz="1600" b="0" i="0" u="none" strike="noStrike" kern="1200" cap="none" spc="0" normalizeH="0" baseline="30000" noProof="0">
                <a:ln>
                  <a:noFill/>
                </a:ln>
                <a:solidFill>
                  <a:srgbClr val="FFFFFF"/>
                </a:solidFill>
                <a:effectLst/>
                <a:uLnTx/>
                <a:uFillTx/>
                <a:latin typeface="Open Sans"/>
                <a:ea typeface="+mn-ea"/>
                <a:cs typeface="+mn-cs"/>
              </a:rPr>
              <a:t>1</a:t>
            </a:r>
          </a:p>
        </p:txBody>
      </p:sp>
      <p:cxnSp>
        <p:nvCxnSpPr>
          <p:cNvPr id="446" name="Straight Connector 445">
            <a:extLst>
              <a:ext uri="{FF2B5EF4-FFF2-40B4-BE49-F238E27FC236}">
                <a16:creationId xmlns:a16="http://schemas.microsoft.com/office/drawing/2014/main" id="{A0E4E3B5-030C-41D7-92DE-1A4A4919872E}"/>
              </a:ext>
            </a:extLst>
          </p:cNvPr>
          <p:cNvCxnSpPr>
            <a:cxnSpLocks/>
          </p:cNvCxnSpPr>
          <p:nvPr/>
        </p:nvCxnSpPr>
        <p:spPr>
          <a:xfrm>
            <a:off x="6096000" y="1768803"/>
            <a:ext cx="0" cy="441795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62" name="Rectangle 461">
            <a:extLst>
              <a:ext uri="{FF2B5EF4-FFF2-40B4-BE49-F238E27FC236}">
                <a16:creationId xmlns:a16="http://schemas.microsoft.com/office/drawing/2014/main" id="{74AAD543-A04A-4BEF-B1C4-8B5FC203F686}"/>
              </a:ext>
            </a:extLst>
          </p:cNvPr>
          <p:cNvSpPr/>
          <p:nvPr/>
        </p:nvSpPr>
        <p:spPr>
          <a:xfrm>
            <a:off x="6449045" y="4932863"/>
            <a:ext cx="5040121" cy="1803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0" marR="0" lvl="0" indent="0" algn="ctr" defTabSz="914400" rtl="0" eaLnBrk="1" fontAlgn="auto" latinLnBrk="0" hangingPunct="1">
              <a:lnSpc>
                <a:spcPct val="100000"/>
              </a:lnSpc>
              <a:spcBef>
                <a:spcPts val="0"/>
              </a:spcBef>
              <a:spcAft>
                <a:spcPts val="900"/>
              </a:spcAft>
              <a:buClrTx/>
              <a:buSzTx/>
              <a:buFontTx/>
              <a:buNone/>
              <a:tabLst>
                <a:tab pos="2854325"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 recent Microsoft study showed that weekly meeting time has increased </a:t>
            </a:r>
            <a:r>
              <a:rPr kumimoji="0" lang="en-US" sz="2000" b="1" i="0" u="none" strike="noStrike" kern="1200" cap="none" spc="0" normalizeH="0" baseline="0" noProof="0">
                <a:ln>
                  <a:noFill/>
                </a:ln>
                <a:solidFill>
                  <a:srgbClr val="04986E"/>
                </a:solidFill>
                <a:effectLst/>
                <a:uLnTx/>
                <a:uFillTx/>
                <a:latin typeface="Open Sans"/>
                <a:ea typeface="+mn-ea"/>
                <a:cs typeface="+mn-cs"/>
              </a:rPr>
              <a:t>148%</a:t>
            </a:r>
            <a:r>
              <a:rPr kumimoji="0" lang="en-US" sz="1600" b="0" i="0" u="none" strike="noStrike" kern="1200" cap="none" spc="0" normalizeH="0" baseline="0" noProof="0">
                <a:ln>
                  <a:noFill/>
                </a:ln>
                <a:solidFill>
                  <a:srgbClr val="04986E"/>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and the number of emails delivered in February 2021 increased by </a:t>
            </a:r>
            <a:r>
              <a:rPr kumimoji="0" lang="en-US" sz="2000" b="1" i="0" u="none" strike="noStrike" kern="1200" cap="none" spc="0" normalizeH="0" baseline="0" noProof="0">
                <a:ln>
                  <a:noFill/>
                </a:ln>
                <a:solidFill>
                  <a:srgbClr val="04986E"/>
                </a:solidFill>
                <a:effectLst/>
                <a:uLnTx/>
                <a:uFillTx/>
                <a:latin typeface="Open Sans"/>
                <a:ea typeface="+mn-ea"/>
                <a:cs typeface="+mn-cs"/>
              </a:rPr>
              <a:t>40.6B</a:t>
            </a:r>
            <a:r>
              <a:rPr kumimoji="0" lang="en-US" sz="1600" b="0" i="0" u="none" strike="noStrike" kern="1200" cap="none" spc="0" normalizeH="0" baseline="0" noProof="0">
                <a:ln>
                  <a:noFill/>
                </a:ln>
                <a:solidFill>
                  <a:srgbClr val="04986E"/>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when compared to </a:t>
            </a:r>
            <a:br>
              <a:rPr kumimoji="0" lang="en-US" sz="1600" b="0" i="0" u="none" strike="noStrike" kern="1200" cap="none" spc="0" normalizeH="0" baseline="0" noProof="0">
                <a:ln>
                  <a:noFill/>
                </a:ln>
                <a:solidFill>
                  <a:srgbClr val="FFFFFF"/>
                </a:solidFill>
                <a:effectLst/>
                <a:uLnTx/>
                <a:uFillTx/>
                <a:latin typeface="Open Sans"/>
                <a:ea typeface="+mn-ea"/>
                <a:cs typeface="+mn-cs"/>
              </a:rPr>
            </a:br>
            <a:r>
              <a:rPr kumimoji="0" lang="en-US" sz="1600" b="0" i="0" u="none" strike="noStrike" kern="1200" cap="none" spc="0" normalizeH="0" baseline="0" noProof="0">
                <a:ln>
                  <a:noFill/>
                </a:ln>
                <a:solidFill>
                  <a:srgbClr val="FFFFFF"/>
                </a:solidFill>
                <a:effectLst/>
                <a:uLnTx/>
                <a:uFillTx/>
                <a:latin typeface="Open Sans"/>
                <a:ea typeface="+mn-ea"/>
                <a:cs typeface="+mn-cs"/>
              </a:rPr>
              <a:t>February 2020</a:t>
            </a:r>
            <a:r>
              <a:rPr kumimoji="0" lang="en-US" sz="1600" b="0" i="0" u="none" strike="noStrike" kern="1200" cap="none" spc="0" normalizeH="0" baseline="30000" noProof="0">
                <a:ln>
                  <a:noFill/>
                </a:ln>
                <a:solidFill>
                  <a:srgbClr val="FFFFFF"/>
                </a:solidFill>
                <a:effectLst/>
                <a:uLnTx/>
                <a:uFillTx/>
                <a:latin typeface="Open Sans"/>
                <a:ea typeface="+mn-ea"/>
                <a:cs typeface="+mn-cs"/>
              </a:rPr>
              <a:t>2</a:t>
            </a:r>
          </a:p>
        </p:txBody>
      </p:sp>
      <p:sp>
        <p:nvSpPr>
          <p:cNvPr id="463" name="TextBox 462">
            <a:extLst>
              <a:ext uri="{FF2B5EF4-FFF2-40B4-BE49-F238E27FC236}">
                <a16:creationId xmlns:a16="http://schemas.microsoft.com/office/drawing/2014/main" id="{4319FBEB-FF8E-410B-A6A4-09A4037E16C0}"/>
              </a:ext>
            </a:extLst>
          </p:cNvPr>
          <p:cNvSpPr txBox="1"/>
          <p:nvPr/>
        </p:nvSpPr>
        <p:spPr>
          <a:xfrm>
            <a:off x="7943911" y="4594309"/>
            <a:ext cx="20348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AND</a:t>
            </a:r>
          </a:p>
        </p:txBody>
      </p:sp>
      <p:grpSp>
        <p:nvGrpSpPr>
          <p:cNvPr id="130" name="Group 129">
            <a:extLst>
              <a:ext uri="{FF2B5EF4-FFF2-40B4-BE49-F238E27FC236}">
                <a16:creationId xmlns:a16="http://schemas.microsoft.com/office/drawing/2014/main" id="{30B41C77-CE4E-46C4-BE25-6A17F8FF8813}"/>
              </a:ext>
            </a:extLst>
          </p:cNvPr>
          <p:cNvGrpSpPr/>
          <p:nvPr/>
        </p:nvGrpSpPr>
        <p:grpSpPr>
          <a:xfrm>
            <a:off x="7081377" y="3356365"/>
            <a:ext cx="3865279" cy="1220847"/>
            <a:chOff x="6533242" y="3071869"/>
            <a:chExt cx="3865279" cy="1220847"/>
          </a:xfrm>
        </p:grpSpPr>
        <p:sp>
          <p:nvSpPr>
            <p:cNvPr id="447" name="TextBox 446">
              <a:extLst>
                <a:ext uri="{FF2B5EF4-FFF2-40B4-BE49-F238E27FC236}">
                  <a16:creationId xmlns:a16="http://schemas.microsoft.com/office/drawing/2014/main" id="{0B4E8A4A-2C3B-47B8-8127-CBE0E9A59C43}"/>
                </a:ext>
              </a:extLst>
            </p:cNvPr>
            <p:cNvSpPr txBox="1"/>
            <p:nvPr/>
          </p:nvSpPr>
          <p:spPr>
            <a:xfrm>
              <a:off x="6808144" y="3071869"/>
              <a:ext cx="3590377" cy="1220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4986E"/>
                  </a:solidFill>
                  <a:effectLst/>
                  <a:uLnTx/>
                  <a:uFillTx/>
                  <a:latin typeface="Open Sans"/>
                  <a:ea typeface="+mn-ea"/>
                  <a:cs typeface="+mn-cs"/>
                </a:rPr>
                <a:t>270</a:t>
              </a:r>
              <a:r>
                <a:rPr kumimoji="0" lang="en-US" sz="2000" b="1" i="0" u="none" strike="noStrike" kern="1200" cap="none" spc="0" normalizeH="0" baseline="0" noProof="0">
                  <a:ln>
                    <a:noFill/>
                  </a:ln>
                  <a:solidFill>
                    <a:srgbClr val="0587C2"/>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hours in </a:t>
              </a:r>
              <a:r>
                <a:rPr kumimoji="0" lang="en-US" sz="1600" b="0" i="1" u="none" strike="noStrike" kern="1200" cap="none" spc="0" normalizeH="0" baseline="0" noProof="0">
                  <a:ln>
                    <a:noFill/>
                  </a:ln>
                  <a:solidFill>
                    <a:srgbClr val="FFFFFF"/>
                  </a:solidFill>
                  <a:effectLst/>
                  <a:uLnTx/>
                  <a:uFillTx/>
                  <a:latin typeface="Open Sans"/>
                  <a:ea typeface="+mn-ea"/>
                  <a:cs typeface="+mn-cs"/>
                </a:rPr>
                <a:t>unnecessary</a:t>
              </a:r>
              <a:r>
                <a:rPr kumimoji="0" lang="en-US" sz="1600" b="0" i="0" u="none" strike="noStrike" kern="1200" cap="none" spc="0" normalizeH="0" baseline="0" noProof="0">
                  <a:ln>
                    <a:noFill/>
                  </a:ln>
                  <a:solidFill>
                    <a:srgbClr val="FFFFFF"/>
                  </a:solidFill>
                  <a:effectLst/>
                  <a:uLnTx/>
                  <a:uFillTx/>
                  <a:latin typeface="Open Sans"/>
                  <a:ea typeface="+mn-ea"/>
                  <a:cs typeface="+mn-cs"/>
                </a:rPr>
                <a:t> meetings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4986E"/>
                  </a:solidFill>
                  <a:effectLst/>
                  <a:uLnTx/>
                  <a:uFillTx/>
                  <a:latin typeface="Open Sans"/>
                  <a:ea typeface="+mn-ea"/>
                  <a:cs typeface="+mn-cs"/>
                </a:rPr>
                <a:t>209</a:t>
              </a:r>
              <a:r>
                <a:rPr kumimoji="0" lang="en-US" sz="2000" b="1" i="0" u="none" strike="noStrike" kern="1200" cap="none" spc="0" normalizeH="0" baseline="0" noProof="0">
                  <a:ln>
                    <a:noFill/>
                  </a:ln>
                  <a:solidFill>
                    <a:srgbClr val="0587C2"/>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hours in </a:t>
              </a:r>
              <a:r>
                <a:rPr kumimoji="0" lang="en-US" sz="1600" b="0" i="1" u="none" strike="noStrike" kern="1200" cap="none" spc="0" normalizeH="0" baseline="0" noProof="0">
                  <a:ln>
                    <a:noFill/>
                  </a:ln>
                  <a:solidFill>
                    <a:srgbClr val="FFFFFF"/>
                  </a:solidFill>
                  <a:effectLst/>
                  <a:uLnTx/>
                  <a:uFillTx/>
                  <a:latin typeface="Open Sans"/>
                  <a:ea typeface="+mn-ea"/>
                  <a:cs typeface="+mn-cs"/>
                </a:rPr>
                <a:t>duplicative</a:t>
              </a:r>
              <a:r>
                <a:rPr kumimoji="0" lang="en-US" sz="1600" b="0" i="0" u="none" strike="noStrike" kern="1200" cap="none" spc="0" normalizeH="0" baseline="0" noProof="0">
                  <a:ln>
                    <a:noFill/>
                  </a:ln>
                  <a:solidFill>
                    <a:srgbClr val="FFFFFF"/>
                  </a:solidFill>
                  <a:effectLst/>
                  <a:uLnTx/>
                  <a:uFillTx/>
                  <a:latin typeface="Open Sans"/>
                  <a:ea typeface="+mn-ea"/>
                  <a:cs typeface="+mn-cs"/>
                </a:rPr>
                <a:t> work</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4986E"/>
                  </a:solidFill>
                  <a:effectLst/>
                  <a:uLnTx/>
                  <a:uFillTx/>
                  <a:latin typeface="Open Sans"/>
                  <a:ea typeface="+mn-ea"/>
                  <a:cs typeface="+mn-cs"/>
                </a:rPr>
                <a:t>320</a:t>
              </a:r>
              <a:r>
                <a:rPr kumimoji="0" lang="en-US" sz="2000" b="1" i="0" u="none" strike="noStrike" kern="1200" cap="none" spc="0" normalizeH="0" baseline="0" noProof="0">
                  <a:ln>
                    <a:noFill/>
                  </a:ln>
                  <a:solidFill>
                    <a:srgbClr val="0587C2"/>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hours on </a:t>
              </a:r>
              <a:r>
                <a:rPr kumimoji="0" lang="en-US" sz="1600" b="0" i="1" u="none" strike="noStrike" kern="1200" cap="none" spc="0" normalizeH="0" baseline="0" noProof="0">
                  <a:ln>
                    <a:noFill/>
                  </a:ln>
                  <a:solidFill>
                    <a:srgbClr val="FFFFFF"/>
                  </a:solidFill>
                  <a:effectLst/>
                  <a:uLnTx/>
                  <a:uFillTx/>
                  <a:latin typeface="Open Sans"/>
                  <a:ea typeface="+mn-ea"/>
                  <a:cs typeface="+mn-cs"/>
                </a:rPr>
                <a:t>context switching</a:t>
              </a:r>
              <a:r>
                <a:rPr kumimoji="0" lang="en-US" sz="1600" b="0" i="1" u="none" strike="noStrike" kern="1200" cap="none" spc="0" normalizeH="0" baseline="30000" noProof="0">
                  <a:ln>
                    <a:noFill/>
                  </a:ln>
                  <a:solidFill>
                    <a:srgbClr val="FFFFFF"/>
                  </a:solidFill>
                  <a:effectLst/>
                  <a:uLnTx/>
                  <a:uFillTx/>
                  <a:latin typeface="Open Sans"/>
                  <a:ea typeface="+mn-ea"/>
                  <a:cs typeface="+mn-cs"/>
                </a:rPr>
                <a:t>1</a:t>
              </a:r>
              <a:endParaRPr kumimoji="0" lang="en-US" sz="1600" b="0" i="0" u="none" strike="noStrike" kern="1200" cap="none" spc="0" normalizeH="0" baseline="30000" noProof="0">
                <a:ln>
                  <a:noFill/>
                </a:ln>
                <a:solidFill>
                  <a:srgbClr val="FFFFFF"/>
                </a:solidFill>
                <a:effectLst/>
                <a:uLnTx/>
                <a:uFillTx/>
                <a:latin typeface="Open Sans"/>
                <a:ea typeface="+mn-ea"/>
                <a:cs typeface="+mn-cs"/>
              </a:endParaRPr>
            </a:p>
          </p:txBody>
        </p:sp>
        <p:grpSp>
          <p:nvGrpSpPr>
            <p:cNvPr id="478" name="Graphic 5">
              <a:extLst>
                <a:ext uri="{FF2B5EF4-FFF2-40B4-BE49-F238E27FC236}">
                  <a16:creationId xmlns:a16="http://schemas.microsoft.com/office/drawing/2014/main" id="{00515CC2-74E5-4241-8AE5-5A726CFB03F4}"/>
                </a:ext>
              </a:extLst>
            </p:cNvPr>
            <p:cNvGrpSpPr/>
            <p:nvPr/>
          </p:nvGrpSpPr>
          <p:grpSpPr>
            <a:xfrm>
              <a:off x="6551672" y="3128140"/>
              <a:ext cx="236875" cy="235951"/>
              <a:chOff x="6828286" y="2445866"/>
              <a:chExt cx="215341" cy="214501"/>
            </a:xfrm>
            <a:solidFill>
              <a:srgbClr val="04986E"/>
            </a:solidFill>
          </p:grpSpPr>
          <p:sp>
            <p:nvSpPr>
              <p:cNvPr id="479" name="Graphic 5">
                <a:extLst>
                  <a:ext uri="{FF2B5EF4-FFF2-40B4-BE49-F238E27FC236}">
                    <a16:creationId xmlns:a16="http://schemas.microsoft.com/office/drawing/2014/main" id="{111E12B6-EC2C-42F8-9C66-30AEE40C363D}"/>
                  </a:ext>
                </a:extLst>
              </p:cNvPr>
              <p:cNvSpPr/>
              <p:nvPr/>
            </p:nvSpPr>
            <p:spPr>
              <a:xfrm>
                <a:off x="6867904" y="2445866"/>
                <a:ext cx="43451" cy="43411"/>
              </a:xfrm>
              <a:custGeom>
                <a:avLst/>
                <a:gdLst>
                  <a:gd name="connsiteX0" fmla="*/ 21725 w 43451"/>
                  <a:gd name="connsiteY0" fmla="*/ 43411 h 43411"/>
                  <a:gd name="connsiteX1" fmla="*/ 43451 w 43451"/>
                  <a:gd name="connsiteY1" fmla="*/ 21706 h 43411"/>
                  <a:gd name="connsiteX2" fmla="*/ 21725 w 43451"/>
                  <a:gd name="connsiteY2" fmla="*/ 0 h 43411"/>
                  <a:gd name="connsiteX3" fmla="*/ 0 w 43451"/>
                  <a:gd name="connsiteY3" fmla="*/ 21706 h 43411"/>
                  <a:gd name="connsiteX4" fmla="*/ 0 w 43451"/>
                  <a:gd name="connsiteY4" fmla="*/ 21706 h 43411"/>
                  <a:gd name="connsiteX5" fmla="*/ 21725 w 43451"/>
                  <a:gd name="connsiteY5" fmla="*/ 43411 h 43411"/>
                  <a:gd name="connsiteX6" fmla="*/ 21725 w 43451"/>
                  <a:gd name="connsiteY6" fmla="*/ 12130 h 43411"/>
                  <a:gd name="connsiteX7" fmla="*/ 30671 w 43451"/>
                  <a:gd name="connsiteY7" fmla="*/ 21067 h 43411"/>
                  <a:gd name="connsiteX8" fmla="*/ 21725 w 43451"/>
                  <a:gd name="connsiteY8" fmla="*/ 30005 h 43411"/>
                  <a:gd name="connsiteX9" fmla="*/ 12780 w 43451"/>
                  <a:gd name="connsiteY9" fmla="*/ 21067 h 43411"/>
                  <a:gd name="connsiteX10" fmla="*/ 12780 w 43451"/>
                  <a:gd name="connsiteY10" fmla="*/ 21067 h 43411"/>
                  <a:gd name="connsiteX11" fmla="*/ 21725 w 43451"/>
                  <a:gd name="connsiteY11" fmla="*/ 12130 h 4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51" h="43411">
                    <a:moveTo>
                      <a:pt x="21725" y="43411"/>
                    </a:moveTo>
                    <a:cubicBezTo>
                      <a:pt x="33866" y="43411"/>
                      <a:pt x="43451" y="33835"/>
                      <a:pt x="43451" y="21706"/>
                    </a:cubicBezTo>
                    <a:cubicBezTo>
                      <a:pt x="43451" y="9576"/>
                      <a:pt x="33866" y="0"/>
                      <a:pt x="21725" y="0"/>
                    </a:cubicBezTo>
                    <a:cubicBezTo>
                      <a:pt x="9585" y="0"/>
                      <a:pt x="0" y="9576"/>
                      <a:pt x="0" y="21706"/>
                    </a:cubicBezTo>
                    <a:cubicBezTo>
                      <a:pt x="0" y="21706"/>
                      <a:pt x="0" y="21706"/>
                      <a:pt x="0" y="21706"/>
                    </a:cubicBezTo>
                    <a:cubicBezTo>
                      <a:pt x="0" y="33197"/>
                      <a:pt x="9585" y="43411"/>
                      <a:pt x="21725" y="43411"/>
                    </a:cubicBezTo>
                    <a:close/>
                    <a:moveTo>
                      <a:pt x="21725" y="12130"/>
                    </a:moveTo>
                    <a:cubicBezTo>
                      <a:pt x="26837" y="12130"/>
                      <a:pt x="30671" y="15960"/>
                      <a:pt x="30671" y="21067"/>
                    </a:cubicBezTo>
                    <a:cubicBezTo>
                      <a:pt x="30671" y="26174"/>
                      <a:pt x="26837" y="30005"/>
                      <a:pt x="21725" y="30005"/>
                    </a:cubicBezTo>
                    <a:cubicBezTo>
                      <a:pt x="16614" y="30005"/>
                      <a:pt x="12780" y="26174"/>
                      <a:pt x="12780" y="21067"/>
                    </a:cubicBezTo>
                    <a:cubicBezTo>
                      <a:pt x="12780" y="21067"/>
                      <a:pt x="12780" y="21067"/>
                      <a:pt x="12780" y="21067"/>
                    </a:cubicBezTo>
                    <a:cubicBezTo>
                      <a:pt x="12780" y="15960"/>
                      <a:pt x="16614" y="12130"/>
                      <a:pt x="21725" y="1213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0" name="Graphic 5">
                <a:extLst>
                  <a:ext uri="{FF2B5EF4-FFF2-40B4-BE49-F238E27FC236}">
                    <a16:creationId xmlns:a16="http://schemas.microsoft.com/office/drawing/2014/main" id="{C92A24F8-3233-43C3-A3E9-7CDF8291E4A6}"/>
                  </a:ext>
                </a:extLst>
              </p:cNvPr>
              <p:cNvSpPr/>
              <p:nvPr/>
            </p:nvSpPr>
            <p:spPr>
              <a:xfrm>
                <a:off x="6828286" y="2507790"/>
                <a:ext cx="215341" cy="152577"/>
              </a:xfrm>
              <a:custGeom>
                <a:avLst/>
                <a:gdLst>
                  <a:gd name="connsiteX0" fmla="*/ 209590 w 215341"/>
                  <a:gd name="connsiteY0" fmla="*/ 46603 h 152577"/>
                  <a:gd name="connsiteX1" fmla="*/ 192337 w 215341"/>
                  <a:gd name="connsiteY1" fmla="*/ 46603 h 152577"/>
                  <a:gd name="connsiteX2" fmla="*/ 192337 w 215341"/>
                  <a:gd name="connsiteY2" fmla="*/ 6384 h 152577"/>
                  <a:gd name="connsiteX3" fmla="*/ 185947 w 215341"/>
                  <a:gd name="connsiteY3" fmla="*/ 0 h 152577"/>
                  <a:gd name="connsiteX4" fmla="*/ 123965 w 215341"/>
                  <a:gd name="connsiteY4" fmla="*/ 0 h 152577"/>
                  <a:gd name="connsiteX5" fmla="*/ 117575 w 215341"/>
                  <a:gd name="connsiteY5" fmla="*/ 6384 h 152577"/>
                  <a:gd name="connsiteX6" fmla="*/ 117575 w 215341"/>
                  <a:gd name="connsiteY6" fmla="*/ 46603 h 152577"/>
                  <a:gd name="connsiteX7" fmla="*/ 99044 w 215341"/>
                  <a:gd name="connsiteY7" fmla="*/ 46603 h 152577"/>
                  <a:gd name="connsiteX8" fmla="*/ 99044 w 215341"/>
                  <a:gd name="connsiteY8" fmla="*/ 6384 h 152577"/>
                  <a:gd name="connsiteX9" fmla="*/ 92654 w 215341"/>
                  <a:gd name="connsiteY9" fmla="*/ 0 h 152577"/>
                  <a:gd name="connsiteX10" fmla="*/ 30033 w 215341"/>
                  <a:gd name="connsiteY10" fmla="*/ 0 h 152577"/>
                  <a:gd name="connsiteX11" fmla="*/ 23643 w 215341"/>
                  <a:gd name="connsiteY11" fmla="*/ 6384 h 152577"/>
                  <a:gd name="connsiteX12" fmla="*/ 23643 w 215341"/>
                  <a:gd name="connsiteY12" fmla="*/ 46603 h 152577"/>
                  <a:gd name="connsiteX13" fmla="*/ 6390 w 215341"/>
                  <a:gd name="connsiteY13" fmla="*/ 46603 h 152577"/>
                  <a:gd name="connsiteX14" fmla="*/ 0 w 215341"/>
                  <a:gd name="connsiteY14" fmla="*/ 52987 h 152577"/>
                  <a:gd name="connsiteX15" fmla="*/ 6390 w 215341"/>
                  <a:gd name="connsiteY15" fmla="*/ 59371 h 152577"/>
                  <a:gd name="connsiteX16" fmla="*/ 7668 w 215341"/>
                  <a:gd name="connsiteY16" fmla="*/ 59371 h 152577"/>
                  <a:gd name="connsiteX17" fmla="*/ 7668 w 215341"/>
                  <a:gd name="connsiteY17" fmla="*/ 146193 h 152577"/>
                  <a:gd name="connsiteX18" fmla="*/ 14058 w 215341"/>
                  <a:gd name="connsiteY18" fmla="*/ 152577 h 152577"/>
                  <a:gd name="connsiteX19" fmla="*/ 201283 w 215341"/>
                  <a:gd name="connsiteY19" fmla="*/ 152577 h 152577"/>
                  <a:gd name="connsiteX20" fmla="*/ 207673 w 215341"/>
                  <a:gd name="connsiteY20" fmla="*/ 146193 h 152577"/>
                  <a:gd name="connsiteX21" fmla="*/ 207673 w 215341"/>
                  <a:gd name="connsiteY21" fmla="*/ 59371 h 152577"/>
                  <a:gd name="connsiteX22" fmla="*/ 208951 w 215341"/>
                  <a:gd name="connsiteY22" fmla="*/ 59371 h 152577"/>
                  <a:gd name="connsiteX23" fmla="*/ 215341 w 215341"/>
                  <a:gd name="connsiteY23" fmla="*/ 52987 h 152577"/>
                  <a:gd name="connsiteX24" fmla="*/ 209590 w 215341"/>
                  <a:gd name="connsiteY24" fmla="*/ 46603 h 152577"/>
                  <a:gd name="connsiteX25" fmla="*/ 209590 w 215341"/>
                  <a:gd name="connsiteY25" fmla="*/ 46603 h 152577"/>
                  <a:gd name="connsiteX26" fmla="*/ 130355 w 215341"/>
                  <a:gd name="connsiteY26" fmla="*/ 12768 h 152577"/>
                  <a:gd name="connsiteX27" fmla="*/ 180197 w 215341"/>
                  <a:gd name="connsiteY27" fmla="*/ 12768 h 152577"/>
                  <a:gd name="connsiteX28" fmla="*/ 180197 w 215341"/>
                  <a:gd name="connsiteY28" fmla="*/ 46603 h 152577"/>
                  <a:gd name="connsiteX29" fmla="*/ 130355 w 215341"/>
                  <a:gd name="connsiteY29" fmla="*/ 46603 h 152577"/>
                  <a:gd name="connsiteX30" fmla="*/ 130355 w 215341"/>
                  <a:gd name="connsiteY30" fmla="*/ 12768 h 152577"/>
                  <a:gd name="connsiteX31" fmla="*/ 37062 w 215341"/>
                  <a:gd name="connsiteY31" fmla="*/ 12768 h 152577"/>
                  <a:gd name="connsiteX32" fmla="*/ 86903 w 215341"/>
                  <a:gd name="connsiteY32" fmla="*/ 12768 h 152577"/>
                  <a:gd name="connsiteX33" fmla="*/ 86903 w 215341"/>
                  <a:gd name="connsiteY33" fmla="*/ 46603 h 152577"/>
                  <a:gd name="connsiteX34" fmla="*/ 37062 w 215341"/>
                  <a:gd name="connsiteY34" fmla="*/ 46603 h 152577"/>
                  <a:gd name="connsiteX35" fmla="*/ 37062 w 215341"/>
                  <a:gd name="connsiteY35" fmla="*/ 12768 h 152577"/>
                  <a:gd name="connsiteX36" fmla="*/ 195532 w 215341"/>
                  <a:gd name="connsiteY36" fmla="*/ 140448 h 152577"/>
                  <a:gd name="connsiteX37" fmla="*/ 21087 w 215341"/>
                  <a:gd name="connsiteY37" fmla="*/ 140448 h 152577"/>
                  <a:gd name="connsiteX38" fmla="*/ 21087 w 215341"/>
                  <a:gd name="connsiteY38" fmla="*/ 59371 h 152577"/>
                  <a:gd name="connsiteX39" fmla="*/ 195532 w 215341"/>
                  <a:gd name="connsiteY39" fmla="*/ 59371 h 152577"/>
                  <a:gd name="connsiteX40" fmla="*/ 195532 w 215341"/>
                  <a:gd name="connsiteY40" fmla="*/ 140448 h 15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341" h="152577">
                    <a:moveTo>
                      <a:pt x="209590" y="46603"/>
                    </a:moveTo>
                    <a:lnTo>
                      <a:pt x="192337" y="46603"/>
                    </a:lnTo>
                    <a:lnTo>
                      <a:pt x="192337" y="6384"/>
                    </a:lnTo>
                    <a:cubicBezTo>
                      <a:pt x="192337" y="2554"/>
                      <a:pt x="189782" y="0"/>
                      <a:pt x="185947" y="0"/>
                    </a:cubicBezTo>
                    <a:lnTo>
                      <a:pt x="123965" y="0"/>
                    </a:lnTo>
                    <a:cubicBezTo>
                      <a:pt x="120131" y="0"/>
                      <a:pt x="117575" y="2554"/>
                      <a:pt x="117575" y="6384"/>
                    </a:cubicBezTo>
                    <a:lnTo>
                      <a:pt x="117575" y="46603"/>
                    </a:lnTo>
                    <a:lnTo>
                      <a:pt x="99044" y="46603"/>
                    </a:lnTo>
                    <a:lnTo>
                      <a:pt x="99044" y="6384"/>
                    </a:lnTo>
                    <a:cubicBezTo>
                      <a:pt x="99044" y="2554"/>
                      <a:pt x="96488" y="0"/>
                      <a:pt x="92654" y="0"/>
                    </a:cubicBezTo>
                    <a:lnTo>
                      <a:pt x="30033" y="0"/>
                    </a:lnTo>
                    <a:cubicBezTo>
                      <a:pt x="26199" y="0"/>
                      <a:pt x="23643" y="2554"/>
                      <a:pt x="23643" y="6384"/>
                    </a:cubicBezTo>
                    <a:lnTo>
                      <a:pt x="23643" y="46603"/>
                    </a:lnTo>
                    <a:lnTo>
                      <a:pt x="6390" y="46603"/>
                    </a:lnTo>
                    <a:cubicBezTo>
                      <a:pt x="2556" y="46603"/>
                      <a:pt x="0" y="49157"/>
                      <a:pt x="0" y="52987"/>
                    </a:cubicBezTo>
                    <a:cubicBezTo>
                      <a:pt x="0" y="56817"/>
                      <a:pt x="2556" y="59371"/>
                      <a:pt x="6390" y="59371"/>
                    </a:cubicBezTo>
                    <a:lnTo>
                      <a:pt x="7668" y="59371"/>
                    </a:lnTo>
                    <a:lnTo>
                      <a:pt x="7668" y="146193"/>
                    </a:lnTo>
                    <a:cubicBezTo>
                      <a:pt x="7668" y="150024"/>
                      <a:pt x="10224" y="152577"/>
                      <a:pt x="14058" y="152577"/>
                    </a:cubicBezTo>
                    <a:lnTo>
                      <a:pt x="201283" y="152577"/>
                    </a:lnTo>
                    <a:cubicBezTo>
                      <a:pt x="205117" y="152577"/>
                      <a:pt x="207673" y="150024"/>
                      <a:pt x="207673" y="146193"/>
                    </a:cubicBezTo>
                    <a:lnTo>
                      <a:pt x="207673" y="59371"/>
                    </a:lnTo>
                    <a:lnTo>
                      <a:pt x="208951" y="59371"/>
                    </a:lnTo>
                    <a:cubicBezTo>
                      <a:pt x="212785" y="59371"/>
                      <a:pt x="215341" y="56817"/>
                      <a:pt x="215341" y="52987"/>
                    </a:cubicBezTo>
                    <a:cubicBezTo>
                      <a:pt x="215341" y="49157"/>
                      <a:pt x="213424" y="46603"/>
                      <a:pt x="209590" y="46603"/>
                    </a:cubicBezTo>
                    <a:lnTo>
                      <a:pt x="209590" y="46603"/>
                    </a:lnTo>
                    <a:close/>
                    <a:moveTo>
                      <a:pt x="130355" y="12768"/>
                    </a:moveTo>
                    <a:lnTo>
                      <a:pt x="180197" y="12768"/>
                    </a:lnTo>
                    <a:lnTo>
                      <a:pt x="180197" y="46603"/>
                    </a:lnTo>
                    <a:lnTo>
                      <a:pt x="130355" y="46603"/>
                    </a:lnTo>
                    <a:lnTo>
                      <a:pt x="130355" y="12768"/>
                    </a:lnTo>
                    <a:close/>
                    <a:moveTo>
                      <a:pt x="37062" y="12768"/>
                    </a:moveTo>
                    <a:lnTo>
                      <a:pt x="86903" y="12768"/>
                    </a:lnTo>
                    <a:lnTo>
                      <a:pt x="86903" y="46603"/>
                    </a:lnTo>
                    <a:lnTo>
                      <a:pt x="37062" y="46603"/>
                    </a:lnTo>
                    <a:lnTo>
                      <a:pt x="37062" y="12768"/>
                    </a:lnTo>
                    <a:close/>
                    <a:moveTo>
                      <a:pt x="195532" y="140448"/>
                    </a:moveTo>
                    <a:lnTo>
                      <a:pt x="21087" y="140448"/>
                    </a:lnTo>
                    <a:lnTo>
                      <a:pt x="21087" y="59371"/>
                    </a:lnTo>
                    <a:lnTo>
                      <a:pt x="195532" y="59371"/>
                    </a:lnTo>
                    <a:lnTo>
                      <a:pt x="195532" y="14044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1" name="Graphic 5">
                <a:extLst>
                  <a:ext uri="{FF2B5EF4-FFF2-40B4-BE49-F238E27FC236}">
                    <a16:creationId xmlns:a16="http://schemas.microsoft.com/office/drawing/2014/main" id="{1B93F636-0DA6-4015-929B-130CCEA879D8}"/>
                  </a:ext>
                </a:extLst>
              </p:cNvPr>
              <p:cNvSpPr/>
              <p:nvPr/>
            </p:nvSpPr>
            <p:spPr>
              <a:xfrm>
                <a:off x="6961197" y="2445866"/>
                <a:ext cx="43451" cy="43411"/>
              </a:xfrm>
              <a:custGeom>
                <a:avLst/>
                <a:gdLst>
                  <a:gd name="connsiteX0" fmla="*/ 21726 w 43451"/>
                  <a:gd name="connsiteY0" fmla="*/ 43411 h 43411"/>
                  <a:gd name="connsiteX1" fmla="*/ 43451 w 43451"/>
                  <a:gd name="connsiteY1" fmla="*/ 21706 h 43411"/>
                  <a:gd name="connsiteX2" fmla="*/ 21726 w 43451"/>
                  <a:gd name="connsiteY2" fmla="*/ 0 h 43411"/>
                  <a:gd name="connsiteX3" fmla="*/ 0 w 43451"/>
                  <a:gd name="connsiteY3" fmla="*/ 21706 h 43411"/>
                  <a:gd name="connsiteX4" fmla="*/ 0 w 43451"/>
                  <a:gd name="connsiteY4" fmla="*/ 21706 h 43411"/>
                  <a:gd name="connsiteX5" fmla="*/ 21726 w 43451"/>
                  <a:gd name="connsiteY5" fmla="*/ 43411 h 43411"/>
                  <a:gd name="connsiteX6" fmla="*/ 21726 w 43451"/>
                  <a:gd name="connsiteY6" fmla="*/ 12130 h 43411"/>
                  <a:gd name="connsiteX7" fmla="*/ 30671 w 43451"/>
                  <a:gd name="connsiteY7" fmla="*/ 21067 h 43411"/>
                  <a:gd name="connsiteX8" fmla="*/ 21726 w 43451"/>
                  <a:gd name="connsiteY8" fmla="*/ 30005 h 43411"/>
                  <a:gd name="connsiteX9" fmla="*/ 12780 w 43451"/>
                  <a:gd name="connsiteY9" fmla="*/ 21067 h 43411"/>
                  <a:gd name="connsiteX10" fmla="*/ 12780 w 43451"/>
                  <a:gd name="connsiteY10" fmla="*/ 21067 h 43411"/>
                  <a:gd name="connsiteX11" fmla="*/ 21726 w 43451"/>
                  <a:gd name="connsiteY11" fmla="*/ 12130 h 4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51" h="43411">
                    <a:moveTo>
                      <a:pt x="21726" y="43411"/>
                    </a:moveTo>
                    <a:cubicBezTo>
                      <a:pt x="33866" y="43411"/>
                      <a:pt x="43451" y="33835"/>
                      <a:pt x="43451" y="21706"/>
                    </a:cubicBezTo>
                    <a:cubicBezTo>
                      <a:pt x="43451" y="9576"/>
                      <a:pt x="33866" y="0"/>
                      <a:pt x="21726" y="0"/>
                    </a:cubicBezTo>
                    <a:cubicBezTo>
                      <a:pt x="9585" y="0"/>
                      <a:pt x="0" y="9576"/>
                      <a:pt x="0" y="21706"/>
                    </a:cubicBezTo>
                    <a:cubicBezTo>
                      <a:pt x="0" y="21706"/>
                      <a:pt x="0" y="21706"/>
                      <a:pt x="0" y="21706"/>
                    </a:cubicBezTo>
                    <a:cubicBezTo>
                      <a:pt x="0" y="33197"/>
                      <a:pt x="9585" y="43411"/>
                      <a:pt x="21726" y="43411"/>
                    </a:cubicBezTo>
                    <a:close/>
                    <a:moveTo>
                      <a:pt x="21726" y="12130"/>
                    </a:moveTo>
                    <a:cubicBezTo>
                      <a:pt x="26837" y="12130"/>
                      <a:pt x="30671" y="15960"/>
                      <a:pt x="30671" y="21067"/>
                    </a:cubicBezTo>
                    <a:cubicBezTo>
                      <a:pt x="30671" y="26174"/>
                      <a:pt x="26837" y="30005"/>
                      <a:pt x="21726" y="30005"/>
                    </a:cubicBezTo>
                    <a:cubicBezTo>
                      <a:pt x="16614" y="30005"/>
                      <a:pt x="12780" y="26174"/>
                      <a:pt x="12780" y="21067"/>
                    </a:cubicBezTo>
                    <a:cubicBezTo>
                      <a:pt x="12780" y="21067"/>
                      <a:pt x="12780" y="21067"/>
                      <a:pt x="12780" y="21067"/>
                    </a:cubicBezTo>
                    <a:cubicBezTo>
                      <a:pt x="12780" y="15960"/>
                      <a:pt x="16614" y="12130"/>
                      <a:pt x="21726" y="1213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82" name="Graphic 5">
              <a:extLst>
                <a:ext uri="{FF2B5EF4-FFF2-40B4-BE49-F238E27FC236}">
                  <a16:creationId xmlns:a16="http://schemas.microsoft.com/office/drawing/2014/main" id="{0D1CE9E7-AA01-4EBE-96C2-BF9083027598}"/>
                </a:ext>
              </a:extLst>
            </p:cNvPr>
            <p:cNvGrpSpPr/>
            <p:nvPr/>
          </p:nvGrpSpPr>
          <p:grpSpPr>
            <a:xfrm>
              <a:off x="6533242" y="3555497"/>
              <a:ext cx="265098" cy="178367"/>
              <a:chOff x="9948395" y="2955946"/>
              <a:chExt cx="240998" cy="162153"/>
            </a:xfrm>
            <a:solidFill>
              <a:srgbClr val="04986E"/>
            </a:solidFill>
          </p:grpSpPr>
          <p:sp>
            <p:nvSpPr>
              <p:cNvPr id="483" name="Graphic 5">
                <a:extLst>
                  <a:ext uri="{FF2B5EF4-FFF2-40B4-BE49-F238E27FC236}">
                    <a16:creationId xmlns:a16="http://schemas.microsoft.com/office/drawing/2014/main" id="{C9FA31C9-555D-41E3-8889-5AB29A5279B8}"/>
                  </a:ext>
                </a:extLst>
              </p:cNvPr>
              <p:cNvSpPr/>
              <p:nvPr/>
            </p:nvSpPr>
            <p:spPr>
              <a:xfrm>
                <a:off x="9948395" y="3014971"/>
                <a:ext cx="72809" cy="94665"/>
              </a:xfrm>
              <a:custGeom>
                <a:avLst/>
                <a:gdLst>
                  <a:gd name="connsiteX0" fmla="*/ 41632 w 72809"/>
                  <a:gd name="connsiteY0" fmla="*/ 61632 h 94665"/>
                  <a:gd name="connsiteX1" fmla="*/ 72304 w 72809"/>
                  <a:gd name="connsiteY1" fmla="*/ 21413 h 94665"/>
                  <a:gd name="connsiteX2" fmla="*/ 5849 w 72809"/>
                  <a:gd name="connsiteY2" fmla="*/ 984 h 94665"/>
                  <a:gd name="connsiteX3" fmla="*/ 98 w 72809"/>
                  <a:gd name="connsiteY3" fmla="*/ 8007 h 94665"/>
                  <a:gd name="connsiteX4" fmla="*/ 7127 w 72809"/>
                  <a:gd name="connsiteY4" fmla="*/ 13752 h 94665"/>
                  <a:gd name="connsiteX5" fmla="*/ 7127 w 72809"/>
                  <a:gd name="connsiteY5" fmla="*/ 13752 h 94665"/>
                  <a:gd name="connsiteX6" fmla="*/ 59524 w 72809"/>
                  <a:gd name="connsiteY6" fmla="*/ 24605 h 94665"/>
                  <a:gd name="connsiteX7" fmla="*/ 35881 w 72809"/>
                  <a:gd name="connsiteY7" fmla="*/ 50141 h 94665"/>
                  <a:gd name="connsiteX8" fmla="*/ 19906 w 72809"/>
                  <a:gd name="connsiteY8" fmla="*/ 68655 h 94665"/>
                  <a:gd name="connsiteX9" fmla="*/ 35242 w 72809"/>
                  <a:gd name="connsiteY9" fmla="*/ 93552 h 94665"/>
                  <a:gd name="connsiteX10" fmla="*/ 44189 w 72809"/>
                  <a:gd name="connsiteY10" fmla="*/ 92275 h 94665"/>
                  <a:gd name="connsiteX11" fmla="*/ 42910 w 72809"/>
                  <a:gd name="connsiteY11" fmla="*/ 83338 h 94665"/>
                  <a:gd name="connsiteX12" fmla="*/ 33325 w 72809"/>
                  <a:gd name="connsiteY12" fmla="*/ 69931 h 94665"/>
                  <a:gd name="connsiteX13" fmla="*/ 41632 w 72809"/>
                  <a:gd name="connsiteY13" fmla="*/ 61632 h 9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09" h="94665">
                    <a:moveTo>
                      <a:pt x="41632" y="61632"/>
                    </a:moveTo>
                    <a:cubicBezTo>
                      <a:pt x="63358" y="51418"/>
                      <a:pt x="75499" y="35458"/>
                      <a:pt x="72304" y="21413"/>
                    </a:cubicBezTo>
                    <a:cubicBezTo>
                      <a:pt x="69748" y="11837"/>
                      <a:pt x="57607" y="-4123"/>
                      <a:pt x="5849" y="984"/>
                    </a:cubicBezTo>
                    <a:cubicBezTo>
                      <a:pt x="2014" y="984"/>
                      <a:pt x="-541" y="4176"/>
                      <a:pt x="98" y="8007"/>
                    </a:cubicBezTo>
                    <a:cubicBezTo>
                      <a:pt x="98" y="11837"/>
                      <a:pt x="3293" y="14391"/>
                      <a:pt x="7127" y="13752"/>
                    </a:cubicBezTo>
                    <a:lnTo>
                      <a:pt x="7127" y="13752"/>
                    </a:lnTo>
                    <a:cubicBezTo>
                      <a:pt x="42910" y="10560"/>
                      <a:pt x="58246" y="17583"/>
                      <a:pt x="59524" y="24605"/>
                    </a:cubicBezTo>
                    <a:cubicBezTo>
                      <a:pt x="60802" y="31628"/>
                      <a:pt x="53773" y="41842"/>
                      <a:pt x="35881" y="50141"/>
                    </a:cubicBezTo>
                    <a:cubicBezTo>
                      <a:pt x="25658" y="54610"/>
                      <a:pt x="20545" y="60994"/>
                      <a:pt x="19906" y="68655"/>
                    </a:cubicBezTo>
                    <a:cubicBezTo>
                      <a:pt x="18629" y="82061"/>
                      <a:pt x="33325" y="92275"/>
                      <a:pt x="35242" y="93552"/>
                    </a:cubicBezTo>
                    <a:cubicBezTo>
                      <a:pt x="38437" y="95467"/>
                      <a:pt x="42271" y="94829"/>
                      <a:pt x="44189" y="92275"/>
                    </a:cubicBezTo>
                    <a:cubicBezTo>
                      <a:pt x="46105" y="89083"/>
                      <a:pt x="45466" y="85253"/>
                      <a:pt x="42910" y="83338"/>
                    </a:cubicBezTo>
                    <a:cubicBezTo>
                      <a:pt x="38437" y="80146"/>
                      <a:pt x="32686" y="74400"/>
                      <a:pt x="33325" y="69931"/>
                    </a:cubicBezTo>
                    <a:cubicBezTo>
                      <a:pt x="33964" y="65463"/>
                      <a:pt x="38437" y="62909"/>
                      <a:pt x="41632" y="61632"/>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4" name="Graphic 5">
                <a:extLst>
                  <a:ext uri="{FF2B5EF4-FFF2-40B4-BE49-F238E27FC236}">
                    <a16:creationId xmlns:a16="http://schemas.microsoft.com/office/drawing/2014/main" id="{88551844-A419-4714-8675-55E73950A130}"/>
                  </a:ext>
                </a:extLst>
              </p:cNvPr>
              <p:cNvSpPr/>
              <p:nvPr/>
            </p:nvSpPr>
            <p:spPr>
              <a:xfrm>
                <a:off x="10015336" y="2955946"/>
                <a:ext cx="161436" cy="162153"/>
              </a:xfrm>
              <a:custGeom>
                <a:avLst/>
                <a:gdLst>
                  <a:gd name="connsiteX0" fmla="*/ 159999 w 161436"/>
                  <a:gd name="connsiteY0" fmla="*/ 24897 h 162153"/>
                  <a:gd name="connsiteX1" fmla="*/ 136995 w 161436"/>
                  <a:gd name="connsiteY1" fmla="*/ 1915 h 162153"/>
                  <a:gd name="connsiteX2" fmla="*/ 128049 w 161436"/>
                  <a:gd name="connsiteY2" fmla="*/ 1915 h 162153"/>
                  <a:gd name="connsiteX3" fmla="*/ 82041 w 161436"/>
                  <a:gd name="connsiteY3" fmla="*/ 47880 h 162153"/>
                  <a:gd name="connsiteX4" fmla="*/ 13030 w 161436"/>
                  <a:gd name="connsiteY4" fmla="*/ 116827 h 162153"/>
                  <a:gd name="connsiteX5" fmla="*/ 11752 w 161436"/>
                  <a:gd name="connsiteY5" fmla="*/ 119381 h 162153"/>
                  <a:gd name="connsiteX6" fmla="*/ 251 w 161436"/>
                  <a:gd name="connsiteY6" fmla="*/ 153854 h 162153"/>
                  <a:gd name="connsiteX7" fmla="*/ 1528 w 161436"/>
                  <a:gd name="connsiteY7" fmla="*/ 160238 h 162153"/>
                  <a:gd name="connsiteX8" fmla="*/ 6002 w 161436"/>
                  <a:gd name="connsiteY8" fmla="*/ 162153 h 162153"/>
                  <a:gd name="connsiteX9" fmla="*/ 7918 w 161436"/>
                  <a:gd name="connsiteY9" fmla="*/ 161515 h 162153"/>
                  <a:gd name="connsiteX10" fmla="*/ 42424 w 161436"/>
                  <a:gd name="connsiteY10" fmla="*/ 150024 h 162153"/>
                  <a:gd name="connsiteX11" fmla="*/ 44980 w 161436"/>
                  <a:gd name="connsiteY11" fmla="*/ 148747 h 162153"/>
                  <a:gd name="connsiteX12" fmla="*/ 113991 w 161436"/>
                  <a:gd name="connsiteY12" fmla="*/ 79800 h 162153"/>
                  <a:gd name="connsiteX13" fmla="*/ 159999 w 161436"/>
                  <a:gd name="connsiteY13" fmla="*/ 33835 h 162153"/>
                  <a:gd name="connsiteX14" fmla="*/ 159999 w 161436"/>
                  <a:gd name="connsiteY14" fmla="*/ 24897 h 162153"/>
                  <a:gd name="connsiteX15" fmla="*/ 36673 w 161436"/>
                  <a:gd name="connsiteY15" fmla="*/ 139171 h 162153"/>
                  <a:gd name="connsiteX16" fmla="*/ 15587 w 161436"/>
                  <a:gd name="connsiteY16" fmla="*/ 146193 h 162153"/>
                  <a:gd name="connsiteX17" fmla="*/ 22615 w 161436"/>
                  <a:gd name="connsiteY17" fmla="*/ 125126 h 162153"/>
                  <a:gd name="connsiteX18" fmla="*/ 85876 w 161436"/>
                  <a:gd name="connsiteY18" fmla="*/ 61286 h 162153"/>
                  <a:gd name="connsiteX19" fmla="*/ 99933 w 161436"/>
                  <a:gd name="connsiteY19" fmla="*/ 75331 h 162153"/>
                  <a:gd name="connsiteX20" fmla="*/ 36673 w 161436"/>
                  <a:gd name="connsiteY20" fmla="*/ 139171 h 162153"/>
                  <a:gd name="connsiteX21" fmla="*/ 108880 w 161436"/>
                  <a:gd name="connsiteY21" fmla="*/ 66393 h 162153"/>
                  <a:gd name="connsiteX22" fmla="*/ 94821 w 161436"/>
                  <a:gd name="connsiteY22" fmla="*/ 52349 h 162153"/>
                  <a:gd name="connsiteX23" fmla="*/ 131883 w 161436"/>
                  <a:gd name="connsiteY23" fmla="*/ 15322 h 162153"/>
                  <a:gd name="connsiteX24" fmla="*/ 145941 w 161436"/>
                  <a:gd name="connsiteY24" fmla="*/ 29366 h 162153"/>
                  <a:gd name="connsiteX25" fmla="*/ 108880 w 161436"/>
                  <a:gd name="connsiteY25" fmla="*/ 66393 h 1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436" h="162153">
                    <a:moveTo>
                      <a:pt x="159999" y="24897"/>
                    </a:moveTo>
                    <a:lnTo>
                      <a:pt x="136995" y="1915"/>
                    </a:lnTo>
                    <a:cubicBezTo>
                      <a:pt x="134439" y="-638"/>
                      <a:pt x="130605" y="-638"/>
                      <a:pt x="128049" y="1915"/>
                    </a:cubicBezTo>
                    <a:lnTo>
                      <a:pt x="82041" y="47880"/>
                    </a:lnTo>
                    <a:lnTo>
                      <a:pt x="13030" y="116827"/>
                    </a:lnTo>
                    <a:cubicBezTo>
                      <a:pt x="12392" y="117465"/>
                      <a:pt x="11752" y="118104"/>
                      <a:pt x="11752" y="119381"/>
                    </a:cubicBezTo>
                    <a:lnTo>
                      <a:pt x="251" y="153854"/>
                    </a:lnTo>
                    <a:cubicBezTo>
                      <a:pt x="-388" y="156408"/>
                      <a:pt x="251" y="158323"/>
                      <a:pt x="1528" y="160238"/>
                    </a:cubicBezTo>
                    <a:cubicBezTo>
                      <a:pt x="2807" y="161515"/>
                      <a:pt x="4084" y="162153"/>
                      <a:pt x="6002" y="162153"/>
                    </a:cubicBezTo>
                    <a:cubicBezTo>
                      <a:pt x="6641" y="162153"/>
                      <a:pt x="7279" y="162153"/>
                      <a:pt x="7918" y="161515"/>
                    </a:cubicBezTo>
                    <a:lnTo>
                      <a:pt x="42424" y="150024"/>
                    </a:lnTo>
                    <a:cubicBezTo>
                      <a:pt x="43063" y="149385"/>
                      <a:pt x="44341" y="149385"/>
                      <a:pt x="44980" y="148747"/>
                    </a:cubicBezTo>
                    <a:lnTo>
                      <a:pt x="113991" y="79800"/>
                    </a:lnTo>
                    <a:lnTo>
                      <a:pt x="159999" y="33835"/>
                    </a:lnTo>
                    <a:cubicBezTo>
                      <a:pt x="161916" y="31281"/>
                      <a:pt x="161916" y="27451"/>
                      <a:pt x="159999" y="24897"/>
                    </a:cubicBezTo>
                    <a:close/>
                    <a:moveTo>
                      <a:pt x="36673" y="139171"/>
                    </a:moveTo>
                    <a:lnTo>
                      <a:pt x="15587" y="146193"/>
                    </a:lnTo>
                    <a:lnTo>
                      <a:pt x="22615" y="125126"/>
                    </a:lnTo>
                    <a:lnTo>
                      <a:pt x="85876" y="61286"/>
                    </a:lnTo>
                    <a:lnTo>
                      <a:pt x="99933" y="75331"/>
                    </a:lnTo>
                    <a:lnTo>
                      <a:pt x="36673" y="139171"/>
                    </a:lnTo>
                    <a:close/>
                    <a:moveTo>
                      <a:pt x="108880" y="66393"/>
                    </a:moveTo>
                    <a:lnTo>
                      <a:pt x="94821" y="52349"/>
                    </a:lnTo>
                    <a:lnTo>
                      <a:pt x="131883" y="15322"/>
                    </a:lnTo>
                    <a:lnTo>
                      <a:pt x="145941" y="29366"/>
                    </a:lnTo>
                    <a:lnTo>
                      <a:pt x="108880" y="6639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5" name="Graphic 5">
                <a:extLst>
                  <a:ext uri="{FF2B5EF4-FFF2-40B4-BE49-F238E27FC236}">
                    <a16:creationId xmlns:a16="http://schemas.microsoft.com/office/drawing/2014/main" id="{3E34A458-4FEF-48EA-B22D-8A84718706CC}"/>
                  </a:ext>
                </a:extLst>
              </p:cNvPr>
              <p:cNvSpPr/>
              <p:nvPr/>
            </p:nvSpPr>
            <p:spPr>
              <a:xfrm>
                <a:off x="10144025" y="3015317"/>
                <a:ext cx="45368" cy="45326"/>
              </a:xfrm>
              <a:custGeom>
                <a:avLst/>
                <a:gdLst>
                  <a:gd name="connsiteX0" fmla="*/ 43452 w 45368"/>
                  <a:gd name="connsiteY0" fmla="*/ 1915 h 45326"/>
                  <a:gd name="connsiteX1" fmla="*/ 34506 w 45368"/>
                  <a:gd name="connsiteY1" fmla="*/ 1915 h 45326"/>
                  <a:gd name="connsiteX2" fmla="*/ 1917 w 45368"/>
                  <a:gd name="connsiteY2" fmla="*/ 34474 h 45326"/>
                  <a:gd name="connsiteX3" fmla="*/ 1917 w 45368"/>
                  <a:gd name="connsiteY3" fmla="*/ 43411 h 45326"/>
                  <a:gd name="connsiteX4" fmla="*/ 10862 w 45368"/>
                  <a:gd name="connsiteY4" fmla="*/ 43411 h 45326"/>
                  <a:gd name="connsiteX5" fmla="*/ 43452 w 45368"/>
                  <a:gd name="connsiteY5" fmla="*/ 10853 h 45326"/>
                  <a:gd name="connsiteX6" fmla="*/ 43452 w 45368"/>
                  <a:gd name="connsiteY6" fmla="*/ 1915 h 45326"/>
                  <a:gd name="connsiteX7" fmla="*/ 43452 w 45368"/>
                  <a:gd name="connsiteY7" fmla="*/ 1915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8" h="45326">
                    <a:moveTo>
                      <a:pt x="43452" y="1915"/>
                    </a:moveTo>
                    <a:cubicBezTo>
                      <a:pt x="40896" y="-638"/>
                      <a:pt x="37062" y="-638"/>
                      <a:pt x="34506" y="1915"/>
                    </a:cubicBezTo>
                    <a:lnTo>
                      <a:pt x="1917" y="34474"/>
                    </a:lnTo>
                    <a:cubicBezTo>
                      <a:pt x="-639" y="37027"/>
                      <a:pt x="-639" y="40857"/>
                      <a:pt x="1917" y="43411"/>
                    </a:cubicBezTo>
                    <a:cubicBezTo>
                      <a:pt x="4472" y="45965"/>
                      <a:pt x="8307" y="45965"/>
                      <a:pt x="10862" y="43411"/>
                    </a:cubicBezTo>
                    <a:lnTo>
                      <a:pt x="43452" y="10853"/>
                    </a:lnTo>
                    <a:cubicBezTo>
                      <a:pt x="46007" y="8299"/>
                      <a:pt x="46007" y="4469"/>
                      <a:pt x="43452" y="1915"/>
                    </a:cubicBezTo>
                    <a:cubicBezTo>
                      <a:pt x="43452" y="1915"/>
                      <a:pt x="43452" y="1915"/>
                      <a:pt x="43452" y="1915"/>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86" name="Graphic 5">
              <a:extLst>
                <a:ext uri="{FF2B5EF4-FFF2-40B4-BE49-F238E27FC236}">
                  <a16:creationId xmlns:a16="http://schemas.microsoft.com/office/drawing/2014/main" id="{5A00E602-63CA-4C3E-A1ED-75D6DC7EC3A8}"/>
                </a:ext>
              </a:extLst>
            </p:cNvPr>
            <p:cNvGrpSpPr/>
            <p:nvPr/>
          </p:nvGrpSpPr>
          <p:grpSpPr>
            <a:xfrm>
              <a:off x="6614878" y="3923112"/>
              <a:ext cx="110354" cy="237355"/>
              <a:chOff x="598098" y="3898222"/>
              <a:chExt cx="100322" cy="215777"/>
            </a:xfrm>
            <a:solidFill>
              <a:srgbClr val="04986E"/>
            </a:solidFill>
          </p:grpSpPr>
          <p:sp>
            <p:nvSpPr>
              <p:cNvPr id="487" name="Graphic 5">
                <a:extLst>
                  <a:ext uri="{FF2B5EF4-FFF2-40B4-BE49-F238E27FC236}">
                    <a16:creationId xmlns:a16="http://schemas.microsoft.com/office/drawing/2014/main" id="{2F76B013-B9D7-494A-89C1-76BB675E0799}"/>
                  </a:ext>
                </a:extLst>
              </p:cNvPr>
              <p:cNvSpPr/>
              <p:nvPr/>
            </p:nvSpPr>
            <p:spPr>
              <a:xfrm>
                <a:off x="598098" y="3970999"/>
                <a:ext cx="100322" cy="143000"/>
              </a:xfrm>
              <a:custGeom>
                <a:avLst/>
                <a:gdLst>
                  <a:gd name="connsiteX0" fmla="*/ 93932 w 100322"/>
                  <a:gd name="connsiteY0" fmla="*/ 101505 h 143000"/>
                  <a:gd name="connsiteX1" fmla="*/ 70928 w 100322"/>
                  <a:gd name="connsiteY1" fmla="*/ 101505 h 143000"/>
                  <a:gd name="connsiteX2" fmla="*/ 70928 w 100322"/>
                  <a:gd name="connsiteY2" fmla="*/ 6384 h 143000"/>
                  <a:gd name="connsiteX3" fmla="*/ 64538 w 100322"/>
                  <a:gd name="connsiteY3" fmla="*/ 0 h 143000"/>
                  <a:gd name="connsiteX4" fmla="*/ 13419 w 100322"/>
                  <a:gd name="connsiteY4" fmla="*/ 0 h 143000"/>
                  <a:gd name="connsiteX5" fmla="*/ 7029 w 100322"/>
                  <a:gd name="connsiteY5" fmla="*/ 6384 h 143000"/>
                  <a:gd name="connsiteX6" fmla="*/ 7029 w 100322"/>
                  <a:gd name="connsiteY6" fmla="*/ 35112 h 143000"/>
                  <a:gd name="connsiteX7" fmla="*/ 13419 w 100322"/>
                  <a:gd name="connsiteY7" fmla="*/ 41496 h 143000"/>
                  <a:gd name="connsiteX8" fmla="*/ 28755 w 100322"/>
                  <a:gd name="connsiteY8" fmla="*/ 41496 h 143000"/>
                  <a:gd name="connsiteX9" fmla="*/ 28755 w 100322"/>
                  <a:gd name="connsiteY9" fmla="*/ 101505 h 143000"/>
                  <a:gd name="connsiteX10" fmla="*/ 6390 w 100322"/>
                  <a:gd name="connsiteY10" fmla="*/ 101505 h 143000"/>
                  <a:gd name="connsiteX11" fmla="*/ 0 w 100322"/>
                  <a:gd name="connsiteY11" fmla="*/ 107889 h 143000"/>
                  <a:gd name="connsiteX12" fmla="*/ 0 w 100322"/>
                  <a:gd name="connsiteY12" fmla="*/ 136617 h 143000"/>
                  <a:gd name="connsiteX13" fmla="*/ 6390 w 100322"/>
                  <a:gd name="connsiteY13" fmla="*/ 143001 h 143000"/>
                  <a:gd name="connsiteX14" fmla="*/ 93932 w 100322"/>
                  <a:gd name="connsiteY14" fmla="*/ 143001 h 143000"/>
                  <a:gd name="connsiteX15" fmla="*/ 100322 w 100322"/>
                  <a:gd name="connsiteY15" fmla="*/ 136617 h 143000"/>
                  <a:gd name="connsiteX16" fmla="*/ 100322 w 100322"/>
                  <a:gd name="connsiteY16" fmla="*/ 107889 h 143000"/>
                  <a:gd name="connsiteX17" fmla="*/ 93932 w 100322"/>
                  <a:gd name="connsiteY17" fmla="*/ 101505 h 143000"/>
                  <a:gd name="connsiteX18" fmla="*/ 87542 w 100322"/>
                  <a:gd name="connsiteY18" fmla="*/ 130233 h 143000"/>
                  <a:gd name="connsiteX19" fmla="*/ 13419 w 100322"/>
                  <a:gd name="connsiteY19" fmla="*/ 130233 h 143000"/>
                  <a:gd name="connsiteX20" fmla="*/ 13419 w 100322"/>
                  <a:gd name="connsiteY20" fmla="*/ 114273 h 143000"/>
                  <a:gd name="connsiteX21" fmla="*/ 36423 w 100322"/>
                  <a:gd name="connsiteY21" fmla="*/ 114273 h 143000"/>
                  <a:gd name="connsiteX22" fmla="*/ 42813 w 100322"/>
                  <a:gd name="connsiteY22" fmla="*/ 107889 h 143000"/>
                  <a:gd name="connsiteX23" fmla="*/ 42813 w 100322"/>
                  <a:gd name="connsiteY23" fmla="*/ 35112 h 143000"/>
                  <a:gd name="connsiteX24" fmla="*/ 36423 w 100322"/>
                  <a:gd name="connsiteY24" fmla="*/ 28728 h 143000"/>
                  <a:gd name="connsiteX25" fmla="*/ 21087 w 100322"/>
                  <a:gd name="connsiteY25" fmla="*/ 28728 h 143000"/>
                  <a:gd name="connsiteX26" fmla="*/ 21087 w 100322"/>
                  <a:gd name="connsiteY26" fmla="*/ 12768 h 143000"/>
                  <a:gd name="connsiteX27" fmla="*/ 59426 w 100322"/>
                  <a:gd name="connsiteY27" fmla="*/ 12768 h 143000"/>
                  <a:gd name="connsiteX28" fmla="*/ 59426 w 100322"/>
                  <a:gd name="connsiteY28" fmla="*/ 107889 h 143000"/>
                  <a:gd name="connsiteX29" fmla="*/ 65816 w 100322"/>
                  <a:gd name="connsiteY29" fmla="*/ 114273 h 143000"/>
                  <a:gd name="connsiteX30" fmla="*/ 88820 w 100322"/>
                  <a:gd name="connsiteY30" fmla="*/ 114273 h 143000"/>
                  <a:gd name="connsiteX31" fmla="*/ 87542 w 100322"/>
                  <a:gd name="connsiteY31" fmla="*/ 130233 h 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322" h="143000">
                    <a:moveTo>
                      <a:pt x="93932" y="101505"/>
                    </a:moveTo>
                    <a:lnTo>
                      <a:pt x="70928" y="101505"/>
                    </a:lnTo>
                    <a:lnTo>
                      <a:pt x="70928" y="6384"/>
                    </a:lnTo>
                    <a:cubicBezTo>
                      <a:pt x="70928" y="2553"/>
                      <a:pt x="68372" y="0"/>
                      <a:pt x="64538" y="0"/>
                    </a:cubicBezTo>
                    <a:lnTo>
                      <a:pt x="13419" y="0"/>
                    </a:lnTo>
                    <a:cubicBezTo>
                      <a:pt x="9585" y="0"/>
                      <a:pt x="7029" y="2553"/>
                      <a:pt x="7029" y="6384"/>
                    </a:cubicBezTo>
                    <a:lnTo>
                      <a:pt x="7029" y="35112"/>
                    </a:lnTo>
                    <a:cubicBezTo>
                      <a:pt x="7029" y="38942"/>
                      <a:pt x="9585" y="41496"/>
                      <a:pt x="13419" y="41496"/>
                    </a:cubicBezTo>
                    <a:lnTo>
                      <a:pt x="28755" y="41496"/>
                    </a:lnTo>
                    <a:lnTo>
                      <a:pt x="28755" y="101505"/>
                    </a:lnTo>
                    <a:lnTo>
                      <a:pt x="6390" y="101505"/>
                    </a:lnTo>
                    <a:cubicBezTo>
                      <a:pt x="2556" y="101505"/>
                      <a:pt x="0" y="104059"/>
                      <a:pt x="0" y="107889"/>
                    </a:cubicBezTo>
                    <a:lnTo>
                      <a:pt x="0" y="136617"/>
                    </a:lnTo>
                    <a:cubicBezTo>
                      <a:pt x="0" y="140448"/>
                      <a:pt x="2556" y="143001"/>
                      <a:pt x="6390" y="143001"/>
                    </a:cubicBezTo>
                    <a:lnTo>
                      <a:pt x="93932" y="143001"/>
                    </a:lnTo>
                    <a:cubicBezTo>
                      <a:pt x="97766" y="143001"/>
                      <a:pt x="100322" y="140448"/>
                      <a:pt x="100322" y="136617"/>
                    </a:cubicBezTo>
                    <a:lnTo>
                      <a:pt x="100322" y="107889"/>
                    </a:lnTo>
                    <a:cubicBezTo>
                      <a:pt x="100322" y="104059"/>
                      <a:pt x="97766" y="101505"/>
                      <a:pt x="93932" y="101505"/>
                    </a:cubicBezTo>
                    <a:close/>
                    <a:moveTo>
                      <a:pt x="87542" y="130233"/>
                    </a:moveTo>
                    <a:lnTo>
                      <a:pt x="13419" y="130233"/>
                    </a:lnTo>
                    <a:lnTo>
                      <a:pt x="13419" y="114273"/>
                    </a:lnTo>
                    <a:lnTo>
                      <a:pt x="36423" y="114273"/>
                    </a:lnTo>
                    <a:cubicBezTo>
                      <a:pt x="40257" y="114273"/>
                      <a:pt x="42813" y="111720"/>
                      <a:pt x="42813" y="107889"/>
                    </a:cubicBezTo>
                    <a:lnTo>
                      <a:pt x="42813" y="35112"/>
                    </a:lnTo>
                    <a:cubicBezTo>
                      <a:pt x="42813" y="31281"/>
                      <a:pt x="40257" y="28728"/>
                      <a:pt x="36423" y="28728"/>
                    </a:cubicBezTo>
                    <a:lnTo>
                      <a:pt x="21087" y="28728"/>
                    </a:lnTo>
                    <a:lnTo>
                      <a:pt x="21087" y="12768"/>
                    </a:lnTo>
                    <a:lnTo>
                      <a:pt x="59426" y="12768"/>
                    </a:lnTo>
                    <a:lnTo>
                      <a:pt x="59426" y="107889"/>
                    </a:lnTo>
                    <a:cubicBezTo>
                      <a:pt x="59426" y="111720"/>
                      <a:pt x="61982" y="114273"/>
                      <a:pt x="65816" y="114273"/>
                    </a:cubicBezTo>
                    <a:lnTo>
                      <a:pt x="88820" y="114273"/>
                    </a:lnTo>
                    <a:lnTo>
                      <a:pt x="87542" y="13023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88" name="Graphic 5">
                <a:extLst>
                  <a:ext uri="{FF2B5EF4-FFF2-40B4-BE49-F238E27FC236}">
                    <a16:creationId xmlns:a16="http://schemas.microsoft.com/office/drawing/2014/main" id="{91901042-59FB-4AB3-96EE-9E49DCA1C192}"/>
                  </a:ext>
                </a:extLst>
              </p:cNvPr>
              <p:cNvSpPr/>
              <p:nvPr/>
            </p:nvSpPr>
            <p:spPr>
              <a:xfrm>
                <a:off x="616628" y="3898222"/>
                <a:ext cx="56231" cy="56178"/>
              </a:xfrm>
              <a:custGeom>
                <a:avLst/>
                <a:gdLst>
                  <a:gd name="connsiteX0" fmla="*/ 28116 w 56231"/>
                  <a:gd name="connsiteY0" fmla="*/ 56179 h 56178"/>
                  <a:gd name="connsiteX1" fmla="*/ 56231 w 56231"/>
                  <a:gd name="connsiteY1" fmla="*/ 28090 h 56178"/>
                  <a:gd name="connsiteX2" fmla="*/ 28116 w 56231"/>
                  <a:gd name="connsiteY2" fmla="*/ 0 h 56178"/>
                  <a:gd name="connsiteX3" fmla="*/ 0 w 56231"/>
                  <a:gd name="connsiteY3" fmla="*/ 28090 h 56178"/>
                  <a:gd name="connsiteX4" fmla="*/ 0 w 56231"/>
                  <a:gd name="connsiteY4" fmla="*/ 28090 h 56178"/>
                  <a:gd name="connsiteX5" fmla="*/ 28116 w 56231"/>
                  <a:gd name="connsiteY5" fmla="*/ 56179 h 56178"/>
                  <a:gd name="connsiteX6" fmla="*/ 28116 w 56231"/>
                  <a:gd name="connsiteY6" fmla="*/ 12768 h 56178"/>
                  <a:gd name="connsiteX7" fmla="*/ 43452 w 56231"/>
                  <a:gd name="connsiteY7" fmla="*/ 28090 h 56178"/>
                  <a:gd name="connsiteX8" fmla="*/ 28116 w 56231"/>
                  <a:gd name="connsiteY8" fmla="*/ 43411 h 56178"/>
                  <a:gd name="connsiteX9" fmla="*/ 12780 w 56231"/>
                  <a:gd name="connsiteY9" fmla="*/ 28090 h 56178"/>
                  <a:gd name="connsiteX10" fmla="*/ 12780 w 56231"/>
                  <a:gd name="connsiteY10" fmla="*/ 28090 h 56178"/>
                  <a:gd name="connsiteX11" fmla="*/ 28116 w 56231"/>
                  <a:gd name="connsiteY11" fmla="*/ 12768 h 56178"/>
                  <a:gd name="connsiteX12" fmla="*/ 28116 w 56231"/>
                  <a:gd name="connsiteY12" fmla="*/ 12768 h 5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31" h="56178">
                    <a:moveTo>
                      <a:pt x="28116" y="56179"/>
                    </a:moveTo>
                    <a:cubicBezTo>
                      <a:pt x="43452" y="56179"/>
                      <a:pt x="56231" y="43411"/>
                      <a:pt x="56231" y="28090"/>
                    </a:cubicBezTo>
                    <a:cubicBezTo>
                      <a:pt x="56231" y="12768"/>
                      <a:pt x="43452" y="0"/>
                      <a:pt x="28116" y="0"/>
                    </a:cubicBezTo>
                    <a:cubicBezTo>
                      <a:pt x="12780" y="0"/>
                      <a:pt x="0" y="12768"/>
                      <a:pt x="0" y="28090"/>
                    </a:cubicBezTo>
                    <a:cubicBezTo>
                      <a:pt x="0" y="28090"/>
                      <a:pt x="0" y="28090"/>
                      <a:pt x="0" y="28090"/>
                    </a:cubicBezTo>
                    <a:cubicBezTo>
                      <a:pt x="0" y="43411"/>
                      <a:pt x="12780" y="56179"/>
                      <a:pt x="28116" y="56179"/>
                    </a:cubicBezTo>
                    <a:close/>
                    <a:moveTo>
                      <a:pt x="28116" y="12768"/>
                    </a:moveTo>
                    <a:cubicBezTo>
                      <a:pt x="36423" y="12768"/>
                      <a:pt x="43452" y="19790"/>
                      <a:pt x="43452" y="28090"/>
                    </a:cubicBezTo>
                    <a:cubicBezTo>
                      <a:pt x="43452" y="36389"/>
                      <a:pt x="36423" y="43411"/>
                      <a:pt x="28116" y="43411"/>
                    </a:cubicBezTo>
                    <a:cubicBezTo>
                      <a:pt x="19809" y="43411"/>
                      <a:pt x="12780" y="36389"/>
                      <a:pt x="12780" y="28090"/>
                    </a:cubicBezTo>
                    <a:cubicBezTo>
                      <a:pt x="12780" y="28090"/>
                      <a:pt x="12780" y="28090"/>
                      <a:pt x="12780" y="28090"/>
                    </a:cubicBezTo>
                    <a:cubicBezTo>
                      <a:pt x="12780" y="19152"/>
                      <a:pt x="19809" y="12768"/>
                      <a:pt x="28116" y="12768"/>
                    </a:cubicBezTo>
                    <a:lnTo>
                      <a:pt x="28116" y="1276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sp>
        <p:nvSpPr>
          <p:cNvPr id="490" name="Rectangle 489">
            <a:extLst>
              <a:ext uri="{FF2B5EF4-FFF2-40B4-BE49-F238E27FC236}">
                <a16:creationId xmlns:a16="http://schemas.microsoft.com/office/drawing/2014/main" id="{AFB72D9E-BDCD-4F4D-995A-B221319C21C6}"/>
              </a:ext>
            </a:extLst>
          </p:cNvPr>
          <p:cNvSpPr/>
          <p:nvPr/>
        </p:nvSpPr>
        <p:spPr>
          <a:xfrm>
            <a:off x="4278003" y="4114247"/>
            <a:ext cx="1386743" cy="87442"/>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Institutional Knowledge</a:t>
            </a:r>
          </a:p>
        </p:txBody>
      </p:sp>
      <p:grpSp>
        <p:nvGrpSpPr>
          <p:cNvPr id="491" name="Group 490">
            <a:extLst>
              <a:ext uri="{FF2B5EF4-FFF2-40B4-BE49-F238E27FC236}">
                <a16:creationId xmlns:a16="http://schemas.microsoft.com/office/drawing/2014/main" id="{E9B8CE35-33D2-4808-89C9-FDD48A22012B}"/>
              </a:ext>
            </a:extLst>
          </p:cNvPr>
          <p:cNvGrpSpPr/>
          <p:nvPr/>
        </p:nvGrpSpPr>
        <p:grpSpPr>
          <a:xfrm>
            <a:off x="914400" y="2086451"/>
            <a:ext cx="4232277" cy="3574702"/>
            <a:chOff x="914400" y="2050087"/>
            <a:chExt cx="4232277" cy="3574702"/>
          </a:xfrm>
        </p:grpSpPr>
        <p:cxnSp>
          <p:nvCxnSpPr>
            <p:cNvPr id="492" name="Straight Connector 491">
              <a:extLst>
                <a:ext uri="{FF2B5EF4-FFF2-40B4-BE49-F238E27FC236}">
                  <a16:creationId xmlns:a16="http://schemas.microsoft.com/office/drawing/2014/main" id="{DBE3DD67-05E7-417C-A95E-D3D3D35B58C0}"/>
                </a:ext>
              </a:extLst>
            </p:cNvPr>
            <p:cNvCxnSpPr>
              <a:cxnSpLocks/>
              <a:endCxn id="523" idx="40"/>
            </p:cNvCxnSpPr>
            <p:nvPr/>
          </p:nvCxnSpPr>
          <p:spPr>
            <a:xfrm flipV="1">
              <a:off x="2619218" y="3601612"/>
              <a:ext cx="2070795" cy="1542826"/>
            </a:xfrm>
            <a:prstGeom prst="line">
              <a:avLst/>
            </a:prstGeom>
            <a:noFill/>
            <a:ln w="9525" cap="flat" cmpd="sng" algn="ctr">
              <a:solidFill>
                <a:srgbClr val="04986E"/>
              </a:solidFill>
              <a:prstDash val="solid"/>
            </a:ln>
            <a:effectLst/>
          </p:spPr>
        </p:cxnSp>
        <p:cxnSp>
          <p:nvCxnSpPr>
            <p:cNvPr id="493" name="Straight Connector 492">
              <a:extLst>
                <a:ext uri="{FF2B5EF4-FFF2-40B4-BE49-F238E27FC236}">
                  <a16:creationId xmlns:a16="http://schemas.microsoft.com/office/drawing/2014/main" id="{F14A8E51-66FE-48B0-9EB1-CA56659F8EBF}"/>
                </a:ext>
              </a:extLst>
            </p:cNvPr>
            <p:cNvCxnSpPr>
              <a:cxnSpLocks/>
              <a:endCxn id="511" idx="1"/>
            </p:cNvCxnSpPr>
            <p:nvPr/>
          </p:nvCxnSpPr>
          <p:spPr>
            <a:xfrm>
              <a:off x="2443154" y="2260316"/>
              <a:ext cx="1433902" cy="130333"/>
            </a:xfrm>
            <a:prstGeom prst="line">
              <a:avLst/>
            </a:prstGeom>
            <a:noFill/>
            <a:ln w="9525" cap="flat" cmpd="sng" algn="ctr">
              <a:solidFill>
                <a:srgbClr val="04986E"/>
              </a:solidFill>
              <a:prstDash val="solid"/>
            </a:ln>
            <a:effectLst/>
          </p:spPr>
        </p:cxnSp>
        <p:sp>
          <p:nvSpPr>
            <p:cNvPr id="494" name="Freeform 6">
              <a:extLst>
                <a:ext uri="{FF2B5EF4-FFF2-40B4-BE49-F238E27FC236}">
                  <a16:creationId xmlns:a16="http://schemas.microsoft.com/office/drawing/2014/main" id="{7FA9E6C9-066B-4D05-8DE6-A63134515473}"/>
                </a:ext>
              </a:extLst>
            </p:cNvPr>
            <p:cNvSpPr>
              <a:spLocks noEditPoints="1"/>
            </p:cNvSpPr>
            <p:nvPr/>
          </p:nvSpPr>
          <p:spPr bwMode="auto">
            <a:xfrm>
              <a:off x="2834061" y="3452316"/>
              <a:ext cx="537436" cy="523886"/>
            </a:xfrm>
            <a:custGeom>
              <a:avLst/>
              <a:gdLst>
                <a:gd name="T0" fmla="*/ 232 w 232"/>
                <a:gd name="T1" fmla="*/ 88 h 226"/>
                <a:gd name="T2" fmla="*/ 227 w 232"/>
                <a:gd name="T3" fmla="*/ 78 h 226"/>
                <a:gd name="T4" fmla="*/ 123 w 232"/>
                <a:gd name="T5" fmla="*/ 3 h 226"/>
                <a:gd name="T6" fmla="*/ 109 w 232"/>
                <a:gd name="T7" fmla="*/ 3 h 226"/>
                <a:gd name="T8" fmla="*/ 6 w 232"/>
                <a:gd name="T9" fmla="*/ 78 h 226"/>
                <a:gd name="T10" fmla="*/ 2 w 232"/>
                <a:gd name="T11" fmla="*/ 82 h 226"/>
                <a:gd name="T12" fmla="*/ 1 w 232"/>
                <a:gd name="T13" fmla="*/ 83 h 226"/>
                <a:gd name="T14" fmla="*/ 1 w 232"/>
                <a:gd name="T15" fmla="*/ 87 h 226"/>
                <a:gd name="T16" fmla="*/ 1 w 232"/>
                <a:gd name="T17" fmla="*/ 88 h 226"/>
                <a:gd name="T18" fmla="*/ 1 w 232"/>
                <a:gd name="T19" fmla="*/ 213 h 226"/>
                <a:gd name="T20" fmla="*/ 13 w 232"/>
                <a:gd name="T21" fmla="*/ 226 h 226"/>
                <a:gd name="T22" fmla="*/ 219 w 232"/>
                <a:gd name="T23" fmla="*/ 226 h 226"/>
                <a:gd name="T24" fmla="*/ 228 w 232"/>
                <a:gd name="T25" fmla="*/ 222 h 226"/>
                <a:gd name="T26" fmla="*/ 232 w 232"/>
                <a:gd name="T27" fmla="*/ 213 h 226"/>
                <a:gd name="T28" fmla="*/ 232 w 232"/>
                <a:gd name="T29" fmla="*/ 88 h 226"/>
                <a:gd name="T30" fmla="*/ 114 w 232"/>
                <a:gd name="T31" fmla="*/ 10 h 226"/>
                <a:gd name="T32" fmla="*/ 116 w 232"/>
                <a:gd name="T33" fmla="*/ 10 h 226"/>
                <a:gd name="T34" fmla="*/ 118 w 232"/>
                <a:gd name="T35" fmla="*/ 10 h 226"/>
                <a:gd name="T36" fmla="*/ 219 w 232"/>
                <a:gd name="T37" fmla="*/ 84 h 226"/>
                <a:gd name="T38" fmla="*/ 116 w 232"/>
                <a:gd name="T39" fmla="*/ 143 h 226"/>
                <a:gd name="T40" fmla="*/ 13 w 232"/>
                <a:gd name="T41" fmla="*/ 84 h 226"/>
                <a:gd name="T42" fmla="*/ 114 w 232"/>
                <a:gd name="T43" fmla="*/ 10 h 226"/>
                <a:gd name="T44" fmla="*/ 221 w 232"/>
                <a:gd name="T45" fmla="*/ 216 h 226"/>
                <a:gd name="T46" fmla="*/ 219 w 232"/>
                <a:gd name="T47" fmla="*/ 217 h 226"/>
                <a:gd name="T48" fmla="*/ 13 w 232"/>
                <a:gd name="T49" fmla="*/ 217 h 226"/>
                <a:gd name="T50" fmla="*/ 10 w 232"/>
                <a:gd name="T51" fmla="*/ 213 h 226"/>
                <a:gd name="T52" fmla="*/ 10 w 232"/>
                <a:gd name="T53" fmla="*/ 94 h 226"/>
                <a:gd name="T54" fmla="*/ 114 w 232"/>
                <a:gd name="T55" fmla="*/ 153 h 226"/>
                <a:gd name="T56" fmla="*/ 116 w 232"/>
                <a:gd name="T57" fmla="*/ 153 h 226"/>
                <a:gd name="T58" fmla="*/ 118 w 232"/>
                <a:gd name="T59" fmla="*/ 153 h 226"/>
                <a:gd name="T60" fmla="*/ 222 w 232"/>
                <a:gd name="T61" fmla="*/ 93 h 226"/>
                <a:gd name="T62" fmla="*/ 222 w 232"/>
                <a:gd name="T63" fmla="*/ 213 h 226"/>
                <a:gd name="T64" fmla="*/ 221 w 232"/>
                <a:gd name="T65" fmla="*/ 21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26">
                  <a:moveTo>
                    <a:pt x="232" y="88"/>
                  </a:moveTo>
                  <a:cubicBezTo>
                    <a:pt x="232" y="84"/>
                    <a:pt x="230" y="80"/>
                    <a:pt x="227" y="78"/>
                  </a:cubicBezTo>
                  <a:cubicBezTo>
                    <a:pt x="123" y="3"/>
                    <a:pt x="123" y="3"/>
                    <a:pt x="123" y="3"/>
                  </a:cubicBezTo>
                  <a:cubicBezTo>
                    <a:pt x="119" y="0"/>
                    <a:pt x="113" y="0"/>
                    <a:pt x="109" y="3"/>
                  </a:cubicBezTo>
                  <a:cubicBezTo>
                    <a:pt x="6" y="78"/>
                    <a:pt x="6" y="78"/>
                    <a:pt x="6" y="78"/>
                  </a:cubicBezTo>
                  <a:cubicBezTo>
                    <a:pt x="4" y="79"/>
                    <a:pt x="3" y="81"/>
                    <a:pt x="2" y="82"/>
                  </a:cubicBezTo>
                  <a:cubicBezTo>
                    <a:pt x="2" y="82"/>
                    <a:pt x="1" y="83"/>
                    <a:pt x="1" y="83"/>
                  </a:cubicBezTo>
                  <a:cubicBezTo>
                    <a:pt x="1" y="84"/>
                    <a:pt x="0" y="86"/>
                    <a:pt x="1" y="87"/>
                  </a:cubicBezTo>
                  <a:cubicBezTo>
                    <a:pt x="1" y="87"/>
                    <a:pt x="1" y="88"/>
                    <a:pt x="1" y="88"/>
                  </a:cubicBezTo>
                  <a:cubicBezTo>
                    <a:pt x="1" y="213"/>
                    <a:pt x="1" y="213"/>
                    <a:pt x="1" y="213"/>
                  </a:cubicBezTo>
                  <a:cubicBezTo>
                    <a:pt x="1" y="220"/>
                    <a:pt x="6" y="226"/>
                    <a:pt x="13" y="226"/>
                  </a:cubicBezTo>
                  <a:cubicBezTo>
                    <a:pt x="219" y="226"/>
                    <a:pt x="219" y="226"/>
                    <a:pt x="219" y="226"/>
                  </a:cubicBezTo>
                  <a:cubicBezTo>
                    <a:pt x="223" y="226"/>
                    <a:pt x="226" y="225"/>
                    <a:pt x="228" y="222"/>
                  </a:cubicBezTo>
                  <a:cubicBezTo>
                    <a:pt x="230" y="220"/>
                    <a:pt x="232" y="217"/>
                    <a:pt x="232" y="213"/>
                  </a:cubicBezTo>
                  <a:lnTo>
                    <a:pt x="232" y="88"/>
                  </a:lnTo>
                  <a:close/>
                  <a:moveTo>
                    <a:pt x="114" y="10"/>
                  </a:moveTo>
                  <a:cubicBezTo>
                    <a:pt x="115" y="10"/>
                    <a:pt x="115" y="10"/>
                    <a:pt x="116" y="10"/>
                  </a:cubicBezTo>
                  <a:cubicBezTo>
                    <a:pt x="117" y="10"/>
                    <a:pt x="117" y="10"/>
                    <a:pt x="118" y="10"/>
                  </a:cubicBezTo>
                  <a:cubicBezTo>
                    <a:pt x="219" y="84"/>
                    <a:pt x="219" y="84"/>
                    <a:pt x="219" y="84"/>
                  </a:cubicBezTo>
                  <a:cubicBezTo>
                    <a:pt x="116" y="143"/>
                    <a:pt x="116" y="143"/>
                    <a:pt x="116" y="143"/>
                  </a:cubicBezTo>
                  <a:cubicBezTo>
                    <a:pt x="13" y="84"/>
                    <a:pt x="13" y="84"/>
                    <a:pt x="13" y="84"/>
                  </a:cubicBezTo>
                  <a:lnTo>
                    <a:pt x="114" y="10"/>
                  </a:lnTo>
                  <a:close/>
                  <a:moveTo>
                    <a:pt x="221" y="216"/>
                  </a:moveTo>
                  <a:cubicBezTo>
                    <a:pt x="221" y="216"/>
                    <a:pt x="220" y="217"/>
                    <a:pt x="219" y="217"/>
                  </a:cubicBezTo>
                  <a:cubicBezTo>
                    <a:pt x="13" y="217"/>
                    <a:pt x="13" y="217"/>
                    <a:pt x="13" y="217"/>
                  </a:cubicBezTo>
                  <a:cubicBezTo>
                    <a:pt x="11" y="217"/>
                    <a:pt x="10" y="215"/>
                    <a:pt x="10" y="213"/>
                  </a:cubicBezTo>
                  <a:cubicBezTo>
                    <a:pt x="10" y="94"/>
                    <a:pt x="10" y="94"/>
                    <a:pt x="10" y="94"/>
                  </a:cubicBezTo>
                  <a:cubicBezTo>
                    <a:pt x="114" y="153"/>
                    <a:pt x="114" y="153"/>
                    <a:pt x="114" y="153"/>
                  </a:cubicBezTo>
                  <a:cubicBezTo>
                    <a:pt x="115" y="153"/>
                    <a:pt x="115" y="153"/>
                    <a:pt x="116" y="153"/>
                  </a:cubicBezTo>
                  <a:cubicBezTo>
                    <a:pt x="117" y="153"/>
                    <a:pt x="118" y="153"/>
                    <a:pt x="118" y="153"/>
                  </a:cubicBezTo>
                  <a:cubicBezTo>
                    <a:pt x="222" y="93"/>
                    <a:pt x="222" y="93"/>
                    <a:pt x="222" y="93"/>
                  </a:cubicBezTo>
                  <a:cubicBezTo>
                    <a:pt x="222" y="213"/>
                    <a:pt x="222" y="213"/>
                    <a:pt x="222" y="213"/>
                  </a:cubicBezTo>
                  <a:cubicBezTo>
                    <a:pt x="222" y="214"/>
                    <a:pt x="222" y="215"/>
                    <a:pt x="221" y="216"/>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nvGrpSpPr>
            <p:cNvPr id="495" name="Group 494">
              <a:extLst>
                <a:ext uri="{FF2B5EF4-FFF2-40B4-BE49-F238E27FC236}">
                  <a16:creationId xmlns:a16="http://schemas.microsoft.com/office/drawing/2014/main" id="{F511FBD2-904F-41AD-AA1D-EA1799E88FF6}"/>
                </a:ext>
              </a:extLst>
            </p:cNvPr>
            <p:cNvGrpSpPr/>
            <p:nvPr/>
          </p:nvGrpSpPr>
          <p:grpSpPr>
            <a:xfrm rot="20154716">
              <a:off x="4651463" y="2707951"/>
              <a:ext cx="87935" cy="672530"/>
              <a:chOff x="3148657" y="5025094"/>
              <a:chExt cx="87935" cy="446501"/>
            </a:xfrm>
          </p:grpSpPr>
          <p:cxnSp>
            <p:nvCxnSpPr>
              <p:cNvPr id="641" name="Straight Arrow Connector 640">
                <a:extLst>
                  <a:ext uri="{FF2B5EF4-FFF2-40B4-BE49-F238E27FC236}">
                    <a16:creationId xmlns:a16="http://schemas.microsoft.com/office/drawing/2014/main" id="{82C408A0-5016-46CC-8844-026DB690A50E}"/>
                  </a:ext>
                </a:extLst>
              </p:cNvPr>
              <p:cNvCxnSpPr>
                <a:cxnSpLocks/>
              </p:cNvCxnSpPr>
              <p:nvPr/>
            </p:nvCxnSpPr>
            <p:spPr>
              <a:xfrm>
                <a:off x="3148657" y="5048750"/>
                <a:ext cx="0" cy="422845"/>
              </a:xfrm>
              <a:prstGeom prst="straightConnector1">
                <a:avLst/>
              </a:prstGeom>
              <a:noFill/>
              <a:ln w="19050" cap="flat" cmpd="sng" algn="ctr">
                <a:solidFill>
                  <a:srgbClr val="FDD300"/>
                </a:solidFill>
                <a:prstDash val="solid"/>
                <a:tailEnd type="arrow"/>
              </a:ln>
              <a:effectLst/>
            </p:spPr>
          </p:cxnSp>
          <p:cxnSp>
            <p:nvCxnSpPr>
              <p:cNvPr id="642" name="Straight Arrow Connector 641">
                <a:extLst>
                  <a:ext uri="{FF2B5EF4-FFF2-40B4-BE49-F238E27FC236}">
                    <a16:creationId xmlns:a16="http://schemas.microsoft.com/office/drawing/2014/main" id="{4F652C46-CA01-4171-9E51-1BCB8C5E7175}"/>
                  </a:ext>
                </a:extLst>
              </p:cNvPr>
              <p:cNvCxnSpPr>
                <a:cxnSpLocks/>
              </p:cNvCxnSpPr>
              <p:nvPr/>
            </p:nvCxnSpPr>
            <p:spPr>
              <a:xfrm flipH="1" flipV="1">
                <a:off x="3236591" y="5025094"/>
                <a:ext cx="1" cy="436862"/>
              </a:xfrm>
              <a:prstGeom prst="straightConnector1">
                <a:avLst/>
              </a:prstGeom>
              <a:noFill/>
              <a:ln w="19050" cap="flat" cmpd="sng" algn="ctr">
                <a:solidFill>
                  <a:srgbClr val="FDD300"/>
                </a:solidFill>
                <a:prstDash val="solid"/>
                <a:tailEnd type="arrow"/>
              </a:ln>
              <a:effectLst/>
            </p:spPr>
          </p:cxnSp>
        </p:grpSp>
        <p:grpSp>
          <p:nvGrpSpPr>
            <p:cNvPr id="496" name="Group 495">
              <a:extLst>
                <a:ext uri="{FF2B5EF4-FFF2-40B4-BE49-F238E27FC236}">
                  <a16:creationId xmlns:a16="http://schemas.microsoft.com/office/drawing/2014/main" id="{B9A9D219-A595-4850-A2CC-B3066CCCB2D6}"/>
                </a:ext>
              </a:extLst>
            </p:cNvPr>
            <p:cNvGrpSpPr/>
            <p:nvPr/>
          </p:nvGrpSpPr>
          <p:grpSpPr>
            <a:xfrm rot="5400000">
              <a:off x="2071496" y="3691480"/>
              <a:ext cx="444193" cy="836324"/>
              <a:chOff x="1193713" y="3392717"/>
              <a:chExt cx="365116" cy="480276"/>
            </a:xfrm>
          </p:grpSpPr>
          <p:cxnSp>
            <p:nvCxnSpPr>
              <p:cNvPr id="639" name="Straight Arrow Connector 638">
                <a:extLst>
                  <a:ext uri="{FF2B5EF4-FFF2-40B4-BE49-F238E27FC236}">
                    <a16:creationId xmlns:a16="http://schemas.microsoft.com/office/drawing/2014/main" id="{15F27EAA-1A19-4B50-94A7-9ECCE6453165}"/>
                  </a:ext>
                </a:extLst>
              </p:cNvPr>
              <p:cNvCxnSpPr>
                <a:cxnSpLocks/>
              </p:cNvCxnSpPr>
              <p:nvPr/>
            </p:nvCxnSpPr>
            <p:spPr>
              <a:xfrm flipH="1" flipV="1">
                <a:off x="1275347" y="3392717"/>
                <a:ext cx="283482" cy="420408"/>
              </a:xfrm>
              <a:prstGeom prst="straightConnector1">
                <a:avLst/>
              </a:prstGeom>
              <a:noFill/>
              <a:ln w="19050" cap="flat" cmpd="sng" algn="ctr">
                <a:solidFill>
                  <a:srgbClr val="0587C2"/>
                </a:solidFill>
                <a:prstDash val="solid"/>
                <a:tailEnd type="arrow"/>
              </a:ln>
              <a:effectLst/>
            </p:spPr>
          </p:cxnSp>
          <p:cxnSp>
            <p:nvCxnSpPr>
              <p:cNvPr id="640" name="Straight Arrow Connector 639">
                <a:extLst>
                  <a:ext uri="{FF2B5EF4-FFF2-40B4-BE49-F238E27FC236}">
                    <a16:creationId xmlns:a16="http://schemas.microsoft.com/office/drawing/2014/main" id="{9F571B32-5176-45BC-8273-50D5E510E5B7}"/>
                  </a:ext>
                </a:extLst>
              </p:cNvPr>
              <p:cNvCxnSpPr>
                <a:cxnSpLocks/>
              </p:cNvCxnSpPr>
              <p:nvPr/>
            </p:nvCxnSpPr>
            <p:spPr>
              <a:xfrm>
                <a:off x="1193713" y="3452585"/>
                <a:ext cx="283481" cy="420408"/>
              </a:xfrm>
              <a:prstGeom prst="straightConnector1">
                <a:avLst/>
              </a:prstGeom>
              <a:noFill/>
              <a:ln w="19050" cap="flat" cmpd="sng" algn="ctr">
                <a:solidFill>
                  <a:srgbClr val="0587C2"/>
                </a:solidFill>
                <a:prstDash val="solid"/>
                <a:tailEnd type="arrow"/>
              </a:ln>
              <a:effectLst/>
            </p:spPr>
          </p:cxnSp>
        </p:grpSp>
        <p:sp>
          <p:nvSpPr>
            <p:cNvPr id="497" name="Rectangle 496">
              <a:extLst>
                <a:ext uri="{FF2B5EF4-FFF2-40B4-BE49-F238E27FC236}">
                  <a16:creationId xmlns:a16="http://schemas.microsoft.com/office/drawing/2014/main" id="{60D5141E-5ADD-4D4F-AEC0-D3CC73E91EA3}"/>
                </a:ext>
              </a:extLst>
            </p:cNvPr>
            <p:cNvSpPr/>
            <p:nvPr/>
          </p:nvSpPr>
          <p:spPr>
            <a:xfrm>
              <a:off x="3332069" y="2973399"/>
              <a:ext cx="1028112" cy="143858"/>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Paper Documents</a:t>
              </a:r>
            </a:p>
          </p:txBody>
        </p:sp>
        <p:sp>
          <p:nvSpPr>
            <p:cNvPr id="498" name="Rectangle 497">
              <a:extLst>
                <a:ext uri="{FF2B5EF4-FFF2-40B4-BE49-F238E27FC236}">
                  <a16:creationId xmlns:a16="http://schemas.microsoft.com/office/drawing/2014/main" id="{843FB35D-D9A9-4B68-ACAF-8B0C082C06CE}"/>
                </a:ext>
              </a:extLst>
            </p:cNvPr>
            <p:cNvSpPr/>
            <p:nvPr/>
          </p:nvSpPr>
          <p:spPr>
            <a:xfrm>
              <a:off x="2879617" y="5480931"/>
              <a:ext cx="1233735" cy="143858"/>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Legacy </a:t>
              </a:r>
              <a:b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b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Systems</a:t>
              </a:r>
            </a:p>
          </p:txBody>
        </p:sp>
        <p:sp>
          <p:nvSpPr>
            <p:cNvPr id="499" name="Rectangle 498">
              <a:extLst>
                <a:ext uri="{FF2B5EF4-FFF2-40B4-BE49-F238E27FC236}">
                  <a16:creationId xmlns:a16="http://schemas.microsoft.com/office/drawing/2014/main" id="{294FDADC-32A3-43D7-B778-08095740A9C2}"/>
                </a:ext>
              </a:extLst>
            </p:cNvPr>
            <p:cNvSpPr/>
            <p:nvPr/>
          </p:nvSpPr>
          <p:spPr>
            <a:xfrm>
              <a:off x="914400" y="4485430"/>
              <a:ext cx="1233735" cy="143858"/>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New Technology Solutions</a:t>
              </a:r>
            </a:p>
          </p:txBody>
        </p:sp>
        <p:sp>
          <p:nvSpPr>
            <p:cNvPr id="500" name="Freeform 113">
              <a:extLst>
                <a:ext uri="{FF2B5EF4-FFF2-40B4-BE49-F238E27FC236}">
                  <a16:creationId xmlns:a16="http://schemas.microsoft.com/office/drawing/2014/main" id="{D0347036-4EE7-4FD7-B28A-4D8A9F0E6F90}"/>
                </a:ext>
              </a:extLst>
            </p:cNvPr>
            <p:cNvSpPr>
              <a:spLocks noEditPoints="1"/>
            </p:cNvSpPr>
            <p:nvPr/>
          </p:nvSpPr>
          <p:spPr bwMode="auto">
            <a:xfrm>
              <a:off x="1446437" y="3824269"/>
              <a:ext cx="280902" cy="472448"/>
            </a:xfrm>
            <a:custGeom>
              <a:avLst/>
              <a:gdLst>
                <a:gd name="T0" fmla="*/ 0 w 145"/>
                <a:gd name="T1" fmla="*/ 72 h 240"/>
                <a:gd name="T2" fmla="*/ 23 w 145"/>
                <a:gd name="T3" fmla="*/ 132 h 240"/>
                <a:gd name="T4" fmla="*/ 39 w 145"/>
                <a:gd name="T5" fmla="*/ 172 h 240"/>
                <a:gd name="T6" fmla="*/ 44 w 145"/>
                <a:gd name="T7" fmla="*/ 229 h 240"/>
                <a:gd name="T8" fmla="*/ 61 w 145"/>
                <a:gd name="T9" fmla="*/ 238 h 240"/>
                <a:gd name="T10" fmla="*/ 80 w 145"/>
                <a:gd name="T11" fmla="*/ 240 h 240"/>
                <a:gd name="T12" fmla="*/ 91 w 145"/>
                <a:gd name="T13" fmla="*/ 229 h 240"/>
                <a:gd name="T14" fmla="*/ 106 w 145"/>
                <a:gd name="T15" fmla="*/ 224 h 240"/>
                <a:gd name="T16" fmla="*/ 103 w 145"/>
                <a:gd name="T17" fmla="*/ 168 h 240"/>
                <a:gd name="T18" fmla="*/ 122 w 145"/>
                <a:gd name="T19" fmla="*/ 131 h 240"/>
                <a:gd name="T20" fmla="*/ 72 w 145"/>
                <a:gd name="T21" fmla="*/ 0 h 240"/>
                <a:gd name="T22" fmla="*/ 89 w 145"/>
                <a:gd name="T23" fmla="*/ 219 h 240"/>
                <a:gd name="T24" fmla="*/ 77 w 145"/>
                <a:gd name="T25" fmla="*/ 230 h 240"/>
                <a:gd name="T26" fmla="*/ 59 w 145"/>
                <a:gd name="T27" fmla="*/ 221 h 240"/>
                <a:gd name="T28" fmla="*/ 49 w 145"/>
                <a:gd name="T29" fmla="*/ 219 h 240"/>
                <a:gd name="T30" fmla="*/ 96 w 145"/>
                <a:gd name="T31" fmla="*/ 177 h 240"/>
                <a:gd name="T32" fmla="*/ 114 w 145"/>
                <a:gd name="T33" fmla="*/ 126 h 240"/>
                <a:gd name="T34" fmla="*/ 94 w 145"/>
                <a:gd name="T35" fmla="*/ 167 h 240"/>
                <a:gd name="T36" fmla="*/ 77 w 145"/>
                <a:gd name="T37" fmla="*/ 113 h 240"/>
                <a:gd name="T38" fmla="*/ 81 w 145"/>
                <a:gd name="T39" fmla="*/ 114 h 240"/>
                <a:gd name="T40" fmla="*/ 103 w 145"/>
                <a:gd name="T41" fmla="*/ 77 h 240"/>
                <a:gd name="T42" fmla="*/ 75 w 145"/>
                <a:gd name="T43" fmla="*/ 82 h 240"/>
                <a:gd name="T44" fmla="*/ 69 w 145"/>
                <a:gd name="T45" fmla="*/ 82 h 240"/>
                <a:gd name="T46" fmla="*/ 42 w 145"/>
                <a:gd name="T47" fmla="*/ 77 h 240"/>
                <a:gd name="T48" fmla="*/ 63 w 145"/>
                <a:gd name="T49" fmla="*/ 114 h 240"/>
                <a:gd name="T50" fmla="*/ 67 w 145"/>
                <a:gd name="T51" fmla="*/ 167 h 240"/>
                <a:gd name="T52" fmla="*/ 31 w 145"/>
                <a:gd name="T53" fmla="*/ 126 h 240"/>
                <a:gd name="T54" fmla="*/ 9 w 145"/>
                <a:gd name="T55" fmla="*/ 72 h 240"/>
                <a:gd name="T56" fmla="*/ 135 w 145"/>
                <a:gd name="T57" fmla="*/ 72 h 240"/>
                <a:gd name="T58" fmla="*/ 77 w 145"/>
                <a:gd name="T59" fmla="*/ 98 h 240"/>
                <a:gd name="T60" fmla="*/ 93 w 145"/>
                <a:gd name="T61" fmla="*/ 83 h 240"/>
                <a:gd name="T62" fmla="*/ 92 w 145"/>
                <a:gd name="T63" fmla="*/ 98 h 240"/>
                <a:gd name="T64" fmla="*/ 78 w 145"/>
                <a:gd name="T65" fmla="*/ 103 h 240"/>
                <a:gd name="T66" fmla="*/ 66 w 145"/>
                <a:gd name="T67" fmla="*/ 103 h 240"/>
                <a:gd name="T68" fmla="*/ 52 w 145"/>
                <a:gd name="T69" fmla="*/ 98 h 240"/>
                <a:gd name="T70" fmla="*/ 51 w 145"/>
                <a:gd name="T71" fmla="*/ 83 h 240"/>
                <a:gd name="T72" fmla="*/ 67 w 145"/>
                <a:gd name="T73" fmla="*/ 9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240">
                  <a:moveTo>
                    <a:pt x="72" y="0"/>
                  </a:moveTo>
                  <a:cubicBezTo>
                    <a:pt x="32" y="0"/>
                    <a:pt x="0" y="32"/>
                    <a:pt x="0" y="72"/>
                  </a:cubicBezTo>
                  <a:cubicBezTo>
                    <a:pt x="0" y="92"/>
                    <a:pt x="8" y="114"/>
                    <a:pt x="23" y="131"/>
                  </a:cubicBezTo>
                  <a:cubicBezTo>
                    <a:pt x="23" y="132"/>
                    <a:pt x="23" y="132"/>
                    <a:pt x="23" y="132"/>
                  </a:cubicBezTo>
                  <a:cubicBezTo>
                    <a:pt x="23" y="132"/>
                    <a:pt x="39" y="152"/>
                    <a:pt x="41" y="168"/>
                  </a:cubicBezTo>
                  <a:cubicBezTo>
                    <a:pt x="40" y="168"/>
                    <a:pt x="39" y="170"/>
                    <a:pt x="39" y="172"/>
                  </a:cubicBezTo>
                  <a:cubicBezTo>
                    <a:pt x="39" y="224"/>
                    <a:pt x="39" y="224"/>
                    <a:pt x="39" y="224"/>
                  </a:cubicBezTo>
                  <a:cubicBezTo>
                    <a:pt x="39" y="227"/>
                    <a:pt x="41" y="229"/>
                    <a:pt x="44" y="229"/>
                  </a:cubicBezTo>
                  <a:cubicBezTo>
                    <a:pt x="53" y="229"/>
                    <a:pt x="53" y="229"/>
                    <a:pt x="53" y="229"/>
                  </a:cubicBezTo>
                  <a:cubicBezTo>
                    <a:pt x="61" y="238"/>
                    <a:pt x="61" y="238"/>
                    <a:pt x="61" y="238"/>
                  </a:cubicBezTo>
                  <a:cubicBezTo>
                    <a:pt x="62" y="239"/>
                    <a:pt x="64" y="240"/>
                    <a:pt x="65" y="240"/>
                  </a:cubicBezTo>
                  <a:cubicBezTo>
                    <a:pt x="80" y="240"/>
                    <a:pt x="80" y="240"/>
                    <a:pt x="80" y="240"/>
                  </a:cubicBezTo>
                  <a:cubicBezTo>
                    <a:pt x="81" y="240"/>
                    <a:pt x="82" y="239"/>
                    <a:pt x="83" y="238"/>
                  </a:cubicBezTo>
                  <a:cubicBezTo>
                    <a:pt x="91" y="229"/>
                    <a:pt x="91" y="229"/>
                    <a:pt x="91" y="229"/>
                  </a:cubicBezTo>
                  <a:cubicBezTo>
                    <a:pt x="101" y="229"/>
                    <a:pt x="101" y="229"/>
                    <a:pt x="101" y="229"/>
                  </a:cubicBezTo>
                  <a:cubicBezTo>
                    <a:pt x="103" y="229"/>
                    <a:pt x="106" y="227"/>
                    <a:pt x="106" y="224"/>
                  </a:cubicBezTo>
                  <a:cubicBezTo>
                    <a:pt x="106" y="172"/>
                    <a:pt x="106" y="172"/>
                    <a:pt x="106" y="172"/>
                  </a:cubicBezTo>
                  <a:cubicBezTo>
                    <a:pt x="106" y="170"/>
                    <a:pt x="105" y="169"/>
                    <a:pt x="103" y="168"/>
                  </a:cubicBezTo>
                  <a:cubicBezTo>
                    <a:pt x="106" y="152"/>
                    <a:pt x="121" y="132"/>
                    <a:pt x="122" y="132"/>
                  </a:cubicBezTo>
                  <a:cubicBezTo>
                    <a:pt x="122" y="132"/>
                    <a:pt x="122" y="131"/>
                    <a:pt x="122" y="131"/>
                  </a:cubicBezTo>
                  <a:cubicBezTo>
                    <a:pt x="136" y="114"/>
                    <a:pt x="145" y="92"/>
                    <a:pt x="145" y="72"/>
                  </a:cubicBezTo>
                  <a:cubicBezTo>
                    <a:pt x="145" y="32"/>
                    <a:pt x="112" y="0"/>
                    <a:pt x="72" y="0"/>
                  </a:cubicBezTo>
                  <a:close/>
                  <a:moveTo>
                    <a:pt x="96" y="219"/>
                  </a:moveTo>
                  <a:cubicBezTo>
                    <a:pt x="89" y="219"/>
                    <a:pt x="89" y="219"/>
                    <a:pt x="89" y="219"/>
                  </a:cubicBezTo>
                  <a:cubicBezTo>
                    <a:pt x="88" y="219"/>
                    <a:pt x="86" y="220"/>
                    <a:pt x="85" y="221"/>
                  </a:cubicBezTo>
                  <a:cubicBezTo>
                    <a:pt x="77" y="230"/>
                    <a:pt x="77" y="230"/>
                    <a:pt x="77" y="230"/>
                  </a:cubicBezTo>
                  <a:cubicBezTo>
                    <a:pt x="67" y="230"/>
                    <a:pt x="67" y="230"/>
                    <a:pt x="67" y="230"/>
                  </a:cubicBezTo>
                  <a:cubicBezTo>
                    <a:pt x="59" y="221"/>
                    <a:pt x="59" y="221"/>
                    <a:pt x="59" y="221"/>
                  </a:cubicBezTo>
                  <a:cubicBezTo>
                    <a:pt x="58" y="220"/>
                    <a:pt x="57" y="219"/>
                    <a:pt x="56" y="219"/>
                  </a:cubicBezTo>
                  <a:cubicBezTo>
                    <a:pt x="49" y="219"/>
                    <a:pt x="49" y="219"/>
                    <a:pt x="49" y="219"/>
                  </a:cubicBezTo>
                  <a:cubicBezTo>
                    <a:pt x="49" y="177"/>
                    <a:pt x="49" y="177"/>
                    <a:pt x="49" y="177"/>
                  </a:cubicBezTo>
                  <a:cubicBezTo>
                    <a:pt x="96" y="177"/>
                    <a:pt x="96" y="177"/>
                    <a:pt x="96" y="177"/>
                  </a:cubicBezTo>
                  <a:lnTo>
                    <a:pt x="96" y="219"/>
                  </a:lnTo>
                  <a:close/>
                  <a:moveTo>
                    <a:pt x="114" y="126"/>
                  </a:moveTo>
                  <a:cubicBezTo>
                    <a:pt x="114" y="126"/>
                    <a:pt x="113" y="127"/>
                    <a:pt x="113" y="127"/>
                  </a:cubicBezTo>
                  <a:cubicBezTo>
                    <a:pt x="109" y="132"/>
                    <a:pt x="96" y="150"/>
                    <a:pt x="94" y="167"/>
                  </a:cubicBezTo>
                  <a:cubicBezTo>
                    <a:pt x="77" y="167"/>
                    <a:pt x="77" y="167"/>
                    <a:pt x="77" y="167"/>
                  </a:cubicBezTo>
                  <a:cubicBezTo>
                    <a:pt x="77" y="113"/>
                    <a:pt x="77" y="113"/>
                    <a:pt x="77" y="113"/>
                  </a:cubicBezTo>
                  <a:cubicBezTo>
                    <a:pt x="79" y="114"/>
                    <a:pt x="80" y="114"/>
                    <a:pt x="81" y="114"/>
                  </a:cubicBezTo>
                  <a:cubicBezTo>
                    <a:pt x="81" y="114"/>
                    <a:pt x="81" y="114"/>
                    <a:pt x="81" y="114"/>
                  </a:cubicBezTo>
                  <a:cubicBezTo>
                    <a:pt x="87" y="114"/>
                    <a:pt x="94" y="111"/>
                    <a:pt x="99" y="105"/>
                  </a:cubicBezTo>
                  <a:cubicBezTo>
                    <a:pt x="108" y="96"/>
                    <a:pt x="110" y="84"/>
                    <a:pt x="103" y="77"/>
                  </a:cubicBezTo>
                  <a:cubicBezTo>
                    <a:pt x="101" y="75"/>
                    <a:pt x="97" y="74"/>
                    <a:pt x="93" y="74"/>
                  </a:cubicBezTo>
                  <a:cubicBezTo>
                    <a:pt x="87" y="74"/>
                    <a:pt x="80" y="77"/>
                    <a:pt x="75" y="82"/>
                  </a:cubicBezTo>
                  <a:cubicBezTo>
                    <a:pt x="74" y="83"/>
                    <a:pt x="73" y="85"/>
                    <a:pt x="72" y="86"/>
                  </a:cubicBezTo>
                  <a:cubicBezTo>
                    <a:pt x="71" y="85"/>
                    <a:pt x="70" y="83"/>
                    <a:pt x="69" y="82"/>
                  </a:cubicBezTo>
                  <a:cubicBezTo>
                    <a:pt x="64" y="77"/>
                    <a:pt x="57" y="74"/>
                    <a:pt x="51" y="74"/>
                  </a:cubicBezTo>
                  <a:cubicBezTo>
                    <a:pt x="47" y="74"/>
                    <a:pt x="44" y="75"/>
                    <a:pt x="42" y="77"/>
                  </a:cubicBezTo>
                  <a:cubicBezTo>
                    <a:pt x="35" y="84"/>
                    <a:pt x="36" y="96"/>
                    <a:pt x="45" y="105"/>
                  </a:cubicBezTo>
                  <a:cubicBezTo>
                    <a:pt x="50" y="111"/>
                    <a:pt x="57" y="114"/>
                    <a:pt x="63" y="114"/>
                  </a:cubicBezTo>
                  <a:cubicBezTo>
                    <a:pt x="65" y="114"/>
                    <a:pt x="66" y="114"/>
                    <a:pt x="67" y="113"/>
                  </a:cubicBezTo>
                  <a:cubicBezTo>
                    <a:pt x="67" y="167"/>
                    <a:pt x="67" y="167"/>
                    <a:pt x="67" y="167"/>
                  </a:cubicBezTo>
                  <a:cubicBezTo>
                    <a:pt x="51" y="167"/>
                    <a:pt x="51" y="167"/>
                    <a:pt x="51" y="167"/>
                  </a:cubicBezTo>
                  <a:cubicBezTo>
                    <a:pt x="49" y="149"/>
                    <a:pt x="34" y="130"/>
                    <a:pt x="31" y="126"/>
                  </a:cubicBezTo>
                  <a:cubicBezTo>
                    <a:pt x="31" y="126"/>
                    <a:pt x="31" y="126"/>
                    <a:pt x="31" y="126"/>
                  </a:cubicBezTo>
                  <a:cubicBezTo>
                    <a:pt x="18" y="110"/>
                    <a:pt x="9" y="90"/>
                    <a:pt x="9" y="72"/>
                  </a:cubicBezTo>
                  <a:cubicBezTo>
                    <a:pt x="9" y="38"/>
                    <a:pt x="38" y="10"/>
                    <a:pt x="72" y="10"/>
                  </a:cubicBezTo>
                  <a:cubicBezTo>
                    <a:pt x="107" y="10"/>
                    <a:pt x="135" y="38"/>
                    <a:pt x="135" y="72"/>
                  </a:cubicBezTo>
                  <a:cubicBezTo>
                    <a:pt x="135" y="90"/>
                    <a:pt x="127" y="110"/>
                    <a:pt x="114" y="126"/>
                  </a:cubicBezTo>
                  <a:close/>
                  <a:moveTo>
                    <a:pt x="77" y="98"/>
                  </a:moveTo>
                  <a:cubicBezTo>
                    <a:pt x="78" y="95"/>
                    <a:pt x="80" y="92"/>
                    <a:pt x="82" y="89"/>
                  </a:cubicBezTo>
                  <a:cubicBezTo>
                    <a:pt x="86" y="86"/>
                    <a:pt x="90" y="83"/>
                    <a:pt x="93" y="83"/>
                  </a:cubicBezTo>
                  <a:cubicBezTo>
                    <a:pt x="95" y="83"/>
                    <a:pt x="96" y="84"/>
                    <a:pt x="96" y="84"/>
                  </a:cubicBezTo>
                  <a:cubicBezTo>
                    <a:pt x="99" y="87"/>
                    <a:pt x="97" y="93"/>
                    <a:pt x="92" y="98"/>
                  </a:cubicBezTo>
                  <a:cubicBezTo>
                    <a:pt x="89" y="102"/>
                    <a:pt x="85" y="104"/>
                    <a:pt x="81" y="104"/>
                  </a:cubicBezTo>
                  <a:cubicBezTo>
                    <a:pt x="80" y="104"/>
                    <a:pt x="79" y="104"/>
                    <a:pt x="78" y="103"/>
                  </a:cubicBezTo>
                  <a:cubicBezTo>
                    <a:pt x="77" y="102"/>
                    <a:pt x="77" y="99"/>
                    <a:pt x="77" y="98"/>
                  </a:cubicBezTo>
                  <a:close/>
                  <a:moveTo>
                    <a:pt x="66" y="103"/>
                  </a:moveTo>
                  <a:cubicBezTo>
                    <a:pt x="66" y="104"/>
                    <a:pt x="65" y="104"/>
                    <a:pt x="63" y="104"/>
                  </a:cubicBezTo>
                  <a:cubicBezTo>
                    <a:pt x="60" y="104"/>
                    <a:pt x="56" y="102"/>
                    <a:pt x="52" y="98"/>
                  </a:cubicBezTo>
                  <a:cubicBezTo>
                    <a:pt x="47" y="93"/>
                    <a:pt x="46" y="87"/>
                    <a:pt x="48" y="84"/>
                  </a:cubicBezTo>
                  <a:cubicBezTo>
                    <a:pt x="49" y="84"/>
                    <a:pt x="50" y="83"/>
                    <a:pt x="51" y="83"/>
                  </a:cubicBezTo>
                  <a:cubicBezTo>
                    <a:pt x="55" y="83"/>
                    <a:pt x="59" y="86"/>
                    <a:pt x="62" y="89"/>
                  </a:cubicBezTo>
                  <a:cubicBezTo>
                    <a:pt x="65" y="92"/>
                    <a:pt x="67" y="95"/>
                    <a:pt x="67" y="98"/>
                  </a:cubicBezTo>
                  <a:cubicBezTo>
                    <a:pt x="67" y="99"/>
                    <a:pt x="68" y="102"/>
                    <a:pt x="66" y="103"/>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endParaRPr>
            </a:p>
          </p:txBody>
        </p:sp>
        <p:cxnSp>
          <p:nvCxnSpPr>
            <p:cNvPr id="501" name="Straight Connector 500">
              <a:extLst>
                <a:ext uri="{FF2B5EF4-FFF2-40B4-BE49-F238E27FC236}">
                  <a16:creationId xmlns:a16="http://schemas.microsoft.com/office/drawing/2014/main" id="{514FBFCB-31F9-45FD-80DF-67AFDE4F4C61}"/>
                </a:ext>
              </a:extLst>
            </p:cNvPr>
            <p:cNvCxnSpPr>
              <a:cxnSpLocks/>
            </p:cNvCxnSpPr>
            <p:nvPr/>
          </p:nvCxnSpPr>
          <p:spPr>
            <a:xfrm>
              <a:off x="2275102" y="3662871"/>
              <a:ext cx="2373918" cy="1145665"/>
            </a:xfrm>
            <a:prstGeom prst="line">
              <a:avLst/>
            </a:prstGeom>
            <a:noFill/>
            <a:ln w="9525" cap="flat" cmpd="sng" algn="ctr">
              <a:solidFill>
                <a:srgbClr val="04986E"/>
              </a:solidFill>
              <a:prstDash val="solid"/>
            </a:ln>
            <a:effectLst/>
          </p:spPr>
        </p:cxnSp>
        <p:cxnSp>
          <p:nvCxnSpPr>
            <p:cNvPr id="502" name="Straight Connector 501">
              <a:extLst>
                <a:ext uri="{FF2B5EF4-FFF2-40B4-BE49-F238E27FC236}">
                  <a16:creationId xmlns:a16="http://schemas.microsoft.com/office/drawing/2014/main" id="{4BAB99EE-8196-462D-8901-548965D6BDAB}"/>
                </a:ext>
              </a:extLst>
            </p:cNvPr>
            <p:cNvCxnSpPr>
              <a:cxnSpLocks/>
            </p:cNvCxnSpPr>
            <p:nvPr/>
          </p:nvCxnSpPr>
          <p:spPr>
            <a:xfrm flipH="1">
              <a:off x="2413146" y="2616947"/>
              <a:ext cx="1651335" cy="2194887"/>
            </a:xfrm>
            <a:prstGeom prst="line">
              <a:avLst/>
            </a:prstGeom>
            <a:noFill/>
            <a:ln w="9525" cap="flat" cmpd="sng" algn="ctr">
              <a:solidFill>
                <a:srgbClr val="04986E"/>
              </a:solidFill>
              <a:prstDash val="solid"/>
            </a:ln>
            <a:effectLst/>
          </p:spPr>
        </p:cxnSp>
        <p:cxnSp>
          <p:nvCxnSpPr>
            <p:cNvPr id="503" name="Straight Connector 502">
              <a:extLst>
                <a:ext uri="{FF2B5EF4-FFF2-40B4-BE49-F238E27FC236}">
                  <a16:creationId xmlns:a16="http://schemas.microsoft.com/office/drawing/2014/main" id="{896FCE52-B1FE-45E8-B2C0-BA4AD221C3DD}"/>
                </a:ext>
              </a:extLst>
            </p:cNvPr>
            <p:cNvCxnSpPr>
              <a:cxnSpLocks/>
              <a:stCxn id="494" idx="30"/>
            </p:cNvCxnSpPr>
            <p:nvPr/>
          </p:nvCxnSpPr>
          <p:spPr>
            <a:xfrm>
              <a:off x="3348332" y="3667897"/>
              <a:ext cx="1245759" cy="1100577"/>
            </a:xfrm>
            <a:prstGeom prst="line">
              <a:avLst/>
            </a:prstGeom>
            <a:noFill/>
            <a:ln w="9525" cap="flat" cmpd="sng" algn="ctr">
              <a:solidFill>
                <a:srgbClr val="04986E"/>
              </a:solidFill>
              <a:prstDash val="solid"/>
            </a:ln>
            <a:effectLst/>
          </p:spPr>
        </p:cxnSp>
        <p:cxnSp>
          <p:nvCxnSpPr>
            <p:cNvPr id="504" name="Straight Connector 503">
              <a:extLst>
                <a:ext uri="{FF2B5EF4-FFF2-40B4-BE49-F238E27FC236}">
                  <a16:creationId xmlns:a16="http://schemas.microsoft.com/office/drawing/2014/main" id="{3F31DE94-A042-44C8-B06B-71947242FC03}"/>
                </a:ext>
              </a:extLst>
            </p:cNvPr>
            <p:cNvCxnSpPr>
              <a:cxnSpLocks/>
              <a:endCxn id="628" idx="10"/>
            </p:cNvCxnSpPr>
            <p:nvPr/>
          </p:nvCxnSpPr>
          <p:spPr>
            <a:xfrm flipV="1">
              <a:off x="2399520" y="2611517"/>
              <a:ext cx="1592957" cy="500670"/>
            </a:xfrm>
            <a:prstGeom prst="line">
              <a:avLst/>
            </a:prstGeom>
            <a:noFill/>
            <a:ln w="9525" cap="flat" cmpd="sng" algn="ctr">
              <a:solidFill>
                <a:srgbClr val="04986E"/>
              </a:solidFill>
              <a:prstDash val="solid"/>
            </a:ln>
            <a:effectLst/>
          </p:spPr>
        </p:cxnSp>
        <p:sp>
          <p:nvSpPr>
            <p:cNvPr id="505" name="Rectangle 504">
              <a:extLst>
                <a:ext uri="{FF2B5EF4-FFF2-40B4-BE49-F238E27FC236}">
                  <a16:creationId xmlns:a16="http://schemas.microsoft.com/office/drawing/2014/main" id="{7BDC8EDB-0193-44BE-BEEA-BC06F3AEBB67}"/>
                </a:ext>
              </a:extLst>
            </p:cNvPr>
            <p:cNvSpPr/>
            <p:nvPr/>
          </p:nvSpPr>
          <p:spPr>
            <a:xfrm>
              <a:off x="1344668" y="2464585"/>
              <a:ext cx="1463161" cy="254702"/>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Communication Platforms</a:t>
              </a:r>
            </a:p>
          </p:txBody>
        </p:sp>
        <p:grpSp>
          <p:nvGrpSpPr>
            <p:cNvPr id="506" name="Group 505">
              <a:extLst>
                <a:ext uri="{FF2B5EF4-FFF2-40B4-BE49-F238E27FC236}">
                  <a16:creationId xmlns:a16="http://schemas.microsoft.com/office/drawing/2014/main" id="{AAF3F1B2-6B90-438C-8344-05FF34850BD2}"/>
                </a:ext>
              </a:extLst>
            </p:cNvPr>
            <p:cNvGrpSpPr/>
            <p:nvPr/>
          </p:nvGrpSpPr>
          <p:grpSpPr>
            <a:xfrm rot="1622787">
              <a:off x="1396190" y="2881088"/>
              <a:ext cx="386185" cy="756359"/>
              <a:chOff x="1193713" y="3392717"/>
              <a:chExt cx="365116" cy="480276"/>
            </a:xfrm>
          </p:grpSpPr>
          <p:cxnSp>
            <p:nvCxnSpPr>
              <p:cNvPr id="637" name="Straight Arrow Connector 636">
                <a:extLst>
                  <a:ext uri="{FF2B5EF4-FFF2-40B4-BE49-F238E27FC236}">
                    <a16:creationId xmlns:a16="http://schemas.microsoft.com/office/drawing/2014/main" id="{86F505CF-B65C-476E-B7A1-F0088EF644E9}"/>
                  </a:ext>
                </a:extLst>
              </p:cNvPr>
              <p:cNvCxnSpPr>
                <a:cxnSpLocks/>
              </p:cNvCxnSpPr>
              <p:nvPr/>
            </p:nvCxnSpPr>
            <p:spPr>
              <a:xfrm flipH="1" flipV="1">
                <a:off x="1275347" y="3392717"/>
                <a:ext cx="283482" cy="420408"/>
              </a:xfrm>
              <a:prstGeom prst="straightConnector1">
                <a:avLst/>
              </a:prstGeom>
              <a:noFill/>
              <a:ln w="19050" cap="flat" cmpd="sng" algn="ctr">
                <a:solidFill>
                  <a:srgbClr val="04986E"/>
                </a:solidFill>
                <a:prstDash val="solid"/>
                <a:tailEnd type="arrow"/>
              </a:ln>
              <a:effectLst/>
            </p:spPr>
          </p:cxnSp>
          <p:cxnSp>
            <p:nvCxnSpPr>
              <p:cNvPr id="638" name="Straight Arrow Connector 637">
                <a:extLst>
                  <a:ext uri="{FF2B5EF4-FFF2-40B4-BE49-F238E27FC236}">
                    <a16:creationId xmlns:a16="http://schemas.microsoft.com/office/drawing/2014/main" id="{EE130C91-973A-4EC9-9E4C-6F0AB1DDB82A}"/>
                  </a:ext>
                </a:extLst>
              </p:cNvPr>
              <p:cNvCxnSpPr>
                <a:cxnSpLocks/>
              </p:cNvCxnSpPr>
              <p:nvPr/>
            </p:nvCxnSpPr>
            <p:spPr>
              <a:xfrm>
                <a:off x="1193713" y="3452585"/>
                <a:ext cx="283481" cy="420408"/>
              </a:xfrm>
              <a:prstGeom prst="straightConnector1">
                <a:avLst/>
              </a:prstGeom>
              <a:noFill/>
              <a:ln w="19050" cap="flat" cmpd="sng" algn="ctr">
                <a:solidFill>
                  <a:srgbClr val="04986E"/>
                </a:solidFill>
                <a:prstDash val="solid"/>
                <a:tailEnd type="arrow"/>
              </a:ln>
              <a:effectLst/>
            </p:spPr>
          </p:cxnSp>
        </p:grpSp>
        <p:sp>
          <p:nvSpPr>
            <p:cNvPr id="507" name="Rectangle 506">
              <a:extLst>
                <a:ext uri="{FF2B5EF4-FFF2-40B4-BE49-F238E27FC236}">
                  <a16:creationId xmlns:a16="http://schemas.microsoft.com/office/drawing/2014/main" id="{B86EE0F8-DE59-4B12-927B-3083B369E8C4}"/>
                </a:ext>
              </a:extLst>
            </p:cNvPr>
            <p:cNvSpPr/>
            <p:nvPr/>
          </p:nvSpPr>
          <p:spPr>
            <a:xfrm>
              <a:off x="3937793" y="2689981"/>
              <a:ext cx="658847" cy="130706"/>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Teams</a:t>
              </a:r>
            </a:p>
          </p:txBody>
        </p:sp>
        <p:sp>
          <p:nvSpPr>
            <p:cNvPr id="508" name="Rectangle 507">
              <a:extLst>
                <a:ext uri="{FF2B5EF4-FFF2-40B4-BE49-F238E27FC236}">
                  <a16:creationId xmlns:a16="http://schemas.microsoft.com/office/drawing/2014/main" id="{F9D60D1F-D605-4886-B3E5-3A6301F20A26}"/>
                </a:ext>
              </a:extLst>
            </p:cNvPr>
            <p:cNvSpPr/>
            <p:nvPr/>
          </p:nvSpPr>
          <p:spPr>
            <a:xfrm>
              <a:off x="4345554" y="5149970"/>
              <a:ext cx="658847" cy="130706"/>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Teams</a:t>
              </a:r>
            </a:p>
          </p:txBody>
        </p:sp>
        <p:sp>
          <p:nvSpPr>
            <p:cNvPr id="509" name="Rectangle 508">
              <a:extLst>
                <a:ext uri="{FF2B5EF4-FFF2-40B4-BE49-F238E27FC236}">
                  <a16:creationId xmlns:a16="http://schemas.microsoft.com/office/drawing/2014/main" id="{1C93D78F-2FA7-42A9-AFCC-78B285F137DC}"/>
                </a:ext>
              </a:extLst>
            </p:cNvPr>
            <p:cNvSpPr/>
            <p:nvPr/>
          </p:nvSpPr>
          <p:spPr>
            <a:xfrm>
              <a:off x="2134890" y="5486691"/>
              <a:ext cx="658847" cy="130706"/>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Teams</a:t>
              </a:r>
            </a:p>
          </p:txBody>
        </p:sp>
        <p:sp>
          <p:nvSpPr>
            <p:cNvPr id="510" name="Rectangle 509">
              <a:extLst>
                <a:ext uri="{FF2B5EF4-FFF2-40B4-BE49-F238E27FC236}">
                  <a16:creationId xmlns:a16="http://schemas.microsoft.com/office/drawing/2014/main" id="{E68E9A57-5E88-4913-BDDC-FC5A43584F67}"/>
                </a:ext>
              </a:extLst>
            </p:cNvPr>
            <p:cNvSpPr/>
            <p:nvPr/>
          </p:nvSpPr>
          <p:spPr>
            <a:xfrm>
              <a:off x="1665732" y="3534710"/>
              <a:ext cx="857632" cy="107922"/>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Teams</a:t>
              </a:r>
            </a:p>
          </p:txBody>
        </p:sp>
        <p:sp>
          <p:nvSpPr>
            <p:cNvPr id="511" name="Rectangle 510">
              <a:extLst>
                <a:ext uri="{FF2B5EF4-FFF2-40B4-BE49-F238E27FC236}">
                  <a16:creationId xmlns:a16="http://schemas.microsoft.com/office/drawing/2014/main" id="{8A823C9B-5FBA-40C5-A48E-9123C1113A40}"/>
                </a:ext>
              </a:extLst>
            </p:cNvPr>
            <p:cNvSpPr/>
            <p:nvPr/>
          </p:nvSpPr>
          <p:spPr>
            <a:xfrm>
              <a:off x="3877056" y="2086286"/>
              <a:ext cx="596628" cy="608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12" name="Group 511">
              <a:extLst>
                <a:ext uri="{FF2B5EF4-FFF2-40B4-BE49-F238E27FC236}">
                  <a16:creationId xmlns:a16="http://schemas.microsoft.com/office/drawing/2014/main" id="{03F84566-6117-420D-A501-99701BD44E16}"/>
                </a:ext>
              </a:extLst>
            </p:cNvPr>
            <p:cNvGrpSpPr/>
            <p:nvPr/>
          </p:nvGrpSpPr>
          <p:grpSpPr>
            <a:xfrm>
              <a:off x="3982318" y="2052550"/>
              <a:ext cx="543559" cy="558981"/>
              <a:chOff x="4684511" y="1297884"/>
              <a:chExt cx="795824" cy="818398"/>
            </a:xfrm>
            <a:solidFill>
              <a:srgbClr val="A6A6A6"/>
            </a:solidFill>
          </p:grpSpPr>
          <p:grpSp>
            <p:nvGrpSpPr>
              <p:cNvPr id="621" name="Group 620">
                <a:extLst>
                  <a:ext uri="{FF2B5EF4-FFF2-40B4-BE49-F238E27FC236}">
                    <a16:creationId xmlns:a16="http://schemas.microsoft.com/office/drawing/2014/main" id="{055C2351-2484-43F3-B97E-EFDD44B86D43}"/>
                  </a:ext>
                </a:extLst>
              </p:cNvPr>
              <p:cNvGrpSpPr/>
              <p:nvPr/>
            </p:nvGrpSpPr>
            <p:grpSpPr>
              <a:xfrm>
                <a:off x="4701239" y="1321033"/>
                <a:ext cx="363497" cy="360023"/>
                <a:chOff x="4360863" y="1784350"/>
                <a:chExt cx="498476" cy="493713"/>
              </a:xfrm>
              <a:grpFill/>
            </p:grpSpPr>
            <p:sp>
              <p:nvSpPr>
                <p:cNvPr id="631" name="Freeform 188">
                  <a:extLst>
                    <a:ext uri="{FF2B5EF4-FFF2-40B4-BE49-F238E27FC236}">
                      <a16:creationId xmlns:a16="http://schemas.microsoft.com/office/drawing/2014/main" id="{B9A93F48-EA88-4540-B1C5-41FC78CF9E94}"/>
                    </a:ext>
                  </a:extLst>
                </p:cNvPr>
                <p:cNvSpPr>
                  <a:spLocks/>
                </p:cNvSpPr>
                <p:nvPr/>
              </p:nvSpPr>
              <p:spPr bwMode="auto">
                <a:xfrm>
                  <a:off x="4654551" y="2116138"/>
                  <a:ext cx="204788" cy="161925"/>
                </a:xfrm>
                <a:custGeom>
                  <a:avLst/>
                  <a:gdLst>
                    <a:gd name="T0" fmla="*/ 96 w 99"/>
                    <a:gd name="T1" fmla="*/ 44 h 78"/>
                    <a:gd name="T2" fmla="*/ 13 w 99"/>
                    <a:gd name="T3" fmla="*/ 0 h 78"/>
                    <a:gd name="T4" fmla="*/ 12 w 99"/>
                    <a:gd name="T5" fmla="*/ 0 h 78"/>
                    <a:gd name="T6" fmla="*/ 8 w 99"/>
                    <a:gd name="T7" fmla="*/ 5 h 78"/>
                    <a:gd name="T8" fmla="*/ 13 w 99"/>
                    <a:gd name="T9" fmla="*/ 9 h 78"/>
                    <a:gd name="T10" fmla="*/ 15 w 99"/>
                    <a:gd name="T11" fmla="*/ 9 h 78"/>
                    <a:gd name="T12" fmla="*/ 89 w 99"/>
                    <a:gd name="T13" fmla="*/ 51 h 78"/>
                    <a:gd name="T14" fmla="*/ 89 w 99"/>
                    <a:gd name="T15" fmla="*/ 68 h 78"/>
                    <a:gd name="T16" fmla="*/ 5 w 99"/>
                    <a:gd name="T17" fmla="*/ 68 h 78"/>
                    <a:gd name="T18" fmla="*/ 0 w 99"/>
                    <a:gd name="T19" fmla="*/ 73 h 78"/>
                    <a:gd name="T20" fmla="*/ 5 w 99"/>
                    <a:gd name="T21" fmla="*/ 78 h 78"/>
                    <a:gd name="T22" fmla="*/ 89 w 99"/>
                    <a:gd name="T23" fmla="*/ 78 h 78"/>
                    <a:gd name="T24" fmla="*/ 99 w 99"/>
                    <a:gd name="T25" fmla="*/ 68 h 78"/>
                    <a:gd name="T26" fmla="*/ 99 w 99"/>
                    <a:gd name="T27" fmla="*/ 51 h 78"/>
                    <a:gd name="T28" fmla="*/ 96 w 99"/>
                    <a:gd name="T29"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78">
                      <a:moveTo>
                        <a:pt x="96" y="44"/>
                      </a:moveTo>
                      <a:cubicBezTo>
                        <a:pt x="67" y="16"/>
                        <a:pt x="27" y="0"/>
                        <a:pt x="13" y="0"/>
                      </a:cubicBezTo>
                      <a:cubicBezTo>
                        <a:pt x="13" y="0"/>
                        <a:pt x="12" y="0"/>
                        <a:pt x="12" y="0"/>
                      </a:cubicBezTo>
                      <a:cubicBezTo>
                        <a:pt x="9" y="0"/>
                        <a:pt x="7" y="2"/>
                        <a:pt x="8" y="5"/>
                      </a:cubicBezTo>
                      <a:cubicBezTo>
                        <a:pt x="8" y="8"/>
                        <a:pt x="10" y="10"/>
                        <a:pt x="13" y="9"/>
                      </a:cubicBezTo>
                      <a:cubicBezTo>
                        <a:pt x="15" y="9"/>
                        <a:pt x="15" y="9"/>
                        <a:pt x="15" y="9"/>
                      </a:cubicBezTo>
                      <a:cubicBezTo>
                        <a:pt x="20" y="12"/>
                        <a:pt x="54" y="16"/>
                        <a:pt x="89" y="51"/>
                      </a:cubicBezTo>
                      <a:cubicBezTo>
                        <a:pt x="89" y="68"/>
                        <a:pt x="89" y="68"/>
                        <a:pt x="89" y="68"/>
                      </a:cubicBezTo>
                      <a:cubicBezTo>
                        <a:pt x="5" y="68"/>
                        <a:pt x="5" y="68"/>
                        <a:pt x="5" y="68"/>
                      </a:cubicBezTo>
                      <a:cubicBezTo>
                        <a:pt x="2" y="68"/>
                        <a:pt x="0" y="70"/>
                        <a:pt x="0" y="73"/>
                      </a:cubicBezTo>
                      <a:cubicBezTo>
                        <a:pt x="0" y="76"/>
                        <a:pt x="2" y="78"/>
                        <a:pt x="5" y="78"/>
                      </a:cubicBezTo>
                      <a:cubicBezTo>
                        <a:pt x="89" y="78"/>
                        <a:pt x="89" y="78"/>
                        <a:pt x="89" y="78"/>
                      </a:cubicBezTo>
                      <a:cubicBezTo>
                        <a:pt x="94" y="78"/>
                        <a:pt x="99" y="73"/>
                        <a:pt x="99" y="68"/>
                      </a:cubicBezTo>
                      <a:cubicBezTo>
                        <a:pt x="99" y="51"/>
                        <a:pt x="99" y="51"/>
                        <a:pt x="99" y="51"/>
                      </a:cubicBezTo>
                      <a:cubicBezTo>
                        <a:pt x="99" y="48"/>
                        <a:pt x="98" y="46"/>
                        <a:pt x="96"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2" name="Freeform 189">
                  <a:extLst>
                    <a:ext uri="{FF2B5EF4-FFF2-40B4-BE49-F238E27FC236}">
                      <a16:creationId xmlns:a16="http://schemas.microsoft.com/office/drawing/2014/main" id="{8FC80A0E-6B8F-4668-BE90-1DF87B2E2864}"/>
                    </a:ext>
                  </a:extLst>
                </p:cNvPr>
                <p:cNvSpPr>
                  <a:spLocks/>
                </p:cNvSpPr>
                <p:nvPr/>
              </p:nvSpPr>
              <p:spPr bwMode="auto">
                <a:xfrm>
                  <a:off x="4360863" y="2116138"/>
                  <a:ext cx="203200" cy="161925"/>
                </a:xfrm>
                <a:custGeom>
                  <a:avLst/>
                  <a:gdLst>
                    <a:gd name="T0" fmla="*/ 93 w 98"/>
                    <a:gd name="T1" fmla="*/ 68 h 78"/>
                    <a:gd name="T2" fmla="*/ 9 w 98"/>
                    <a:gd name="T3" fmla="*/ 68 h 78"/>
                    <a:gd name="T4" fmla="*/ 9 w 98"/>
                    <a:gd name="T5" fmla="*/ 51 h 78"/>
                    <a:gd name="T6" fmla="*/ 86 w 98"/>
                    <a:gd name="T7" fmla="*/ 9 h 78"/>
                    <a:gd name="T8" fmla="*/ 91 w 98"/>
                    <a:gd name="T9" fmla="*/ 5 h 78"/>
                    <a:gd name="T10" fmla="*/ 86 w 98"/>
                    <a:gd name="T11" fmla="*/ 0 h 78"/>
                    <a:gd name="T12" fmla="*/ 86 w 98"/>
                    <a:gd name="T13" fmla="*/ 0 h 78"/>
                    <a:gd name="T14" fmla="*/ 3 w 98"/>
                    <a:gd name="T15" fmla="*/ 44 h 78"/>
                    <a:gd name="T16" fmla="*/ 0 w 98"/>
                    <a:gd name="T17" fmla="*/ 51 h 78"/>
                    <a:gd name="T18" fmla="*/ 0 w 98"/>
                    <a:gd name="T19" fmla="*/ 68 h 78"/>
                    <a:gd name="T20" fmla="*/ 9 w 98"/>
                    <a:gd name="T21" fmla="*/ 78 h 78"/>
                    <a:gd name="T22" fmla="*/ 93 w 98"/>
                    <a:gd name="T23" fmla="*/ 78 h 78"/>
                    <a:gd name="T24" fmla="*/ 98 w 98"/>
                    <a:gd name="T25" fmla="*/ 73 h 78"/>
                    <a:gd name="T26" fmla="*/ 93 w 98"/>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93" y="68"/>
                      </a:moveTo>
                      <a:cubicBezTo>
                        <a:pt x="9" y="68"/>
                        <a:pt x="9" y="68"/>
                        <a:pt x="9" y="68"/>
                      </a:cubicBezTo>
                      <a:cubicBezTo>
                        <a:pt x="9" y="51"/>
                        <a:pt x="9" y="51"/>
                        <a:pt x="9" y="51"/>
                      </a:cubicBezTo>
                      <a:cubicBezTo>
                        <a:pt x="37" y="23"/>
                        <a:pt x="75" y="9"/>
                        <a:pt x="86" y="9"/>
                      </a:cubicBezTo>
                      <a:cubicBezTo>
                        <a:pt x="89" y="9"/>
                        <a:pt x="91" y="7"/>
                        <a:pt x="91" y="5"/>
                      </a:cubicBezTo>
                      <a:cubicBezTo>
                        <a:pt x="91" y="2"/>
                        <a:pt x="89" y="0"/>
                        <a:pt x="86" y="0"/>
                      </a:cubicBezTo>
                      <a:cubicBezTo>
                        <a:pt x="86" y="0"/>
                        <a:pt x="86" y="0"/>
                        <a:pt x="86" y="0"/>
                      </a:cubicBezTo>
                      <a:cubicBezTo>
                        <a:pt x="74" y="0"/>
                        <a:pt x="34" y="13"/>
                        <a:pt x="3" y="44"/>
                      </a:cubicBezTo>
                      <a:cubicBezTo>
                        <a:pt x="1" y="46"/>
                        <a:pt x="0" y="48"/>
                        <a:pt x="0" y="51"/>
                      </a:cubicBezTo>
                      <a:cubicBezTo>
                        <a:pt x="0" y="68"/>
                        <a:pt x="0" y="68"/>
                        <a:pt x="0" y="68"/>
                      </a:cubicBezTo>
                      <a:cubicBezTo>
                        <a:pt x="0" y="73"/>
                        <a:pt x="4" y="78"/>
                        <a:pt x="9" y="78"/>
                      </a:cubicBezTo>
                      <a:cubicBezTo>
                        <a:pt x="93" y="78"/>
                        <a:pt x="93" y="78"/>
                        <a:pt x="93" y="78"/>
                      </a:cubicBezTo>
                      <a:cubicBezTo>
                        <a:pt x="96" y="78"/>
                        <a:pt x="98" y="76"/>
                        <a:pt x="98" y="73"/>
                      </a:cubicBezTo>
                      <a:cubicBezTo>
                        <a:pt x="98" y="70"/>
                        <a:pt x="96" y="68"/>
                        <a:pt x="93"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3" name="Freeform 190">
                  <a:extLst>
                    <a:ext uri="{FF2B5EF4-FFF2-40B4-BE49-F238E27FC236}">
                      <a16:creationId xmlns:a16="http://schemas.microsoft.com/office/drawing/2014/main" id="{9B70710B-E66C-484C-A132-4EFCF343A04A}"/>
                    </a:ext>
                  </a:extLst>
                </p:cNvPr>
                <p:cNvSpPr>
                  <a:spLocks/>
                </p:cNvSpPr>
                <p:nvPr/>
              </p:nvSpPr>
              <p:spPr bwMode="auto">
                <a:xfrm>
                  <a:off x="4486276" y="1784350"/>
                  <a:ext cx="246063" cy="322262"/>
                </a:xfrm>
                <a:custGeom>
                  <a:avLst/>
                  <a:gdLst>
                    <a:gd name="T0" fmla="*/ 10 w 119"/>
                    <a:gd name="T1" fmla="*/ 99 h 155"/>
                    <a:gd name="T2" fmla="*/ 27 w 119"/>
                    <a:gd name="T3" fmla="*/ 134 h 155"/>
                    <a:gd name="T4" fmla="*/ 27 w 119"/>
                    <a:gd name="T5" fmla="*/ 148 h 155"/>
                    <a:gd name="T6" fmla="*/ 27 w 119"/>
                    <a:gd name="T7" fmla="*/ 151 h 155"/>
                    <a:gd name="T8" fmla="*/ 32 w 119"/>
                    <a:gd name="T9" fmla="*/ 154 h 155"/>
                    <a:gd name="T10" fmla="*/ 34 w 119"/>
                    <a:gd name="T11" fmla="*/ 153 h 155"/>
                    <a:gd name="T12" fmla="*/ 36 w 119"/>
                    <a:gd name="T13" fmla="*/ 147 h 155"/>
                    <a:gd name="T14" fmla="*/ 36 w 119"/>
                    <a:gd name="T15" fmla="*/ 132 h 155"/>
                    <a:gd name="T16" fmla="*/ 35 w 119"/>
                    <a:gd name="T17" fmla="*/ 129 h 155"/>
                    <a:gd name="T18" fmla="*/ 19 w 119"/>
                    <a:gd name="T19" fmla="*/ 95 h 155"/>
                    <a:gd name="T20" fmla="*/ 14 w 119"/>
                    <a:gd name="T21" fmla="*/ 90 h 155"/>
                    <a:gd name="T22" fmla="*/ 10 w 119"/>
                    <a:gd name="T23" fmla="*/ 86 h 155"/>
                    <a:gd name="T24" fmla="*/ 13 w 119"/>
                    <a:gd name="T25" fmla="*/ 82 h 155"/>
                    <a:gd name="T26" fmla="*/ 15 w 119"/>
                    <a:gd name="T27" fmla="*/ 76 h 155"/>
                    <a:gd name="T28" fmla="*/ 13 w 119"/>
                    <a:gd name="T29" fmla="*/ 59 h 155"/>
                    <a:gd name="T30" fmla="*/ 60 w 119"/>
                    <a:gd name="T31" fmla="*/ 9 h 155"/>
                    <a:gd name="T32" fmla="*/ 107 w 119"/>
                    <a:gd name="T33" fmla="*/ 59 h 155"/>
                    <a:gd name="T34" fmla="*/ 104 w 119"/>
                    <a:gd name="T35" fmla="*/ 76 h 155"/>
                    <a:gd name="T36" fmla="*/ 107 w 119"/>
                    <a:gd name="T37" fmla="*/ 82 h 155"/>
                    <a:gd name="T38" fmla="*/ 109 w 119"/>
                    <a:gd name="T39" fmla="*/ 86 h 155"/>
                    <a:gd name="T40" fmla="*/ 105 w 119"/>
                    <a:gd name="T41" fmla="*/ 90 h 155"/>
                    <a:gd name="T42" fmla="*/ 100 w 119"/>
                    <a:gd name="T43" fmla="*/ 95 h 155"/>
                    <a:gd name="T44" fmla="*/ 84 w 119"/>
                    <a:gd name="T45" fmla="*/ 129 h 155"/>
                    <a:gd name="T46" fmla="*/ 83 w 119"/>
                    <a:gd name="T47" fmla="*/ 133 h 155"/>
                    <a:gd name="T48" fmla="*/ 83 w 119"/>
                    <a:gd name="T49" fmla="*/ 147 h 155"/>
                    <a:gd name="T50" fmla="*/ 85 w 119"/>
                    <a:gd name="T51" fmla="*/ 153 h 155"/>
                    <a:gd name="T52" fmla="*/ 92 w 119"/>
                    <a:gd name="T53" fmla="*/ 151 h 155"/>
                    <a:gd name="T54" fmla="*/ 92 w 119"/>
                    <a:gd name="T55" fmla="*/ 148 h 155"/>
                    <a:gd name="T56" fmla="*/ 92 w 119"/>
                    <a:gd name="T57" fmla="*/ 135 h 155"/>
                    <a:gd name="T58" fmla="*/ 109 w 119"/>
                    <a:gd name="T59" fmla="*/ 99 h 155"/>
                    <a:gd name="T60" fmla="*/ 119 w 119"/>
                    <a:gd name="T61" fmla="*/ 86 h 155"/>
                    <a:gd name="T62" fmla="*/ 114 w 119"/>
                    <a:gd name="T63" fmla="*/ 75 h 155"/>
                    <a:gd name="T64" fmla="*/ 116 w 119"/>
                    <a:gd name="T65" fmla="*/ 59 h 155"/>
                    <a:gd name="T66" fmla="*/ 60 w 119"/>
                    <a:gd name="T67" fmla="*/ 0 h 155"/>
                    <a:gd name="T68" fmla="*/ 3 w 119"/>
                    <a:gd name="T69" fmla="*/ 59 h 155"/>
                    <a:gd name="T70" fmla="*/ 5 w 119"/>
                    <a:gd name="T71" fmla="*/ 75 h 155"/>
                    <a:gd name="T72" fmla="*/ 0 w 119"/>
                    <a:gd name="T73" fmla="*/ 86 h 155"/>
                    <a:gd name="T74" fmla="*/ 10 w 119"/>
                    <a:gd name="T75"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55">
                      <a:moveTo>
                        <a:pt x="10" y="99"/>
                      </a:moveTo>
                      <a:cubicBezTo>
                        <a:pt x="12" y="112"/>
                        <a:pt x="18" y="125"/>
                        <a:pt x="27" y="134"/>
                      </a:cubicBezTo>
                      <a:cubicBezTo>
                        <a:pt x="27" y="148"/>
                        <a:pt x="27" y="148"/>
                        <a:pt x="27" y="148"/>
                      </a:cubicBezTo>
                      <a:cubicBezTo>
                        <a:pt x="27" y="149"/>
                        <a:pt x="27" y="150"/>
                        <a:pt x="27" y="151"/>
                      </a:cubicBezTo>
                      <a:cubicBezTo>
                        <a:pt x="28" y="153"/>
                        <a:pt x="30" y="154"/>
                        <a:pt x="32" y="154"/>
                      </a:cubicBezTo>
                      <a:cubicBezTo>
                        <a:pt x="33" y="154"/>
                        <a:pt x="33" y="154"/>
                        <a:pt x="34" y="153"/>
                      </a:cubicBezTo>
                      <a:cubicBezTo>
                        <a:pt x="36" y="152"/>
                        <a:pt x="37" y="150"/>
                        <a:pt x="36" y="147"/>
                      </a:cubicBezTo>
                      <a:cubicBezTo>
                        <a:pt x="36" y="132"/>
                        <a:pt x="36" y="132"/>
                        <a:pt x="36" y="132"/>
                      </a:cubicBezTo>
                      <a:cubicBezTo>
                        <a:pt x="36" y="131"/>
                        <a:pt x="36" y="130"/>
                        <a:pt x="35" y="129"/>
                      </a:cubicBezTo>
                      <a:cubicBezTo>
                        <a:pt x="26" y="120"/>
                        <a:pt x="20" y="107"/>
                        <a:pt x="19" y="95"/>
                      </a:cubicBezTo>
                      <a:cubicBezTo>
                        <a:pt x="19" y="92"/>
                        <a:pt x="17" y="90"/>
                        <a:pt x="14" y="90"/>
                      </a:cubicBezTo>
                      <a:cubicBezTo>
                        <a:pt x="12" y="90"/>
                        <a:pt x="10" y="88"/>
                        <a:pt x="10" y="86"/>
                      </a:cubicBezTo>
                      <a:cubicBezTo>
                        <a:pt x="10" y="84"/>
                        <a:pt x="11" y="82"/>
                        <a:pt x="13" y="82"/>
                      </a:cubicBezTo>
                      <a:cubicBezTo>
                        <a:pt x="15" y="81"/>
                        <a:pt x="16" y="78"/>
                        <a:pt x="15" y="76"/>
                      </a:cubicBezTo>
                      <a:cubicBezTo>
                        <a:pt x="13" y="70"/>
                        <a:pt x="13" y="65"/>
                        <a:pt x="13" y="59"/>
                      </a:cubicBezTo>
                      <a:cubicBezTo>
                        <a:pt x="13" y="32"/>
                        <a:pt x="34" y="9"/>
                        <a:pt x="60" y="9"/>
                      </a:cubicBezTo>
                      <a:cubicBezTo>
                        <a:pt x="86" y="9"/>
                        <a:pt x="107" y="32"/>
                        <a:pt x="107" y="59"/>
                      </a:cubicBezTo>
                      <a:cubicBezTo>
                        <a:pt x="107" y="65"/>
                        <a:pt x="106" y="70"/>
                        <a:pt x="104" y="76"/>
                      </a:cubicBezTo>
                      <a:cubicBezTo>
                        <a:pt x="103" y="78"/>
                        <a:pt x="105" y="81"/>
                        <a:pt x="107" y="82"/>
                      </a:cubicBezTo>
                      <a:cubicBezTo>
                        <a:pt x="108" y="82"/>
                        <a:pt x="109" y="84"/>
                        <a:pt x="109" y="86"/>
                      </a:cubicBezTo>
                      <a:cubicBezTo>
                        <a:pt x="109" y="88"/>
                        <a:pt x="107" y="90"/>
                        <a:pt x="105" y="90"/>
                      </a:cubicBezTo>
                      <a:cubicBezTo>
                        <a:pt x="103" y="90"/>
                        <a:pt x="100" y="92"/>
                        <a:pt x="100" y="95"/>
                      </a:cubicBezTo>
                      <a:cubicBezTo>
                        <a:pt x="99" y="108"/>
                        <a:pt x="93" y="120"/>
                        <a:pt x="84" y="129"/>
                      </a:cubicBezTo>
                      <a:cubicBezTo>
                        <a:pt x="83" y="130"/>
                        <a:pt x="83" y="131"/>
                        <a:pt x="83" y="133"/>
                      </a:cubicBezTo>
                      <a:cubicBezTo>
                        <a:pt x="83" y="147"/>
                        <a:pt x="83" y="147"/>
                        <a:pt x="83" y="147"/>
                      </a:cubicBezTo>
                      <a:cubicBezTo>
                        <a:pt x="82" y="150"/>
                        <a:pt x="83" y="152"/>
                        <a:pt x="85" y="153"/>
                      </a:cubicBezTo>
                      <a:cubicBezTo>
                        <a:pt x="88" y="155"/>
                        <a:pt x="90" y="154"/>
                        <a:pt x="92" y="151"/>
                      </a:cubicBezTo>
                      <a:cubicBezTo>
                        <a:pt x="92" y="150"/>
                        <a:pt x="92" y="149"/>
                        <a:pt x="92" y="148"/>
                      </a:cubicBezTo>
                      <a:cubicBezTo>
                        <a:pt x="92" y="135"/>
                        <a:pt x="92" y="135"/>
                        <a:pt x="92" y="135"/>
                      </a:cubicBezTo>
                      <a:cubicBezTo>
                        <a:pt x="101" y="125"/>
                        <a:pt x="108" y="112"/>
                        <a:pt x="109" y="99"/>
                      </a:cubicBezTo>
                      <a:cubicBezTo>
                        <a:pt x="115" y="98"/>
                        <a:pt x="119" y="92"/>
                        <a:pt x="119" y="86"/>
                      </a:cubicBezTo>
                      <a:cubicBezTo>
                        <a:pt x="119" y="82"/>
                        <a:pt x="117" y="78"/>
                        <a:pt x="114" y="75"/>
                      </a:cubicBezTo>
                      <a:cubicBezTo>
                        <a:pt x="116" y="70"/>
                        <a:pt x="116" y="65"/>
                        <a:pt x="116" y="59"/>
                      </a:cubicBezTo>
                      <a:cubicBezTo>
                        <a:pt x="116" y="26"/>
                        <a:pt x="91" y="0"/>
                        <a:pt x="60" y="0"/>
                      </a:cubicBezTo>
                      <a:cubicBezTo>
                        <a:pt x="28" y="0"/>
                        <a:pt x="3" y="26"/>
                        <a:pt x="3" y="59"/>
                      </a:cubicBezTo>
                      <a:cubicBezTo>
                        <a:pt x="3" y="65"/>
                        <a:pt x="4" y="70"/>
                        <a:pt x="5" y="75"/>
                      </a:cubicBezTo>
                      <a:cubicBezTo>
                        <a:pt x="2" y="78"/>
                        <a:pt x="0" y="82"/>
                        <a:pt x="0" y="86"/>
                      </a:cubicBezTo>
                      <a:cubicBezTo>
                        <a:pt x="0" y="92"/>
                        <a:pt x="4" y="97"/>
                        <a:pt x="10"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4" name="Freeform 191">
                  <a:extLst>
                    <a:ext uri="{FF2B5EF4-FFF2-40B4-BE49-F238E27FC236}">
                      <a16:creationId xmlns:a16="http://schemas.microsoft.com/office/drawing/2014/main" id="{9C2C626C-04B5-4F0D-891F-6276CC1EC8E2}"/>
                    </a:ext>
                  </a:extLst>
                </p:cNvPr>
                <p:cNvSpPr>
                  <a:spLocks noEditPoints="1"/>
                </p:cNvSpPr>
                <p:nvPr/>
              </p:nvSpPr>
              <p:spPr bwMode="auto">
                <a:xfrm>
                  <a:off x="4556126" y="2114550"/>
                  <a:ext cx="107950" cy="85725"/>
                </a:xfrm>
                <a:custGeom>
                  <a:avLst/>
                  <a:gdLst>
                    <a:gd name="T0" fmla="*/ 42 w 52"/>
                    <a:gd name="T1" fmla="*/ 38 h 41"/>
                    <a:gd name="T2" fmla="*/ 46 w 52"/>
                    <a:gd name="T3" fmla="*/ 8 h 41"/>
                    <a:gd name="T4" fmla="*/ 6 w 52"/>
                    <a:gd name="T5" fmla="*/ 8 h 41"/>
                    <a:gd name="T6" fmla="*/ 10 w 52"/>
                    <a:gd name="T7" fmla="*/ 38 h 41"/>
                    <a:gd name="T8" fmla="*/ 14 w 52"/>
                    <a:gd name="T9" fmla="*/ 41 h 41"/>
                    <a:gd name="T10" fmla="*/ 15 w 52"/>
                    <a:gd name="T11" fmla="*/ 41 h 41"/>
                    <a:gd name="T12" fmla="*/ 37 w 52"/>
                    <a:gd name="T13" fmla="*/ 40 h 41"/>
                    <a:gd name="T14" fmla="*/ 42 w 52"/>
                    <a:gd name="T15" fmla="*/ 38 h 41"/>
                    <a:gd name="T16" fmla="*/ 17 w 52"/>
                    <a:gd name="T17" fmla="*/ 31 h 41"/>
                    <a:gd name="T18" fmla="*/ 12 w 52"/>
                    <a:gd name="T19" fmla="*/ 16 h 41"/>
                    <a:gd name="T20" fmla="*/ 26 w 52"/>
                    <a:gd name="T21" fmla="*/ 12 h 41"/>
                    <a:gd name="T22" fmla="*/ 26 w 52"/>
                    <a:gd name="T23" fmla="*/ 12 h 41"/>
                    <a:gd name="T24" fmla="*/ 40 w 52"/>
                    <a:gd name="T25" fmla="*/ 15 h 41"/>
                    <a:gd name="T26" fmla="*/ 35 w 52"/>
                    <a:gd name="T27" fmla="*/ 30 h 41"/>
                    <a:gd name="T28" fmla="*/ 17 w 52"/>
                    <a:gd name="T2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1">
                      <a:moveTo>
                        <a:pt x="42" y="38"/>
                      </a:moveTo>
                      <a:cubicBezTo>
                        <a:pt x="50" y="22"/>
                        <a:pt x="52" y="13"/>
                        <a:pt x="46" y="8"/>
                      </a:cubicBezTo>
                      <a:cubicBezTo>
                        <a:pt x="35" y="0"/>
                        <a:pt x="15" y="1"/>
                        <a:pt x="6" y="8"/>
                      </a:cubicBezTo>
                      <a:cubicBezTo>
                        <a:pt x="0" y="13"/>
                        <a:pt x="1" y="23"/>
                        <a:pt x="10" y="38"/>
                      </a:cubicBezTo>
                      <a:cubicBezTo>
                        <a:pt x="11" y="40"/>
                        <a:pt x="12" y="41"/>
                        <a:pt x="14" y="41"/>
                      </a:cubicBezTo>
                      <a:cubicBezTo>
                        <a:pt x="14" y="41"/>
                        <a:pt x="14" y="41"/>
                        <a:pt x="15" y="41"/>
                      </a:cubicBezTo>
                      <a:cubicBezTo>
                        <a:pt x="22" y="39"/>
                        <a:pt x="30" y="39"/>
                        <a:pt x="37" y="40"/>
                      </a:cubicBezTo>
                      <a:cubicBezTo>
                        <a:pt x="39" y="41"/>
                        <a:pt x="41" y="40"/>
                        <a:pt x="42" y="38"/>
                      </a:cubicBezTo>
                      <a:close/>
                      <a:moveTo>
                        <a:pt x="17" y="31"/>
                      </a:moveTo>
                      <a:cubicBezTo>
                        <a:pt x="12" y="21"/>
                        <a:pt x="11" y="16"/>
                        <a:pt x="12" y="16"/>
                      </a:cubicBezTo>
                      <a:cubicBezTo>
                        <a:pt x="17" y="12"/>
                        <a:pt x="21" y="12"/>
                        <a:pt x="26" y="12"/>
                      </a:cubicBezTo>
                      <a:cubicBezTo>
                        <a:pt x="26" y="12"/>
                        <a:pt x="26" y="12"/>
                        <a:pt x="26" y="12"/>
                      </a:cubicBezTo>
                      <a:cubicBezTo>
                        <a:pt x="33" y="12"/>
                        <a:pt x="35" y="13"/>
                        <a:pt x="40" y="15"/>
                      </a:cubicBezTo>
                      <a:cubicBezTo>
                        <a:pt x="40" y="16"/>
                        <a:pt x="40" y="21"/>
                        <a:pt x="35" y="30"/>
                      </a:cubicBezTo>
                      <a:cubicBezTo>
                        <a:pt x="29" y="30"/>
                        <a:pt x="23" y="30"/>
                        <a:pt x="17"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5" name="Freeform 192">
                  <a:extLst>
                    <a:ext uri="{FF2B5EF4-FFF2-40B4-BE49-F238E27FC236}">
                      <a16:creationId xmlns:a16="http://schemas.microsoft.com/office/drawing/2014/main" id="{E788B08A-B826-4025-A6F4-A1DE5EE89127}"/>
                    </a:ext>
                  </a:extLst>
                </p:cNvPr>
                <p:cNvSpPr>
                  <a:spLocks/>
                </p:cNvSpPr>
                <p:nvPr/>
              </p:nvSpPr>
              <p:spPr bwMode="auto">
                <a:xfrm>
                  <a:off x="4618038" y="2208213"/>
                  <a:ext cx="26988" cy="69850"/>
                </a:xfrm>
                <a:custGeom>
                  <a:avLst/>
                  <a:gdLst>
                    <a:gd name="T0" fmla="*/ 10 w 13"/>
                    <a:gd name="T1" fmla="*/ 4 h 34"/>
                    <a:gd name="T2" fmla="*/ 4 w 13"/>
                    <a:gd name="T3" fmla="*/ 0 h 34"/>
                    <a:gd name="T4" fmla="*/ 0 w 13"/>
                    <a:gd name="T5" fmla="*/ 5 h 34"/>
                    <a:gd name="T6" fmla="*/ 3 w 13"/>
                    <a:gd name="T7" fmla="*/ 30 h 34"/>
                    <a:gd name="T8" fmla="*/ 8 w 13"/>
                    <a:gd name="T9" fmla="*/ 34 h 34"/>
                    <a:gd name="T10" fmla="*/ 8 w 13"/>
                    <a:gd name="T11" fmla="*/ 34 h 34"/>
                    <a:gd name="T12" fmla="*/ 12 w 13"/>
                    <a:gd name="T13" fmla="*/ 29 h 34"/>
                    <a:gd name="T14" fmla="*/ 10 w 13"/>
                    <a:gd name="T15" fmla="*/ 7 h 34"/>
                    <a:gd name="T16" fmla="*/ 10 w 13"/>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4">
                      <a:moveTo>
                        <a:pt x="10" y="4"/>
                      </a:moveTo>
                      <a:cubicBezTo>
                        <a:pt x="9" y="2"/>
                        <a:pt x="7" y="0"/>
                        <a:pt x="4" y="0"/>
                      </a:cubicBezTo>
                      <a:cubicBezTo>
                        <a:pt x="2" y="0"/>
                        <a:pt x="0" y="3"/>
                        <a:pt x="0" y="5"/>
                      </a:cubicBezTo>
                      <a:cubicBezTo>
                        <a:pt x="3" y="30"/>
                        <a:pt x="3" y="30"/>
                        <a:pt x="3" y="30"/>
                      </a:cubicBezTo>
                      <a:cubicBezTo>
                        <a:pt x="3" y="32"/>
                        <a:pt x="5" y="34"/>
                        <a:pt x="8" y="34"/>
                      </a:cubicBezTo>
                      <a:cubicBezTo>
                        <a:pt x="8" y="34"/>
                        <a:pt x="8" y="34"/>
                        <a:pt x="8" y="34"/>
                      </a:cubicBezTo>
                      <a:cubicBezTo>
                        <a:pt x="11" y="34"/>
                        <a:pt x="13" y="31"/>
                        <a:pt x="12" y="29"/>
                      </a:cubicBezTo>
                      <a:cubicBezTo>
                        <a:pt x="10" y="7"/>
                        <a:pt x="10" y="7"/>
                        <a:pt x="10" y="7"/>
                      </a:cubicBezTo>
                      <a:lnTo>
                        <a:pt x="1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6" name="Freeform 193">
                  <a:extLst>
                    <a:ext uri="{FF2B5EF4-FFF2-40B4-BE49-F238E27FC236}">
                      <a16:creationId xmlns:a16="http://schemas.microsoft.com/office/drawing/2014/main" id="{00579EEA-42FD-493B-9AB6-09C6275F1E89}"/>
                    </a:ext>
                  </a:extLst>
                </p:cNvPr>
                <p:cNvSpPr>
                  <a:spLocks/>
                </p:cNvSpPr>
                <p:nvPr/>
              </p:nvSpPr>
              <p:spPr bwMode="auto">
                <a:xfrm>
                  <a:off x="4575176" y="2208213"/>
                  <a:ext cx="26988" cy="69850"/>
                </a:xfrm>
                <a:custGeom>
                  <a:avLst/>
                  <a:gdLst>
                    <a:gd name="T0" fmla="*/ 8 w 13"/>
                    <a:gd name="T1" fmla="*/ 0 h 34"/>
                    <a:gd name="T2" fmla="*/ 3 w 13"/>
                    <a:gd name="T3" fmla="*/ 5 h 34"/>
                    <a:gd name="T4" fmla="*/ 0 w 13"/>
                    <a:gd name="T5" fmla="*/ 29 h 34"/>
                    <a:gd name="T6" fmla="*/ 4 w 13"/>
                    <a:gd name="T7" fmla="*/ 34 h 34"/>
                    <a:gd name="T8" fmla="*/ 5 w 13"/>
                    <a:gd name="T9" fmla="*/ 34 h 34"/>
                    <a:gd name="T10" fmla="*/ 10 w 13"/>
                    <a:gd name="T11" fmla="*/ 30 h 34"/>
                    <a:gd name="T12" fmla="*/ 12 w 13"/>
                    <a:gd name="T13" fmla="*/ 6 h 34"/>
                    <a:gd name="T14" fmla="*/ 8 w 13"/>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8" y="0"/>
                      </a:moveTo>
                      <a:cubicBezTo>
                        <a:pt x="5" y="0"/>
                        <a:pt x="3" y="2"/>
                        <a:pt x="3" y="5"/>
                      </a:cubicBezTo>
                      <a:cubicBezTo>
                        <a:pt x="0" y="29"/>
                        <a:pt x="0" y="29"/>
                        <a:pt x="0" y="29"/>
                      </a:cubicBezTo>
                      <a:cubicBezTo>
                        <a:pt x="0" y="31"/>
                        <a:pt x="2" y="34"/>
                        <a:pt x="4" y="34"/>
                      </a:cubicBezTo>
                      <a:cubicBezTo>
                        <a:pt x="4" y="34"/>
                        <a:pt x="5" y="34"/>
                        <a:pt x="5" y="34"/>
                      </a:cubicBezTo>
                      <a:cubicBezTo>
                        <a:pt x="7" y="34"/>
                        <a:pt x="9" y="32"/>
                        <a:pt x="10" y="30"/>
                      </a:cubicBezTo>
                      <a:cubicBezTo>
                        <a:pt x="12" y="6"/>
                        <a:pt x="12" y="6"/>
                        <a:pt x="12" y="6"/>
                      </a:cubicBezTo>
                      <a:cubicBezTo>
                        <a:pt x="13" y="3"/>
                        <a:pt x="11" y="1"/>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22" name="Group 621">
                <a:extLst>
                  <a:ext uri="{FF2B5EF4-FFF2-40B4-BE49-F238E27FC236}">
                    <a16:creationId xmlns:a16="http://schemas.microsoft.com/office/drawing/2014/main" id="{90DBE2FE-3113-45C3-A78B-9F57EA381641}"/>
                  </a:ext>
                </a:extLst>
              </p:cNvPr>
              <p:cNvGrpSpPr/>
              <p:nvPr/>
            </p:nvGrpSpPr>
            <p:grpSpPr>
              <a:xfrm>
                <a:off x="5126099" y="1297884"/>
                <a:ext cx="354236" cy="383177"/>
                <a:chOff x="4970463" y="1701800"/>
                <a:chExt cx="485775" cy="525463"/>
              </a:xfrm>
              <a:grpFill/>
            </p:grpSpPr>
            <p:sp>
              <p:nvSpPr>
                <p:cNvPr id="629" name="Freeform 257">
                  <a:extLst>
                    <a:ext uri="{FF2B5EF4-FFF2-40B4-BE49-F238E27FC236}">
                      <a16:creationId xmlns:a16="http://schemas.microsoft.com/office/drawing/2014/main" id="{70CA3D2B-0AAB-48F2-9B77-E81E1B34E599}"/>
                    </a:ext>
                  </a:extLst>
                </p:cNvPr>
                <p:cNvSpPr>
                  <a:spLocks noEditPoints="1"/>
                </p:cNvSpPr>
                <p:nvPr/>
              </p:nvSpPr>
              <p:spPr bwMode="auto">
                <a:xfrm>
                  <a:off x="4970463" y="2070100"/>
                  <a:ext cx="485775" cy="157163"/>
                </a:xfrm>
                <a:custGeom>
                  <a:avLst/>
                  <a:gdLst>
                    <a:gd name="T0" fmla="*/ 235 w 238"/>
                    <a:gd name="T1" fmla="*/ 43 h 77"/>
                    <a:gd name="T2" fmla="*/ 159 w 238"/>
                    <a:gd name="T3" fmla="*/ 1 h 77"/>
                    <a:gd name="T4" fmla="*/ 155 w 238"/>
                    <a:gd name="T5" fmla="*/ 0 h 77"/>
                    <a:gd name="T6" fmla="*/ 152 w 238"/>
                    <a:gd name="T7" fmla="*/ 0 h 77"/>
                    <a:gd name="T8" fmla="*/ 148 w 238"/>
                    <a:gd name="T9" fmla="*/ 1 h 77"/>
                    <a:gd name="T10" fmla="*/ 146 w 238"/>
                    <a:gd name="T11" fmla="*/ 7 h 77"/>
                    <a:gd name="T12" fmla="*/ 153 w 238"/>
                    <a:gd name="T13" fmla="*/ 21 h 77"/>
                    <a:gd name="T14" fmla="*/ 119 w 238"/>
                    <a:gd name="T15" fmla="*/ 55 h 77"/>
                    <a:gd name="T16" fmla="*/ 85 w 238"/>
                    <a:gd name="T17" fmla="*/ 21 h 77"/>
                    <a:gd name="T18" fmla="*/ 92 w 238"/>
                    <a:gd name="T19" fmla="*/ 7 h 77"/>
                    <a:gd name="T20" fmla="*/ 90 w 238"/>
                    <a:gd name="T21" fmla="*/ 1 h 77"/>
                    <a:gd name="T22" fmla="*/ 85 w 238"/>
                    <a:gd name="T23" fmla="*/ 0 h 77"/>
                    <a:gd name="T24" fmla="*/ 83 w 238"/>
                    <a:gd name="T25" fmla="*/ 0 h 77"/>
                    <a:gd name="T26" fmla="*/ 81 w 238"/>
                    <a:gd name="T27" fmla="*/ 0 h 77"/>
                    <a:gd name="T28" fmla="*/ 3 w 238"/>
                    <a:gd name="T29" fmla="*/ 43 h 77"/>
                    <a:gd name="T30" fmla="*/ 0 w 238"/>
                    <a:gd name="T31" fmla="*/ 50 h 77"/>
                    <a:gd name="T32" fmla="*/ 0 w 238"/>
                    <a:gd name="T33" fmla="*/ 67 h 77"/>
                    <a:gd name="T34" fmla="*/ 9 w 238"/>
                    <a:gd name="T35" fmla="*/ 77 h 77"/>
                    <a:gd name="T36" fmla="*/ 119 w 238"/>
                    <a:gd name="T37" fmla="*/ 77 h 77"/>
                    <a:gd name="T38" fmla="*/ 228 w 238"/>
                    <a:gd name="T39" fmla="*/ 77 h 77"/>
                    <a:gd name="T40" fmla="*/ 238 w 238"/>
                    <a:gd name="T41" fmla="*/ 67 h 77"/>
                    <a:gd name="T42" fmla="*/ 238 w 238"/>
                    <a:gd name="T43" fmla="*/ 50 h 77"/>
                    <a:gd name="T44" fmla="*/ 235 w 238"/>
                    <a:gd name="T45" fmla="*/ 43 h 77"/>
                    <a:gd name="T46" fmla="*/ 9 w 238"/>
                    <a:gd name="T47" fmla="*/ 67 h 77"/>
                    <a:gd name="T48" fmla="*/ 9 w 238"/>
                    <a:gd name="T49" fmla="*/ 50 h 77"/>
                    <a:gd name="T50" fmla="*/ 79 w 238"/>
                    <a:gd name="T51" fmla="*/ 10 h 77"/>
                    <a:gd name="T52" fmla="*/ 74 w 238"/>
                    <a:gd name="T53" fmla="*/ 19 h 77"/>
                    <a:gd name="T54" fmla="*/ 71 w 238"/>
                    <a:gd name="T55" fmla="*/ 24 h 77"/>
                    <a:gd name="T56" fmla="*/ 75 w 238"/>
                    <a:gd name="T57" fmla="*/ 28 h 77"/>
                    <a:gd name="T58" fmla="*/ 113 w 238"/>
                    <a:gd name="T59" fmla="*/ 67 h 77"/>
                    <a:gd name="T60" fmla="*/ 9 w 238"/>
                    <a:gd name="T61" fmla="*/ 67 h 77"/>
                    <a:gd name="T62" fmla="*/ 228 w 238"/>
                    <a:gd name="T63" fmla="*/ 67 h 77"/>
                    <a:gd name="T64" fmla="*/ 125 w 238"/>
                    <a:gd name="T65" fmla="*/ 67 h 77"/>
                    <a:gd name="T66" fmla="*/ 162 w 238"/>
                    <a:gd name="T67" fmla="*/ 28 h 77"/>
                    <a:gd name="T68" fmla="*/ 167 w 238"/>
                    <a:gd name="T69" fmla="*/ 24 h 77"/>
                    <a:gd name="T70" fmla="*/ 164 w 238"/>
                    <a:gd name="T71" fmla="*/ 19 h 77"/>
                    <a:gd name="T72" fmla="*/ 158 w 238"/>
                    <a:gd name="T73" fmla="*/ 11 h 77"/>
                    <a:gd name="T74" fmla="*/ 228 w 238"/>
                    <a:gd name="T75" fmla="*/ 50 h 77"/>
                    <a:gd name="T76" fmla="*/ 228 w 238"/>
                    <a:gd name="T7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 h="77">
                      <a:moveTo>
                        <a:pt x="235" y="43"/>
                      </a:moveTo>
                      <a:cubicBezTo>
                        <a:pt x="213" y="22"/>
                        <a:pt x="187" y="8"/>
                        <a:pt x="159" y="1"/>
                      </a:cubicBezTo>
                      <a:cubicBezTo>
                        <a:pt x="158" y="0"/>
                        <a:pt x="156" y="0"/>
                        <a:pt x="155" y="0"/>
                      </a:cubicBezTo>
                      <a:cubicBezTo>
                        <a:pt x="152" y="0"/>
                        <a:pt x="152" y="0"/>
                        <a:pt x="152" y="0"/>
                      </a:cubicBezTo>
                      <a:cubicBezTo>
                        <a:pt x="151" y="0"/>
                        <a:pt x="149" y="0"/>
                        <a:pt x="148" y="1"/>
                      </a:cubicBezTo>
                      <a:cubicBezTo>
                        <a:pt x="146" y="2"/>
                        <a:pt x="145" y="5"/>
                        <a:pt x="146" y="7"/>
                      </a:cubicBezTo>
                      <a:cubicBezTo>
                        <a:pt x="148" y="12"/>
                        <a:pt x="150" y="17"/>
                        <a:pt x="153" y="21"/>
                      </a:cubicBezTo>
                      <a:cubicBezTo>
                        <a:pt x="143" y="25"/>
                        <a:pt x="128" y="34"/>
                        <a:pt x="119" y="55"/>
                      </a:cubicBezTo>
                      <a:cubicBezTo>
                        <a:pt x="110" y="34"/>
                        <a:pt x="94" y="25"/>
                        <a:pt x="85" y="21"/>
                      </a:cubicBezTo>
                      <a:cubicBezTo>
                        <a:pt x="87" y="17"/>
                        <a:pt x="90" y="12"/>
                        <a:pt x="92" y="7"/>
                      </a:cubicBezTo>
                      <a:cubicBezTo>
                        <a:pt x="93" y="5"/>
                        <a:pt x="92" y="2"/>
                        <a:pt x="90" y="1"/>
                      </a:cubicBezTo>
                      <a:cubicBezTo>
                        <a:pt x="88" y="0"/>
                        <a:pt x="87" y="0"/>
                        <a:pt x="85" y="0"/>
                      </a:cubicBezTo>
                      <a:cubicBezTo>
                        <a:pt x="83" y="0"/>
                        <a:pt x="83" y="0"/>
                        <a:pt x="83" y="0"/>
                      </a:cubicBezTo>
                      <a:cubicBezTo>
                        <a:pt x="83" y="0"/>
                        <a:pt x="82" y="0"/>
                        <a:pt x="81" y="0"/>
                      </a:cubicBezTo>
                      <a:cubicBezTo>
                        <a:pt x="52" y="7"/>
                        <a:pt x="25" y="22"/>
                        <a:pt x="3" y="43"/>
                      </a:cubicBezTo>
                      <a:cubicBezTo>
                        <a:pt x="1" y="45"/>
                        <a:pt x="0" y="48"/>
                        <a:pt x="0" y="50"/>
                      </a:cubicBezTo>
                      <a:cubicBezTo>
                        <a:pt x="0" y="67"/>
                        <a:pt x="0" y="67"/>
                        <a:pt x="0" y="67"/>
                      </a:cubicBezTo>
                      <a:cubicBezTo>
                        <a:pt x="0" y="73"/>
                        <a:pt x="4" y="77"/>
                        <a:pt x="9" y="77"/>
                      </a:cubicBezTo>
                      <a:cubicBezTo>
                        <a:pt x="119" y="77"/>
                        <a:pt x="119" y="77"/>
                        <a:pt x="119" y="77"/>
                      </a:cubicBezTo>
                      <a:cubicBezTo>
                        <a:pt x="228" y="77"/>
                        <a:pt x="228" y="77"/>
                        <a:pt x="228" y="77"/>
                      </a:cubicBezTo>
                      <a:cubicBezTo>
                        <a:pt x="233" y="77"/>
                        <a:pt x="238" y="73"/>
                        <a:pt x="238" y="67"/>
                      </a:cubicBezTo>
                      <a:cubicBezTo>
                        <a:pt x="238" y="50"/>
                        <a:pt x="238" y="50"/>
                        <a:pt x="238" y="50"/>
                      </a:cubicBezTo>
                      <a:cubicBezTo>
                        <a:pt x="238" y="48"/>
                        <a:pt x="237" y="45"/>
                        <a:pt x="235" y="43"/>
                      </a:cubicBezTo>
                      <a:close/>
                      <a:moveTo>
                        <a:pt x="9" y="67"/>
                      </a:moveTo>
                      <a:cubicBezTo>
                        <a:pt x="9" y="50"/>
                        <a:pt x="9" y="50"/>
                        <a:pt x="9" y="50"/>
                      </a:cubicBezTo>
                      <a:cubicBezTo>
                        <a:pt x="29" y="31"/>
                        <a:pt x="53" y="17"/>
                        <a:pt x="79" y="10"/>
                      </a:cubicBezTo>
                      <a:cubicBezTo>
                        <a:pt x="77" y="15"/>
                        <a:pt x="75" y="18"/>
                        <a:pt x="74" y="19"/>
                      </a:cubicBezTo>
                      <a:cubicBezTo>
                        <a:pt x="72" y="20"/>
                        <a:pt x="71" y="22"/>
                        <a:pt x="71" y="24"/>
                      </a:cubicBezTo>
                      <a:cubicBezTo>
                        <a:pt x="71" y="26"/>
                        <a:pt x="73" y="28"/>
                        <a:pt x="75" y="28"/>
                      </a:cubicBezTo>
                      <a:cubicBezTo>
                        <a:pt x="75" y="28"/>
                        <a:pt x="103" y="34"/>
                        <a:pt x="113" y="67"/>
                      </a:cubicBezTo>
                      <a:lnTo>
                        <a:pt x="9" y="67"/>
                      </a:lnTo>
                      <a:close/>
                      <a:moveTo>
                        <a:pt x="228" y="67"/>
                      </a:moveTo>
                      <a:cubicBezTo>
                        <a:pt x="125" y="67"/>
                        <a:pt x="125" y="67"/>
                        <a:pt x="125" y="67"/>
                      </a:cubicBezTo>
                      <a:cubicBezTo>
                        <a:pt x="134" y="34"/>
                        <a:pt x="161" y="29"/>
                        <a:pt x="162" y="28"/>
                      </a:cubicBezTo>
                      <a:cubicBezTo>
                        <a:pt x="165" y="28"/>
                        <a:pt x="167" y="26"/>
                        <a:pt x="167" y="24"/>
                      </a:cubicBezTo>
                      <a:cubicBezTo>
                        <a:pt x="167" y="22"/>
                        <a:pt x="166" y="20"/>
                        <a:pt x="164" y="19"/>
                      </a:cubicBezTo>
                      <a:cubicBezTo>
                        <a:pt x="163" y="18"/>
                        <a:pt x="160" y="15"/>
                        <a:pt x="158" y="11"/>
                      </a:cubicBezTo>
                      <a:cubicBezTo>
                        <a:pt x="184" y="17"/>
                        <a:pt x="208" y="31"/>
                        <a:pt x="228" y="50"/>
                      </a:cubicBezTo>
                      <a:lnTo>
                        <a:pt x="228"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30" name="Freeform 258">
                  <a:extLst>
                    <a:ext uri="{FF2B5EF4-FFF2-40B4-BE49-F238E27FC236}">
                      <a16:creationId xmlns:a16="http://schemas.microsoft.com/office/drawing/2014/main" id="{525B244F-04F4-4897-9B0E-22BA99881D2D}"/>
                    </a:ext>
                  </a:extLst>
                </p:cNvPr>
                <p:cNvSpPr>
                  <a:spLocks/>
                </p:cNvSpPr>
                <p:nvPr/>
              </p:nvSpPr>
              <p:spPr bwMode="auto">
                <a:xfrm>
                  <a:off x="5080000" y="1701800"/>
                  <a:ext cx="271462" cy="354013"/>
                </a:xfrm>
                <a:custGeom>
                  <a:avLst/>
                  <a:gdLst>
                    <a:gd name="T0" fmla="*/ 10 w 133"/>
                    <a:gd name="T1" fmla="*/ 70 h 173"/>
                    <a:gd name="T2" fmla="*/ 8 w 133"/>
                    <a:gd name="T3" fmla="*/ 87 h 173"/>
                    <a:gd name="T4" fmla="*/ 6 w 133"/>
                    <a:gd name="T5" fmla="*/ 113 h 173"/>
                    <a:gd name="T6" fmla="*/ 32 w 133"/>
                    <a:gd name="T7" fmla="*/ 161 h 173"/>
                    <a:gd name="T8" fmla="*/ 33 w 133"/>
                    <a:gd name="T9" fmla="*/ 170 h 173"/>
                    <a:gd name="T10" fmla="*/ 39 w 133"/>
                    <a:gd name="T11" fmla="*/ 172 h 173"/>
                    <a:gd name="T12" fmla="*/ 42 w 133"/>
                    <a:gd name="T13" fmla="*/ 159 h 173"/>
                    <a:gd name="T14" fmla="*/ 25 w 133"/>
                    <a:gd name="T15" fmla="*/ 122 h 173"/>
                    <a:gd name="T16" fmla="*/ 16 w 133"/>
                    <a:gd name="T17" fmla="*/ 113 h 173"/>
                    <a:gd name="T18" fmla="*/ 21 w 133"/>
                    <a:gd name="T19" fmla="*/ 103 h 173"/>
                    <a:gd name="T20" fmla="*/ 26 w 133"/>
                    <a:gd name="T21" fmla="*/ 59 h 173"/>
                    <a:gd name="T22" fmla="*/ 20 w 133"/>
                    <a:gd name="T23" fmla="*/ 52 h 173"/>
                    <a:gd name="T24" fmla="*/ 60 w 133"/>
                    <a:gd name="T25" fmla="*/ 30 h 173"/>
                    <a:gd name="T26" fmla="*/ 65 w 133"/>
                    <a:gd name="T27" fmla="*/ 24 h 173"/>
                    <a:gd name="T28" fmla="*/ 100 w 133"/>
                    <a:gd name="T29" fmla="*/ 40 h 173"/>
                    <a:gd name="T30" fmla="*/ 103 w 133"/>
                    <a:gd name="T31" fmla="*/ 42 h 173"/>
                    <a:gd name="T32" fmla="*/ 117 w 133"/>
                    <a:gd name="T33" fmla="*/ 67 h 173"/>
                    <a:gd name="T34" fmla="*/ 109 w 133"/>
                    <a:gd name="T35" fmla="*/ 72 h 173"/>
                    <a:gd name="T36" fmla="*/ 109 w 133"/>
                    <a:gd name="T37" fmla="*/ 103 h 173"/>
                    <a:gd name="T38" fmla="*/ 114 w 133"/>
                    <a:gd name="T39" fmla="*/ 113 h 173"/>
                    <a:gd name="T40" fmla="*/ 105 w 133"/>
                    <a:gd name="T41" fmla="*/ 122 h 173"/>
                    <a:gd name="T42" fmla="*/ 88 w 133"/>
                    <a:gd name="T43" fmla="*/ 159 h 173"/>
                    <a:gd name="T44" fmla="*/ 90 w 133"/>
                    <a:gd name="T45" fmla="*/ 172 h 173"/>
                    <a:gd name="T46" fmla="*/ 97 w 133"/>
                    <a:gd name="T47" fmla="*/ 166 h 173"/>
                    <a:gd name="T48" fmla="*/ 114 w 133"/>
                    <a:gd name="T49" fmla="*/ 126 h 173"/>
                    <a:gd name="T50" fmla="*/ 119 w 133"/>
                    <a:gd name="T51" fmla="*/ 102 h 173"/>
                    <a:gd name="T52" fmla="*/ 121 w 133"/>
                    <a:gd name="T53" fmla="*/ 86 h 173"/>
                    <a:gd name="T54" fmla="*/ 127 w 133"/>
                    <a:gd name="T55" fmla="*/ 82 h 173"/>
                    <a:gd name="T56" fmla="*/ 123 w 133"/>
                    <a:gd name="T57" fmla="*/ 54 h 173"/>
                    <a:gd name="T58" fmla="*/ 131 w 133"/>
                    <a:gd name="T59" fmla="*/ 49 h 173"/>
                    <a:gd name="T60" fmla="*/ 26 w 133"/>
                    <a:gd name="T61" fmla="*/ 21 h 173"/>
                    <a:gd name="T62" fmla="*/ 25 w 133"/>
                    <a:gd name="T63" fmla="*/ 30 h 173"/>
                    <a:gd name="T64" fmla="*/ 4 w 133"/>
                    <a:gd name="T65" fmla="*/ 7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73">
                      <a:moveTo>
                        <a:pt x="4" y="74"/>
                      </a:moveTo>
                      <a:cubicBezTo>
                        <a:pt x="7" y="74"/>
                        <a:pt x="9" y="73"/>
                        <a:pt x="10" y="70"/>
                      </a:cubicBezTo>
                      <a:cubicBezTo>
                        <a:pt x="10" y="70"/>
                        <a:pt x="11" y="69"/>
                        <a:pt x="11" y="69"/>
                      </a:cubicBezTo>
                      <a:cubicBezTo>
                        <a:pt x="9" y="75"/>
                        <a:pt x="8" y="81"/>
                        <a:pt x="8" y="87"/>
                      </a:cubicBezTo>
                      <a:cubicBezTo>
                        <a:pt x="8" y="92"/>
                        <a:pt x="9" y="97"/>
                        <a:pt x="10" y="102"/>
                      </a:cubicBezTo>
                      <a:cubicBezTo>
                        <a:pt x="7" y="105"/>
                        <a:pt x="6" y="109"/>
                        <a:pt x="6" y="113"/>
                      </a:cubicBezTo>
                      <a:cubicBezTo>
                        <a:pt x="6" y="119"/>
                        <a:pt x="10" y="124"/>
                        <a:pt x="15" y="126"/>
                      </a:cubicBezTo>
                      <a:cubicBezTo>
                        <a:pt x="17" y="139"/>
                        <a:pt x="23" y="152"/>
                        <a:pt x="32" y="161"/>
                      </a:cubicBezTo>
                      <a:cubicBezTo>
                        <a:pt x="32" y="166"/>
                        <a:pt x="32" y="166"/>
                        <a:pt x="32" y="166"/>
                      </a:cubicBezTo>
                      <a:cubicBezTo>
                        <a:pt x="32" y="168"/>
                        <a:pt x="32" y="169"/>
                        <a:pt x="33" y="170"/>
                      </a:cubicBezTo>
                      <a:cubicBezTo>
                        <a:pt x="34" y="172"/>
                        <a:pt x="35" y="173"/>
                        <a:pt x="37" y="173"/>
                      </a:cubicBezTo>
                      <a:cubicBezTo>
                        <a:pt x="38" y="173"/>
                        <a:pt x="39" y="173"/>
                        <a:pt x="39" y="172"/>
                      </a:cubicBezTo>
                      <a:cubicBezTo>
                        <a:pt x="42" y="171"/>
                        <a:pt x="43" y="168"/>
                        <a:pt x="42" y="166"/>
                      </a:cubicBezTo>
                      <a:cubicBezTo>
                        <a:pt x="42" y="159"/>
                        <a:pt x="42" y="159"/>
                        <a:pt x="42" y="159"/>
                      </a:cubicBezTo>
                      <a:cubicBezTo>
                        <a:pt x="42" y="158"/>
                        <a:pt x="41" y="157"/>
                        <a:pt x="40" y="156"/>
                      </a:cubicBezTo>
                      <a:cubicBezTo>
                        <a:pt x="31" y="147"/>
                        <a:pt x="26" y="134"/>
                        <a:pt x="25" y="122"/>
                      </a:cubicBezTo>
                      <a:cubicBezTo>
                        <a:pt x="24" y="119"/>
                        <a:pt x="22" y="117"/>
                        <a:pt x="20" y="117"/>
                      </a:cubicBezTo>
                      <a:cubicBezTo>
                        <a:pt x="17" y="117"/>
                        <a:pt x="16" y="115"/>
                        <a:pt x="16" y="113"/>
                      </a:cubicBezTo>
                      <a:cubicBezTo>
                        <a:pt x="16" y="111"/>
                        <a:pt x="17" y="109"/>
                        <a:pt x="18" y="109"/>
                      </a:cubicBezTo>
                      <a:cubicBezTo>
                        <a:pt x="20" y="108"/>
                        <a:pt x="21" y="105"/>
                        <a:pt x="21" y="103"/>
                      </a:cubicBezTo>
                      <a:cubicBezTo>
                        <a:pt x="19" y="98"/>
                        <a:pt x="18" y="92"/>
                        <a:pt x="18" y="87"/>
                      </a:cubicBezTo>
                      <a:cubicBezTo>
                        <a:pt x="18" y="77"/>
                        <a:pt x="21" y="67"/>
                        <a:pt x="26" y="59"/>
                      </a:cubicBezTo>
                      <a:cubicBezTo>
                        <a:pt x="27" y="57"/>
                        <a:pt x="27" y="55"/>
                        <a:pt x="26" y="53"/>
                      </a:cubicBezTo>
                      <a:cubicBezTo>
                        <a:pt x="24" y="52"/>
                        <a:pt x="22" y="51"/>
                        <a:pt x="20" y="52"/>
                      </a:cubicBezTo>
                      <a:cubicBezTo>
                        <a:pt x="19" y="52"/>
                        <a:pt x="18" y="53"/>
                        <a:pt x="17" y="53"/>
                      </a:cubicBezTo>
                      <a:cubicBezTo>
                        <a:pt x="24" y="42"/>
                        <a:pt x="37" y="29"/>
                        <a:pt x="60" y="30"/>
                      </a:cubicBezTo>
                      <a:cubicBezTo>
                        <a:pt x="63" y="30"/>
                        <a:pt x="65" y="28"/>
                        <a:pt x="65" y="25"/>
                      </a:cubicBezTo>
                      <a:cubicBezTo>
                        <a:pt x="65" y="25"/>
                        <a:pt x="65" y="24"/>
                        <a:pt x="65" y="24"/>
                      </a:cubicBezTo>
                      <a:cubicBezTo>
                        <a:pt x="76" y="24"/>
                        <a:pt x="87" y="28"/>
                        <a:pt x="95" y="39"/>
                      </a:cubicBezTo>
                      <a:cubicBezTo>
                        <a:pt x="96" y="40"/>
                        <a:pt x="98" y="41"/>
                        <a:pt x="100" y="40"/>
                      </a:cubicBezTo>
                      <a:cubicBezTo>
                        <a:pt x="101" y="40"/>
                        <a:pt x="102" y="40"/>
                        <a:pt x="105" y="40"/>
                      </a:cubicBezTo>
                      <a:cubicBezTo>
                        <a:pt x="104" y="41"/>
                        <a:pt x="104" y="41"/>
                        <a:pt x="103" y="42"/>
                      </a:cubicBezTo>
                      <a:cubicBezTo>
                        <a:pt x="103" y="44"/>
                        <a:pt x="103" y="46"/>
                        <a:pt x="105" y="48"/>
                      </a:cubicBezTo>
                      <a:cubicBezTo>
                        <a:pt x="105" y="48"/>
                        <a:pt x="114" y="55"/>
                        <a:pt x="117" y="67"/>
                      </a:cubicBezTo>
                      <a:cubicBezTo>
                        <a:pt x="116" y="66"/>
                        <a:pt x="114" y="65"/>
                        <a:pt x="112" y="66"/>
                      </a:cubicBezTo>
                      <a:cubicBezTo>
                        <a:pt x="110" y="67"/>
                        <a:pt x="108" y="69"/>
                        <a:pt x="109" y="72"/>
                      </a:cubicBezTo>
                      <a:cubicBezTo>
                        <a:pt x="111" y="77"/>
                        <a:pt x="111" y="82"/>
                        <a:pt x="111" y="87"/>
                      </a:cubicBezTo>
                      <a:cubicBezTo>
                        <a:pt x="111" y="92"/>
                        <a:pt x="110" y="98"/>
                        <a:pt x="109" y="103"/>
                      </a:cubicBezTo>
                      <a:cubicBezTo>
                        <a:pt x="108" y="105"/>
                        <a:pt x="109" y="108"/>
                        <a:pt x="111" y="109"/>
                      </a:cubicBezTo>
                      <a:cubicBezTo>
                        <a:pt x="113" y="109"/>
                        <a:pt x="114" y="111"/>
                        <a:pt x="114" y="113"/>
                      </a:cubicBezTo>
                      <a:cubicBezTo>
                        <a:pt x="114" y="115"/>
                        <a:pt x="112" y="117"/>
                        <a:pt x="110" y="117"/>
                      </a:cubicBezTo>
                      <a:cubicBezTo>
                        <a:pt x="107" y="117"/>
                        <a:pt x="105" y="119"/>
                        <a:pt x="105" y="122"/>
                      </a:cubicBezTo>
                      <a:cubicBezTo>
                        <a:pt x="104" y="134"/>
                        <a:pt x="98" y="147"/>
                        <a:pt x="89" y="156"/>
                      </a:cubicBezTo>
                      <a:cubicBezTo>
                        <a:pt x="88" y="157"/>
                        <a:pt x="88" y="158"/>
                        <a:pt x="88" y="159"/>
                      </a:cubicBezTo>
                      <a:cubicBezTo>
                        <a:pt x="88" y="166"/>
                        <a:pt x="88" y="166"/>
                        <a:pt x="88" y="166"/>
                      </a:cubicBezTo>
                      <a:cubicBezTo>
                        <a:pt x="87" y="168"/>
                        <a:pt x="88" y="171"/>
                        <a:pt x="90" y="172"/>
                      </a:cubicBezTo>
                      <a:cubicBezTo>
                        <a:pt x="92" y="173"/>
                        <a:pt x="95" y="172"/>
                        <a:pt x="97" y="170"/>
                      </a:cubicBezTo>
                      <a:cubicBezTo>
                        <a:pt x="97" y="169"/>
                        <a:pt x="97" y="168"/>
                        <a:pt x="97" y="166"/>
                      </a:cubicBezTo>
                      <a:cubicBezTo>
                        <a:pt x="97" y="161"/>
                        <a:pt x="97" y="161"/>
                        <a:pt x="97" y="161"/>
                      </a:cubicBezTo>
                      <a:cubicBezTo>
                        <a:pt x="106" y="152"/>
                        <a:pt x="112" y="139"/>
                        <a:pt x="114" y="126"/>
                      </a:cubicBezTo>
                      <a:cubicBezTo>
                        <a:pt x="120" y="125"/>
                        <a:pt x="124" y="119"/>
                        <a:pt x="124" y="113"/>
                      </a:cubicBezTo>
                      <a:cubicBezTo>
                        <a:pt x="124" y="109"/>
                        <a:pt x="122" y="105"/>
                        <a:pt x="119" y="102"/>
                      </a:cubicBezTo>
                      <a:cubicBezTo>
                        <a:pt x="120" y="97"/>
                        <a:pt x="121" y="92"/>
                        <a:pt x="121" y="87"/>
                      </a:cubicBezTo>
                      <a:cubicBezTo>
                        <a:pt x="121" y="86"/>
                        <a:pt x="121" y="86"/>
                        <a:pt x="121" y="86"/>
                      </a:cubicBezTo>
                      <a:cubicBezTo>
                        <a:pt x="122" y="86"/>
                        <a:pt x="124" y="85"/>
                        <a:pt x="124" y="85"/>
                      </a:cubicBezTo>
                      <a:cubicBezTo>
                        <a:pt x="125" y="84"/>
                        <a:pt x="126" y="83"/>
                        <a:pt x="127" y="82"/>
                      </a:cubicBezTo>
                      <a:cubicBezTo>
                        <a:pt x="129" y="70"/>
                        <a:pt x="126" y="60"/>
                        <a:pt x="122" y="53"/>
                      </a:cubicBezTo>
                      <a:cubicBezTo>
                        <a:pt x="123" y="54"/>
                        <a:pt x="123" y="54"/>
                        <a:pt x="123" y="54"/>
                      </a:cubicBezTo>
                      <a:cubicBezTo>
                        <a:pt x="125" y="56"/>
                        <a:pt x="128" y="57"/>
                        <a:pt x="130" y="55"/>
                      </a:cubicBezTo>
                      <a:cubicBezTo>
                        <a:pt x="132" y="54"/>
                        <a:pt x="133" y="51"/>
                        <a:pt x="131" y="49"/>
                      </a:cubicBezTo>
                      <a:cubicBezTo>
                        <a:pt x="122" y="32"/>
                        <a:pt x="108" y="29"/>
                        <a:pt x="101" y="30"/>
                      </a:cubicBezTo>
                      <a:cubicBezTo>
                        <a:pt x="76" y="0"/>
                        <a:pt x="28" y="20"/>
                        <a:pt x="26" y="21"/>
                      </a:cubicBezTo>
                      <a:cubicBezTo>
                        <a:pt x="24" y="22"/>
                        <a:pt x="23" y="25"/>
                        <a:pt x="23" y="27"/>
                      </a:cubicBezTo>
                      <a:cubicBezTo>
                        <a:pt x="24" y="28"/>
                        <a:pt x="24" y="29"/>
                        <a:pt x="25" y="30"/>
                      </a:cubicBezTo>
                      <a:cubicBezTo>
                        <a:pt x="6" y="44"/>
                        <a:pt x="1" y="67"/>
                        <a:pt x="1" y="68"/>
                      </a:cubicBezTo>
                      <a:cubicBezTo>
                        <a:pt x="0" y="70"/>
                        <a:pt x="2" y="73"/>
                        <a:pt x="4"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23" name="Group 622">
                <a:extLst>
                  <a:ext uri="{FF2B5EF4-FFF2-40B4-BE49-F238E27FC236}">
                    <a16:creationId xmlns:a16="http://schemas.microsoft.com/office/drawing/2014/main" id="{94617C51-4EAC-4285-BFCE-F093BF2B34C9}"/>
                  </a:ext>
                </a:extLst>
              </p:cNvPr>
              <p:cNvGrpSpPr/>
              <p:nvPr/>
            </p:nvGrpSpPr>
            <p:grpSpPr>
              <a:xfrm>
                <a:off x="4684511" y="1767831"/>
                <a:ext cx="364654" cy="348451"/>
                <a:chOff x="5967413" y="1743073"/>
                <a:chExt cx="500062" cy="477840"/>
              </a:xfrm>
              <a:grpFill/>
            </p:grpSpPr>
            <p:sp>
              <p:nvSpPr>
                <p:cNvPr id="627" name="Freeform 259">
                  <a:extLst>
                    <a:ext uri="{FF2B5EF4-FFF2-40B4-BE49-F238E27FC236}">
                      <a16:creationId xmlns:a16="http://schemas.microsoft.com/office/drawing/2014/main" id="{8FD41814-9803-446F-BD49-61F51AC08A08}"/>
                    </a:ext>
                  </a:extLst>
                </p:cNvPr>
                <p:cNvSpPr>
                  <a:spLocks noEditPoints="1"/>
                </p:cNvSpPr>
                <p:nvPr/>
              </p:nvSpPr>
              <p:spPr bwMode="auto">
                <a:xfrm>
                  <a:off x="6005515" y="1743073"/>
                  <a:ext cx="427037" cy="322262"/>
                </a:xfrm>
                <a:custGeom>
                  <a:avLst/>
                  <a:gdLst>
                    <a:gd name="T0" fmla="*/ 17 w 209"/>
                    <a:gd name="T1" fmla="*/ 158 h 158"/>
                    <a:gd name="T2" fmla="*/ 61 w 209"/>
                    <a:gd name="T3" fmla="*/ 127 h 158"/>
                    <a:gd name="T4" fmla="*/ 70 w 209"/>
                    <a:gd name="T5" fmla="*/ 144 h 158"/>
                    <a:gd name="T6" fmla="*/ 76 w 209"/>
                    <a:gd name="T7" fmla="*/ 151 h 158"/>
                    <a:gd name="T8" fmla="*/ 80 w 209"/>
                    <a:gd name="T9" fmla="*/ 144 h 158"/>
                    <a:gd name="T10" fmla="*/ 79 w 209"/>
                    <a:gd name="T11" fmla="*/ 134 h 158"/>
                    <a:gd name="T12" fmla="*/ 57 w 209"/>
                    <a:gd name="T13" fmla="*/ 94 h 158"/>
                    <a:gd name="T14" fmla="*/ 55 w 209"/>
                    <a:gd name="T15" fmla="*/ 86 h 158"/>
                    <a:gd name="T16" fmla="*/ 52 w 209"/>
                    <a:gd name="T17" fmla="*/ 61 h 158"/>
                    <a:gd name="T18" fmla="*/ 155 w 209"/>
                    <a:gd name="T19" fmla="*/ 61 h 158"/>
                    <a:gd name="T20" fmla="*/ 153 w 209"/>
                    <a:gd name="T21" fmla="*/ 86 h 158"/>
                    <a:gd name="T22" fmla="*/ 150 w 209"/>
                    <a:gd name="T23" fmla="*/ 94 h 158"/>
                    <a:gd name="T24" fmla="*/ 129 w 209"/>
                    <a:gd name="T25" fmla="*/ 134 h 158"/>
                    <a:gd name="T26" fmla="*/ 128 w 209"/>
                    <a:gd name="T27" fmla="*/ 144 h 158"/>
                    <a:gd name="T28" fmla="*/ 137 w 209"/>
                    <a:gd name="T29" fmla="*/ 148 h 158"/>
                    <a:gd name="T30" fmla="*/ 137 w 209"/>
                    <a:gd name="T31" fmla="*/ 139 h 158"/>
                    <a:gd name="T32" fmla="*/ 169 w 209"/>
                    <a:gd name="T33" fmla="*/ 151 h 158"/>
                    <a:gd name="T34" fmla="*/ 191 w 209"/>
                    <a:gd name="T35" fmla="*/ 158 h 158"/>
                    <a:gd name="T36" fmla="*/ 208 w 209"/>
                    <a:gd name="T37" fmla="*/ 147 h 158"/>
                    <a:gd name="T38" fmla="*/ 159 w 209"/>
                    <a:gd name="T39" fmla="*/ 105 h 158"/>
                    <a:gd name="T40" fmla="*/ 155 w 209"/>
                    <a:gd name="T41" fmla="*/ 103 h 158"/>
                    <a:gd name="T42" fmla="*/ 161 w 209"/>
                    <a:gd name="T43" fmla="*/ 80 h 158"/>
                    <a:gd name="T44" fmla="*/ 104 w 209"/>
                    <a:gd name="T45" fmla="*/ 0 h 158"/>
                    <a:gd name="T46" fmla="*/ 46 w 209"/>
                    <a:gd name="T47" fmla="*/ 81 h 158"/>
                    <a:gd name="T48" fmla="*/ 53 w 209"/>
                    <a:gd name="T49" fmla="*/ 103 h 158"/>
                    <a:gd name="T50" fmla="*/ 50 w 209"/>
                    <a:gd name="T51" fmla="*/ 105 h 158"/>
                    <a:gd name="T52" fmla="*/ 1 w 209"/>
                    <a:gd name="T53" fmla="*/ 147 h 158"/>
                    <a:gd name="T54" fmla="*/ 156 w 209"/>
                    <a:gd name="T55" fmla="*/ 115 h 158"/>
                    <a:gd name="T56" fmla="*/ 186 w 209"/>
                    <a:gd name="T57" fmla="*/ 129 h 158"/>
                    <a:gd name="T58" fmla="*/ 197 w 209"/>
                    <a:gd name="T59" fmla="*/ 147 h 158"/>
                    <a:gd name="T60" fmla="*/ 173 w 209"/>
                    <a:gd name="T61" fmla="*/ 142 h 158"/>
                    <a:gd name="T62" fmla="*/ 156 w 209"/>
                    <a:gd name="T63" fmla="*/ 115 h 158"/>
                    <a:gd name="T64" fmla="*/ 50 w 209"/>
                    <a:gd name="T65" fmla="*/ 115 h 158"/>
                    <a:gd name="T66" fmla="*/ 53 w 209"/>
                    <a:gd name="T67" fmla="*/ 122 h 158"/>
                    <a:gd name="T68" fmla="*/ 17 w 209"/>
                    <a:gd name="T69" fmla="*/ 148 h 158"/>
                    <a:gd name="T70" fmla="*/ 11 w 209"/>
                    <a:gd name="T71"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158">
                      <a:moveTo>
                        <a:pt x="8" y="156"/>
                      </a:moveTo>
                      <a:cubicBezTo>
                        <a:pt x="11" y="157"/>
                        <a:pt x="14" y="158"/>
                        <a:pt x="17" y="158"/>
                      </a:cubicBezTo>
                      <a:cubicBezTo>
                        <a:pt x="23" y="158"/>
                        <a:pt x="29" y="156"/>
                        <a:pt x="40" y="151"/>
                      </a:cubicBezTo>
                      <a:cubicBezTo>
                        <a:pt x="52" y="145"/>
                        <a:pt x="59" y="136"/>
                        <a:pt x="61" y="127"/>
                      </a:cubicBezTo>
                      <a:cubicBezTo>
                        <a:pt x="64" y="131"/>
                        <a:pt x="67" y="135"/>
                        <a:pt x="70" y="139"/>
                      </a:cubicBezTo>
                      <a:cubicBezTo>
                        <a:pt x="70" y="144"/>
                        <a:pt x="70" y="144"/>
                        <a:pt x="70" y="144"/>
                      </a:cubicBezTo>
                      <a:cubicBezTo>
                        <a:pt x="70" y="146"/>
                        <a:pt x="71" y="147"/>
                        <a:pt x="71" y="148"/>
                      </a:cubicBezTo>
                      <a:cubicBezTo>
                        <a:pt x="72" y="150"/>
                        <a:pt x="74" y="151"/>
                        <a:pt x="76" y="151"/>
                      </a:cubicBezTo>
                      <a:cubicBezTo>
                        <a:pt x="76" y="151"/>
                        <a:pt x="77" y="151"/>
                        <a:pt x="78" y="150"/>
                      </a:cubicBezTo>
                      <a:cubicBezTo>
                        <a:pt x="80" y="149"/>
                        <a:pt x="81" y="146"/>
                        <a:pt x="80" y="144"/>
                      </a:cubicBezTo>
                      <a:cubicBezTo>
                        <a:pt x="80" y="137"/>
                        <a:pt x="80" y="137"/>
                        <a:pt x="80" y="137"/>
                      </a:cubicBezTo>
                      <a:cubicBezTo>
                        <a:pt x="80" y="136"/>
                        <a:pt x="80" y="134"/>
                        <a:pt x="79" y="134"/>
                      </a:cubicBezTo>
                      <a:cubicBezTo>
                        <a:pt x="69" y="124"/>
                        <a:pt x="63" y="111"/>
                        <a:pt x="62" y="99"/>
                      </a:cubicBezTo>
                      <a:cubicBezTo>
                        <a:pt x="62" y="96"/>
                        <a:pt x="60" y="94"/>
                        <a:pt x="57" y="94"/>
                      </a:cubicBezTo>
                      <a:cubicBezTo>
                        <a:pt x="55" y="94"/>
                        <a:pt x="53" y="92"/>
                        <a:pt x="53" y="89"/>
                      </a:cubicBezTo>
                      <a:cubicBezTo>
                        <a:pt x="53" y="88"/>
                        <a:pt x="54" y="87"/>
                        <a:pt x="55" y="86"/>
                      </a:cubicBezTo>
                      <a:cubicBezTo>
                        <a:pt x="56" y="84"/>
                        <a:pt x="57" y="82"/>
                        <a:pt x="56" y="80"/>
                      </a:cubicBezTo>
                      <a:cubicBezTo>
                        <a:pt x="54" y="74"/>
                        <a:pt x="52" y="68"/>
                        <a:pt x="52" y="61"/>
                      </a:cubicBezTo>
                      <a:cubicBezTo>
                        <a:pt x="52" y="33"/>
                        <a:pt x="75" y="10"/>
                        <a:pt x="104" y="10"/>
                      </a:cubicBezTo>
                      <a:cubicBezTo>
                        <a:pt x="132" y="10"/>
                        <a:pt x="155" y="33"/>
                        <a:pt x="155" y="61"/>
                      </a:cubicBezTo>
                      <a:cubicBezTo>
                        <a:pt x="155" y="68"/>
                        <a:pt x="153" y="74"/>
                        <a:pt x="151" y="80"/>
                      </a:cubicBezTo>
                      <a:cubicBezTo>
                        <a:pt x="150" y="82"/>
                        <a:pt x="151" y="84"/>
                        <a:pt x="153" y="86"/>
                      </a:cubicBezTo>
                      <a:cubicBezTo>
                        <a:pt x="154" y="86"/>
                        <a:pt x="154" y="88"/>
                        <a:pt x="154" y="89"/>
                      </a:cubicBezTo>
                      <a:cubicBezTo>
                        <a:pt x="154" y="92"/>
                        <a:pt x="153" y="94"/>
                        <a:pt x="150" y="94"/>
                      </a:cubicBezTo>
                      <a:cubicBezTo>
                        <a:pt x="148" y="94"/>
                        <a:pt x="145" y="96"/>
                        <a:pt x="145" y="99"/>
                      </a:cubicBezTo>
                      <a:cubicBezTo>
                        <a:pt x="144" y="111"/>
                        <a:pt x="138" y="124"/>
                        <a:pt x="129" y="134"/>
                      </a:cubicBezTo>
                      <a:cubicBezTo>
                        <a:pt x="128" y="134"/>
                        <a:pt x="128" y="136"/>
                        <a:pt x="128" y="137"/>
                      </a:cubicBezTo>
                      <a:cubicBezTo>
                        <a:pt x="128" y="144"/>
                        <a:pt x="128" y="144"/>
                        <a:pt x="128" y="144"/>
                      </a:cubicBezTo>
                      <a:cubicBezTo>
                        <a:pt x="127" y="146"/>
                        <a:pt x="128" y="149"/>
                        <a:pt x="130" y="150"/>
                      </a:cubicBezTo>
                      <a:cubicBezTo>
                        <a:pt x="132" y="151"/>
                        <a:pt x="135" y="150"/>
                        <a:pt x="137" y="148"/>
                      </a:cubicBezTo>
                      <a:cubicBezTo>
                        <a:pt x="137" y="147"/>
                        <a:pt x="137" y="146"/>
                        <a:pt x="137" y="144"/>
                      </a:cubicBezTo>
                      <a:cubicBezTo>
                        <a:pt x="137" y="139"/>
                        <a:pt x="137" y="139"/>
                        <a:pt x="137" y="139"/>
                      </a:cubicBezTo>
                      <a:cubicBezTo>
                        <a:pt x="141" y="135"/>
                        <a:pt x="144" y="131"/>
                        <a:pt x="147" y="126"/>
                      </a:cubicBezTo>
                      <a:cubicBezTo>
                        <a:pt x="150" y="135"/>
                        <a:pt x="156" y="145"/>
                        <a:pt x="169" y="151"/>
                      </a:cubicBezTo>
                      <a:cubicBezTo>
                        <a:pt x="180" y="156"/>
                        <a:pt x="186" y="158"/>
                        <a:pt x="191" y="158"/>
                      </a:cubicBezTo>
                      <a:cubicBezTo>
                        <a:pt x="191" y="158"/>
                        <a:pt x="191" y="158"/>
                        <a:pt x="191" y="158"/>
                      </a:cubicBezTo>
                      <a:cubicBezTo>
                        <a:pt x="195" y="158"/>
                        <a:pt x="198" y="157"/>
                        <a:pt x="201" y="156"/>
                      </a:cubicBezTo>
                      <a:cubicBezTo>
                        <a:pt x="205" y="154"/>
                        <a:pt x="207" y="151"/>
                        <a:pt x="208" y="147"/>
                      </a:cubicBezTo>
                      <a:cubicBezTo>
                        <a:pt x="209" y="140"/>
                        <a:pt x="204" y="130"/>
                        <a:pt x="193" y="121"/>
                      </a:cubicBezTo>
                      <a:cubicBezTo>
                        <a:pt x="181" y="111"/>
                        <a:pt x="168" y="105"/>
                        <a:pt x="159" y="105"/>
                      </a:cubicBezTo>
                      <a:cubicBezTo>
                        <a:pt x="157" y="105"/>
                        <a:pt x="155" y="105"/>
                        <a:pt x="154" y="105"/>
                      </a:cubicBezTo>
                      <a:cubicBezTo>
                        <a:pt x="154" y="105"/>
                        <a:pt x="155" y="104"/>
                        <a:pt x="155" y="103"/>
                      </a:cubicBezTo>
                      <a:cubicBezTo>
                        <a:pt x="160" y="101"/>
                        <a:pt x="164" y="96"/>
                        <a:pt x="164" y="89"/>
                      </a:cubicBezTo>
                      <a:cubicBezTo>
                        <a:pt x="164" y="86"/>
                        <a:pt x="163" y="83"/>
                        <a:pt x="161" y="80"/>
                      </a:cubicBezTo>
                      <a:cubicBezTo>
                        <a:pt x="163" y="74"/>
                        <a:pt x="164" y="68"/>
                        <a:pt x="164" y="61"/>
                      </a:cubicBezTo>
                      <a:cubicBezTo>
                        <a:pt x="164" y="28"/>
                        <a:pt x="137" y="0"/>
                        <a:pt x="104" y="0"/>
                      </a:cubicBezTo>
                      <a:cubicBezTo>
                        <a:pt x="70" y="0"/>
                        <a:pt x="43" y="28"/>
                        <a:pt x="43" y="61"/>
                      </a:cubicBezTo>
                      <a:cubicBezTo>
                        <a:pt x="43" y="68"/>
                        <a:pt x="44" y="75"/>
                        <a:pt x="46" y="81"/>
                      </a:cubicBezTo>
                      <a:cubicBezTo>
                        <a:pt x="44" y="83"/>
                        <a:pt x="43" y="86"/>
                        <a:pt x="43" y="89"/>
                      </a:cubicBezTo>
                      <a:cubicBezTo>
                        <a:pt x="43" y="96"/>
                        <a:pt x="47" y="101"/>
                        <a:pt x="53" y="103"/>
                      </a:cubicBezTo>
                      <a:cubicBezTo>
                        <a:pt x="53" y="104"/>
                        <a:pt x="53" y="104"/>
                        <a:pt x="53" y="105"/>
                      </a:cubicBezTo>
                      <a:cubicBezTo>
                        <a:pt x="52" y="105"/>
                        <a:pt x="51" y="105"/>
                        <a:pt x="50" y="105"/>
                      </a:cubicBezTo>
                      <a:cubicBezTo>
                        <a:pt x="41" y="105"/>
                        <a:pt x="28" y="111"/>
                        <a:pt x="16" y="121"/>
                      </a:cubicBezTo>
                      <a:cubicBezTo>
                        <a:pt x="5" y="130"/>
                        <a:pt x="0" y="140"/>
                        <a:pt x="1" y="147"/>
                      </a:cubicBezTo>
                      <a:cubicBezTo>
                        <a:pt x="2" y="151"/>
                        <a:pt x="4" y="154"/>
                        <a:pt x="8" y="156"/>
                      </a:cubicBezTo>
                      <a:close/>
                      <a:moveTo>
                        <a:pt x="156" y="115"/>
                      </a:moveTo>
                      <a:cubicBezTo>
                        <a:pt x="156" y="115"/>
                        <a:pt x="157" y="115"/>
                        <a:pt x="159" y="115"/>
                      </a:cubicBezTo>
                      <a:cubicBezTo>
                        <a:pt x="164" y="115"/>
                        <a:pt x="175" y="119"/>
                        <a:pt x="186" y="129"/>
                      </a:cubicBezTo>
                      <a:cubicBezTo>
                        <a:pt x="196" y="137"/>
                        <a:pt x="198" y="143"/>
                        <a:pt x="198" y="145"/>
                      </a:cubicBezTo>
                      <a:cubicBezTo>
                        <a:pt x="198" y="146"/>
                        <a:pt x="198" y="146"/>
                        <a:pt x="197" y="147"/>
                      </a:cubicBezTo>
                      <a:cubicBezTo>
                        <a:pt x="195" y="148"/>
                        <a:pt x="193" y="148"/>
                        <a:pt x="191" y="148"/>
                      </a:cubicBezTo>
                      <a:cubicBezTo>
                        <a:pt x="188" y="148"/>
                        <a:pt x="182" y="146"/>
                        <a:pt x="173" y="142"/>
                      </a:cubicBezTo>
                      <a:cubicBezTo>
                        <a:pt x="163" y="137"/>
                        <a:pt x="157" y="128"/>
                        <a:pt x="156" y="122"/>
                      </a:cubicBezTo>
                      <a:cubicBezTo>
                        <a:pt x="155" y="118"/>
                        <a:pt x="156" y="116"/>
                        <a:pt x="156" y="115"/>
                      </a:cubicBezTo>
                      <a:close/>
                      <a:moveTo>
                        <a:pt x="23" y="129"/>
                      </a:moveTo>
                      <a:cubicBezTo>
                        <a:pt x="34" y="119"/>
                        <a:pt x="45" y="115"/>
                        <a:pt x="50" y="115"/>
                      </a:cubicBezTo>
                      <a:cubicBezTo>
                        <a:pt x="52" y="115"/>
                        <a:pt x="52" y="115"/>
                        <a:pt x="53" y="115"/>
                      </a:cubicBezTo>
                      <a:cubicBezTo>
                        <a:pt x="53" y="116"/>
                        <a:pt x="54" y="118"/>
                        <a:pt x="53" y="122"/>
                      </a:cubicBezTo>
                      <a:cubicBezTo>
                        <a:pt x="51" y="128"/>
                        <a:pt x="46" y="137"/>
                        <a:pt x="35" y="142"/>
                      </a:cubicBezTo>
                      <a:cubicBezTo>
                        <a:pt x="26" y="146"/>
                        <a:pt x="21" y="148"/>
                        <a:pt x="17" y="148"/>
                      </a:cubicBezTo>
                      <a:cubicBezTo>
                        <a:pt x="16" y="148"/>
                        <a:pt x="14" y="148"/>
                        <a:pt x="12" y="147"/>
                      </a:cubicBezTo>
                      <a:cubicBezTo>
                        <a:pt x="11" y="146"/>
                        <a:pt x="11" y="146"/>
                        <a:pt x="11" y="145"/>
                      </a:cubicBezTo>
                      <a:cubicBezTo>
                        <a:pt x="10" y="143"/>
                        <a:pt x="12" y="137"/>
                        <a:pt x="23" y="1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28" name="Freeform 260">
                  <a:extLst>
                    <a:ext uri="{FF2B5EF4-FFF2-40B4-BE49-F238E27FC236}">
                      <a16:creationId xmlns:a16="http://schemas.microsoft.com/office/drawing/2014/main" id="{8D5366C4-B900-47F4-9616-F31F44FAC633}"/>
                    </a:ext>
                  </a:extLst>
                </p:cNvPr>
                <p:cNvSpPr>
                  <a:spLocks noEditPoints="1"/>
                </p:cNvSpPr>
                <p:nvPr/>
              </p:nvSpPr>
              <p:spPr bwMode="auto">
                <a:xfrm>
                  <a:off x="5967413" y="2057400"/>
                  <a:ext cx="500062" cy="163513"/>
                </a:xfrm>
                <a:custGeom>
                  <a:avLst/>
                  <a:gdLst>
                    <a:gd name="T0" fmla="*/ 242 w 245"/>
                    <a:gd name="T1" fmla="*/ 46 h 80"/>
                    <a:gd name="T2" fmla="*/ 163 w 245"/>
                    <a:gd name="T3" fmla="*/ 2 h 80"/>
                    <a:gd name="T4" fmla="*/ 159 w 245"/>
                    <a:gd name="T5" fmla="*/ 2 h 80"/>
                    <a:gd name="T6" fmla="*/ 157 w 245"/>
                    <a:gd name="T7" fmla="*/ 6 h 80"/>
                    <a:gd name="T8" fmla="*/ 123 w 245"/>
                    <a:gd name="T9" fmla="*/ 55 h 80"/>
                    <a:gd name="T10" fmla="*/ 90 w 245"/>
                    <a:gd name="T11" fmla="*/ 6 h 80"/>
                    <a:gd name="T12" fmla="*/ 83 w 245"/>
                    <a:gd name="T13" fmla="*/ 1 h 80"/>
                    <a:gd name="T14" fmla="*/ 3 w 245"/>
                    <a:gd name="T15" fmla="*/ 46 h 80"/>
                    <a:gd name="T16" fmla="*/ 0 w 245"/>
                    <a:gd name="T17" fmla="*/ 53 h 80"/>
                    <a:gd name="T18" fmla="*/ 0 w 245"/>
                    <a:gd name="T19" fmla="*/ 71 h 80"/>
                    <a:gd name="T20" fmla="*/ 10 w 245"/>
                    <a:gd name="T21" fmla="*/ 80 h 80"/>
                    <a:gd name="T22" fmla="*/ 235 w 245"/>
                    <a:gd name="T23" fmla="*/ 80 h 80"/>
                    <a:gd name="T24" fmla="*/ 245 w 245"/>
                    <a:gd name="T25" fmla="*/ 71 h 80"/>
                    <a:gd name="T26" fmla="*/ 245 w 245"/>
                    <a:gd name="T27" fmla="*/ 53 h 80"/>
                    <a:gd name="T28" fmla="*/ 242 w 245"/>
                    <a:gd name="T29" fmla="*/ 46 h 80"/>
                    <a:gd name="T30" fmla="*/ 235 w 245"/>
                    <a:gd name="T31" fmla="*/ 71 h 80"/>
                    <a:gd name="T32" fmla="*/ 9 w 245"/>
                    <a:gd name="T33" fmla="*/ 71 h 80"/>
                    <a:gd name="T34" fmla="*/ 9 w 245"/>
                    <a:gd name="T35" fmla="*/ 53 h 80"/>
                    <a:gd name="T36" fmla="*/ 80 w 245"/>
                    <a:gd name="T37" fmla="*/ 12 h 80"/>
                    <a:gd name="T38" fmla="*/ 123 w 245"/>
                    <a:gd name="T39" fmla="*/ 65 h 80"/>
                    <a:gd name="T40" fmla="*/ 166 w 245"/>
                    <a:gd name="T41" fmla="*/ 13 h 80"/>
                    <a:gd name="T42" fmla="*/ 235 w 245"/>
                    <a:gd name="T43" fmla="*/ 53 h 80"/>
                    <a:gd name="T44" fmla="*/ 235 w 245"/>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80">
                      <a:moveTo>
                        <a:pt x="242" y="46"/>
                      </a:moveTo>
                      <a:cubicBezTo>
                        <a:pt x="219" y="24"/>
                        <a:pt x="192" y="9"/>
                        <a:pt x="163" y="2"/>
                      </a:cubicBezTo>
                      <a:cubicBezTo>
                        <a:pt x="162" y="1"/>
                        <a:pt x="160" y="1"/>
                        <a:pt x="159" y="2"/>
                      </a:cubicBezTo>
                      <a:cubicBezTo>
                        <a:pt x="158" y="3"/>
                        <a:pt x="157" y="4"/>
                        <a:pt x="157" y="6"/>
                      </a:cubicBezTo>
                      <a:cubicBezTo>
                        <a:pt x="155" y="34"/>
                        <a:pt x="140" y="55"/>
                        <a:pt x="123" y="55"/>
                      </a:cubicBezTo>
                      <a:cubicBezTo>
                        <a:pt x="106" y="55"/>
                        <a:pt x="91" y="34"/>
                        <a:pt x="90" y="6"/>
                      </a:cubicBezTo>
                      <a:cubicBezTo>
                        <a:pt x="89" y="3"/>
                        <a:pt x="86" y="0"/>
                        <a:pt x="83" y="1"/>
                      </a:cubicBezTo>
                      <a:cubicBezTo>
                        <a:pt x="53" y="8"/>
                        <a:pt x="25" y="24"/>
                        <a:pt x="3" y="46"/>
                      </a:cubicBezTo>
                      <a:cubicBezTo>
                        <a:pt x="1" y="48"/>
                        <a:pt x="0" y="50"/>
                        <a:pt x="0" y="53"/>
                      </a:cubicBezTo>
                      <a:cubicBezTo>
                        <a:pt x="0" y="71"/>
                        <a:pt x="0" y="71"/>
                        <a:pt x="0" y="71"/>
                      </a:cubicBezTo>
                      <a:cubicBezTo>
                        <a:pt x="0" y="76"/>
                        <a:pt x="4" y="80"/>
                        <a:pt x="10" y="80"/>
                      </a:cubicBezTo>
                      <a:cubicBezTo>
                        <a:pt x="235" y="80"/>
                        <a:pt x="235" y="80"/>
                        <a:pt x="235" y="80"/>
                      </a:cubicBezTo>
                      <a:cubicBezTo>
                        <a:pt x="240" y="80"/>
                        <a:pt x="245" y="76"/>
                        <a:pt x="245" y="71"/>
                      </a:cubicBezTo>
                      <a:cubicBezTo>
                        <a:pt x="245" y="53"/>
                        <a:pt x="245" y="53"/>
                        <a:pt x="245" y="53"/>
                      </a:cubicBezTo>
                      <a:cubicBezTo>
                        <a:pt x="245" y="50"/>
                        <a:pt x="243" y="48"/>
                        <a:pt x="242" y="46"/>
                      </a:cubicBezTo>
                      <a:close/>
                      <a:moveTo>
                        <a:pt x="235" y="71"/>
                      </a:moveTo>
                      <a:cubicBezTo>
                        <a:pt x="9" y="71"/>
                        <a:pt x="9" y="71"/>
                        <a:pt x="9" y="71"/>
                      </a:cubicBezTo>
                      <a:cubicBezTo>
                        <a:pt x="9" y="53"/>
                        <a:pt x="9" y="53"/>
                        <a:pt x="9" y="53"/>
                      </a:cubicBezTo>
                      <a:cubicBezTo>
                        <a:pt x="30" y="33"/>
                        <a:pt x="54" y="19"/>
                        <a:pt x="80" y="12"/>
                      </a:cubicBezTo>
                      <a:cubicBezTo>
                        <a:pt x="84" y="43"/>
                        <a:pt x="102" y="65"/>
                        <a:pt x="123" y="65"/>
                      </a:cubicBezTo>
                      <a:cubicBezTo>
                        <a:pt x="144" y="65"/>
                        <a:pt x="162" y="43"/>
                        <a:pt x="166" y="13"/>
                      </a:cubicBezTo>
                      <a:cubicBezTo>
                        <a:pt x="191" y="20"/>
                        <a:pt x="215" y="34"/>
                        <a:pt x="235" y="53"/>
                      </a:cubicBezTo>
                      <a:lnTo>
                        <a:pt x="235" y="7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24" name="Group 623">
                <a:extLst>
                  <a:ext uri="{FF2B5EF4-FFF2-40B4-BE49-F238E27FC236}">
                    <a16:creationId xmlns:a16="http://schemas.microsoft.com/office/drawing/2014/main" id="{02B1FD52-0AD8-4A4A-A6A3-EF452B3A2B33}"/>
                  </a:ext>
                </a:extLst>
              </p:cNvPr>
              <p:cNvGrpSpPr/>
              <p:nvPr/>
            </p:nvGrpSpPr>
            <p:grpSpPr>
              <a:xfrm>
                <a:off x="5116832" y="1756091"/>
                <a:ext cx="363495" cy="360023"/>
                <a:chOff x="3351213" y="1782763"/>
                <a:chExt cx="498475" cy="493712"/>
              </a:xfrm>
              <a:grpFill/>
            </p:grpSpPr>
            <p:sp>
              <p:nvSpPr>
                <p:cNvPr id="625" name="Freeform 186">
                  <a:extLst>
                    <a:ext uri="{FF2B5EF4-FFF2-40B4-BE49-F238E27FC236}">
                      <a16:creationId xmlns:a16="http://schemas.microsoft.com/office/drawing/2014/main" id="{6DDBAF01-3CAF-444F-9114-813C46F03D47}"/>
                    </a:ext>
                  </a:extLst>
                </p:cNvPr>
                <p:cNvSpPr>
                  <a:spLocks noEditPoints="1"/>
                </p:cNvSpPr>
                <p:nvPr/>
              </p:nvSpPr>
              <p:spPr bwMode="auto">
                <a:xfrm>
                  <a:off x="3475038" y="1782763"/>
                  <a:ext cx="247650" cy="312737"/>
                </a:xfrm>
                <a:custGeom>
                  <a:avLst/>
                  <a:gdLst>
                    <a:gd name="T0" fmla="*/ 10 w 119"/>
                    <a:gd name="T1" fmla="*/ 100 h 151"/>
                    <a:gd name="T2" fmla="*/ 60 w 119"/>
                    <a:gd name="T3" fmla="*/ 151 h 151"/>
                    <a:gd name="T4" fmla="*/ 109 w 119"/>
                    <a:gd name="T5" fmla="*/ 100 h 151"/>
                    <a:gd name="T6" fmla="*/ 119 w 119"/>
                    <a:gd name="T7" fmla="*/ 87 h 151"/>
                    <a:gd name="T8" fmla="*/ 114 w 119"/>
                    <a:gd name="T9" fmla="*/ 76 h 151"/>
                    <a:gd name="T10" fmla="*/ 116 w 119"/>
                    <a:gd name="T11" fmla="*/ 60 h 151"/>
                    <a:gd name="T12" fmla="*/ 60 w 119"/>
                    <a:gd name="T13" fmla="*/ 0 h 151"/>
                    <a:gd name="T14" fmla="*/ 3 w 119"/>
                    <a:gd name="T15" fmla="*/ 60 h 151"/>
                    <a:gd name="T16" fmla="*/ 5 w 119"/>
                    <a:gd name="T17" fmla="*/ 76 h 151"/>
                    <a:gd name="T18" fmla="*/ 0 w 119"/>
                    <a:gd name="T19" fmla="*/ 87 h 151"/>
                    <a:gd name="T20" fmla="*/ 10 w 119"/>
                    <a:gd name="T21" fmla="*/ 100 h 151"/>
                    <a:gd name="T22" fmla="*/ 12 w 119"/>
                    <a:gd name="T23" fmla="*/ 82 h 151"/>
                    <a:gd name="T24" fmla="*/ 15 w 119"/>
                    <a:gd name="T25" fmla="*/ 76 h 151"/>
                    <a:gd name="T26" fmla="*/ 12 w 119"/>
                    <a:gd name="T27" fmla="*/ 60 h 151"/>
                    <a:gd name="T28" fmla="*/ 60 w 119"/>
                    <a:gd name="T29" fmla="*/ 10 h 151"/>
                    <a:gd name="T30" fmla="*/ 107 w 119"/>
                    <a:gd name="T31" fmla="*/ 60 h 151"/>
                    <a:gd name="T32" fmla="*/ 104 w 119"/>
                    <a:gd name="T33" fmla="*/ 76 h 151"/>
                    <a:gd name="T34" fmla="*/ 107 w 119"/>
                    <a:gd name="T35" fmla="*/ 82 h 151"/>
                    <a:gd name="T36" fmla="*/ 109 w 119"/>
                    <a:gd name="T37" fmla="*/ 87 h 151"/>
                    <a:gd name="T38" fmla="*/ 105 w 119"/>
                    <a:gd name="T39" fmla="*/ 91 h 151"/>
                    <a:gd name="T40" fmla="*/ 105 w 119"/>
                    <a:gd name="T41" fmla="*/ 91 h 151"/>
                    <a:gd name="T42" fmla="*/ 100 w 119"/>
                    <a:gd name="T43" fmla="*/ 96 h 151"/>
                    <a:gd name="T44" fmla="*/ 60 w 119"/>
                    <a:gd name="T45" fmla="*/ 141 h 151"/>
                    <a:gd name="T46" fmla="*/ 19 w 119"/>
                    <a:gd name="T47" fmla="*/ 96 h 151"/>
                    <a:gd name="T48" fmla="*/ 14 w 119"/>
                    <a:gd name="T49" fmla="*/ 91 h 151"/>
                    <a:gd name="T50" fmla="*/ 10 w 119"/>
                    <a:gd name="T51" fmla="*/ 87 h 151"/>
                    <a:gd name="T52" fmla="*/ 12 w 119"/>
                    <a:gd name="T53" fmla="*/ 8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51">
                      <a:moveTo>
                        <a:pt x="10" y="100"/>
                      </a:moveTo>
                      <a:cubicBezTo>
                        <a:pt x="13" y="125"/>
                        <a:pt x="33" y="151"/>
                        <a:pt x="60" y="151"/>
                      </a:cubicBezTo>
                      <a:cubicBezTo>
                        <a:pt x="86" y="151"/>
                        <a:pt x="106" y="125"/>
                        <a:pt x="109" y="100"/>
                      </a:cubicBezTo>
                      <a:cubicBezTo>
                        <a:pt x="115" y="98"/>
                        <a:pt x="119" y="93"/>
                        <a:pt x="119" y="87"/>
                      </a:cubicBezTo>
                      <a:cubicBezTo>
                        <a:pt x="119" y="82"/>
                        <a:pt x="117" y="79"/>
                        <a:pt x="114" y="76"/>
                      </a:cubicBezTo>
                      <a:cubicBezTo>
                        <a:pt x="116" y="71"/>
                        <a:pt x="116" y="65"/>
                        <a:pt x="116" y="60"/>
                      </a:cubicBezTo>
                      <a:cubicBezTo>
                        <a:pt x="116" y="27"/>
                        <a:pt x="91" y="0"/>
                        <a:pt x="60" y="0"/>
                      </a:cubicBezTo>
                      <a:cubicBezTo>
                        <a:pt x="28" y="0"/>
                        <a:pt x="3" y="27"/>
                        <a:pt x="3" y="60"/>
                      </a:cubicBezTo>
                      <a:cubicBezTo>
                        <a:pt x="3" y="65"/>
                        <a:pt x="3" y="71"/>
                        <a:pt x="5" y="76"/>
                      </a:cubicBezTo>
                      <a:cubicBezTo>
                        <a:pt x="2" y="79"/>
                        <a:pt x="0" y="82"/>
                        <a:pt x="0" y="87"/>
                      </a:cubicBezTo>
                      <a:cubicBezTo>
                        <a:pt x="0" y="93"/>
                        <a:pt x="4" y="98"/>
                        <a:pt x="10" y="100"/>
                      </a:cubicBezTo>
                      <a:close/>
                      <a:moveTo>
                        <a:pt x="12" y="82"/>
                      </a:moveTo>
                      <a:cubicBezTo>
                        <a:pt x="15" y="81"/>
                        <a:pt x="16" y="79"/>
                        <a:pt x="15" y="76"/>
                      </a:cubicBezTo>
                      <a:cubicBezTo>
                        <a:pt x="13" y="71"/>
                        <a:pt x="12" y="66"/>
                        <a:pt x="12" y="60"/>
                      </a:cubicBezTo>
                      <a:cubicBezTo>
                        <a:pt x="12" y="32"/>
                        <a:pt x="34" y="10"/>
                        <a:pt x="60" y="10"/>
                      </a:cubicBezTo>
                      <a:cubicBezTo>
                        <a:pt x="85" y="10"/>
                        <a:pt x="107" y="32"/>
                        <a:pt x="107" y="60"/>
                      </a:cubicBezTo>
                      <a:cubicBezTo>
                        <a:pt x="107" y="66"/>
                        <a:pt x="106" y="71"/>
                        <a:pt x="104" y="76"/>
                      </a:cubicBezTo>
                      <a:cubicBezTo>
                        <a:pt x="103" y="79"/>
                        <a:pt x="104" y="81"/>
                        <a:pt x="107" y="82"/>
                      </a:cubicBezTo>
                      <a:cubicBezTo>
                        <a:pt x="108" y="83"/>
                        <a:pt x="109" y="85"/>
                        <a:pt x="109" y="87"/>
                      </a:cubicBezTo>
                      <a:cubicBezTo>
                        <a:pt x="109" y="89"/>
                        <a:pt x="107" y="91"/>
                        <a:pt x="105" y="91"/>
                      </a:cubicBezTo>
                      <a:cubicBezTo>
                        <a:pt x="105" y="91"/>
                        <a:pt x="105" y="91"/>
                        <a:pt x="105" y="91"/>
                      </a:cubicBezTo>
                      <a:cubicBezTo>
                        <a:pt x="102" y="91"/>
                        <a:pt x="100" y="93"/>
                        <a:pt x="100" y="96"/>
                      </a:cubicBezTo>
                      <a:cubicBezTo>
                        <a:pt x="98" y="117"/>
                        <a:pt x="81" y="141"/>
                        <a:pt x="60" y="141"/>
                      </a:cubicBezTo>
                      <a:cubicBezTo>
                        <a:pt x="38" y="141"/>
                        <a:pt x="21" y="117"/>
                        <a:pt x="19" y="96"/>
                      </a:cubicBezTo>
                      <a:cubicBezTo>
                        <a:pt x="19" y="93"/>
                        <a:pt x="17" y="91"/>
                        <a:pt x="14" y="91"/>
                      </a:cubicBezTo>
                      <a:cubicBezTo>
                        <a:pt x="12" y="91"/>
                        <a:pt x="10" y="89"/>
                        <a:pt x="10" y="87"/>
                      </a:cubicBezTo>
                      <a:cubicBezTo>
                        <a:pt x="10" y="85"/>
                        <a:pt x="11" y="83"/>
                        <a:pt x="12" y="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26" name="Freeform 187">
                  <a:extLst>
                    <a:ext uri="{FF2B5EF4-FFF2-40B4-BE49-F238E27FC236}">
                      <a16:creationId xmlns:a16="http://schemas.microsoft.com/office/drawing/2014/main" id="{BA144CC9-5FC5-4E43-9F86-374DFFB3A1FB}"/>
                    </a:ext>
                  </a:extLst>
                </p:cNvPr>
                <p:cNvSpPr>
                  <a:spLocks noEditPoints="1"/>
                </p:cNvSpPr>
                <p:nvPr/>
              </p:nvSpPr>
              <p:spPr bwMode="auto">
                <a:xfrm>
                  <a:off x="3351213" y="2114550"/>
                  <a:ext cx="498475" cy="161925"/>
                </a:xfrm>
                <a:custGeom>
                  <a:avLst/>
                  <a:gdLst>
                    <a:gd name="T0" fmla="*/ 237 w 240"/>
                    <a:gd name="T1" fmla="*/ 44 h 78"/>
                    <a:gd name="T2" fmla="*/ 160 w 240"/>
                    <a:gd name="T3" fmla="*/ 1 h 78"/>
                    <a:gd name="T4" fmla="*/ 156 w 240"/>
                    <a:gd name="T5" fmla="*/ 0 h 78"/>
                    <a:gd name="T6" fmla="*/ 153 w 240"/>
                    <a:gd name="T7" fmla="*/ 0 h 78"/>
                    <a:gd name="T8" fmla="*/ 149 w 240"/>
                    <a:gd name="T9" fmla="*/ 2 h 78"/>
                    <a:gd name="T10" fmla="*/ 120 w 240"/>
                    <a:gd name="T11" fmla="*/ 8 h 78"/>
                    <a:gd name="T12" fmla="*/ 90 w 240"/>
                    <a:gd name="T13" fmla="*/ 2 h 78"/>
                    <a:gd name="T14" fmla="*/ 86 w 240"/>
                    <a:gd name="T15" fmla="*/ 0 h 78"/>
                    <a:gd name="T16" fmla="*/ 84 w 240"/>
                    <a:gd name="T17" fmla="*/ 0 h 78"/>
                    <a:gd name="T18" fmla="*/ 82 w 240"/>
                    <a:gd name="T19" fmla="*/ 1 h 78"/>
                    <a:gd name="T20" fmla="*/ 2 w 240"/>
                    <a:gd name="T21" fmla="*/ 44 h 78"/>
                    <a:gd name="T22" fmla="*/ 0 w 240"/>
                    <a:gd name="T23" fmla="*/ 51 h 78"/>
                    <a:gd name="T24" fmla="*/ 0 w 240"/>
                    <a:gd name="T25" fmla="*/ 69 h 78"/>
                    <a:gd name="T26" fmla="*/ 9 w 240"/>
                    <a:gd name="T27" fmla="*/ 78 h 78"/>
                    <a:gd name="T28" fmla="*/ 230 w 240"/>
                    <a:gd name="T29" fmla="*/ 78 h 78"/>
                    <a:gd name="T30" fmla="*/ 240 w 240"/>
                    <a:gd name="T31" fmla="*/ 69 h 78"/>
                    <a:gd name="T32" fmla="*/ 240 w 240"/>
                    <a:gd name="T33" fmla="*/ 51 h 78"/>
                    <a:gd name="T34" fmla="*/ 237 w 240"/>
                    <a:gd name="T35" fmla="*/ 44 h 78"/>
                    <a:gd name="T36" fmla="*/ 230 w 240"/>
                    <a:gd name="T37" fmla="*/ 69 h 78"/>
                    <a:gd name="T38" fmla="*/ 9 w 240"/>
                    <a:gd name="T39" fmla="*/ 69 h 78"/>
                    <a:gd name="T40" fmla="*/ 9 w 240"/>
                    <a:gd name="T41" fmla="*/ 51 h 78"/>
                    <a:gd name="T42" fmla="*/ 84 w 240"/>
                    <a:gd name="T43" fmla="*/ 10 h 78"/>
                    <a:gd name="T44" fmla="*/ 86 w 240"/>
                    <a:gd name="T45" fmla="*/ 10 h 78"/>
                    <a:gd name="T46" fmla="*/ 120 w 240"/>
                    <a:gd name="T47" fmla="*/ 18 h 78"/>
                    <a:gd name="T48" fmla="*/ 153 w 240"/>
                    <a:gd name="T49" fmla="*/ 10 h 78"/>
                    <a:gd name="T50" fmla="*/ 156 w 240"/>
                    <a:gd name="T51" fmla="*/ 10 h 78"/>
                    <a:gd name="T52" fmla="*/ 157 w 240"/>
                    <a:gd name="T53" fmla="*/ 11 h 78"/>
                    <a:gd name="T54" fmla="*/ 230 w 240"/>
                    <a:gd name="T55" fmla="*/ 51 h 78"/>
                    <a:gd name="T56" fmla="*/ 230 w 240"/>
                    <a:gd name="T57" fmla="*/ 69 h 78"/>
                    <a:gd name="T58" fmla="*/ 230 w 240"/>
                    <a:gd name="T59" fmla="*/ 74 h 78"/>
                    <a:gd name="T60" fmla="*/ 230 w 240"/>
                    <a:gd name="T61" fmla="*/ 69 h 78"/>
                    <a:gd name="T62" fmla="*/ 230 w 240"/>
                    <a:gd name="T63" fmla="*/ 69 h 78"/>
                    <a:gd name="T64" fmla="*/ 230 w 240"/>
                    <a:gd name="T6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78">
                      <a:moveTo>
                        <a:pt x="237" y="44"/>
                      </a:moveTo>
                      <a:cubicBezTo>
                        <a:pt x="215" y="23"/>
                        <a:pt x="188" y="9"/>
                        <a:pt x="160" y="1"/>
                      </a:cubicBezTo>
                      <a:cubicBezTo>
                        <a:pt x="159" y="1"/>
                        <a:pt x="157" y="0"/>
                        <a:pt x="156" y="0"/>
                      </a:cubicBezTo>
                      <a:cubicBezTo>
                        <a:pt x="153" y="0"/>
                        <a:pt x="153" y="0"/>
                        <a:pt x="153" y="0"/>
                      </a:cubicBezTo>
                      <a:cubicBezTo>
                        <a:pt x="152" y="0"/>
                        <a:pt x="150" y="1"/>
                        <a:pt x="149" y="2"/>
                      </a:cubicBezTo>
                      <a:cubicBezTo>
                        <a:pt x="141" y="6"/>
                        <a:pt x="130" y="8"/>
                        <a:pt x="120" y="8"/>
                      </a:cubicBezTo>
                      <a:cubicBezTo>
                        <a:pt x="109" y="8"/>
                        <a:pt x="98" y="6"/>
                        <a:pt x="90" y="2"/>
                      </a:cubicBezTo>
                      <a:cubicBezTo>
                        <a:pt x="89" y="1"/>
                        <a:pt x="87" y="0"/>
                        <a:pt x="86" y="0"/>
                      </a:cubicBezTo>
                      <a:cubicBezTo>
                        <a:pt x="84" y="0"/>
                        <a:pt x="84" y="0"/>
                        <a:pt x="84" y="0"/>
                      </a:cubicBezTo>
                      <a:cubicBezTo>
                        <a:pt x="83" y="0"/>
                        <a:pt x="82" y="1"/>
                        <a:pt x="82" y="1"/>
                      </a:cubicBezTo>
                      <a:cubicBezTo>
                        <a:pt x="52" y="8"/>
                        <a:pt x="25" y="23"/>
                        <a:pt x="2" y="44"/>
                      </a:cubicBezTo>
                      <a:cubicBezTo>
                        <a:pt x="1" y="46"/>
                        <a:pt x="0" y="49"/>
                        <a:pt x="0" y="51"/>
                      </a:cubicBezTo>
                      <a:cubicBezTo>
                        <a:pt x="0" y="69"/>
                        <a:pt x="0" y="69"/>
                        <a:pt x="0" y="69"/>
                      </a:cubicBezTo>
                      <a:cubicBezTo>
                        <a:pt x="0" y="74"/>
                        <a:pt x="4" y="78"/>
                        <a:pt x="9" y="78"/>
                      </a:cubicBezTo>
                      <a:cubicBezTo>
                        <a:pt x="230" y="78"/>
                        <a:pt x="230" y="78"/>
                        <a:pt x="230" y="78"/>
                      </a:cubicBezTo>
                      <a:cubicBezTo>
                        <a:pt x="235" y="78"/>
                        <a:pt x="240" y="74"/>
                        <a:pt x="240" y="69"/>
                      </a:cubicBezTo>
                      <a:cubicBezTo>
                        <a:pt x="240" y="51"/>
                        <a:pt x="240" y="51"/>
                        <a:pt x="240" y="51"/>
                      </a:cubicBezTo>
                      <a:cubicBezTo>
                        <a:pt x="240" y="49"/>
                        <a:pt x="238" y="46"/>
                        <a:pt x="237" y="44"/>
                      </a:cubicBezTo>
                      <a:close/>
                      <a:moveTo>
                        <a:pt x="230" y="69"/>
                      </a:moveTo>
                      <a:cubicBezTo>
                        <a:pt x="9" y="69"/>
                        <a:pt x="9" y="69"/>
                        <a:pt x="9" y="69"/>
                      </a:cubicBezTo>
                      <a:cubicBezTo>
                        <a:pt x="9" y="51"/>
                        <a:pt x="9" y="51"/>
                        <a:pt x="9" y="51"/>
                      </a:cubicBezTo>
                      <a:cubicBezTo>
                        <a:pt x="30" y="31"/>
                        <a:pt x="56" y="17"/>
                        <a:pt x="84" y="10"/>
                      </a:cubicBezTo>
                      <a:cubicBezTo>
                        <a:pt x="86" y="10"/>
                        <a:pt x="86" y="10"/>
                        <a:pt x="86" y="10"/>
                      </a:cubicBezTo>
                      <a:cubicBezTo>
                        <a:pt x="95" y="15"/>
                        <a:pt x="107" y="18"/>
                        <a:pt x="120" y="18"/>
                      </a:cubicBezTo>
                      <a:cubicBezTo>
                        <a:pt x="132" y="18"/>
                        <a:pt x="144" y="15"/>
                        <a:pt x="153" y="10"/>
                      </a:cubicBezTo>
                      <a:cubicBezTo>
                        <a:pt x="156" y="10"/>
                        <a:pt x="156" y="10"/>
                        <a:pt x="156" y="10"/>
                      </a:cubicBezTo>
                      <a:cubicBezTo>
                        <a:pt x="156" y="10"/>
                        <a:pt x="157" y="10"/>
                        <a:pt x="157" y="11"/>
                      </a:cubicBezTo>
                      <a:cubicBezTo>
                        <a:pt x="184" y="17"/>
                        <a:pt x="209" y="31"/>
                        <a:pt x="230" y="51"/>
                      </a:cubicBezTo>
                      <a:lnTo>
                        <a:pt x="230" y="69"/>
                      </a:lnTo>
                      <a:close/>
                      <a:moveTo>
                        <a:pt x="230" y="74"/>
                      </a:moveTo>
                      <a:cubicBezTo>
                        <a:pt x="230" y="69"/>
                        <a:pt x="230" y="69"/>
                        <a:pt x="230" y="69"/>
                      </a:cubicBezTo>
                      <a:cubicBezTo>
                        <a:pt x="230" y="69"/>
                        <a:pt x="230" y="69"/>
                        <a:pt x="230" y="69"/>
                      </a:cubicBezTo>
                      <a:lnTo>
                        <a:pt x="230"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sp>
          <p:nvSpPr>
            <p:cNvPr id="513" name="Rectangle 512">
              <a:extLst>
                <a:ext uri="{FF2B5EF4-FFF2-40B4-BE49-F238E27FC236}">
                  <a16:creationId xmlns:a16="http://schemas.microsoft.com/office/drawing/2014/main" id="{E1BF08B9-4D5B-4291-9371-280D38A01597}"/>
                </a:ext>
              </a:extLst>
            </p:cNvPr>
            <p:cNvSpPr/>
            <p:nvPr/>
          </p:nvSpPr>
          <p:spPr>
            <a:xfrm>
              <a:off x="4357436" y="4494009"/>
              <a:ext cx="596628" cy="608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14" name="Group 513">
              <a:extLst>
                <a:ext uri="{FF2B5EF4-FFF2-40B4-BE49-F238E27FC236}">
                  <a16:creationId xmlns:a16="http://schemas.microsoft.com/office/drawing/2014/main" id="{7A742926-370E-45C9-82DB-D3B2D0D78CE3}"/>
                </a:ext>
              </a:extLst>
            </p:cNvPr>
            <p:cNvGrpSpPr/>
            <p:nvPr/>
          </p:nvGrpSpPr>
          <p:grpSpPr>
            <a:xfrm>
              <a:off x="4383978" y="4509206"/>
              <a:ext cx="543559" cy="558977"/>
              <a:chOff x="4684511" y="1297884"/>
              <a:chExt cx="795824" cy="818392"/>
            </a:xfrm>
            <a:solidFill>
              <a:srgbClr val="A6A6A6"/>
            </a:solidFill>
          </p:grpSpPr>
          <p:grpSp>
            <p:nvGrpSpPr>
              <p:cNvPr id="605" name="Group 604">
                <a:extLst>
                  <a:ext uri="{FF2B5EF4-FFF2-40B4-BE49-F238E27FC236}">
                    <a16:creationId xmlns:a16="http://schemas.microsoft.com/office/drawing/2014/main" id="{ABC9C129-11F9-44C1-AD1A-58E7370F60B5}"/>
                  </a:ext>
                </a:extLst>
              </p:cNvPr>
              <p:cNvGrpSpPr/>
              <p:nvPr/>
            </p:nvGrpSpPr>
            <p:grpSpPr>
              <a:xfrm>
                <a:off x="4701239" y="1321033"/>
                <a:ext cx="363497" cy="360023"/>
                <a:chOff x="4360863" y="1784350"/>
                <a:chExt cx="498476" cy="493713"/>
              </a:xfrm>
              <a:grpFill/>
            </p:grpSpPr>
            <p:sp>
              <p:nvSpPr>
                <p:cNvPr id="615" name="Freeform 188">
                  <a:extLst>
                    <a:ext uri="{FF2B5EF4-FFF2-40B4-BE49-F238E27FC236}">
                      <a16:creationId xmlns:a16="http://schemas.microsoft.com/office/drawing/2014/main" id="{21FFA7C5-51AB-42B4-BE48-16B8F1329A4D}"/>
                    </a:ext>
                  </a:extLst>
                </p:cNvPr>
                <p:cNvSpPr>
                  <a:spLocks/>
                </p:cNvSpPr>
                <p:nvPr/>
              </p:nvSpPr>
              <p:spPr bwMode="auto">
                <a:xfrm>
                  <a:off x="4654551" y="2116138"/>
                  <a:ext cx="204788" cy="161925"/>
                </a:xfrm>
                <a:custGeom>
                  <a:avLst/>
                  <a:gdLst>
                    <a:gd name="T0" fmla="*/ 96 w 99"/>
                    <a:gd name="T1" fmla="*/ 44 h 78"/>
                    <a:gd name="T2" fmla="*/ 13 w 99"/>
                    <a:gd name="T3" fmla="*/ 0 h 78"/>
                    <a:gd name="T4" fmla="*/ 12 w 99"/>
                    <a:gd name="T5" fmla="*/ 0 h 78"/>
                    <a:gd name="T6" fmla="*/ 8 w 99"/>
                    <a:gd name="T7" fmla="*/ 5 h 78"/>
                    <a:gd name="T8" fmla="*/ 13 w 99"/>
                    <a:gd name="T9" fmla="*/ 9 h 78"/>
                    <a:gd name="T10" fmla="*/ 15 w 99"/>
                    <a:gd name="T11" fmla="*/ 9 h 78"/>
                    <a:gd name="T12" fmla="*/ 89 w 99"/>
                    <a:gd name="T13" fmla="*/ 51 h 78"/>
                    <a:gd name="T14" fmla="*/ 89 w 99"/>
                    <a:gd name="T15" fmla="*/ 68 h 78"/>
                    <a:gd name="T16" fmla="*/ 5 w 99"/>
                    <a:gd name="T17" fmla="*/ 68 h 78"/>
                    <a:gd name="T18" fmla="*/ 0 w 99"/>
                    <a:gd name="T19" fmla="*/ 73 h 78"/>
                    <a:gd name="T20" fmla="*/ 5 w 99"/>
                    <a:gd name="T21" fmla="*/ 78 h 78"/>
                    <a:gd name="T22" fmla="*/ 89 w 99"/>
                    <a:gd name="T23" fmla="*/ 78 h 78"/>
                    <a:gd name="T24" fmla="*/ 99 w 99"/>
                    <a:gd name="T25" fmla="*/ 68 h 78"/>
                    <a:gd name="T26" fmla="*/ 99 w 99"/>
                    <a:gd name="T27" fmla="*/ 51 h 78"/>
                    <a:gd name="T28" fmla="*/ 96 w 99"/>
                    <a:gd name="T29"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78">
                      <a:moveTo>
                        <a:pt x="96" y="44"/>
                      </a:moveTo>
                      <a:cubicBezTo>
                        <a:pt x="67" y="16"/>
                        <a:pt x="27" y="0"/>
                        <a:pt x="13" y="0"/>
                      </a:cubicBezTo>
                      <a:cubicBezTo>
                        <a:pt x="13" y="0"/>
                        <a:pt x="12" y="0"/>
                        <a:pt x="12" y="0"/>
                      </a:cubicBezTo>
                      <a:cubicBezTo>
                        <a:pt x="9" y="0"/>
                        <a:pt x="7" y="2"/>
                        <a:pt x="8" y="5"/>
                      </a:cubicBezTo>
                      <a:cubicBezTo>
                        <a:pt x="8" y="8"/>
                        <a:pt x="10" y="10"/>
                        <a:pt x="13" y="9"/>
                      </a:cubicBezTo>
                      <a:cubicBezTo>
                        <a:pt x="15" y="9"/>
                        <a:pt x="15" y="9"/>
                        <a:pt x="15" y="9"/>
                      </a:cubicBezTo>
                      <a:cubicBezTo>
                        <a:pt x="20" y="12"/>
                        <a:pt x="54" y="16"/>
                        <a:pt x="89" y="51"/>
                      </a:cubicBezTo>
                      <a:cubicBezTo>
                        <a:pt x="89" y="68"/>
                        <a:pt x="89" y="68"/>
                        <a:pt x="89" y="68"/>
                      </a:cubicBezTo>
                      <a:cubicBezTo>
                        <a:pt x="5" y="68"/>
                        <a:pt x="5" y="68"/>
                        <a:pt x="5" y="68"/>
                      </a:cubicBezTo>
                      <a:cubicBezTo>
                        <a:pt x="2" y="68"/>
                        <a:pt x="0" y="70"/>
                        <a:pt x="0" y="73"/>
                      </a:cubicBezTo>
                      <a:cubicBezTo>
                        <a:pt x="0" y="76"/>
                        <a:pt x="2" y="78"/>
                        <a:pt x="5" y="78"/>
                      </a:cubicBezTo>
                      <a:cubicBezTo>
                        <a:pt x="89" y="78"/>
                        <a:pt x="89" y="78"/>
                        <a:pt x="89" y="78"/>
                      </a:cubicBezTo>
                      <a:cubicBezTo>
                        <a:pt x="94" y="78"/>
                        <a:pt x="99" y="73"/>
                        <a:pt x="99" y="68"/>
                      </a:cubicBezTo>
                      <a:cubicBezTo>
                        <a:pt x="99" y="51"/>
                        <a:pt x="99" y="51"/>
                        <a:pt x="99" y="51"/>
                      </a:cubicBezTo>
                      <a:cubicBezTo>
                        <a:pt x="99" y="48"/>
                        <a:pt x="98" y="46"/>
                        <a:pt x="96"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6" name="Freeform 189">
                  <a:extLst>
                    <a:ext uri="{FF2B5EF4-FFF2-40B4-BE49-F238E27FC236}">
                      <a16:creationId xmlns:a16="http://schemas.microsoft.com/office/drawing/2014/main" id="{906BB90D-02FD-4E68-8CF8-76908F224092}"/>
                    </a:ext>
                  </a:extLst>
                </p:cNvPr>
                <p:cNvSpPr>
                  <a:spLocks/>
                </p:cNvSpPr>
                <p:nvPr/>
              </p:nvSpPr>
              <p:spPr bwMode="auto">
                <a:xfrm>
                  <a:off x="4360863" y="2116138"/>
                  <a:ext cx="203200" cy="161925"/>
                </a:xfrm>
                <a:custGeom>
                  <a:avLst/>
                  <a:gdLst>
                    <a:gd name="T0" fmla="*/ 93 w 98"/>
                    <a:gd name="T1" fmla="*/ 68 h 78"/>
                    <a:gd name="T2" fmla="*/ 9 w 98"/>
                    <a:gd name="T3" fmla="*/ 68 h 78"/>
                    <a:gd name="T4" fmla="*/ 9 w 98"/>
                    <a:gd name="T5" fmla="*/ 51 h 78"/>
                    <a:gd name="T6" fmla="*/ 86 w 98"/>
                    <a:gd name="T7" fmla="*/ 9 h 78"/>
                    <a:gd name="T8" fmla="*/ 91 w 98"/>
                    <a:gd name="T9" fmla="*/ 5 h 78"/>
                    <a:gd name="T10" fmla="*/ 86 w 98"/>
                    <a:gd name="T11" fmla="*/ 0 h 78"/>
                    <a:gd name="T12" fmla="*/ 86 w 98"/>
                    <a:gd name="T13" fmla="*/ 0 h 78"/>
                    <a:gd name="T14" fmla="*/ 3 w 98"/>
                    <a:gd name="T15" fmla="*/ 44 h 78"/>
                    <a:gd name="T16" fmla="*/ 0 w 98"/>
                    <a:gd name="T17" fmla="*/ 51 h 78"/>
                    <a:gd name="T18" fmla="*/ 0 w 98"/>
                    <a:gd name="T19" fmla="*/ 68 h 78"/>
                    <a:gd name="T20" fmla="*/ 9 w 98"/>
                    <a:gd name="T21" fmla="*/ 78 h 78"/>
                    <a:gd name="T22" fmla="*/ 93 w 98"/>
                    <a:gd name="T23" fmla="*/ 78 h 78"/>
                    <a:gd name="T24" fmla="*/ 98 w 98"/>
                    <a:gd name="T25" fmla="*/ 73 h 78"/>
                    <a:gd name="T26" fmla="*/ 93 w 98"/>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93" y="68"/>
                      </a:moveTo>
                      <a:cubicBezTo>
                        <a:pt x="9" y="68"/>
                        <a:pt x="9" y="68"/>
                        <a:pt x="9" y="68"/>
                      </a:cubicBezTo>
                      <a:cubicBezTo>
                        <a:pt x="9" y="51"/>
                        <a:pt x="9" y="51"/>
                        <a:pt x="9" y="51"/>
                      </a:cubicBezTo>
                      <a:cubicBezTo>
                        <a:pt x="37" y="23"/>
                        <a:pt x="75" y="9"/>
                        <a:pt x="86" y="9"/>
                      </a:cubicBezTo>
                      <a:cubicBezTo>
                        <a:pt x="89" y="9"/>
                        <a:pt x="91" y="7"/>
                        <a:pt x="91" y="5"/>
                      </a:cubicBezTo>
                      <a:cubicBezTo>
                        <a:pt x="91" y="2"/>
                        <a:pt x="89" y="0"/>
                        <a:pt x="86" y="0"/>
                      </a:cubicBezTo>
                      <a:cubicBezTo>
                        <a:pt x="86" y="0"/>
                        <a:pt x="86" y="0"/>
                        <a:pt x="86" y="0"/>
                      </a:cubicBezTo>
                      <a:cubicBezTo>
                        <a:pt x="74" y="0"/>
                        <a:pt x="34" y="13"/>
                        <a:pt x="3" y="44"/>
                      </a:cubicBezTo>
                      <a:cubicBezTo>
                        <a:pt x="1" y="46"/>
                        <a:pt x="0" y="48"/>
                        <a:pt x="0" y="51"/>
                      </a:cubicBezTo>
                      <a:cubicBezTo>
                        <a:pt x="0" y="68"/>
                        <a:pt x="0" y="68"/>
                        <a:pt x="0" y="68"/>
                      </a:cubicBezTo>
                      <a:cubicBezTo>
                        <a:pt x="0" y="73"/>
                        <a:pt x="4" y="78"/>
                        <a:pt x="9" y="78"/>
                      </a:cubicBezTo>
                      <a:cubicBezTo>
                        <a:pt x="93" y="78"/>
                        <a:pt x="93" y="78"/>
                        <a:pt x="93" y="78"/>
                      </a:cubicBezTo>
                      <a:cubicBezTo>
                        <a:pt x="96" y="78"/>
                        <a:pt x="98" y="76"/>
                        <a:pt x="98" y="73"/>
                      </a:cubicBezTo>
                      <a:cubicBezTo>
                        <a:pt x="98" y="70"/>
                        <a:pt x="96" y="68"/>
                        <a:pt x="93"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7" name="Freeform 190">
                  <a:extLst>
                    <a:ext uri="{FF2B5EF4-FFF2-40B4-BE49-F238E27FC236}">
                      <a16:creationId xmlns:a16="http://schemas.microsoft.com/office/drawing/2014/main" id="{37D8B07B-4254-4291-ADC3-4F931E20F4DE}"/>
                    </a:ext>
                  </a:extLst>
                </p:cNvPr>
                <p:cNvSpPr>
                  <a:spLocks/>
                </p:cNvSpPr>
                <p:nvPr/>
              </p:nvSpPr>
              <p:spPr bwMode="auto">
                <a:xfrm>
                  <a:off x="4486276" y="1784350"/>
                  <a:ext cx="246063" cy="322262"/>
                </a:xfrm>
                <a:custGeom>
                  <a:avLst/>
                  <a:gdLst>
                    <a:gd name="T0" fmla="*/ 10 w 119"/>
                    <a:gd name="T1" fmla="*/ 99 h 155"/>
                    <a:gd name="T2" fmla="*/ 27 w 119"/>
                    <a:gd name="T3" fmla="*/ 134 h 155"/>
                    <a:gd name="T4" fmla="*/ 27 w 119"/>
                    <a:gd name="T5" fmla="*/ 148 h 155"/>
                    <a:gd name="T6" fmla="*/ 27 w 119"/>
                    <a:gd name="T7" fmla="*/ 151 h 155"/>
                    <a:gd name="T8" fmla="*/ 32 w 119"/>
                    <a:gd name="T9" fmla="*/ 154 h 155"/>
                    <a:gd name="T10" fmla="*/ 34 w 119"/>
                    <a:gd name="T11" fmla="*/ 153 h 155"/>
                    <a:gd name="T12" fmla="*/ 36 w 119"/>
                    <a:gd name="T13" fmla="*/ 147 h 155"/>
                    <a:gd name="T14" fmla="*/ 36 w 119"/>
                    <a:gd name="T15" fmla="*/ 132 h 155"/>
                    <a:gd name="T16" fmla="*/ 35 w 119"/>
                    <a:gd name="T17" fmla="*/ 129 h 155"/>
                    <a:gd name="T18" fmla="*/ 19 w 119"/>
                    <a:gd name="T19" fmla="*/ 95 h 155"/>
                    <a:gd name="T20" fmla="*/ 14 w 119"/>
                    <a:gd name="T21" fmla="*/ 90 h 155"/>
                    <a:gd name="T22" fmla="*/ 10 w 119"/>
                    <a:gd name="T23" fmla="*/ 86 h 155"/>
                    <a:gd name="T24" fmla="*/ 13 w 119"/>
                    <a:gd name="T25" fmla="*/ 82 h 155"/>
                    <a:gd name="T26" fmla="*/ 15 w 119"/>
                    <a:gd name="T27" fmla="*/ 76 h 155"/>
                    <a:gd name="T28" fmla="*/ 13 w 119"/>
                    <a:gd name="T29" fmla="*/ 59 h 155"/>
                    <a:gd name="T30" fmla="*/ 60 w 119"/>
                    <a:gd name="T31" fmla="*/ 9 h 155"/>
                    <a:gd name="T32" fmla="*/ 107 w 119"/>
                    <a:gd name="T33" fmla="*/ 59 h 155"/>
                    <a:gd name="T34" fmla="*/ 104 w 119"/>
                    <a:gd name="T35" fmla="*/ 76 h 155"/>
                    <a:gd name="T36" fmla="*/ 107 w 119"/>
                    <a:gd name="T37" fmla="*/ 82 h 155"/>
                    <a:gd name="T38" fmla="*/ 109 w 119"/>
                    <a:gd name="T39" fmla="*/ 86 h 155"/>
                    <a:gd name="T40" fmla="*/ 105 w 119"/>
                    <a:gd name="T41" fmla="*/ 90 h 155"/>
                    <a:gd name="T42" fmla="*/ 100 w 119"/>
                    <a:gd name="T43" fmla="*/ 95 h 155"/>
                    <a:gd name="T44" fmla="*/ 84 w 119"/>
                    <a:gd name="T45" fmla="*/ 129 h 155"/>
                    <a:gd name="T46" fmla="*/ 83 w 119"/>
                    <a:gd name="T47" fmla="*/ 133 h 155"/>
                    <a:gd name="T48" fmla="*/ 83 w 119"/>
                    <a:gd name="T49" fmla="*/ 147 h 155"/>
                    <a:gd name="T50" fmla="*/ 85 w 119"/>
                    <a:gd name="T51" fmla="*/ 153 h 155"/>
                    <a:gd name="T52" fmla="*/ 92 w 119"/>
                    <a:gd name="T53" fmla="*/ 151 h 155"/>
                    <a:gd name="T54" fmla="*/ 92 w 119"/>
                    <a:gd name="T55" fmla="*/ 148 h 155"/>
                    <a:gd name="T56" fmla="*/ 92 w 119"/>
                    <a:gd name="T57" fmla="*/ 135 h 155"/>
                    <a:gd name="T58" fmla="*/ 109 w 119"/>
                    <a:gd name="T59" fmla="*/ 99 h 155"/>
                    <a:gd name="T60" fmla="*/ 119 w 119"/>
                    <a:gd name="T61" fmla="*/ 86 h 155"/>
                    <a:gd name="T62" fmla="*/ 114 w 119"/>
                    <a:gd name="T63" fmla="*/ 75 h 155"/>
                    <a:gd name="T64" fmla="*/ 116 w 119"/>
                    <a:gd name="T65" fmla="*/ 59 h 155"/>
                    <a:gd name="T66" fmla="*/ 60 w 119"/>
                    <a:gd name="T67" fmla="*/ 0 h 155"/>
                    <a:gd name="T68" fmla="*/ 3 w 119"/>
                    <a:gd name="T69" fmla="*/ 59 h 155"/>
                    <a:gd name="T70" fmla="*/ 5 w 119"/>
                    <a:gd name="T71" fmla="*/ 75 h 155"/>
                    <a:gd name="T72" fmla="*/ 0 w 119"/>
                    <a:gd name="T73" fmla="*/ 86 h 155"/>
                    <a:gd name="T74" fmla="*/ 10 w 119"/>
                    <a:gd name="T75"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55">
                      <a:moveTo>
                        <a:pt x="10" y="99"/>
                      </a:moveTo>
                      <a:cubicBezTo>
                        <a:pt x="12" y="112"/>
                        <a:pt x="18" y="125"/>
                        <a:pt x="27" y="134"/>
                      </a:cubicBezTo>
                      <a:cubicBezTo>
                        <a:pt x="27" y="148"/>
                        <a:pt x="27" y="148"/>
                        <a:pt x="27" y="148"/>
                      </a:cubicBezTo>
                      <a:cubicBezTo>
                        <a:pt x="27" y="149"/>
                        <a:pt x="27" y="150"/>
                        <a:pt x="27" y="151"/>
                      </a:cubicBezTo>
                      <a:cubicBezTo>
                        <a:pt x="28" y="153"/>
                        <a:pt x="30" y="154"/>
                        <a:pt x="32" y="154"/>
                      </a:cubicBezTo>
                      <a:cubicBezTo>
                        <a:pt x="33" y="154"/>
                        <a:pt x="33" y="154"/>
                        <a:pt x="34" y="153"/>
                      </a:cubicBezTo>
                      <a:cubicBezTo>
                        <a:pt x="36" y="152"/>
                        <a:pt x="37" y="150"/>
                        <a:pt x="36" y="147"/>
                      </a:cubicBezTo>
                      <a:cubicBezTo>
                        <a:pt x="36" y="132"/>
                        <a:pt x="36" y="132"/>
                        <a:pt x="36" y="132"/>
                      </a:cubicBezTo>
                      <a:cubicBezTo>
                        <a:pt x="36" y="131"/>
                        <a:pt x="36" y="130"/>
                        <a:pt x="35" y="129"/>
                      </a:cubicBezTo>
                      <a:cubicBezTo>
                        <a:pt x="26" y="120"/>
                        <a:pt x="20" y="107"/>
                        <a:pt x="19" y="95"/>
                      </a:cubicBezTo>
                      <a:cubicBezTo>
                        <a:pt x="19" y="92"/>
                        <a:pt x="17" y="90"/>
                        <a:pt x="14" y="90"/>
                      </a:cubicBezTo>
                      <a:cubicBezTo>
                        <a:pt x="12" y="90"/>
                        <a:pt x="10" y="88"/>
                        <a:pt x="10" y="86"/>
                      </a:cubicBezTo>
                      <a:cubicBezTo>
                        <a:pt x="10" y="84"/>
                        <a:pt x="11" y="82"/>
                        <a:pt x="13" y="82"/>
                      </a:cubicBezTo>
                      <a:cubicBezTo>
                        <a:pt x="15" y="81"/>
                        <a:pt x="16" y="78"/>
                        <a:pt x="15" y="76"/>
                      </a:cubicBezTo>
                      <a:cubicBezTo>
                        <a:pt x="13" y="70"/>
                        <a:pt x="13" y="65"/>
                        <a:pt x="13" y="59"/>
                      </a:cubicBezTo>
                      <a:cubicBezTo>
                        <a:pt x="13" y="32"/>
                        <a:pt x="34" y="9"/>
                        <a:pt x="60" y="9"/>
                      </a:cubicBezTo>
                      <a:cubicBezTo>
                        <a:pt x="86" y="9"/>
                        <a:pt x="107" y="32"/>
                        <a:pt x="107" y="59"/>
                      </a:cubicBezTo>
                      <a:cubicBezTo>
                        <a:pt x="107" y="65"/>
                        <a:pt x="106" y="70"/>
                        <a:pt x="104" y="76"/>
                      </a:cubicBezTo>
                      <a:cubicBezTo>
                        <a:pt x="103" y="78"/>
                        <a:pt x="105" y="81"/>
                        <a:pt x="107" y="82"/>
                      </a:cubicBezTo>
                      <a:cubicBezTo>
                        <a:pt x="108" y="82"/>
                        <a:pt x="109" y="84"/>
                        <a:pt x="109" y="86"/>
                      </a:cubicBezTo>
                      <a:cubicBezTo>
                        <a:pt x="109" y="88"/>
                        <a:pt x="107" y="90"/>
                        <a:pt x="105" y="90"/>
                      </a:cubicBezTo>
                      <a:cubicBezTo>
                        <a:pt x="103" y="90"/>
                        <a:pt x="100" y="92"/>
                        <a:pt x="100" y="95"/>
                      </a:cubicBezTo>
                      <a:cubicBezTo>
                        <a:pt x="99" y="108"/>
                        <a:pt x="93" y="120"/>
                        <a:pt x="84" y="129"/>
                      </a:cubicBezTo>
                      <a:cubicBezTo>
                        <a:pt x="83" y="130"/>
                        <a:pt x="83" y="131"/>
                        <a:pt x="83" y="133"/>
                      </a:cubicBezTo>
                      <a:cubicBezTo>
                        <a:pt x="83" y="147"/>
                        <a:pt x="83" y="147"/>
                        <a:pt x="83" y="147"/>
                      </a:cubicBezTo>
                      <a:cubicBezTo>
                        <a:pt x="82" y="150"/>
                        <a:pt x="83" y="152"/>
                        <a:pt x="85" y="153"/>
                      </a:cubicBezTo>
                      <a:cubicBezTo>
                        <a:pt x="88" y="155"/>
                        <a:pt x="90" y="154"/>
                        <a:pt x="92" y="151"/>
                      </a:cubicBezTo>
                      <a:cubicBezTo>
                        <a:pt x="92" y="150"/>
                        <a:pt x="92" y="149"/>
                        <a:pt x="92" y="148"/>
                      </a:cubicBezTo>
                      <a:cubicBezTo>
                        <a:pt x="92" y="135"/>
                        <a:pt x="92" y="135"/>
                        <a:pt x="92" y="135"/>
                      </a:cubicBezTo>
                      <a:cubicBezTo>
                        <a:pt x="101" y="125"/>
                        <a:pt x="108" y="112"/>
                        <a:pt x="109" y="99"/>
                      </a:cubicBezTo>
                      <a:cubicBezTo>
                        <a:pt x="115" y="98"/>
                        <a:pt x="119" y="92"/>
                        <a:pt x="119" y="86"/>
                      </a:cubicBezTo>
                      <a:cubicBezTo>
                        <a:pt x="119" y="82"/>
                        <a:pt x="117" y="78"/>
                        <a:pt x="114" y="75"/>
                      </a:cubicBezTo>
                      <a:cubicBezTo>
                        <a:pt x="116" y="70"/>
                        <a:pt x="116" y="65"/>
                        <a:pt x="116" y="59"/>
                      </a:cubicBezTo>
                      <a:cubicBezTo>
                        <a:pt x="116" y="26"/>
                        <a:pt x="91" y="0"/>
                        <a:pt x="60" y="0"/>
                      </a:cubicBezTo>
                      <a:cubicBezTo>
                        <a:pt x="28" y="0"/>
                        <a:pt x="3" y="26"/>
                        <a:pt x="3" y="59"/>
                      </a:cubicBezTo>
                      <a:cubicBezTo>
                        <a:pt x="3" y="65"/>
                        <a:pt x="4" y="70"/>
                        <a:pt x="5" y="75"/>
                      </a:cubicBezTo>
                      <a:cubicBezTo>
                        <a:pt x="2" y="78"/>
                        <a:pt x="0" y="82"/>
                        <a:pt x="0" y="86"/>
                      </a:cubicBezTo>
                      <a:cubicBezTo>
                        <a:pt x="0" y="92"/>
                        <a:pt x="4" y="97"/>
                        <a:pt x="10"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8" name="Freeform 191">
                  <a:extLst>
                    <a:ext uri="{FF2B5EF4-FFF2-40B4-BE49-F238E27FC236}">
                      <a16:creationId xmlns:a16="http://schemas.microsoft.com/office/drawing/2014/main" id="{AE33C69B-9905-4028-A728-9590D4BE6F36}"/>
                    </a:ext>
                  </a:extLst>
                </p:cNvPr>
                <p:cNvSpPr>
                  <a:spLocks noEditPoints="1"/>
                </p:cNvSpPr>
                <p:nvPr/>
              </p:nvSpPr>
              <p:spPr bwMode="auto">
                <a:xfrm>
                  <a:off x="4556126" y="2114550"/>
                  <a:ext cx="107950" cy="85725"/>
                </a:xfrm>
                <a:custGeom>
                  <a:avLst/>
                  <a:gdLst>
                    <a:gd name="T0" fmla="*/ 42 w 52"/>
                    <a:gd name="T1" fmla="*/ 38 h 41"/>
                    <a:gd name="T2" fmla="*/ 46 w 52"/>
                    <a:gd name="T3" fmla="*/ 8 h 41"/>
                    <a:gd name="T4" fmla="*/ 6 w 52"/>
                    <a:gd name="T5" fmla="*/ 8 h 41"/>
                    <a:gd name="T6" fmla="*/ 10 w 52"/>
                    <a:gd name="T7" fmla="*/ 38 h 41"/>
                    <a:gd name="T8" fmla="*/ 14 w 52"/>
                    <a:gd name="T9" fmla="*/ 41 h 41"/>
                    <a:gd name="T10" fmla="*/ 15 w 52"/>
                    <a:gd name="T11" fmla="*/ 41 h 41"/>
                    <a:gd name="T12" fmla="*/ 37 w 52"/>
                    <a:gd name="T13" fmla="*/ 40 h 41"/>
                    <a:gd name="T14" fmla="*/ 42 w 52"/>
                    <a:gd name="T15" fmla="*/ 38 h 41"/>
                    <a:gd name="T16" fmla="*/ 17 w 52"/>
                    <a:gd name="T17" fmla="*/ 31 h 41"/>
                    <a:gd name="T18" fmla="*/ 12 w 52"/>
                    <a:gd name="T19" fmla="*/ 16 h 41"/>
                    <a:gd name="T20" fmla="*/ 26 w 52"/>
                    <a:gd name="T21" fmla="*/ 12 h 41"/>
                    <a:gd name="T22" fmla="*/ 26 w 52"/>
                    <a:gd name="T23" fmla="*/ 12 h 41"/>
                    <a:gd name="T24" fmla="*/ 40 w 52"/>
                    <a:gd name="T25" fmla="*/ 15 h 41"/>
                    <a:gd name="T26" fmla="*/ 35 w 52"/>
                    <a:gd name="T27" fmla="*/ 30 h 41"/>
                    <a:gd name="T28" fmla="*/ 17 w 52"/>
                    <a:gd name="T2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1">
                      <a:moveTo>
                        <a:pt x="42" y="38"/>
                      </a:moveTo>
                      <a:cubicBezTo>
                        <a:pt x="50" y="22"/>
                        <a:pt x="52" y="13"/>
                        <a:pt x="46" y="8"/>
                      </a:cubicBezTo>
                      <a:cubicBezTo>
                        <a:pt x="35" y="0"/>
                        <a:pt x="15" y="1"/>
                        <a:pt x="6" y="8"/>
                      </a:cubicBezTo>
                      <a:cubicBezTo>
                        <a:pt x="0" y="13"/>
                        <a:pt x="1" y="23"/>
                        <a:pt x="10" y="38"/>
                      </a:cubicBezTo>
                      <a:cubicBezTo>
                        <a:pt x="11" y="40"/>
                        <a:pt x="12" y="41"/>
                        <a:pt x="14" y="41"/>
                      </a:cubicBezTo>
                      <a:cubicBezTo>
                        <a:pt x="14" y="41"/>
                        <a:pt x="14" y="41"/>
                        <a:pt x="15" y="41"/>
                      </a:cubicBezTo>
                      <a:cubicBezTo>
                        <a:pt x="22" y="39"/>
                        <a:pt x="30" y="39"/>
                        <a:pt x="37" y="40"/>
                      </a:cubicBezTo>
                      <a:cubicBezTo>
                        <a:pt x="39" y="41"/>
                        <a:pt x="41" y="40"/>
                        <a:pt x="42" y="38"/>
                      </a:cubicBezTo>
                      <a:close/>
                      <a:moveTo>
                        <a:pt x="17" y="31"/>
                      </a:moveTo>
                      <a:cubicBezTo>
                        <a:pt x="12" y="21"/>
                        <a:pt x="11" y="16"/>
                        <a:pt x="12" y="16"/>
                      </a:cubicBezTo>
                      <a:cubicBezTo>
                        <a:pt x="17" y="12"/>
                        <a:pt x="21" y="12"/>
                        <a:pt x="26" y="12"/>
                      </a:cubicBezTo>
                      <a:cubicBezTo>
                        <a:pt x="26" y="12"/>
                        <a:pt x="26" y="12"/>
                        <a:pt x="26" y="12"/>
                      </a:cubicBezTo>
                      <a:cubicBezTo>
                        <a:pt x="33" y="12"/>
                        <a:pt x="35" y="13"/>
                        <a:pt x="40" y="15"/>
                      </a:cubicBezTo>
                      <a:cubicBezTo>
                        <a:pt x="40" y="16"/>
                        <a:pt x="40" y="21"/>
                        <a:pt x="35" y="30"/>
                      </a:cubicBezTo>
                      <a:cubicBezTo>
                        <a:pt x="29" y="30"/>
                        <a:pt x="23" y="30"/>
                        <a:pt x="17"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9" name="Freeform 192">
                  <a:extLst>
                    <a:ext uri="{FF2B5EF4-FFF2-40B4-BE49-F238E27FC236}">
                      <a16:creationId xmlns:a16="http://schemas.microsoft.com/office/drawing/2014/main" id="{F14A83F5-E951-4ED5-AB19-9C32CF40C9F3}"/>
                    </a:ext>
                  </a:extLst>
                </p:cNvPr>
                <p:cNvSpPr>
                  <a:spLocks/>
                </p:cNvSpPr>
                <p:nvPr/>
              </p:nvSpPr>
              <p:spPr bwMode="auto">
                <a:xfrm>
                  <a:off x="4618038" y="2208213"/>
                  <a:ext cx="26988" cy="69850"/>
                </a:xfrm>
                <a:custGeom>
                  <a:avLst/>
                  <a:gdLst>
                    <a:gd name="T0" fmla="*/ 10 w 13"/>
                    <a:gd name="T1" fmla="*/ 4 h 34"/>
                    <a:gd name="T2" fmla="*/ 4 w 13"/>
                    <a:gd name="T3" fmla="*/ 0 h 34"/>
                    <a:gd name="T4" fmla="*/ 0 w 13"/>
                    <a:gd name="T5" fmla="*/ 5 h 34"/>
                    <a:gd name="T6" fmla="*/ 3 w 13"/>
                    <a:gd name="T7" fmla="*/ 30 h 34"/>
                    <a:gd name="T8" fmla="*/ 8 w 13"/>
                    <a:gd name="T9" fmla="*/ 34 h 34"/>
                    <a:gd name="T10" fmla="*/ 8 w 13"/>
                    <a:gd name="T11" fmla="*/ 34 h 34"/>
                    <a:gd name="T12" fmla="*/ 12 w 13"/>
                    <a:gd name="T13" fmla="*/ 29 h 34"/>
                    <a:gd name="T14" fmla="*/ 10 w 13"/>
                    <a:gd name="T15" fmla="*/ 7 h 34"/>
                    <a:gd name="T16" fmla="*/ 10 w 13"/>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4">
                      <a:moveTo>
                        <a:pt x="10" y="4"/>
                      </a:moveTo>
                      <a:cubicBezTo>
                        <a:pt x="9" y="2"/>
                        <a:pt x="7" y="0"/>
                        <a:pt x="4" y="0"/>
                      </a:cubicBezTo>
                      <a:cubicBezTo>
                        <a:pt x="2" y="0"/>
                        <a:pt x="0" y="3"/>
                        <a:pt x="0" y="5"/>
                      </a:cubicBezTo>
                      <a:cubicBezTo>
                        <a:pt x="3" y="30"/>
                        <a:pt x="3" y="30"/>
                        <a:pt x="3" y="30"/>
                      </a:cubicBezTo>
                      <a:cubicBezTo>
                        <a:pt x="3" y="32"/>
                        <a:pt x="5" y="34"/>
                        <a:pt x="8" y="34"/>
                      </a:cubicBezTo>
                      <a:cubicBezTo>
                        <a:pt x="8" y="34"/>
                        <a:pt x="8" y="34"/>
                        <a:pt x="8" y="34"/>
                      </a:cubicBezTo>
                      <a:cubicBezTo>
                        <a:pt x="11" y="34"/>
                        <a:pt x="13" y="31"/>
                        <a:pt x="12" y="29"/>
                      </a:cubicBezTo>
                      <a:cubicBezTo>
                        <a:pt x="10" y="7"/>
                        <a:pt x="10" y="7"/>
                        <a:pt x="10" y="7"/>
                      </a:cubicBezTo>
                      <a:lnTo>
                        <a:pt x="1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20" name="Freeform 193">
                  <a:extLst>
                    <a:ext uri="{FF2B5EF4-FFF2-40B4-BE49-F238E27FC236}">
                      <a16:creationId xmlns:a16="http://schemas.microsoft.com/office/drawing/2014/main" id="{C2793599-AA99-4FC8-A8BE-F67386FFF83F}"/>
                    </a:ext>
                  </a:extLst>
                </p:cNvPr>
                <p:cNvSpPr>
                  <a:spLocks/>
                </p:cNvSpPr>
                <p:nvPr/>
              </p:nvSpPr>
              <p:spPr bwMode="auto">
                <a:xfrm>
                  <a:off x="4575176" y="2208213"/>
                  <a:ext cx="26988" cy="69850"/>
                </a:xfrm>
                <a:custGeom>
                  <a:avLst/>
                  <a:gdLst>
                    <a:gd name="T0" fmla="*/ 8 w 13"/>
                    <a:gd name="T1" fmla="*/ 0 h 34"/>
                    <a:gd name="T2" fmla="*/ 3 w 13"/>
                    <a:gd name="T3" fmla="*/ 5 h 34"/>
                    <a:gd name="T4" fmla="*/ 0 w 13"/>
                    <a:gd name="T5" fmla="*/ 29 h 34"/>
                    <a:gd name="T6" fmla="*/ 4 w 13"/>
                    <a:gd name="T7" fmla="*/ 34 h 34"/>
                    <a:gd name="T8" fmla="*/ 5 w 13"/>
                    <a:gd name="T9" fmla="*/ 34 h 34"/>
                    <a:gd name="T10" fmla="*/ 10 w 13"/>
                    <a:gd name="T11" fmla="*/ 30 h 34"/>
                    <a:gd name="T12" fmla="*/ 12 w 13"/>
                    <a:gd name="T13" fmla="*/ 6 h 34"/>
                    <a:gd name="T14" fmla="*/ 8 w 13"/>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8" y="0"/>
                      </a:moveTo>
                      <a:cubicBezTo>
                        <a:pt x="5" y="0"/>
                        <a:pt x="3" y="2"/>
                        <a:pt x="3" y="5"/>
                      </a:cubicBezTo>
                      <a:cubicBezTo>
                        <a:pt x="0" y="29"/>
                        <a:pt x="0" y="29"/>
                        <a:pt x="0" y="29"/>
                      </a:cubicBezTo>
                      <a:cubicBezTo>
                        <a:pt x="0" y="31"/>
                        <a:pt x="2" y="34"/>
                        <a:pt x="4" y="34"/>
                      </a:cubicBezTo>
                      <a:cubicBezTo>
                        <a:pt x="4" y="34"/>
                        <a:pt x="5" y="34"/>
                        <a:pt x="5" y="34"/>
                      </a:cubicBezTo>
                      <a:cubicBezTo>
                        <a:pt x="7" y="34"/>
                        <a:pt x="9" y="32"/>
                        <a:pt x="10" y="30"/>
                      </a:cubicBezTo>
                      <a:cubicBezTo>
                        <a:pt x="12" y="6"/>
                        <a:pt x="12" y="6"/>
                        <a:pt x="12" y="6"/>
                      </a:cubicBezTo>
                      <a:cubicBezTo>
                        <a:pt x="13" y="3"/>
                        <a:pt x="11" y="1"/>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06" name="Group 605">
                <a:extLst>
                  <a:ext uri="{FF2B5EF4-FFF2-40B4-BE49-F238E27FC236}">
                    <a16:creationId xmlns:a16="http://schemas.microsoft.com/office/drawing/2014/main" id="{F11218D4-9128-41A0-909E-019AC4B8C333}"/>
                  </a:ext>
                </a:extLst>
              </p:cNvPr>
              <p:cNvGrpSpPr/>
              <p:nvPr/>
            </p:nvGrpSpPr>
            <p:grpSpPr>
              <a:xfrm>
                <a:off x="5126099" y="1297884"/>
                <a:ext cx="354236" cy="383177"/>
                <a:chOff x="4970463" y="1701800"/>
                <a:chExt cx="485775" cy="525463"/>
              </a:xfrm>
              <a:grpFill/>
            </p:grpSpPr>
            <p:sp>
              <p:nvSpPr>
                <p:cNvPr id="613" name="Freeform 257">
                  <a:extLst>
                    <a:ext uri="{FF2B5EF4-FFF2-40B4-BE49-F238E27FC236}">
                      <a16:creationId xmlns:a16="http://schemas.microsoft.com/office/drawing/2014/main" id="{4987528C-02FB-4608-92E4-E7D40D3ED7C3}"/>
                    </a:ext>
                  </a:extLst>
                </p:cNvPr>
                <p:cNvSpPr>
                  <a:spLocks noEditPoints="1"/>
                </p:cNvSpPr>
                <p:nvPr/>
              </p:nvSpPr>
              <p:spPr bwMode="auto">
                <a:xfrm>
                  <a:off x="4970463" y="2070100"/>
                  <a:ext cx="485775" cy="157163"/>
                </a:xfrm>
                <a:custGeom>
                  <a:avLst/>
                  <a:gdLst>
                    <a:gd name="T0" fmla="*/ 235 w 238"/>
                    <a:gd name="T1" fmla="*/ 43 h 77"/>
                    <a:gd name="T2" fmla="*/ 159 w 238"/>
                    <a:gd name="T3" fmla="*/ 1 h 77"/>
                    <a:gd name="T4" fmla="*/ 155 w 238"/>
                    <a:gd name="T5" fmla="*/ 0 h 77"/>
                    <a:gd name="T6" fmla="*/ 152 w 238"/>
                    <a:gd name="T7" fmla="*/ 0 h 77"/>
                    <a:gd name="T8" fmla="*/ 148 w 238"/>
                    <a:gd name="T9" fmla="*/ 1 h 77"/>
                    <a:gd name="T10" fmla="*/ 146 w 238"/>
                    <a:gd name="T11" fmla="*/ 7 h 77"/>
                    <a:gd name="T12" fmla="*/ 153 w 238"/>
                    <a:gd name="T13" fmla="*/ 21 h 77"/>
                    <a:gd name="T14" fmla="*/ 119 w 238"/>
                    <a:gd name="T15" fmla="*/ 55 h 77"/>
                    <a:gd name="T16" fmla="*/ 85 w 238"/>
                    <a:gd name="T17" fmla="*/ 21 h 77"/>
                    <a:gd name="T18" fmla="*/ 92 w 238"/>
                    <a:gd name="T19" fmla="*/ 7 h 77"/>
                    <a:gd name="T20" fmla="*/ 90 w 238"/>
                    <a:gd name="T21" fmla="*/ 1 h 77"/>
                    <a:gd name="T22" fmla="*/ 85 w 238"/>
                    <a:gd name="T23" fmla="*/ 0 h 77"/>
                    <a:gd name="T24" fmla="*/ 83 w 238"/>
                    <a:gd name="T25" fmla="*/ 0 h 77"/>
                    <a:gd name="T26" fmla="*/ 81 w 238"/>
                    <a:gd name="T27" fmla="*/ 0 h 77"/>
                    <a:gd name="T28" fmla="*/ 3 w 238"/>
                    <a:gd name="T29" fmla="*/ 43 h 77"/>
                    <a:gd name="T30" fmla="*/ 0 w 238"/>
                    <a:gd name="T31" fmla="*/ 50 h 77"/>
                    <a:gd name="T32" fmla="*/ 0 w 238"/>
                    <a:gd name="T33" fmla="*/ 67 h 77"/>
                    <a:gd name="T34" fmla="*/ 9 w 238"/>
                    <a:gd name="T35" fmla="*/ 77 h 77"/>
                    <a:gd name="T36" fmla="*/ 119 w 238"/>
                    <a:gd name="T37" fmla="*/ 77 h 77"/>
                    <a:gd name="T38" fmla="*/ 228 w 238"/>
                    <a:gd name="T39" fmla="*/ 77 h 77"/>
                    <a:gd name="T40" fmla="*/ 238 w 238"/>
                    <a:gd name="T41" fmla="*/ 67 h 77"/>
                    <a:gd name="T42" fmla="*/ 238 w 238"/>
                    <a:gd name="T43" fmla="*/ 50 h 77"/>
                    <a:gd name="T44" fmla="*/ 235 w 238"/>
                    <a:gd name="T45" fmla="*/ 43 h 77"/>
                    <a:gd name="T46" fmla="*/ 9 w 238"/>
                    <a:gd name="T47" fmla="*/ 67 h 77"/>
                    <a:gd name="T48" fmla="*/ 9 w 238"/>
                    <a:gd name="T49" fmla="*/ 50 h 77"/>
                    <a:gd name="T50" fmla="*/ 79 w 238"/>
                    <a:gd name="T51" fmla="*/ 10 h 77"/>
                    <a:gd name="T52" fmla="*/ 74 w 238"/>
                    <a:gd name="T53" fmla="*/ 19 h 77"/>
                    <a:gd name="T54" fmla="*/ 71 w 238"/>
                    <a:gd name="T55" fmla="*/ 24 h 77"/>
                    <a:gd name="T56" fmla="*/ 75 w 238"/>
                    <a:gd name="T57" fmla="*/ 28 h 77"/>
                    <a:gd name="T58" fmla="*/ 113 w 238"/>
                    <a:gd name="T59" fmla="*/ 67 h 77"/>
                    <a:gd name="T60" fmla="*/ 9 w 238"/>
                    <a:gd name="T61" fmla="*/ 67 h 77"/>
                    <a:gd name="T62" fmla="*/ 228 w 238"/>
                    <a:gd name="T63" fmla="*/ 67 h 77"/>
                    <a:gd name="T64" fmla="*/ 125 w 238"/>
                    <a:gd name="T65" fmla="*/ 67 h 77"/>
                    <a:gd name="T66" fmla="*/ 162 w 238"/>
                    <a:gd name="T67" fmla="*/ 28 h 77"/>
                    <a:gd name="T68" fmla="*/ 167 w 238"/>
                    <a:gd name="T69" fmla="*/ 24 h 77"/>
                    <a:gd name="T70" fmla="*/ 164 w 238"/>
                    <a:gd name="T71" fmla="*/ 19 h 77"/>
                    <a:gd name="T72" fmla="*/ 158 w 238"/>
                    <a:gd name="T73" fmla="*/ 11 h 77"/>
                    <a:gd name="T74" fmla="*/ 228 w 238"/>
                    <a:gd name="T75" fmla="*/ 50 h 77"/>
                    <a:gd name="T76" fmla="*/ 228 w 238"/>
                    <a:gd name="T7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 h="77">
                      <a:moveTo>
                        <a:pt x="235" y="43"/>
                      </a:moveTo>
                      <a:cubicBezTo>
                        <a:pt x="213" y="22"/>
                        <a:pt x="187" y="8"/>
                        <a:pt x="159" y="1"/>
                      </a:cubicBezTo>
                      <a:cubicBezTo>
                        <a:pt x="158" y="0"/>
                        <a:pt x="156" y="0"/>
                        <a:pt x="155" y="0"/>
                      </a:cubicBezTo>
                      <a:cubicBezTo>
                        <a:pt x="152" y="0"/>
                        <a:pt x="152" y="0"/>
                        <a:pt x="152" y="0"/>
                      </a:cubicBezTo>
                      <a:cubicBezTo>
                        <a:pt x="151" y="0"/>
                        <a:pt x="149" y="0"/>
                        <a:pt x="148" y="1"/>
                      </a:cubicBezTo>
                      <a:cubicBezTo>
                        <a:pt x="146" y="2"/>
                        <a:pt x="145" y="5"/>
                        <a:pt x="146" y="7"/>
                      </a:cubicBezTo>
                      <a:cubicBezTo>
                        <a:pt x="148" y="12"/>
                        <a:pt x="150" y="17"/>
                        <a:pt x="153" y="21"/>
                      </a:cubicBezTo>
                      <a:cubicBezTo>
                        <a:pt x="143" y="25"/>
                        <a:pt x="128" y="34"/>
                        <a:pt x="119" y="55"/>
                      </a:cubicBezTo>
                      <a:cubicBezTo>
                        <a:pt x="110" y="34"/>
                        <a:pt x="94" y="25"/>
                        <a:pt x="85" y="21"/>
                      </a:cubicBezTo>
                      <a:cubicBezTo>
                        <a:pt x="87" y="17"/>
                        <a:pt x="90" y="12"/>
                        <a:pt x="92" y="7"/>
                      </a:cubicBezTo>
                      <a:cubicBezTo>
                        <a:pt x="93" y="5"/>
                        <a:pt x="92" y="2"/>
                        <a:pt x="90" y="1"/>
                      </a:cubicBezTo>
                      <a:cubicBezTo>
                        <a:pt x="88" y="0"/>
                        <a:pt x="87" y="0"/>
                        <a:pt x="85" y="0"/>
                      </a:cubicBezTo>
                      <a:cubicBezTo>
                        <a:pt x="83" y="0"/>
                        <a:pt x="83" y="0"/>
                        <a:pt x="83" y="0"/>
                      </a:cubicBezTo>
                      <a:cubicBezTo>
                        <a:pt x="83" y="0"/>
                        <a:pt x="82" y="0"/>
                        <a:pt x="81" y="0"/>
                      </a:cubicBezTo>
                      <a:cubicBezTo>
                        <a:pt x="52" y="7"/>
                        <a:pt x="25" y="22"/>
                        <a:pt x="3" y="43"/>
                      </a:cubicBezTo>
                      <a:cubicBezTo>
                        <a:pt x="1" y="45"/>
                        <a:pt x="0" y="48"/>
                        <a:pt x="0" y="50"/>
                      </a:cubicBezTo>
                      <a:cubicBezTo>
                        <a:pt x="0" y="67"/>
                        <a:pt x="0" y="67"/>
                        <a:pt x="0" y="67"/>
                      </a:cubicBezTo>
                      <a:cubicBezTo>
                        <a:pt x="0" y="73"/>
                        <a:pt x="4" y="77"/>
                        <a:pt x="9" y="77"/>
                      </a:cubicBezTo>
                      <a:cubicBezTo>
                        <a:pt x="119" y="77"/>
                        <a:pt x="119" y="77"/>
                        <a:pt x="119" y="77"/>
                      </a:cubicBezTo>
                      <a:cubicBezTo>
                        <a:pt x="228" y="77"/>
                        <a:pt x="228" y="77"/>
                        <a:pt x="228" y="77"/>
                      </a:cubicBezTo>
                      <a:cubicBezTo>
                        <a:pt x="233" y="77"/>
                        <a:pt x="238" y="73"/>
                        <a:pt x="238" y="67"/>
                      </a:cubicBezTo>
                      <a:cubicBezTo>
                        <a:pt x="238" y="50"/>
                        <a:pt x="238" y="50"/>
                        <a:pt x="238" y="50"/>
                      </a:cubicBezTo>
                      <a:cubicBezTo>
                        <a:pt x="238" y="48"/>
                        <a:pt x="237" y="45"/>
                        <a:pt x="235" y="43"/>
                      </a:cubicBezTo>
                      <a:close/>
                      <a:moveTo>
                        <a:pt x="9" y="67"/>
                      </a:moveTo>
                      <a:cubicBezTo>
                        <a:pt x="9" y="50"/>
                        <a:pt x="9" y="50"/>
                        <a:pt x="9" y="50"/>
                      </a:cubicBezTo>
                      <a:cubicBezTo>
                        <a:pt x="29" y="31"/>
                        <a:pt x="53" y="17"/>
                        <a:pt x="79" y="10"/>
                      </a:cubicBezTo>
                      <a:cubicBezTo>
                        <a:pt x="77" y="15"/>
                        <a:pt x="75" y="18"/>
                        <a:pt x="74" y="19"/>
                      </a:cubicBezTo>
                      <a:cubicBezTo>
                        <a:pt x="72" y="20"/>
                        <a:pt x="71" y="22"/>
                        <a:pt x="71" y="24"/>
                      </a:cubicBezTo>
                      <a:cubicBezTo>
                        <a:pt x="71" y="26"/>
                        <a:pt x="73" y="28"/>
                        <a:pt x="75" y="28"/>
                      </a:cubicBezTo>
                      <a:cubicBezTo>
                        <a:pt x="75" y="28"/>
                        <a:pt x="103" y="34"/>
                        <a:pt x="113" y="67"/>
                      </a:cubicBezTo>
                      <a:lnTo>
                        <a:pt x="9" y="67"/>
                      </a:lnTo>
                      <a:close/>
                      <a:moveTo>
                        <a:pt x="228" y="67"/>
                      </a:moveTo>
                      <a:cubicBezTo>
                        <a:pt x="125" y="67"/>
                        <a:pt x="125" y="67"/>
                        <a:pt x="125" y="67"/>
                      </a:cubicBezTo>
                      <a:cubicBezTo>
                        <a:pt x="134" y="34"/>
                        <a:pt x="161" y="29"/>
                        <a:pt x="162" y="28"/>
                      </a:cubicBezTo>
                      <a:cubicBezTo>
                        <a:pt x="165" y="28"/>
                        <a:pt x="167" y="26"/>
                        <a:pt x="167" y="24"/>
                      </a:cubicBezTo>
                      <a:cubicBezTo>
                        <a:pt x="167" y="22"/>
                        <a:pt x="166" y="20"/>
                        <a:pt x="164" y="19"/>
                      </a:cubicBezTo>
                      <a:cubicBezTo>
                        <a:pt x="163" y="18"/>
                        <a:pt x="160" y="15"/>
                        <a:pt x="158" y="11"/>
                      </a:cubicBezTo>
                      <a:cubicBezTo>
                        <a:pt x="184" y="17"/>
                        <a:pt x="208" y="31"/>
                        <a:pt x="228" y="50"/>
                      </a:cubicBezTo>
                      <a:lnTo>
                        <a:pt x="228"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4" name="Freeform 258">
                  <a:extLst>
                    <a:ext uri="{FF2B5EF4-FFF2-40B4-BE49-F238E27FC236}">
                      <a16:creationId xmlns:a16="http://schemas.microsoft.com/office/drawing/2014/main" id="{6FBC3995-4386-45EC-AD5F-4A80C073C9C4}"/>
                    </a:ext>
                  </a:extLst>
                </p:cNvPr>
                <p:cNvSpPr>
                  <a:spLocks/>
                </p:cNvSpPr>
                <p:nvPr/>
              </p:nvSpPr>
              <p:spPr bwMode="auto">
                <a:xfrm>
                  <a:off x="5080000" y="1701800"/>
                  <a:ext cx="271462" cy="354013"/>
                </a:xfrm>
                <a:custGeom>
                  <a:avLst/>
                  <a:gdLst>
                    <a:gd name="T0" fmla="*/ 10 w 133"/>
                    <a:gd name="T1" fmla="*/ 70 h 173"/>
                    <a:gd name="T2" fmla="*/ 8 w 133"/>
                    <a:gd name="T3" fmla="*/ 87 h 173"/>
                    <a:gd name="T4" fmla="*/ 6 w 133"/>
                    <a:gd name="T5" fmla="*/ 113 h 173"/>
                    <a:gd name="T6" fmla="*/ 32 w 133"/>
                    <a:gd name="T7" fmla="*/ 161 h 173"/>
                    <a:gd name="T8" fmla="*/ 33 w 133"/>
                    <a:gd name="T9" fmla="*/ 170 h 173"/>
                    <a:gd name="T10" fmla="*/ 39 w 133"/>
                    <a:gd name="T11" fmla="*/ 172 h 173"/>
                    <a:gd name="T12" fmla="*/ 42 w 133"/>
                    <a:gd name="T13" fmla="*/ 159 h 173"/>
                    <a:gd name="T14" fmla="*/ 25 w 133"/>
                    <a:gd name="T15" fmla="*/ 122 h 173"/>
                    <a:gd name="T16" fmla="*/ 16 w 133"/>
                    <a:gd name="T17" fmla="*/ 113 h 173"/>
                    <a:gd name="T18" fmla="*/ 21 w 133"/>
                    <a:gd name="T19" fmla="*/ 103 h 173"/>
                    <a:gd name="T20" fmla="*/ 26 w 133"/>
                    <a:gd name="T21" fmla="*/ 59 h 173"/>
                    <a:gd name="T22" fmla="*/ 20 w 133"/>
                    <a:gd name="T23" fmla="*/ 52 h 173"/>
                    <a:gd name="T24" fmla="*/ 60 w 133"/>
                    <a:gd name="T25" fmla="*/ 30 h 173"/>
                    <a:gd name="T26" fmla="*/ 65 w 133"/>
                    <a:gd name="T27" fmla="*/ 24 h 173"/>
                    <a:gd name="T28" fmla="*/ 100 w 133"/>
                    <a:gd name="T29" fmla="*/ 40 h 173"/>
                    <a:gd name="T30" fmla="*/ 103 w 133"/>
                    <a:gd name="T31" fmla="*/ 42 h 173"/>
                    <a:gd name="T32" fmla="*/ 117 w 133"/>
                    <a:gd name="T33" fmla="*/ 67 h 173"/>
                    <a:gd name="T34" fmla="*/ 109 w 133"/>
                    <a:gd name="T35" fmla="*/ 72 h 173"/>
                    <a:gd name="T36" fmla="*/ 109 w 133"/>
                    <a:gd name="T37" fmla="*/ 103 h 173"/>
                    <a:gd name="T38" fmla="*/ 114 w 133"/>
                    <a:gd name="T39" fmla="*/ 113 h 173"/>
                    <a:gd name="T40" fmla="*/ 105 w 133"/>
                    <a:gd name="T41" fmla="*/ 122 h 173"/>
                    <a:gd name="T42" fmla="*/ 88 w 133"/>
                    <a:gd name="T43" fmla="*/ 159 h 173"/>
                    <a:gd name="T44" fmla="*/ 90 w 133"/>
                    <a:gd name="T45" fmla="*/ 172 h 173"/>
                    <a:gd name="T46" fmla="*/ 97 w 133"/>
                    <a:gd name="T47" fmla="*/ 166 h 173"/>
                    <a:gd name="T48" fmla="*/ 114 w 133"/>
                    <a:gd name="T49" fmla="*/ 126 h 173"/>
                    <a:gd name="T50" fmla="*/ 119 w 133"/>
                    <a:gd name="T51" fmla="*/ 102 h 173"/>
                    <a:gd name="T52" fmla="*/ 121 w 133"/>
                    <a:gd name="T53" fmla="*/ 86 h 173"/>
                    <a:gd name="T54" fmla="*/ 127 w 133"/>
                    <a:gd name="T55" fmla="*/ 82 h 173"/>
                    <a:gd name="T56" fmla="*/ 123 w 133"/>
                    <a:gd name="T57" fmla="*/ 54 h 173"/>
                    <a:gd name="T58" fmla="*/ 131 w 133"/>
                    <a:gd name="T59" fmla="*/ 49 h 173"/>
                    <a:gd name="T60" fmla="*/ 26 w 133"/>
                    <a:gd name="T61" fmla="*/ 21 h 173"/>
                    <a:gd name="T62" fmla="*/ 25 w 133"/>
                    <a:gd name="T63" fmla="*/ 30 h 173"/>
                    <a:gd name="T64" fmla="*/ 4 w 133"/>
                    <a:gd name="T65" fmla="*/ 7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73">
                      <a:moveTo>
                        <a:pt x="4" y="74"/>
                      </a:moveTo>
                      <a:cubicBezTo>
                        <a:pt x="7" y="74"/>
                        <a:pt x="9" y="73"/>
                        <a:pt x="10" y="70"/>
                      </a:cubicBezTo>
                      <a:cubicBezTo>
                        <a:pt x="10" y="70"/>
                        <a:pt x="11" y="69"/>
                        <a:pt x="11" y="69"/>
                      </a:cubicBezTo>
                      <a:cubicBezTo>
                        <a:pt x="9" y="75"/>
                        <a:pt x="8" y="81"/>
                        <a:pt x="8" y="87"/>
                      </a:cubicBezTo>
                      <a:cubicBezTo>
                        <a:pt x="8" y="92"/>
                        <a:pt x="9" y="97"/>
                        <a:pt x="10" y="102"/>
                      </a:cubicBezTo>
                      <a:cubicBezTo>
                        <a:pt x="7" y="105"/>
                        <a:pt x="6" y="109"/>
                        <a:pt x="6" y="113"/>
                      </a:cubicBezTo>
                      <a:cubicBezTo>
                        <a:pt x="6" y="119"/>
                        <a:pt x="10" y="124"/>
                        <a:pt x="15" y="126"/>
                      </a:cubicBezTo>
                      <a:cubicBezTo>
                        <a:pt x="17" y="139"/>
                        <a:pt x="23" y="152"/>
                        <a:pt x="32" y="161"/>
                      </a:cubicBezTo>
                      <a:cubicBezTo>
                        <a:pt x="32" y="166"/>
                        <a:pt x="32" y="166"/>
                        <a:pt x="32" y="166"/>
                      </a:cubicBezTo>
                      <a:cubicBezTo>
                        <a:pt x="32" y="168"/>
                        <a:pt x="32" y="169"/>
                        <a:pt x="33" y="170"/>
                      </a:cubicBezTo>
                      <a:cubicBezTo>
                        <a:pt x="34" y="172"/>
                        <a:pt x="35" y="173"/>
                        <a:pt x="37" y="173"/>
                      </a:cubicBezTo>
                      <a:cubicBezTo>
                        <a:pt x="38" y="173"/>
                        <a:pt x="39" y="173"/>
                        <a:pt x="39" y="172"/>
                      </a:cubicBezTo>
                      <a:cubicBezTo>
                        <a:pt x="42" y="171"/>
                        <a:pt x="43" y="168"/>
                        <a:pt x="42" y="166"/>
                      </a:cubicBezTo>
                      <a:cubicBezTo>
                        <a:pt x="42" y="159"/>
                        <a:pt x="42" y="159"/>
                        <a:pt x="42" y="159"/>
                      </a:cubicBezTo>
                      <a:cubicBezTo>
                        <a:pt x="42" y="158"/>
                        <a:pt x="41" y="157"/>
                        <a:pt x="40" y="156"/>
                      </a:cubicBezTo>
                      <a:cubicBezTo>
                        <a:pt x="31" y="147"/>
                        <a:pt x="26" y="134"/>
                        <a:pt x="25" y="122"/>
                      </a:cubicBezTo>
                      <a:cubicBezTo>
                        <a:pt x="24" y="119"/>
                        <a:pt x="22" y="117"/>
                        <a:pt x="20" y="117"/>
                      </a:cubicBezTo>
                      <a:cubicBezTo>
                        <a:pt x="17" y="117"/>
                        <a:pt x="16" y="115"/>
                        <a:pt x="16" y="113"/>
                      </a:cubicBezTo>
                      <a:cubicBezTo>
                        <a:pt x="16" y="111"/>
                        <a:pt x="17" y="109"/>
                        <a:pt x="18" y="109"/>
                      </a:cubicBezTo>
                      <a:cubicBezTo>
                        <a:pt x="20" y="108"/>
                        <a:pt x="21" y="105"/>
                        <a:pt x="21" y="103"/>
                      </a:cubicBezTo>
                      <a:cubicBezTo>
                        <a:pt x="19" y="98"/>
                        <a:pt x="18" y="92"/>
                        <a:pt x="18" y="87"/>
                      </a:cubicBezTo>
                      <a:cubicBezTo>
                        <a:pt x="18" y="77"/>
                        <a:pt x="21" y="67"/>
                        <a:pt x="26" y="59"/>
                      </a:cubicBezTo>
                      <a:cubicBezTo>
                        <a:pt x="27" y="57"/>
                        <a:pt x="27" y="55"/>
                        <a:pt x="26" y="53"/>
                      </a:cubicBezTo>
                      <a:cubicBezTo>
                        <a:pt x="24" y="52"/>
                        <a:pt x="22" y="51"/>
                        <a:pt x="20" y="52"/>
                      </a:cubicBezTo>
                      <a:cubicBezTo>
                        <a:pt x="19" y="52"/>
                        <a:pt x="18" y="53"/>
                        <a:pt x="17" y="53"/>
                      </a:cubicBezTo>
                      <a:cubicBezTo>
                        <a:pt x="24" y="42"/>
                        <a:pt x="37" y="29"/>
                        <a:pt x="60" y="30"/>
                      </a:cubicBezTo>
                      <a:cubicBezTo>
                        <a:pt x="63" y="30"/>
                        <a:pt x="65" y="28"/>
                        <a:pt x="65" y="25"/>
                      </a:cubicBezTo>
                      <a:cubicBezTo>
                        <a:pt x="65" y="25"/>
                        <a:pt x="65" y="24"/>
                        <a:pt x="65" y="24"/>
                      </a:cubicBezTo>
                      <a:cubicBezTo>
                        <a:pt x="76" y="24"/>
                        <a:pt x="87" y="28"/>
                        <a:pt x="95" y="39"/>
                      </a:cubicBezTo>
                      <a:cubicBezTo>
                        <a:pt x="96" y="40"/>
                        <a:pt x="98" y="41"/>
                        <a:pt x="100" y="40"/>
                      </a:cubicBezTo>
                      <a:cubicBezTo>
                        <a:pt x="101" y="40"/>
                        <a:pt x="102" y="40"/>
                        <a:pt x="105" y="40"/>
                      </a:cubicBezTo>
                      <a:cubicBezTo>
                        <a:pt x="104" y="41"/>
                        <a:pt x="104" y="41"/>
                        <a:pt x="103" y="42"/>
                      </a:cubicBezTo>
                      <a:cubicBezTo>
                        <a:pt x="103" y="44"/>
                        <a:pt x="103" y="46"/>
                        <a:pt x="105" y="48"/>
                      </a:cubicBezTo>
                      <a:cubicBezTo>
                        <a:pt x="105" y="48"/>
                        <a:pt x="114" y="55"/>
                        <a:pt x="117" y="67"/>
                      </a:cubicBezTo>
                      <a:cubicBezTo>
                        <a:pt x="116" y="66"/>
                        <a:pt x="114" y="65"/>
                        <a:pt x="112" y="66"/>
                      </a:cubicBezTo>
                      <a:cubicBezTo>
                        <a:pt x="110" y="67"/>
                        <a:pt x="108" y="69"/>
                        <a:pt x="109" y="72"/>
                      </a:cubicBezTo>
                      <a:cubicBezTo>
                        <a:pt x="111" y="77"/>
                        <a:pt x="111" y="82"/>
                        <a:pt x="111" y="87"/>
                      </a:cubicBezTo>
                      <a:cubicBezTo>
                        <a:pt x="111" y="92"/>
                        <a:pt x="110" y="98"/>
                        <a:pt x="109" y="103"/>
                      </a:cubicBezTo>
                      <a:cubicBezTo>
                        <a:pt x="108" y="105"/>
                        <a:pt x="109" y="108"/>
                        <a:pt x="111" y="109"/>
                      </a:cubicBezTo>
                      <a:cubicBezTo>
                        <a:pt x="113" y="109"/>
                        <a:pt x="114" y="111"/>
                        <a:pt x="114" y="113"/>
                      </a:cubicBezTo>
                      <a:cubicBezTo>
                        <a:pt x="114" y="115"/>
                        <a:pt x="112" y="117"/>
                        <a:pt x="110" y="117"/>
                      </a:cubicBezTo>
                      <a:cubicBezTo>
                        <a:pt x="107" y="117"/>
                        <a:pt x="105" y="119"/>
                        <a:pt x="105" y="122"/>
                      </a:cubicBezTo>
                      <a:cubicBezTo>
                        <a:pt x="104" y="134"/>
                        <a:pt x="98" y="147"/>
                        <a:pt x="89" y="156"/>
                      </a:cubicBezTo>
                      <a:cubicBezTo>
                        <a:pt x="88" y="157"/>
                        <a:pt x="88" y="158"/>
                        <a:pt x="88" y="159"/>
                      </a:cubicBezTo>
                      <a:cubicBezTo>
                        <a:pt x="88" y="166"/>
                        <a:pt x="88" y="166"/>
                        <a:pt x="88" y="166"/>
                      </a:cubicBezTo>
                      <a:cubicBezTo>
                        <a:pt x="87" y="168"/>
                        <a:pt x="88" y="171"/>
                        <a:pt x="90" y="172"/>
                      </a:cubicBezTo>
                      <a:cubicBezTo>
                        <a:pt x="92" y="173"/>
                        <a:pt x="95" y="172"/>
                        <a:pt x="97" y="170"/>
                      </a:cubicBezTo>
                      <a:cubicBezTo>
                        <a:pt x="97" y="169"/>
                        <a:pt x="97" y="168"/>
                        <a:pt x="97" y="166"/>
                      </a:cubicBezTo>
                      <a:cubicBezTo>
                        <a:pt x="97" y="161"/>
                        <a:pt x="97" y="161"/>
                        <a:pt x="97" y="161"/>
                      </a:cubicBezTo>
                      <a:cubicBezTo>
                        <a:pt x="106" y="152"/>
                        <a:pt x="112" y="139"/>
                        <a:pt x="114" y="126"/>
                      </a:cubicBezTo>
                      <a:cubicBezTo>
                        <a:pt x="120" y="125"/>
                        <a:pt x="124" y="119"/>
                        <a:pt x="124" y="113"/>
                      </a:cubicBezTo>
                      <a:cubicBezTo>
                        <a:pt x="124" y="109"/>
                        <a:pt x="122" y="105"/>
                        <a:pt x="119" y="102"/>
                      </a:cubicBezTo>
                      <a:cubicBezTo>
                        <a:pt x="120" y="97"/>
                        <a:pt x="121" y="92"/>
                        <a:pt x="121" y="87"/>
                      </a:cubicBezTo>
                      <a:cubicBezTo>
                        <a:pt x="121" y="86"/>
                        <a:pt x="121" y="86"/>
                        <a:pt x="121" y="86"/>
                      </a:cubicBezTo>
                      <a:cubicBezTo>
                        <a:pt x="122" y="86"/>
                        <a:pt x="124" y="85"/>
                        <a:pt x="124" y="85"/>
                      </a:cubicBezTo>
                      <a:cubicBezTo>
                        <a:pt x="125" y="84"/>
                        <a:pt x="126" y="83"/>
                        <a:pt x="127" y="82"/>
                      </a:cubicBezTo>
                      <a:cubicBezTo>
                        <a:pt x="129" y="70"/>
                        <a:pt x="126" y="60"/>
                        <a:pt x="122" y="53"/>
                      </a:cubicBezTo>
                      <a:cubicBezTo>
                        <a:pt x="123" y="54"/>
                        <a:pt x="123" y="54"/>
                        <a:pt x="123" y="54"/>
                      </a:cubicBezTo>
                      <a:cubicBezTo>
                        <a:pt x="125" y="56"/>
                        <a:pt x="128" y="57"/>
                        <a:pt x="130" y="55"/>
                      </a:cubicBezTo>
                      <a:cubicBezTo>
                        <a:pt x="132" y="54"/>
                        <a:pt x="133" y="51"/>
                        <a:pt x="131" y="49"/>
                      </a:cubicBezTo>
                      <a:cubicBezTo>
                        <a:pt x="122" y="32"/>
                        <a:pt x="108" y="29"/>
                        <a:pt x="101" y="30"/>
                      </a:cubicBezTo>
                      <a:cubicBezTo>
                        <a:pt x="76" y="0"/>
                        <a:pt x="28" y="20"/>
                        <a:pt x="26" y="21"/>
                      </a:cubicBezTo>
                      <a:cubicBezTo>
                        <a:pt x="24" y="22"/>
                        <a:pt x="23" y="25"/>
                        <a:pt x="23" y="27"/>
                      </a:cubicBezTo>
                      <a:cubicBezTo>
                        <a:pt x="24" y="28"/>
                        <a:pt x="24" y="29"/>
                        <a:pt x="25" y="30"/>
                      </a:cubicBezTo>
                      <a:cubicBezTo>
                        <a:pt x="6" y="44"/>
                        <a:pt x="1" y="67"/>
                        <a:pt x="1" y="68"/>
                      </a:cubicBezTo>
                      <a:cubicBezTo>
                        <a:pt x="0" y="70"/>
                        <a:pt x="2" y="73"/>
                        <a:pt x="4"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07" name="Group 606">
                <a:extLst>
                  <a:ext uri="{FF2B5EF4-FFF2-40B4-BE49-F238E27FC236}">
                    <a16:creationId xmlns:a16="http://schemas.microsoft.com/office/drawing/2014/main" id="{9FDEFD28-11A1-4BC7-8FBE-6BCD4CB845F2}"/>
                  </a:ext>
                </a:extLst>
              </p:cNvPr>
              <p:cNvGrpSpPr/>
              <p:nvPr/>
            </p:nvGrpSpPr>
            <p:grpSpPr>
              <a:xfrm>
                <a:off x="4684511" y="1767828"/>
                <a:ext cx="364654" cy="348448"/>
                <a:chOff x="5967413" y="1743075"/>
                <a:chExt cx="500062" cy="477838"/>
              </a:xfrm>
              <a:grpFill/>
            </p:grpSpPr>
            <p:sp>
              <p:nvSpPr>
                <p:cNvPr id="611" name="Freeform 259">
                  <a:extLst>
                    <a:ext uri="{FF2B5EF4-FFF2-40B4-BE49-F238E27FC236}">
                      <a16:creationId xmlns:a16="http://schemas.microsoft.com/office/drawing/2014/main" id="{B6533C2C-42A1-4141-95A3-515F5D64D6A1}"/>
                    </a:ext>
                  </a:extLst>
                </p:cNvPr>
                <p:cNvSpPr>
                  <a:spLocks noEditPoints="1"/>
                </p:cNvSpPr>
                <p:nvPr/>
              </p:nvSpPr>
              <p:spPr bwMode="auto">
                <a:xfrm>
                  <a:off x="6005513" y="1743075"/>
                  <a:ext cx="427037" cy="322263"/>
                </a:xfrm>
                <a:custGeom>
                  <a:avLst/>
                  <a:gdLst>
                    <a:gd name="T0" fmla="*/ 17 w 209"/>
                    <a:gd name="T1" fmla="*/ 158 h 158"/>
                    <a:gd name="T2" fmla="*/ 61 w 209"/>
                    <a:gd name="T3" fmla="*/ 127 h 158"/>
                    <a:gd name="T4" fmla="*/ 70 w 209"/>
                    <a:gd name="T5" fmla="*/ 144 h 158"/>
                    <a:gd name="T6" fmla="*/ 76 w 209"/>
                    <a:gd name="T7" fmla="*/ 151 h 158"/>
                    <a:gd name="T8" fmla="*/ 80 w 209"/>
                    <a:gd name="T9" fmla="*/ 144 h 158"/>
                    <a:gd name="T10" fmla="*/ 79 w 209"/>
                    <a:gd name="T11" fmla="*/ 134 h 158"/>
                    <a:gd name="T12" fmla="*/ 57 w 209"/>
                    <a:gd name="T13" fmla="*/ 94 h 158"/>
                    <a:gd name="T14" fmla="*/ 55 w 209"/>
                    <a:gd name="T15" fmla="*/ 86 h 158"/>
                    <a:gd name="T16" fmla="*/ 52 w 209"/>
                    <a:gd name="T17" fmla="*/ 61 h 158"/>
                    <a:gd name="T18" fmla="*/ 155 w 209"/>
                    <a:gd name="T19" fmla="*/ 61 h 158"/>
                    <a:gd name="T20" fmla="*/ 153 w 209"/>
                    <a:gd name="T21" fmla="*/ 86 h 158"/>
                    <a:gd name="T22" fmla="*/ 150 w 209"/>
                    <a:gd name="T23" fmla="*/ 94 h 158"/>
                    <a:gd name="T24" fmla="*/ 129 w 209"/>
                    <a:gd name="T25" fmla="*/ 134 h 158"/>
                    <a:gd name="T26" fmla="*/ 128 w 209"/>
                    <a:gd name="T27" fmla="*/ 144 h 158"/>
                    <a:gd name="T28" fmla="*/ 137 w 209"/>
                    <a:gd name="T29" fmla="*/ 148 h 158"/>
                    <a:gd name="T30" fmla="*/ 137 w 209"/>
                    <a:gd name="T31" fmla="*/ 139 h 158"/>
                    <a:gd name="T32" fmla="*/ 169 w 209"/>
                    <a:gd name="T33" fmla="*/ 151 h 158"/>
                    <a:gd name="T34" fmla="*/ 191 w 209"/>
                    <a:gd name="T35" fmla="*/ 158 h 158"/>
                    <a:gd name="T36" fmla="*/ 208 w 209"/>
                    <a:gd name="T37" fmla="*/ 147 h 158"/>
                    <a:gd name="T38" fmla="*/ 159 w 209"/>
                    <a:gd name="T39" fmla="*/ 105 h 158"/>
                    <a:gd name="T40" fmla="*/ 155 w 209"/>
                    <a:gd name="T41" fmla="*/ 103 h 158"/>
                    <a:gd name="T42" fmla="*/ 161 w 209"/>
                    <a:gd name="T43" fmla="*/ 80 h 158"/>
                    <a:gd name="T44" fmla="*/ 104 w 209"/>
                    <a:gd name="T45" fmla="*/ 0 h 158"/>
                    <a:gd name="T46" fmla="*/ 46 w 209"/>
                    <a:gd name="T47" fmla="*/ 81 h 158"/>
                    <a:gd name="T48" fmla="*/ 53 w 209"/>
                    <a:gd name="T49" fmla="*/ 103 h 158"/>
                    <a:gd name="T50" fmla="*/ 50 w 209"/>
                    <a:gd name="T51" fmla="*/ 105 h 158"/>
                    <a:gd name="T52" fmla="*/ 1 w 209"/>
                    <a:gd name="T53" fmla="*/ 147 h 158"/>
                    <a:gd name="T54" fmla="*/ 156 w 209"/>
                    <a:gd name="T55" fmla="*/ 115 h 158"/>
                    <a:gd name="T56" fmla="*/ 186 w 209"/>
                    <a:gd name="T57" fmla="*/ 129 h 158"/>
                    <a:gd name="T58" fmla="*/ 197 w 209"/>
                    <a:gd name="T59" fmla="*/ 147 h 158"/>
                    <a:gd name="T60" fmla="*/ 173 w 209"/>
                    <a:gd name="T61" fmla="*/ 142 h 158"/>
                    <a:gd name="T62" fmla="*/ 156 w 209"/>
                    <a:gd name="T63" fmla="*/ 115 h 158"/>
                    <a:gd name="T64" fmla="*/ 50 w 209"/>
                    <a:gd name="T65" fmla="*/ 115 h 158"/>
                    <a:gd name="T66" fmla="*/ 53 w 209"/>
                    <a:gd name="T67" fmla="*/ 122 h 158"/>
                    <a:gd name="T68" fmla="*/ 17 w 209"/>
                    <a:gd name="T69" fmla="*/ 148 h 158"/>
                    <a:gd name="T70" fmla="*/ 11 w 209"/>
                    <a:gd name="T71"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158">
                      <a:moveTo>
                        <a:pt x="8" y="156"/>
                      </a:moveTo>
                      <a:cubicBezTo>
                        <a:pt x="11" y="157"/>
                        <a:pt x="14" y="158"/>
                        <a:pt x="17" y="158"/>
                      </a:cubicBezTo>
                      <a:cubicBezTo>
                        <a:pt x="23" y="158"/>
                        <a:pt x="29" y="156"/>
                        <a:pt x="40" y="151"/>
                      </a:cubicBezTo>
                      <a:cubicBezTo>
                        <a:pt x="52" y="145"/>
                        <a:pt x="59" y="136"/>
                        <a:pt x="61" y="127"/>
                      </a:cubicBezTo>
                      <a:cubicBezTo>
                        <a:pt x="64" y="131"/>
                        <a:pt x="67" y="135"/>
                        <a:pt x="70" y="139"/>
                      </a:cubicBezTo>
                      <a:cubicBezTo>
                        <a:pt x="70" y="144"/>
                        <a:pt x="70" y="144"/>
                        <a:pt x="70" y="144"/>
                      </a:cubicBezTo>
                      <a:cubicBezTo>
                        <a:pt x="70" y="146"/>
                        <a:pt x="71" y="147"/>
                        <a:pt x="71" y="148"/>
                      </a:cubicBezTo>
                      <a:cubicBezTo>
                        <a:pt x="72" y="150"/>
                        <a:pt x="74" y="151"/>
                        <a:pt x="76" y="151"/>
                      </a:cubicBezTo>
                      <a:cubicBezTo>
                        <a:pt x="76" y="151"/>
                        <a:pt x="77" y="151"/>
                        <a:pt x="78" y="150"/>
                      </a:cubicBezTo>
                      <a:cubicBezTo>
                        <a:pt x="80" y="149"/>
                        <a:pt x="81" y="146"/>
                        <a:pt x="80" y="144"/>
                      </a:cubicBezTo>
                      <a:cubicBezTo>
                        <a:pt x="80" y="137"/>
                        <a:pt x="80" y="137"/>
                        <a:pt x="80" y="137"/>
                      </a:cubicBezTo>
                      <a:cubicBezTo>
                        <a:pt x="80" y="136"/>
                        <a:pt x="80" y="134"/>
                        <a:pt x="79" y="134"/>
                      </a:cubicBezTo>
                      <a:cubicBezTo>
                        <a:pt x="69" y="124"/>
                        <a:pt x="63" y="111"/>
                        <a:pt x="62" y="99"/>
                      </a:cubicBezTo>
                      <a:cubicBezTo>
                        <a:pt x="62" y="96"/>
                        <a:pt x="60" y="94"/>
                        <a:pt x="57" y="94"/>
                      </a:cubicBezTo>
                      <a:cubicBezTo>
                        <a:pt x="55" y="94"/>
                        <a:pt x="53" y="92"/>
                        <a:pt x="53" y="89"/>
                      </a:cubicBezTo>
                      <a:cubicBezTo>
                        <a:pt x="53" y="88"/>
                        <a:pt x="54" y="87"/>
                        <a:pt x="55" y="86"/>
                      </a:cubicBezTo>
                      <a:cubicBezTo>
                        <a:pt x="56" y="84"/>
                        <a:pt x="57" y="82"/>
                        <a:pt x="56" y="80"/>
                      </a:cubicBezTo>
                      <a:cubicBezTo>
                        <a:pt x="54" y="74"/>
                        <a:pt x="52" y="68"/>
                        <a:pt x="52" y="61"/>
                      </a:cubicBezTo>
                      <a:cubicBezTo>
                        <a:pt x="52" y="33"/>
                        <a:pt x="75" y="10"/>
                        <a:pt x="104" y="10"/>
                      </a:cubicBezTo>
                      <a:cubicBezTo>
                        <a:pt x="132" y="10"/>
                        <a:pt x="155" y="33"/>
                        <a:pt x="155" y="61"/>
                      </a:cubicBezTo>
                      <a:cubicBezTo>
                        <a:pt x="155" y="68"/>
                        <a:pt x="153" y="74"/>
                        <a:pt x="151" y="80"/>
                      </a:cubicBezTo>
                      <a:cubicBezTo>
                        <a:pt x="150" y="82"/>
                        <a:pt x="151" y="84"/>
                        <a:pt x="153" y="86"/>
                      </a:cubicBezTo>
                      <a:cubicBezTo>
                        <a:pt x="154" y="86"/>
                        <a:pt x="154" y="88"/>
                        <a:pt x="154" y="89"/>
                      </a:cubicBezTo>
                      <a:cubicBezTo>
                        <a:pt x="154" y="92"/>
                        <a:pt x="153" y="94"/>
                        <a:pt x="150" y="94"/>
                      </a:cubicBezTo>
                      <a:cubicBezTo>
                        <a:pt x="148" y="94"/>
                        <a:pt x="145" y="96"/>
                        <a:pt x="145" y="99"/>
                      </a:cubicBezTo>
                      <a:cubicBezTo>
                        <a:pt x="144" y="111"/>
                        <a:pt x="138" y="124"/>
                        <a:pt x="129" y="134"/>
                      </a:cubicBezTo>
                      <a:cubicBezTo>
                        <a:pt x="128" y="134"/>
                        <a:pt x="128" y="136"/>
                        <a:pt x="128" y="137"/>
                      </a:cubicBezTo>
                      <a:cubicBezTo>
                        <a:pt x="128" y="144"/>
                        <a:pt x="128" y="144"/>
                        <a:pt x="128" y="144"/>
                      </a:cubicBezTo>
                      <a:cubicBezTo>
                        <a:pt x="127" y="146"/>
                        <a:pt x="128" y="149"/>
                        <a:pt x="130" y="150"/>
                      </a:cubicBezTo>
                      <a:cubicBezTo>
                        <a:pt x="132" y="151"/>
                        <a:pt x="135" y="150"/>
                        <a:pt x="137" y="148"/>
                      </a:cubicBezTo>
                      <a:cubicBezTo>
                        <a:pt x="137" y="147"/>
                        <a:pt x="137" y="146"/>
                        <a:pt x="137" y="144"/>
                      </a:cubicBezTo>
                      <a:cubicBezTo>
                        <a:pt x="137" y="139"/>
                        <a:pt x="137" y="139"/>
                        <a:pt x="137" y="139"/>
                      </a:cubicBezTo>
                      <a:cubicBezTo>
                        <a:pt x="141" y="135"/>
                        <a:pt x="144" y="131"/>
                        <a:pt x="147" y="126"/>
                      </a:cubicBezTo>
                      <a:cubicBezTo>
                        <a:pt x="150" y="135"/>
                        <a:pt x="156" y="145"/>
                        <a:pt x="169" y="151"/>
                      </a:cubicBezTo>
                      <a:cubicBezTo>
                        <a:pt x="180" y="156"/>
                        <a:pt x="186" y="158"/>
                        <a:pt x="191" y="158"/>
                      </a:cubicBezTo>
                      <a:cubicBezTo>
                        <a:pt x="191" y="158"/>
                        <a:pt x="191" y="158"/>
                        <a:pt x="191" y="158"/>
                      </a:cubicBezTo>
                      <a:cubicBezTo>
                        <a:pt x="195" y="158"/>
                        <a:pt x="198" y="157"/>
                        <a:pt x="201" y="156"/>
                      </a:cubicBezTo>
                      <a:cubicBezTo>
                        <a:pt x="205" y="154"/>
                        <a:pt x="207" y="151"/>
                        <a:pt x="208" y="147"/>
                      </a:cubicBezTo>
                      <a:cubicBezTo>
                        <a:pt x="209" y="140"/>
                        <a:pt x="204" y="130"/>
                        <a:pt x="193" y="121"/>
                      </a:cubicBezTo>
                      <a:cubicBezTo>
                        <a:pt x="181" y="111"/>
                        <a:pt x="168" y="105"/>
                        <a:pt x="159" y="105"/>
                      </a:cubicBezTo>
                      <a:cubicBezTo>
                        <a:pt x="157" y="105"/>
                        <a:pt x="155" y="105"/>
                        <a:pt x="154" y="105"/>
                      </a:cubicBezTo>
                      <a:cubicBezTo>
                        <a:pt x="154" y="105"/>
                        <a:pt x="155" y="104"/>
                        <a:pt x="155" y="103"/>
                      </a:cubicBezTo>
                      <a:cubicBezTo>
                        <a:pt x="160" y="101"/>
                        <a:pt x="164" y="96"/>
                        <a:pt x="164" y="89"/>
                      </a:cubicBezTo>
                      <a:cubicBezTo>
                        <a:pt x="164" y="86"/>
                        <a:pt x="163" y="83"/>
                        <a:pt x="161" y="80"/>
                      </a:cubicBezTo>
                      <a:cubicBezTo>
                        <a:pt x="163" y="74"/>
                        <a:pt x="164" y="68"/>
                        <a:pt x="164" y="61"/>
                      </a:cubicBezTo>
                      <a:cubicBezTo>
                        <a:pt x="164" y="28"/>
                        <a:pt x="137" y="0"/>
                        <a:pt x="104" y="0"/>
                      </a:cubicBezTo>
                      <a:cubicBezTo>
                        <a:pt x="70" y="0"/>
                        <a:pt x="43" y="28"/>
                        <a:pt x="43" y="61"/>
                      </a:cubicBezTo>
                      <a:cubicBezTo>
                        <a:pt x="43" y="68"/>
                        <a:pt x="44" y="75"/>
                        <a:pt x="46" y="81"/>
                      </a:cubicBezTo>
                      <a:cubicBezTo>
                        <a:pt x="44" y="83"/>
                        <a:pt x="43" y="86"/>
                        <a:pt x="43" y="89"/>
                      </a:cubicBezTo>
                      <a:cubicBezTo>
                        <a:pt x="43" y="96"/>
                        <a:pt x="47" y="101"/>
                        <a:pt x="53" y="103"/>
                      </a:cubicBezTo>
                      <a:cubicBezTo>
                        <a:pt x="53" y="104"/>
                        <a:pt x="53" y="104"/>
                        <a:pt x="53" y="105"/>
                      </a:cubicBezTo>
                      <a:cubicBezTo>
                        <a:pt x="52" y="105"/>
                        <a:pt x="51" y="105"/>
                        <a:pt x="50" y="105"/>
                      </a:cubicBezTo>
                      <a:cubicBezTo>
                        <a:pt x="41" y="105"/>
                        <a:pt x="28" y="111"/>
                        <a:pt x="16" y="121"/>
                      </a:cubicBezTo>
                      <a:cubicBezTo>
                        <a:pt x="5" y="130"/>
                        <a:pt x="0" y="140"/>
                        <a:pt x="1" y="147"/>
                      </a:cubicBezTo>
                      <a:cubicBezTo>
                        <a:pt x="2" y="151"/>
                        <a:pt x="4" y="154"/>
                        <a:pt x="8" y="156"/>
                      </a:cubicBezTo>
                      <a:close/>
                      <a:moveTo>
                        <a:pt x="156" y="115"/>
                      </a:moveTo>
                      <a:cubicBezTo>
                        <a:pt x="156" y="115"/>
                        <a:pt x="157" y="115"/>
                        <a:pt x="159" y="115"/>
                      </a:cubicBezTo>
                      <a:cubicBezTo>
                        <a:pt x="164" y="115"/>
                        <a:pt x="175" y="119"/>
                        <a:pt x="186" y="129"/>
                      </a:cubicBezTo>
                      <a:cubicBezTo>
                        <a:pt x="196" y="137"/>
                        <a:pt x="198" y="143"/>
                        <a:pt x="198" y="145"/>
                      </a:cubicBezTo>
                      <a:cubicBezTo>
                        <a:pt x="198" y="146"/>
                        <a:pt x="198" y="146"/>
                        <a:pt x="197" y="147"/>
                      </a:cubicBezTo>
                      <a:cubicBezTo>
                        <a:pt x="195" y="148"/>
                        <a:pt x="193" y="148"/>
                        <a:pt x="191" y="148"/>
                      </a:cubicBezTo>
                      <a:cubicBezTo>
                        <a:pt x="188" y="148"/>
                        <a:pt x="182" y="146"/>
                        <a:pt x="173" y="142"/>
                      </a:cubicBezTo>
                      <a:cubicBezTo>
                        <a:pt x="163" y="137"/>
                        <a:pt x="157" y="128"/>
                        <a:pt x="156" y="122"/>
                      </a:cubicBezTo>
                      <a:cubicBezTo>
                        <a:pt x="155" y="118"/>
                        <a:pt x="156" y="116"/>
                        <a:pt x="156" y="115"/>
                      </a:cubicBezTo>
                      <a:close/>
                      <a:moveTo>
                        <a:pt x="23" y="129"/>
                      </a:moveTo>
                      <a:cubicBezTo>
                        <a:pt x="34" y="119"/>
                        <a:pt x="45" y="115"/>
                        <a:pt x="50" y="115"/>
                      </a:cubicBezTo>
                      <a:cubicBezTo>
                        <a:pt x="52" y="115"/>
                        <a:pt x="52" y="115"/>
                        <a:pt x="53" y="115"/>
                      </a:cubicBezTo>
                      <a:cubicBezTo>
                        <a:pt x="53" y="116"/>
                        <a:pt x="54" y="118"/>
                        <a:pt x="53" y="122"/>
                      </a:cubicBezTo>
                      <a:cubicBezTo>
                        <a:pt x="51" y="128"/>
                        <a:pt x="46" y="137"/>
                        <a:pt x="35" y="142"/>
                      </a:cubicBezTo>
                      <a:cubicBezTo>
                        <a:pt x="26" y="146"/>
                        <a:pt x="21" y="148"/>
                        <a:pt x="17" y="148"/>
                      </a:cubicBezTo>
                      <a:cubicBezTo>
                        <a:pt x="16" y="148"/>
                        <a:pt x="14" y="148"/>
                        <a:pt x="12" y="147"/>
                      </a:cubicBezTo>
                      <a:cubicBezTo>
                        <a:pt x="11" y="146"/>
                        <a:pt x="11" y="146"/>
                        <a:pt x="11" y="145"/>
                      </a:cubicBezTo>
                      <a:cubicBezTo>
                        <a:pt x="10" y="143"/>
                        <a:pt x="12" y="137"/>
                        <a:pt x="23" y="1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2" name="Freeform 260">
                  <a:extLst>
                    <a:ext uri="{FF2B5EF4-FFF2-40B4-BE49-F238E27FC236}">
                      <a16:creationId xmlns:a16="http://schemas.microsoft.com/office/drawing/2014/main" id="{9B61BA7F-1966-4442-84A8-AD9C0814EE2A}"/>
                    </a:ext>
                  </a:extLst>
                </p:cNvPr>
                <p:cNvSpPr>
                  <a:spLocks noEditPoints="1"/>
                </p:cNvSpPr>
                <p:nvPr/>
              </p:nvSpPr>
              <p:spPr bwMode="auto">
                <a:xfrm>
                  <a:off x="5967413" y="2057400"/>
                  <a:ext cx="500062" cy="163513"/>
                </a:xfrm>
                <a:custGeom>
                  <a:avLst/>
                  <a:gdLst>
                    <a:gd name="T0" fmla="*/ 242 w 245"/>
                    <a:gd name="T1" fmla="*/ 46 h 80"/>
                    <a:gd name="T2" fmla="*/ 163 w 245"/>
                    <a:gd name="T3" fmla="*/ 2 h 80"/>
                    <a:gd name="T4" fmla="*/ 159 w 245"/>
                    <a:gd name="T5" fmla="*/ 2 h 80"/>
                    <a:gd name="T6" fmla="*/ 157 w 245"/>
                    <a:gd name="T7" fmla="*/ 6 h 80"/>
                    <a:gd name="T8" fmla="*/ 123 w 245"/>
                    <a:gd name="T9" fmla="*/ 55 h 80"/>
                    <a:gd name="T10" fmla="*/ 90 w 245"/>
                    <a:gd name="T11" fmla="*/ 6 h 80"/>
                    <a:gd name="T12" fmla="*/ 83 w 245"/>
                    <a:gd name="T13" fmla="*/ 1 h 80"/>
                    <a:gd name="T14" fmla="*/ 3 w 245"/>
                    <a:gd name="T15" fmla="*/ 46 h 80"/>
                    <a:gd name="T16" fmla="*/ 0 w 245"/>
                    <a:gd name="T17" fmla="*/ 53 h 80"/>
                    <a:gd name="T18" fmla="*/ 0 w 245"/>
                    <a:gd name="T19" fmla="*/ 71 h 80"/>
                    <a:gd name="T20" fmla="*/ 10 w 245"/>
                    <a:gd name="T21" fmla="*/ 80 h 80"/>
                    <a:gd name="T22" fmla="*/ 235 w 245"/>
                    <a:gd name="T23" fmla="*/ 80 h 80"/>
                    <a:gd name="T24" fmla="*/ 245 w 245"/>
                    <a:gd name="T25" fmla="*/ 71 h 80"/>
                    <a:gd name="T26" fmla="*/ 245 w 245"/>
                    <a:gd name="T27" fmla="*/ 53 h 80"/>
                    <a:gd name="T28" fmla="*/ 242 w 245"/>
                    <a:gd name="T29" fmla="*/ 46 h 80"/>
                    <a:gd name="T30" fmla="*/ 235 w 245"/>
                    <a:gd name="T31" fmla="*/ 71 h 80"/>
                    <a:gd name="T32" fmla="*/ 9 w 245"/>
                    <a:gd name="T33" fmla="*/ 71 h 80"/>
                    <a:gd name="T34" fmla="*/ 9 w 245"/>
                    <a:gd name="T35" fmla="*/ 53 h 80"/>
                    <a:gd name="T36" fmla="*/ 80 w 245"/>
                    <a:gd name="T37" fmla="*/ 12 h 80"/>
                    <a:gd name="T38" fmla="*/ 123 w 245"/>
                    <a:gd name="T39" fmla="*/ 65 h 80"/>
                    <a:gd name="T40" fmla="*/ 166 w 245"/>
                    <a:gd name="T41" fmla="*/ 13 h 80"/>
                    <a:gd name="T42" fmla="*/ 235 w 245"/>
                    <a:gd name="T43" fmla="*/ 53 h 80"/>
                    <a:gd name="T44" fmla="*/ 235 w 245"/>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80">
                      <a:moveTo>
                        <a:pt x="242" y="46"/>
                      </a:moveTo>
                      <a:cubicBezTo>
                        <a:pt x="219" y="24"/>
                        <a:pt x="192" y="9"/>
                        <a:pt x="163" y="2"/>
                      </a:cubicBezTo>
                      <a:cubicBezTo>
                        <a:pt x="162" y="1"/>
                        <a:pt x="160" y="1"/>
                        <a:pt x="159" y="2"/>
                      </a:cubicBezTo>
                      <a:cubicBezTo>
                        <a:pt x="158" y="3"/>
                        <a:pt x="157" y="4"/>
                        <a:pt x="157" y="6"/>
                      </a:cubicBezTo>
                      <a:cubicBezTo>
                        <a:pt x="155" y="34"/>
                        <a:pt x="140" y="55"/>
                        <a:pt x="123" y="55"/>
                      </a:cubicBezTo>
                      <a:cubicBezTo>
                        <a:pt x="106" y="55"/>
                        <a:pt x="91" y="34"/>
                        <a:pt x="90" y="6"/>
                      </a:cubicBezTo>
                      <a:cubicBezTo>
                        <a:pt x="89" y="3"/>
                        <a:pt x="86" y="0"/>
                        <a:pt x="83" y="1"/>
                      </a:cubicBezTo>
                      <a:cubicBezTo>
                        <a:pt x="53" y="8"/>
                        <a:pt x="25" y="24"/>
                        <a:pt x="3" y="46"/>
                      </a:cubicBezTo>
                      <a:cubicBezTo>
                        <a:pt x="1" y="48"/>
                        <a:pt x="0" y="50"/>
                        <a:pt x="0" y="53"/>
                      </a:cubicBezTo>
                      <a:cubicBezTo>
                        <a:pt x="0" y="71"/>
                        <a:pt x="0" y="71"/>
                        <a:pt x="0" y="71"/>
                      </a:cubicBezTo>
                      <a:cubicBezTo>
                        <a:pt x="0" y="76"/>
                        <a:pt x="4" y="80"/>
                        <a:pt x="10" y="80"/>
                      </a:cubicBezTo>
                      <a:cubicBezTo>
                        <a:pt x="235" y="80"/>
                        <a:pt x="235" y="80"/>
                        <a:pt x="235" y="80"/>
                      </a:cubicBezTo>
                      <a:cubicBezTo>
                        <a:pt x="240" y="80"/>
                        <a:pt x="245" y="76"/>
                        <a:pt x="245" y="71"/>
                      </a:cubicBezTo>
                      <a:cubicBezTo>
                        <a:pt x="245" y="53"/>
                        <a:pt x="245" y="53"/>
                        <a:pt x="245" y="53"/>
                      </a:cubicBezTo>
                      <a:cubicBezTo>
                        <a:pt x="245" y="50"/>
                        <a:pt x="243" y="48"/>
                        <a:pt x="242" y="46"/>
                      </a:cubicBezTo>
                      <a:close/>
                      <a:moveTo>
                        <a:pt x="235" y="71"/>
                      </a:moveTo>
                      <a:cubicBezTo>
                        <a:pt x="9" y="71"/>
                        <a:pt x="9" y="71"/>
                        <a:pt x="9" y="71"/>
                      </a:cubicBezTo>
                      <a:cubicBezTo>
                        <a:pt x="9" y="53"/>
                        <a:pt x="9" y="53"/>
                        <a:pt x="9" y="53"/>
                      </a:cubicBezTo>
                      <a:cubicBezTo>
                        <a:pt x="30" y="33"/>
                        <a:pt x="54" y="19"/>
                        <a:pt x="80" y="12"/>
                      </a:cubicBezTo>
                      <a:cubicBezTo>
                        <a:pt x="84" y="43"/>
                        <a:pt x="102" y="65"/>
                        <a:pt x="123" y="65"/>
                      </a:cubicBezTo>
                      <a:cubicBezTo>
                        <a:pt x="144" y="65"/>
                        <a:pt x="162" y="43"/>
                        <a:pt x="166" y="13"/>
                      </a:cubicBezTo>
                      <a:cubicBezTo>
                        <a:pt x="191" y="20"/>
                        <a:pt x="215" y="34"/>
                        <a:pt x="235" y="53"/>
                      </a:cubicBezTo>
                      <a:lnTo>
                        <a:pt x="235" y="7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608" name="Group 607">
                <a:extLst>
                  <a:ext uri="{FF2B5EF4-FFF2-40B4-BE49-F238E27FC236}">
                    <a16:creationId xmlns:a16="http://schemas.microsoft.com/office/drawing/2014/main" id="{B9A6688F-1C96-4C3A-BCB1-048EDAD13CFB}"/>
                  </a:ext>
                </a:extLst>
              </p:cNvPr>
              <p:cNvGrpSpPr/>
              <p:nvPr/>
            </p:nvGrpSpPr>
            <p:grpSpPr>
              <a:xfrm>
                <a:off x="5116832" y="1756091"/>
                <a:ext cx="363495" cy="360023"/>
                <a:chOff x="3351213" y="1782763"/>
                <a:chExt cx="498475" cy="493712"/>
              </a:xfrm>
              <a:grpFill/>
            </p:grpSpPr>
            <p:sp>
              <p:nvSpPr>
                <p:cNvPr id="609" name="Freeform 186">
                  <a:extLst>
                    <a:ext uri="{FF2B5EF4-FFF2-40B4-BE49-F238E27FC236}">
                      <a16:creationId xmlns:a16="http://schemas.microsoft.com/office/drawing/2014/main" id="{D095D1EA-1BDE-43D7-9D13-18D08F6E55DE}"/>
                    </a:ext>
                  </a:extLst>
                </p:cNvPr>
                <p:cNvSpPr>
                  <a:spLocks noEditPoints="1"/>
                </p:cNvSpPr>
                <p:nvPr/>
              </p:nvSpPr>
              <p:spPr bwMode="auto">
                <a:xfrm>
                  <a:off x="3475038" y="1782763"/>
                  <a:ext cx="247650" cy="312737"/>
                </a:xfrm>
                <a:custGeom>
                  <a:avLst/>
                  <a:gdLst>
                    <a:gd name="T0" fmla="*/ 10 w 119"/>
                    <a:gd name="T1" fmla="*/ 100 h 151"/>
                    <a:gd name="T2" fmla="*/ 60 w 119"/>
                    <a:gd name="T3" fmla="*/ 151 h 151"/>
                    <a:gd name="T4" fmla="*/ 109 w 119"/>
                    <a:gd name="T5" fmla="*/ 100 h 151"/>
                    <a:gd name="T6" fmla="*/ 119 w 119"/>
                    <a:gd name="T7" fmla="*/ 87 h 151"/>
                    <a:gd name="T8" fmla="*/ 114 w 119"/>
                    <a:gd name="T9" fmla="*/ 76 h 151"/>
                    <a:gd name="T10" fmla="*/ 116 w 119"/>
                    <a:gd name="T11" fmla="*/ 60 h 151"/>
                    <a:gd name="T12" fmla="*/ 60 w 119"/>
                    <a:gd name="T13" fmla="*/ 0 h 151"/>
                    <a:gd name="T14" fmla="*/ 3 w 119"/>
                    <a:gd name="T15" fmla="*/ 60 h 151"/>
                    <a:gd name="T16" fmla="*/ 5 w 119"/>
                    <a:gd name="T17" fmla="*/ 76 h 151"/>
                    <a:gd name="T18" fmla="*/ 0 w 119"/>
                    <a:gd name="T19" fmla="*/ 87 h 151"/>
                    <a:gd name="T20" fmla="*/ 10 w 119"/>
                    <a:gd name="T21" fmla="*/ 100 h 151"/>
                    <a:gd name="T22" fmla="*/ 12 w 119"/>
                    <a:gd name="T23" fmla="*/ 82 h 151"/>
                    <a:gd name="T24" fmla="*/ 15 w 119"/>
                    <a:gd name="T25" fmla="*/ 76 h 151"/>
                    <a:gd name="T26" fmla="*/ 12 w 119"/>
                    <a:gd name="T27" fmla="*/ 60 h 151"/>
                    <a:gd name="T28" fmla="*/ 60 w 119"/>
                    <a:gd name="T29" fmla="*/ 10 h 151"/>
                    <a:gd name="T30" fmla="*/ 107 w 119"/>
                    <a:gd name="T31" fmla="*/ 60 h 151"/>
                    <a:gd name="T32" fmla="*/ 104 w 119"/>
                    <a:gd name="T33" fmla="*/ 76 h 151"/>
                    <a:gd name="T34" fmla="*/ 107 w 119"/>
                    <a:gd name="T35" fmla="*/ 82 h 151"/>
                    <a:gd name="T36" fmla="*/ 109 w 119"/>
                    <a:gd name="T37" fmla="*/ 87 h 151"/>
                    <a:gd name="T38" fmla="*/ 105 w 119"/>
                    <a:gd name="T39" fmla="*/ 91 h 151"/>
                    <a:gd name="T40" fmla="*/ 105 w 119"/>
                    <a:gd name="T41" fmla="*/ 91 h 151"/>
                    <a:gd name="T42" fmla="*/ 100 w 119"/>
                    <a:gd name="T43" fmla="*/ 96 h 151"/>
                    <a:gd name="T44" fmla="*/ 60 w 119"/>
                    <a:gd name="T45" fmla="*/ 141 h 151"/>
                    <a:gd name="T46" fmla="*/ 19 w 119"/>
                    <a:gd name="T47" fmla="*/ 96 h 151"/>
                    <a:gd name="T48" fmla="*/ 14 w 119"/>
                    <a:gd name="T49" fmla="*/ 91 h 151"/>
                    <a:gd name="T50" fmla="*/ 10 w 119"/>
                    <a:gd name="T51" fmla="*/ 87 h 151"/>
                    <a:gd name="T52" fmla="*/ 12 w 119"/>
                    <a:gd name="T53" fmla="*/ 8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51">
                      <a:moveTo>
                        <a:pt x="10" y="100"/>
                      </a:moveTo>
                      <a:cubicBezTo>
                        <a:pt x="13" y="125"/>
                        <a:pt x="33" y="151"/>
                        <a:pt x="60" y="151"/>
                      </a:cubicBezTo>
                      <a:cubicBezTo>
                        <a:pt x="86" y="151"/>
                        <a:pt x="106" y="125"/>
                        <a:pt x="109" y="100"/>
                      </a:cubicBezTo>
                      <a:cubicBezTo>
                        <a:pt x="115" y="98"/>
                        <a:pt x="119" y="93"/>
                        <a:pt x="119" y="87"/>
                      </a:cubicBezTo>
                      <a:cubicBezTo>
                        <a:pt x="119" y="82"/>
                        <a:pt x="117" y="79"/>
                        <a:pt x="114" y="76"/>
                      </a:cubicBezTo>
                      <a:cubicBezTo>
                        <a:pt x="116" y="71"/>
                        <a:pt x="116" y="65"/>
                        <a:pt x="116" y="60"/>
                      </a:cubicBezTo>
                      <a:cubicBezTo>
                        <a:pt x="116" y="27"/>
                        <a:pt x="91" y="0"/>
                        <a:pt x="60" y="0"/>
                      </a:cubicBezTo>
                      <a:cubicBezTo>
                        <a:pt x="28" y="0"/>
                        <a:pt x="3" y="27"/>
                        <a:pt x="3" y="60"/>
                      </a:cubicBezTo>
                      <a:cubicBezTo>
                        <a:pt x="3" y="65"/>
                        <a:pt x="3" y="71"/>
                        <a:pt x="5" y="76"/>
                      </a:cubicBezTo>
                      <a:cubicBezTo>
                        <a:pt x="2" y="79"/>
                        <a:pt x="0" y="82"/>
                        <a:pt x="0" y="87"/>
                      </a:cubicBezTo>
                      <a:cubicBezTo>
                        <a:pt x="0" y="93"/>
                        <a:pt x="4" y="98"/>
                        <a:pt x="10" y="100"/>
                      </a:cubicBezTo>
                      <a:close/>
                      <a:moveTo>
                        <a:pt x="12" y="82"/>
                      </a:moveTo>
                      <a:cubicBezTo>
                        <a:pt x="15" y="81"/>
                        <a:pt x="16" y="79"/>
                        <a:pt x="15" y="76"/>
                      </a:cubicBezTo>
                      <a:cubicBezTo>
                        <a:pt x="13" y="71"/>
                        <a:pt x="12" y="66"/>
                        <a:pt x="12" y="60"/>
                      </a:cubicBezTo>
                      <a:cubicBezTo>
                        <a:pt x="12" y="32"/>
                        <a:pt x="34" y="10"/>
                        <a:pt x="60" y="10"/>
                      </a:cubicBezTo>
                      <a:cubicBezTo>
                        <a:pt x="85" y="10"/>
                        <a:pt x="107" y="32"/>
                        <a:pt x="107" y="60"/>
                      </a:cubicBezTo>
                      <a:cubicBezTo>
                        <a:pt x="107" y="66"/>
                        <a:pt x="106" y="71"/>
                        <a:pt x="104" y="76"/>
                      </a:cubicBezTo>
                      <a:cubicBezTo>
                        <a:pt x="103" y="79"/>
                        <a:pt x="104" y="81"/>
                        <a:pt x="107" y="82"/>
                      </a:cubicBezTo>
                      <a:cubicBezTo>
                        <a:pt x="108" y="83"/>
                        <a:pt x="109" y="85"/>
                        <a:pt x="109" y="87"/>
                      </a:cubicBezTo>
                      <a:cubicBezTo>
                        <a:pt x="109" y="89"/>
                        <a:pt x="107" y="91"/>
                        <a:pt x="105" y="91"/>
                      </a:cubicBezTo>
                      <a:cubicBezTo>
                        <a:pt x="105" y="91"/>
                        <a:pt x="105" y="91"/>
                        <a:pt x="105" y="91"/>
                      </a:cubicBezTo>
                      <a:cubicBezTo>
                        <a:pt x="102" y="91"/>
                        <a:pt x="100" y="93"/>
                        <a:pt x="100" y="96"/>
                      </a:cubicBezTo>
                      <a:cubicBezTo>
                        <a:pt x="98" y="117"/>
                        <a:pt x="81" y="141"/>
                        <a:pt x="60" y="141"/>
                      </a:cubicBezTo>
                      <a:cubicBezTo>
                        <a:pt x="38" y="141"/>
                        <a:pt x="21" y="117"/>
                        <a:pt x="19" y="96"/>
                      </a:cubicBezTo>
                      <a:cubicBezTo>
                        <a:pt x="19" y="93"/>
                        <a:pt x="17" y="91"/>
                        <a:pt x="14" y="91"/>
                      </a:cubicBezTo>
                      <a:cubicBezTo>
                        <a:pt x="12" y="91"/>
                        <a:pt x="10" y="89"/>
                        <a:pt x="10" y="87"/>
                      </a:cubicBezTo>
                      <a:cubicBezTo>
                        <a:pt x="10" y="85"/>
                        <a:pt x="11" y="83"/>
                        <a:pt x="12" y="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10" name="Freeform 187">
                  <a:extLst>
                    <a:ext uri="{FF2B5EF4-FFF2-40B4-BE49-F238E27FC236}">
                      <a16:creationId xmlns:a16="http://schemas.microsoft.com/office/drawing/2014/main" id="{555EE78B-B6DC-4B1D-BB0B-A72F9E9C4A93}"/>
                    </a:ext>
                  </a:extLst>
                </p:cNvPr>
                <p:cNvSpPr>
                  <a:spLocks noEditPoints="1"/>
                </p:cNvSpPr>
                <p:nvPr/>
              </p:nvSpPr>
              <p:spPr bwMode="auto">
                <a:xfrm>
                  <a:off x="3351213" y="2114550"/>
                  <a:ext cx="498475" cy="161925"/>
                </a:xfrm>
                <a:custGeom>
                  <a:avLst/>
                  <a:gdLst>
                    <a:gd name="T0" fmla="*/ 237 w 240"/>
                    <a:gd name="T1" fmla="*/ 44 h 78"/>
                    <a:gd name="T2" fmla="*/ 160 w 240"/>
                    <a:gd name="T3" fmla="*/ 1 h 78"/>
                    <a:gd name="T4" fmla="*/ 156 w 240"/>
                    <a:gd name="T5" fmla="*/ 0 h 78"/>
                    <a:gd name="T6" fmla="*/ 153 w 240"/>
                    <a:gd name="T7" fmla="*/ 0 h 78"/>
                    <a:gd name="T8" fmla="*/ 149 w 240"/>
                    <a:gd name="T9" fmla="*/ 2 h 78"/>
                    <a:gd name="T10" fmla="*/ 120 w 240"/>
                    <a:gd name="T11" fmla="*/ 8 h 78"/>
                    <a:gd name="T12" fmla="*/ 90 w 240"/>
                    <a:gd name="T13" fmla="*/ 2 h 78"/>
                    <a:gd name="T14" fmla="*/ 86 w 240"/>
                    <a:gd name="T15" fmla="*/ 0 h 78"/>
                    <a:gd name="T16" fmla="*/ 84 w 240"/>
                    <a:gd name="T17" fmla="*/ 0 h 78"/>
                    <a:gd name="T18" fmla="*/ 82 w 240"/>
                    <a:gd name="T19" fmla="*/ 1 h 78"/>
                    <a:gd name="T20" fmla="*/ 2 w 240"/>
                    <a:gd name="T21" fmla="*/ 44 h 78"/>
                    <a:gd name="T22" fmla="*/ 0 w 240"/>
                    <a:gd name="T23" fmla="*/ 51 h 78"/>
                    <a:gd name="T24" fmla="*/ 0 w 240"/>
                    <a:gd name="T25" fmla="*/ 69 h 78"/>
                    <a:gd name="T26" fmla="*/ 9 w 240"/>
                    <a:gd name="T27" fmla="*/ 78 h 78"/>
                    <a:gd name="T28" fmla="*/ 230 w 240"/>
                    <a:gd name="T29" fmla="*/ 78 h 78"/>
                    <a:gd name="T30" fmla="*/ 240 w 240"/>
                    <a:gd name="T31" fmla="*/ 69 h 78"/>
                    <a:gd name="T32" fmla="*/ 240 w 240"/>
                    <a:gd name="T33" fmla="*/ 51 h 78"/>
                    <a:gd name="T34" fmla="*/ 237 w 240"/>
                    <a:gd name="T35" fmla="*/ 44 h 78"/>
                    <a:gd name="T36" fmla="*/ 230 w 240"/>
                    <a:gd name="T37" fmla="*/ 69 h 78"/>
                    <a:gd name="T38" fmla="*/ 9 w 240"/>
                    <a:gd name="T39" fmla="*/ 69 h 78"/>
                    <a:gd name="T40" fmla="*/ 9 w 240"/>
                    <a:gd name="T41" fmla="*/ 51 h 78"/>
                    <a:gd name="T42" fmla="*/ 84 w 240"/>
                    <a:gd name="T43" fmla="*/ 10 h 78"/>
                    <a:gd name="T44" fmla="*/ 86 w 240"/>
                    <a:gd name="T45" fmla="*/ 10 h 78"/>
                    <a:gd name="T46" fmla="*/ 120 w 240"/>
                    <a:gd name="T47" fmla="*/ 18 h 78"/>
                    <a:gd name="T48" fmla="*/ 153 w 240"/>
                    <a:gd name="T49" fmla="*/ 10 h 78"/>
                    <a:gd name="T50" fmla="*/ 156 w 240"/>
                    <a:gd name="T51" fmla="*/ 10 h 78"/>
                    <a:gd name="T52" fmla="*/ 157 w 240"/>
                    <a:gd name="T53" fmla="*/ 11 h 78"/>
                    <a:gd name="T54" fmla="*/ 230 w 240"/>
                    <a:gd name="T55" fmla="*/ 51 h 78"/>
                    <a:gd name="T56" fmla="*/ 230 w 240"/>
                    <a:gd name="T57" fmla="*/ 69 h 78"/>
                    <a:gd name="T58" fmla="*/ 230 w 240"/>
                    <a:gd name="T59" fmla="*/ 74 h 78"/>
                    <a:gd name="T60" fmla="*/ 230 w 240"/>
                    <a:gd name="T61" fmla="*/ 69 h 78"/>
                    <a:gd name="T62" fmla="*/ 230 w 240"/>
                    <a:gd name="T63" fmla="*/ 69 h 78"/>
                    <a:gd name="T64" fmla="*/ 230 w 240"/>
                    <a:gd name="T6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78">
                      <a:moveTo>
                        <a:pt x="237" y="44"/>
                      </a:moveTo>
                      <a:cubicBezTo>
                        <a:pt x="215" y="23"/>
                        <a:pt x="188" y="9"/>
                        <a:pt x="160" y="1"/>
                      </a:cubicBezTo>
                      <a:cubicBezTo>
                        <a:pt x="159" y="1"/>
                        <a:pt x="157" y="0"/>
                        <a:pt x="156" y="0"/>
                      </a:cubicBezTo>
                      <a:cubicBezTo>
                        <a:pt x="153" y="0"/>
                        <a:pt x="153" y="0"/>
                        <a:pt x="153" y="0"/>
                      </a:cubicBezTo>
                      <a:cubicBezTo>
                        <a:pt x="152" y="0"/>
                        <a:pt x="150" y="1"/>
                        <a:pt x="149" y="2"/>
                      </a:cubicBezTo>
                      <a:cubicBezTo>
                        <a:pt x="141" y="6"/>
                        <a:pt x="130" y="8"/>
                        <a:pt x="120" y="8"/>
                      </a:cubicBezTo>
                      <a:cubicBezTo>
                        <a:pt x="109" y="8"/>
                        <a:pt x="98" y="6"/>
                        <a:pt x="90" y="2"/>
                      </a:cubicBezTo>
                      <a:cubicBezTo>
                        <a:pt x="89" y="1"/>
                        <a:pt x="87" y="0"/>
                        <a:pt x="86" y="0"/>
                      </a:cubicBezTo>
                      <a:cubicBezTo>
                        <a:pt x="84" y="0"/>
                        <a:pt x="84" y="0"/>
                        <a:pt x="84" y="0"/>
                      </a:cubicBezTo>
                      <a:cubicBezTo>
                        <a:pt x="83" y="0"/>
                        <a:pt x="82" y="1"/>
                        <a:pt x="82" y="1"/>
                      </a:cubicBezTo>
                      <a:cubicBezTo>
                        <a:pt x="52" y="8"/>
                        <a:pt x="25" y="23"/>
                        <a:pt x="2" y="44"/>
                      </a:cubicBezTo>
                      <a:cubicBezTo>
                        <a:pt x="1" y="46"/>
                        <a:pt x="0" y="49"/>
                        <a:pt x="0" y="51"/>
                      </a:cubicBezTo>
                      <a:cubicBezTo>
                        <a:pt x="0" y="69"/>
                        <a:pt x="0" y="69"/>
                        <a:pt x="0" y="69"/>
                      </a:cubicBezTo>
                      <a:cubicBezTo>
                        <a:pt x="0" y="74"/>
                        <a:pt x="4" y="78"/>
                        <a:pt x="9" y="78"/>
                      </a:cubicBezTo>
                      <a:cubicBezTo>
                        <a:pt x="230" y="78"/>
                        <a:pt x="230" y="78"/>
                        <a:pt x="230" y="78"/>
                      </a:cubicBezTo>
                      <a:cubicBezTo>
                        <a:pt x="235" y="78"/>
                        <a:pt x="240" y="74"/>
                        <a:pt x="240" y="69"/>
                      </a:cubicBezTo>
                      <a:cubicBezTo>
                        <a:pt x="240" y="51"/>
                        <a:pt x="240" y="51"/>
                        <a:pt x="240" y="51"/>
                      </a:cubicBezTo>
                      <a:cubicBezTo>
                        <a:pt x="240" y="49"/>
                        <a:pt x="238" y="46"/>
                        <a:pt x="237" y="44"/>
                      </a:cubicBezTo>
                      <a:close/>
                      <a:moveTo>
                        <a:pt x="230" y="69"/>
                      </a:moveTo>
                      <a:cubicBezTo>
                        <a:pt x="9" y="69"/>
                        <a:pt x="9" y="69"/>
                        <a:pt x="9" y="69"/>
                      </a:cubicBezTo>
                      <a:cubicBezTo>
                        <a:pt x="9" y="51"/>
                        <a:pt x="9" y="51"/>
                        <a:pt x="9" y="51"/>
                      </a:cubicBezTo>
                      <a:cubicBezTo>
                        <a:pt x="30" y="31"/>
                        <a:pt x="56" y="17"/>
                        <a:pt x="84" y="10"/>
                      </a:cubicBezTo>
                      <a:cubicBezTo>
                        <a:pt x="86" y="10"/>
                        <a:pt x="86" y="10"/>
                        <a:pt x="86" y="10"/>
                      </a:cubicBezTo>
                      <a:cubicBezTo>
                        <a:pt x="95" y="15"/>
                        <a:pt x="107" y="18"/>
                        <a:pt x="120" y="18"/>
                      </a:cubicBezTo>
                      <a:cubicBezTo>
                        <a:pt x="132" y="18"/>
                        <a:pt x="144" y="15"/>
                        <a:pt x="153" y="10"/>
                      </a:cubicBezTo>
                      <a:cubicBezTo>
                        <a:pt x="156" y="10"/>
                        <a:pt x="156" y="10"/>
                        <a:pt x="156" y="10"/>
                      </a:cubicBezTo>
                      <a:cubicBezTo>
                        <a:pt x="156" y="10"/>
                        <a:pt x="157" y="10"/>
                        <a:pt x="157" y="11"/>
                      </a:cubicBezTo>
                      <a:cubicBezTo>
                        <a:pt x="184" y="17"/>
                        <a:pt x="209" y="31"/>
                        <a:pt x="230" y="51"/>
                      </a:cubicBezTo>
                      <a:lnTo>
                        <a:pt x="230" y="69"/>
                      </a:lnTo>
                      <a:close/>
                      <a:moveTo>
                        <a:pt x="230" y="74"/>
                      </a:moveTo>
                      <a:cubicBezTo>
                        <a:pt x="230" y="69"/>
                        <a:pt x="230" y="69"/>
                        <a:pt x="230" y="69"/>
                      </a:cubicBezTo>
                      <a:cubicBezTo>
                        <a:pt x="230" y="69"/>
                        <a:pt x="230" y="69"/>
                        <a:pt x="230" y="69"/>
                      </a:cubicBezTo>
                      <a:lnTo>
                        <a:pt x="230"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sp>
          <p:nvSpPr>
            <p:cNvPr id="515" name="Rectangle 514">
              <a:extLst>
                <a:ext uri="{FF2B5EF4-FFF2-40B4-BE49-F238E27FC236}">
                  <a16:creationId xmlns:a16="http://schemas.microsoft.com/office/drawing/2014/main" id="{85F138BA-3F9C-4FEB-A69D-EB0DF0C0D4C9}"/>
                </a:ext>
              </a:extLst>
            </p:cNvPr>
            <p:cNvSpPr/>
            <p:nvPr/>
          </p:nvSpPr>
          <p:spPr>
            <a:xfrm>
              <a:off x="2178074" y="4818703"/>
              <a:ext cx="596628" cy="608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16" name="Group 515">
              <a:extLst>
                <a:ext uri="{FF2B5EF4-FFF2-40B4-BE49-F238E27FC236}">
                  <a16:creationId xmlns:a16="http://schemas.microsoft.com/office/drawing/2014/main" id="{5349BE83-3FF4-44A1-A27D-DEBC0BE3050F}"/>
                </a:ext>
              </a:extLst>
            </p:cNvPr>
            <p:cNvGrpSpPr/>
            <p:nvPr/>
          </p:nvGrpSpPr>
          <p:grpSpPr>
            <a:xfrm>
              <a:off x="2204616" y="4833900"/>
              <a:ext cx="543559" cy="558977"/>
              <a:chOff x="4684511" y="1297884"/>
              <a:chExt cx="795824" cy="818392"/>
            </a:xfrm>
            <a:solidFill>
              <a:srgbClr val="A6A6A6"/>
            </a:solidFill>
          </p:grpSpPr>
          <p:grpSp>
            <p:nvGrpSpPr>
              <p:cNvPr id="589" name="Group 588">
                <a:extLst>
                  <a:ext uri="{FF2B5EF4-FFF2-40B4-BE49-F238E27FC236}">
                    <a16:creationId xmlns:a16="http://schemas.microsoft.com/office/drawing/2014/main" id="{A57A2A8B-4220-43D0-8A99-09F270607A43}"/>
                  </a:ext>
                </a:extLst>
              </p:cNvPr>
              <p:cNvGrpSpPr/>
              <p:nvPr/>
            </p:nvGrpSpPr>
            <p:grpSpPr>
              <a:xfrm>
                <a:off x="4701239" y="1321033"/>
                <a:ext cx="363497" cy="360023"/>
                <a:chOff x="4360863" y="1784350"/>
                <a:chExt cx="498476" cy="493713"/>
              </a:xfrm>
              <a:grpFill/>
            </p:grpSpPr>
            <p:sp>
              <p:nvSpPr>
                <p:cNvPr id="599" name="Freeform 188">
                  <a:extLst>
                    <a:ext uri="{FF2B5EF4-FFF2-40B4-BE49-F238E27FC236}">
                      <a16:creationId xmlns:a16="http://schemas.microsoft.com/office/drawing/2014/main" id="{85C8F7F8-126D-49AD-A5E0-034B0DDA5D95}"/>
                    </a:ext>
                  </a:extLst>
                </p:cNvPr>
                <p:cNvSpPr>
                  <a:spLocks/>
                </p:cNvSpPr>
                <p:nvPr/>
              </p:nvSpPr>
              <p:spPr bwMode="auto">
                <a:xfrm>
                  <a:off x="4654551" y="2116138"/>
                  <a:ext cx="204788" cy="161925"/>
                </a:xfrm>
                <a:custGeom>
                  <a:avLst/>
                  <a:gdLst>
                    <a:gd name="T0" fmla="*/ 96 w 99"/>
                    <a:gd name="T1" fmla="*/ 44 h 78"/>
                    <a:gd name="T2" fmla="*/ 13 w 99"/>
                    <a:gd name="T3" fmla="*/ 0 h 78"/>
                    <a:gd name="T4" fmla="*/ 12 w 99"/>
                    <a:gd name="T5" fmla="*/ 0 h 78"/>
                    <a:gd name="T6" fmla="*/ 8 w 99"/>
                    <a:gd name="T7" fmla="*/ 5 h 78"/>
                    <a:gd name="T8" fmla="*/ 13 w 99"/>
                    <a:gd name="T9" fmla="*/ 9 h 78"/>
                    <a:gd name="T10" fmla="*/ 15 w 99"/>
                    <a:gd name="T11" fmla="*/ 9 h 78"/>
                    <a:gd name="T12" fmla="*/ 89 w 99"/>
                    <a:gd name="T13" fmla="*/ 51 h 78"/>
                    <a:gd name="T14" fmla="*/ 89 w 99"/>
                    <a:gd name="T15" fmla="*/ 68 h 78"/>
                    <a:gd name="T16" fmla="*/ 5 w 99"/>
                    <a:gd name="T17" fmla="*/ 68 h 78"/>
                    <a:gd name="T18" fmla="*/ 0 w 99"/>
                    <a:gd name="T19" fmla="*/ 73 h 78"/>
                    <a:gd name="T20" fmla="*/ 5 w 99"/>
                    <a:gd name="T21" fmla="*/ 78 h 78"/>
                    <a:gd name="T22" fmla="*/ 89 w 99"/>
                    <a:gd name="T23" fmla="*/ 78 h 78"/>
                    <a:gd name="T24" fmla="*/ 99 w 99"/>
                    <a:gd name="T25" fmla="*/ 68 h 78"/>
                    <a:gd name="T26" fmla="*/ 99 w 99"/>
                    <a:gd name="T27" fmla="*/ 51 h 78"/>
                    <a:gd name="T28" fmla="*/ 96 w 99"/>
                    <a:gd name="T29"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78">
                      <a:moveTo>
                        <a:pt x="96" y="44"/>
                      </a:moveTo>
                      <a:cubicBezTo>
                        <a:pt x="67" y="16"/>
                        <a:pt x="27" y="0"/>
                        <a:pt x="13" y="0"/>
                      </a:cubicBezTo>
                      <a:cubicBezTo>
                        <a:pt x="13" y="0"/>
                        <a:pt x="12" y="0"/>
                        <a:pt x="12" y="0"/>
                      </a:cubicBezTo>
                      <a:cubicBezTo>
                        <a:pt x="9" y="0"/>
                        <a:pt x="7" y="2"/>
                        <a:pt x="8" y="5"/>
                      </a:cubicBezTo>
                      <a:cubicBezTo>
                        <a:pt x="8" y="8"/>
                        <a:pt x="10" y="10"/>
                        <a:pt x="13" y="9"/>
                      </a:cubicBezTo>
                      <a:cubicBezTo>
                        <a:pt x="15" y="9"/>
                        <a:pt x="15" y="9"/>
                        <a:pt x="15" y="9"/>
                      </a:cubicBezTo>
                      <a:cubicBezTo>
                        <a:pt x="20" y="12"/>
                        <a:pt x="54" y="16"/>
                        <a:pt x="89" y="51"/>
                      </a:cubicBezTo>
                      <a:cubicBezTo>
                        <a:pt x="89" y="68"/>
                        <a:pt x="89" y="68"/>
                        <a:pt x="89" y="68"/>
                      </a:cubicBezTo>
                      <a:cubicBezTo>
                        <a:pt x="5" y="68"/>
                        <a:pt x="5" y="68"/>
                        <a:pt x="5" y="68"/>
                      </a:cubicBezTo>
                      <a:cubicBezTo>
                        <a:pt x="2" y="68"/>
                        <a:pt x="0" y="70"/>
                        <a:pt x="0" y="73"/>
                      </a:cubicBezTo>
                      <a:cubicBezTo>
                        <a:pt x="0" y="76"/>
                        <a:pt x="2" y="78"/>
                        <a:pt x="5" y="78"/>
                      </a:cubicBezTo>
                      <a:cubicBezTo>
                        <a:pt x="89" y="78"/>
                        <a:pt x="89" y="78"/>
                        <a:pt x="89" y="78"/>
                      </a:cubicBezTo>
                      <a:cubicBezTo>
                        <a:pt x="94" y="78"/>
                        <a:pt x="99" y="73"/>
                        <a:pt x="99" y="68"/>
                      </a:cubicBezTo>
                      <a:cubicBezTo>
                        <a:pt x="99" y="51"/>
                        <a:pt x="99" y="51"/>
                        <a:pt x="99" y="51"/>
                      </a:cubicBezTo>
                      <a:cubicBezTo>
                        <a:pt x="99" y="48"/>
                        <a:pt x="98" y="46"/>
                        <a:pt x="96"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00" name="Freeform 189">
                  <a:extLst>
                    <a:ext uri="{FF2B5EF4-FFF2-40B4-BE49-F238E27FC236}">
                      <a16:creationId xmlns:a16="http://schemas.microsoft.com/office/drawing/2014/main" id="{DB00585A-B030-468C-9AB6-BBD6845F4CBE}"/>
                    </a:ext>
                  </a:extLst>
                </p:cNvPr>
                <p:cNvSpPr>
                  <a:spLocks/>
                </p:cNvSpPr>
                <p:nvPr/>
              </p:nvSpPr>
              <p:spPr bwMode="auto">
                <a:xfrm>
                  <a:off x="4360863" y="2116138"/>
                  <a:ext cx="203200" cy="161925"/>
                </a:xfrm>
                <a:custGeom>
                  <a:avLst/>
                  <a:gdLst>
                    <a:gd name="T0" fmla="*/ 93 w 98"/>
                    <a:gd name="T1" fmla="*/ 68 h 78"/>
                    <a:gd name="T2" fmla="*/ 9 w 98"/>
                    <a:gd name="T3" fmla="*/ 68 h 78"/>
                    <a:gd name="T4" fmla="*/ 9 w 98"/>
                    <a:gd name="T5" fmla="*/ 51 h 78"/>
                    <a:gd name="T6" fmla="*/ 86 w 98"/>
                    <a:gd name="T7" fmla="*/ 9 h 78"/>
                    <a:gd name="T8" fmla="*/ 91 w 98"/>
                    <a:gd name="T9" fmla="*/ 5 h 78"/>
                    <a:gd name="T10" fmla="*/ 86 w 98"/>
                    <a:gd name="T11" fmla="*/ 0 h 78"/>
                    <a:gd name="T12" fmla="*/ 86 w 98"/>
                    <a:gd name="T13" fmla="*/ 0 h 78"/>
                    <a:gd name="T14" fmla="*/ 3 w 98"/>
                    <a:gd name="T15" fmla="*/ 44 h 78"/>
                    <a:gd name="T16" fmla="*/ 0 w 98"/>
                    <a:gd name="T17" fmla="*/ 51 h 78"/>
                    <a:gd name="T18" fmla="*/ 0 w 98"/>
                    <a:gd name="T19" fmla="*/ 68 h 78"/>
                    <a:gd name="T20" fmla="*/ 9 w 98"/>
                    <a:gd name="T21" fmla="*/ 78 h 78"/>
                    <a:gd name="T22" fmla="*/ 93 w 98"/>
                    <a:gd name="T23" fmla="*/ 78 h 78"/>
                    <a:gd name="T24" fmla="*/ 98 w 98"/>
                    <a:gd name="T25" fmla="*/ 73 h 78"/>
                    <a:gd name="T26" fmla="*/ 93 w 98"/>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93" y="68"/>
                      </a:moveTo>
                      <a:cubicBezTo>
                        <a:pt x="9" y="68"/>
                        <a:pt x="9" y="68"/>
                        <a:pt x="9" y="68"/>
                      </a:cubicBezTo>
                      <a:cubicBezTo>
                        <a:pt x="9" y="51"/>
                        <a:pt x="9" y="51"/>
                        <a:pt x="9" y="51"/>
                      </a:cubicBezTo>
                      <a:cubicBezTo>
                        <a:pt x="37" y="23"/>
                        <a:pt x="75" y="9"/>
                        <a:pt x="86" y="9"/>
                      </a:cubicBezTo>
                      <a:cubicBezTo>
                        <a:pt x="89" y="9"/>
                        <a:pt x="91" y="7"/>
                        <a:pt x="91" y="5"/>
                      </a:cubicBezTo>
                      <a:cubicBezTo>
                        <a:pt x="91" y="2"/>
                        <a:pt x="89" y="0"/>
                        <a:pt x="86" y="0"/>
                      </a:cubicBezTo>
                      <a:cubicBezTo>
                        <a:pt x="86" y="0"/>
                        <a:pt x="86" y="0"/>
                        <a:pt x="86" y="0"/>
                      </a:cubicBezTo>
                      <a:cubicBezTo>
                        <a:pt x="74" y="0"/>
                        <a:pt x="34" y="13"/>
                        <a:pt x="3" y="44"/>
                      </a:cubicBezTo>
                      <a:cubicBezTo>
                        <a:pt x="1" y="46"/>
                        <a:pt x="0" y="48"/>
                        <a:pt x="0" y="51"/>
                      </a:cubicBezTo>
                      <a:cubicBezTo>
                        <a:pt x="0" y="68"/>
                        <a:pt x="0" y="68"/>
                        <a:pt x="0" y="68"/>
                      </a:cubicBezTo>
                      <a:cubicBezTo>
                        <a:pt x="0" y="73"/>
                        <a:pt x="4" y="78"/>
                        <a:pt x="9" y="78"/>
                      </a:cubicBezTo>
                      <a:cubicBezTo>
                        <a:pt x="93" y="78"/>
                        <a:pt x="93" y="78"/>
                        <a:pt x="93" y="78"/>
                      </a:cubicBezTo>
                      <a:cubicBezTo>
                        <a:pt x="96" y="78"/>
                        <a:pt x="98" y="76"/>
                        <a:pt x="98" y="73"/>
                      </a:cubicBezTo>
                      <a:cubicBezTo>
                        <a:pt x="98" y="70"/>
                        <a:pt x="96" y="68"/>
                        <a:pt x="93"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01" name="Freeform 190">
                  <a:extLst>
                    <a:ext uri="{FF2B5EF4-FFF2-40B4-BE49-F238E27FC236}">
                      <a16:creationId xmlns:a16="http://schemas.microsoft.com/office/drawing/2014/main" id="{91802073-1ABB-4111-B58C-4A952BA184F0}"/>
                    </a:ext>
                  </a:extLst>
                </p:cNvPr>
                <p:cNvSpPr>
                  <a:spLocks/>
                </p:cNvSpPr>
                <p:nvPr/>
              </p:nvSpPr>
              <p:spPr bwMode="auto">
                <a:xfrm>
                  <a:off x="4486276" y="1784350"/>
                  <a:ext cx="246063" cy="322262"/>
                </a:xfrm>
                <a:custGeom>
                  <a:avLst/>
                  <a:gdLst>
                    <a:gd name="T0" fmla="*/ 10 w 119"/>
                    <a:gd name="T1" fmla="*/ 99 h 155"/>
                    <a:gd name="T2" fmla="*/ 27 w 119"/>
                    <a:gd name="T3" fmla="*/ 134 h 155"/>
                    <a:gd name="T4" fmla="*/ 27 w 119"/>
                    <a:gd name="T5" fmla="*/ 148 h 155"/>
                    <a:gd name="T6" fmla="*/ 27 w 119"/>
                    <a:gd name="T7" fmla="*/ 151 h 155"/>
                    <a:gd name="T8" fmla="*/ 32 w 119"/>
                    <a:gd name="T9" fmla="*/ 154 h 155"/>
                    <a:gd name="T10" fmla="*/ 34 w 119"/>
                    <a:gd name="T11" fmla="*/ 153 h 155"/>
                    <a:gd name="T12" fmla="*/ 36 w 119"/>
                    <a:gd name="T13" fmla="*/ 147 h 155"/>
                    <a:gd name="T14" fmla="*/ 36 w 119"/>
                    <a:gd name="T15" fmla="*/ 132 h 155"/>
                    <a:gd name="T16" fmla="*/ 35 w 119"/>
                    <a:gd name="T17" fmla="*/ 129 h 155"/>
                    <a:gd name="T18" fmla="*/ 19 w 119"/>
                    <a:gd name="T19" fmla="*/ 95 h 155"/>
                    <a:gd name="T20" fmla="*/ 14 w 119"/>
                    <a:gd name="T21" fmla="*/ 90 h 155"/>
                    <a:gd name="T22" fmla="*/ 10 w 119"/>
                    <a:gd name="T23" fmla="*/ 86 h 155"/>
                    <a:gd name="T24" fmla="*/ 13 w 119"/>
                    <a:gd name="T25" fmla="*/ 82 h 155"/>
                    <a:gd name="T26" fmla="*/ 15 w 119"/>
                    <a:gd name="T27" fmla="*/ 76 h 155"/>
                    <a:gd name="T28" fmla="*/ 13 w 119"/>
                    <a:gd name="T29" fmla="*/ 59 h 155"/>
                    <a:gd name="T30" fmla="*/ 60 w 119"/>
                    <a:gd name="T31" fmla="*/ 9 h 155"/>
                    <a:gd name="T32" fmla="*/ 107 w 119"/>
                    <a:gd name="T33" fmla="*/ 59 h 155"/>
                    <a:gd name="T34" fmla="*/ 104 w 119"/>
                    <a:gd name="T35" fmla="*/ 76 h 155"/>
                    <a:gd name="T36" fmla="*/ 107 w 119"/>
                    <a:gd name="T37" fmla="*/ 82 h 155"/>
                    <a:gd name="T38" fmla="*/ 109 w 119"/>
                    <a:gd name="T39" fmla="*/ 86 h 155"/>
                    <a:gd name="T40" fmla="*/ 105 w 119"/>
                    <a:gd name="T41" fmla="*/ 90 h 155"/>
                    <a:gd name="T42" fmla="*/ 100 w 119"/>
                    <a:gd name="T43" fmla="*/ 95 h 155"/>
                    <a:gd name="T44" fmla="*/ 84 w 119"/>
                    <a:gd name="T45" fmla="*/ 129 h 155"/>
                    <a:gd name="T46" fmla="*/ 83 w 119"/>
                    <a:gd name="T47" fmla="*/ 133 h 155"/>
                    <a:gd name="T48" fmla="*/ 83 w 119"/>
                    <a:gd name="T49" fmla="*/ 147 h 155"/>
                    <a:gd name="T50" fmla="*/ 85 w 119"/>
                    <a:gd name="T51" fmla="*/ 153 h 155"/>
                    <a:gd name="T52" fmla="*/ 92 w 119"/>
                    <a:gd name="T53" fmla="*/ 151 h 155"/>
                    <a:gd name="T54" fmla="*/ 92 w 119"/>
                    <a:gd name="T55" fmla="*/ 148 h 155"/>
                    <a:gd name="T56" fmla="*/ 92 w 119"/>
                    <a:gd name="T57" fmla="*/ 135 h 155"/>
                    <a:gd name="T58" fmla="*/ 109 w 119"/>
                    <a:gd name="T59" fmla="*/ 99 h 155"/>
                    <a:gd name="T60" fmla="*/ 119 w 119"/>
                    <a:gd name="T61" fmla="*/ 86 h 155"/>
                    <a:gd name="T62" fmla="*/ 114 w 119"/>
                    <a:gd name="T63" fmla="*/ 75 h 155"/>
                    <a:gd name="T64" fmla="*/ 116 w 119"/>
                    <a:gd name="T65" fmla="*/ 59 h 155"/>
                    <a:gd name="T66" fmla="*/ 60 w 119"/>
                    <a:gd name="T67" fmla="*/ 0 h 155"/>
                    <a:gd name="T68" fmla="*/ 3 w 119"/>
                    <a:gd name="T69" fmla="*/ 59 h 155"/>
                    <a:gd name="T70" fmla="*/ 5 w 119"/>
                    <a:gd name="T71" fmla="*/ 75 h 155"/>
                    <a:gd name="T72" fmla="*/ 0 w 119"/>
                    <a:gd name="T73" fmla="*/ 86 h 155"/>
                    <a:gd name="T74" fmla="*/ 10 w 119"/>
                    <a:gd name="T75"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55">
                      <a:moveTo>
                        <a:pt x="10" y="99"/>
                      </a:moveTo>
                      <a:cubicBezTo>
                        <a:pt x="12" y="112"/>
                        <a:pt x="18" y="125"/>
                        <a:pt x="27" y="134"/>
                      </a:cubicBezTo>
                      <a:cubicBezTo>
                        <a:pt x="27" y="148"/>
                        <a:pt x="27" y="148"/>
                        <a:pt x="27" y="148"/>
                      </a:cubicBezTo>
                      <a:cubicBezTo>
                        <a:pt x="27" y="149"/>
                        <a:pt x="27" y="150"/>
                        <a:pt x="27" y="151"/>
                      </a:cubicBezTo>
                      <a:cubicBezTo>
                        <a:pt x="28" y="153"/>
                        <a:pt x="30" y="154"/>
                        <a:pt x="32" y="154"/>
                      </a:cubicBezTo>
                      <a:cubicBezTo>
                        <a:pt x="33" y="154"/>
                        <a:pt x="33" y="154"/>
                        <a:pt x="34" y="153"/>
                      </a:cubicBezTo>
                      <a:cubicBezTo>
                        <a:pt x="36" y="152"/>
                        <a:pt x="37" y="150"/>
                        <a:pt x="36" y="147"/>
                      </a:cubicBezTo>
                      <a:cubicBezTo>
                        <a:pt x="36" y="132"/>
                        <a:pt x="36" y="132"/>
                        <a:pt x="36" y="132"/>
                      </a:cubicBezTo>
                      <a:cubicBezTo>
                        <a:pt x="36" y="131"/>
                        <a:pt x="36" y="130"/>
                        <a:pt x="35" y="129"/>
                      </a:cubicBezTo>
                      <a:cubicBezTo>
                        <a:pt x="26" y="120"/>
                        <a:pt x="20" y="107"/>
                        <a:pt x="19" y="95"/>
                      </a:cubicBezTo>
                      <a:cubicBezTo>
                        <a:pt x="19" y="92"/>
                        <a:pt x="17" y="90"/>
                        <a:pt x="14" y="90"/>
                      </a:cubicBezTo>
                      <a:cubicBezTo>
                        <a:pt x="12" y="90"/>
                        <a:pt x="10" y="88"/>
                        <a:pt x="10" y="86"/>
                      </a:cubicBezTo>
                      <a:cubicBezTo>
                        <a:pt x="10" y="84"/>
                        <a:pt x="11" y="82"/>
                        <a:pt x="13" y="82"/>
                      </a:cubicBezTo>
                      <a:cubicBezTo>
                        <a:pt x="15" y="81"/>
                        <a:pt x="16" y="78"/>
                        <a:pt x="15" y="76"/>
                      </a:cubicBezTo>
                      <a:cubicBezTo>
                        <a:pt x="13" y="70"/>
                        <a:pt x="13" y="65"/>
                        <a:pt x="13" y="59"/>
                      </a:cubicBezTo>
                      <a:cubicBezTo>
                        <a:pt x="13" y="32"/>
                        <a:pt x="34" y="9"/>
                        <a:pt x="60" y="9"/>
                      </a:cubicBezTo>
                      <a:cubicBezTo>
                        <a:pt x="86" y="9"/>
                        <a:pt x="107" y="32"/>
                        <a:pt x="107" y="59"/>
                      </a:cubicBezTo>
                      <a:cubicBezTo>
                        <a:pt x="107" y="65"/>
                        <a:pt x="106" y="70"/>
                        <a:pt x="104" y="76"/>
                      </a:cubicBezTo>
                      <a:cubicBezTo>
                        <a:pt x="103" y="78"/>
                        <a:pt x="105" y="81"/>
                        <a:pt x="107" y="82"/>
                      </a:cubicBezTo>
                      <a:cubicBezTo>
                        <a:pt x="108" y="82"/>
                        <a:pt x="109" y="84"/>
                        <a:pt x="109" y="86"/>
                      </a:cubicBezTo>
                      <a:cubicBezTo>
                        <a:pt x="109" y="88"/>
                        <a:pt x="107" y="90"/>
                        <a:pt x="105" y="90"/>
                      </a:cubicBezTo>
                      <a:cubicBezTo>
                        <a:pt x="103" y="90"/>
                        <a:pt x="100" y="92"/>
                        <a:pt x="100" y="95"/>
                      </a:cubicBezTo>
                      <a:cubicBezTo>
                        <a:pt x="99" y="108"/>
                        <a:pt x="93" y="120"/>
                        <a:pt x="84" y="129"/>
                      </a:cubicBezTo>
                      <a:cubicBezTo>
                        <a:pt x="83" y="130"/>
                        <a:pt x="83" y="131"/>
                        <a:pt x="83" y="133"/>
                      </a:cubicBezTo>
                      <a:cubicBezTo>
                        <a:pt x="83" y="147"/>
                        <a:pt x="83" y="147"/>
                        <a:pt x="83" y="147"/>
                      </a:cubicBezTo>
                      <a:cubicBezTo>
                        <a:pt x="82" y="150"/>
                        <a:pt x="83" y="152"/>
                        <a:pt x="85" y="153"/>
                      </a:cubicBezTo>
                      <a:cubicBezTo>
                        <a:pt x="88" y="155"/>
                        <a:pt x="90" y="154"/>
                        <a:pt x="92" y="151"/>
                      </a:cubicBezTo>
                      <a:cubicBezTo>
                        <a:pt x="92" y="150"/>
                        <a:pt x="92" y="149"/>
                        <a:pt x="92" y="148"/>
                      </a:cubicBezTo>
                      <a:cubicBezTo>
                        <a:pt x="92" y="135"/>
                        <a:pt x="92" y="135"/>
                        <a:pt x="92" y="135"/>
                      </a:cubicBezTo>
                      <a:cubicBezTo>
                        <a:pt x="101" y="125"/>
                        <a:pt x="108" y="112"/>
                        <a:pt x="109" y="99"/>
                      </a:cubicBezTo>
                      <a:cubicBezTo>
                        <a:pt x="115" y="98"/>
                        <a:pt x="119" y="92"/>
                        <a:pt x="119" y="86"/>
                      </a:cubicBezTo>
                      <a:cubicBezTo>
                        <a:pt x="119" y="82"/>
                        <a:pt x="117" y="78"/>
                        <a:pt x="114" y="75"/>
                      </a:cubicBezTo>
                      <a:cubicBezTo>
                        <a:pt x="116" y="70"/>
                        <a:pt x="116" y="65"/>
                        <a:pt x="116" y="59"/>
                      </a:cubicBezTo>
                      <a:cubicBezTo>
                        <a:pt x="116" y="26"/>
                        <a:pt x="91" y="0"/>
                        <a:pt x="60" y="0"/>
                      </a:cubicBezTo>
                      <a:cubicBezTo>
                        <a:pt x="28" y="0"/>
                        <a:pt x="3" y="26"/>
                        <a:pt x="3" y="59"/>
                      </a:cubicBezTo>
                      <a:cubicBezTo>
                        <a:pt x="3" y="65"/>
                        <a:pt x="4" y="70"/>
                        <a:pt x="5" y="75"/>
                      </a:cubicBezTo>
                      <a:cubicBezTo>
                        <a:pt x="2" y="78"/>
                        <a:pt x="0" y="82"/>
                        <a:pt x="0" y="86"/>
                      </a:cubicBezTo>
                      <a:cubicBezTo>
                        <a:pt x="0" y="92"/>
                        <a:pt x="4" y="97"/>
                        <a:pt x="10"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02" name="Freeform 191">
                  <a:extLst>
                    <a:ext uri="{FF2B5EF4-FFF2-40B4-BE49-F238E27FC236}">
                      <a16:creationId xmlns:a16="http://schemas.microsoft.com/office/drawing/2014/main" id="{A0009288-9D36-4BEB-A7A7-2993CA7C19C0}"/>
                    </a:ext>
                  </a:extLst>
                </p:cNvPr>
                <p:cNvSpPr>
                  <a:spLocks noEditPoints="1"/>
                </p:cNvSpPr>
                <p:nvPr/>
              </p:nvSpPr>
              <p:spPr bwMode="auto">
                <a:xfrm>
                  <a:off x="4556126" y="2114550"/>
                  <a:ext cx="107950" cy="85725"/>
                </a:xfrm>
                <a:custGeom>
                  <a:avLst/>
                  <a:gdLst>
                    <a:gd name="T0" fmla="*/ 42 w 52"/>
                    <a:gd name="T1" fmla="*/ 38 h 41"/>
                    <a:gd name="T2" fmla="*/ 46 w 52"/>
                    <a:gd name="T3" fmla="*/ 8 h 41"/>
                    <a:gd name="T4" fmla="*/ 6 w 52"/>
                    <a:gd name="T5" fmla="*/ 8 h 41"/>
                    <a:gd name="T6" fmla="*/ 10 w 52"/>
                    <a:gd name="T7" fmla="*/ 38 h 41"/>
                    <a:gd name="T8" fmla="*/ 14 w 52"/>
                    <a:gd name="T9" fmla="*/ 41 h 41"/>
                    <a:gd name="T10" fmla="*/ 15 w 52"/>
                    <a:gd name="T11" fmla="*/ 41 h 41"/>
                    <a:gd name="T12" fmla="*/ 37 w 52"/>
                    <a:gd name="T13" fmla="*/ 40 h 41"/>
                    <a:gd name="T14" fmla="*/ 42 w 52"/>
                    <a:gd name="T15" fmla="*/ 38 h 41"/>
                    <a:gd name="T16" fmla="*/ 17 w 52"/>
                    <a:gd name="T17" fmla="*/ 31 h 41"/>
                    <a:gd name="T18" fmla="*/ 12 w 52"/>
                    <a:gd name="T19" fmla="*/ 16 h 41"/>
                    <a:gd name="T20" fmla="*/ 26 w 52"/>
                    <a:gd name="T21" fmla="*/ 12 h 41"/>
                    <a:gd name="T22" fmla="*/ 26 w 52"/>
                    <a:gd name="T23" fmla="*/ 12 h 41"/>
                    <a:gd name="T24" fmla="*/ 40 w 52"/>
                    <a:gd name="T25" fmla="*/ 15 h 41"/>
                    <a:gd name="T26" fmla="*/ 35 w 52"/>
                    <a:gd name="T27" fmla="*/ 30 h 41"/>
                    <a:gd name="T28" fmla="*/ 17 w 52"/>
                    <a:gd name="T2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1">
                      <a:moveTo>
                        <a:pt x="42" y="38"/>
                      </a:moveTo>
                      <a:cubicBezTo>
                        <a:pt x="50" y="22"/>
                        <a:pt x="52" y="13"/>
                        <a:pt x="46" y="8"/>
                      </a:cubicBezTo>
                      <a:cubicBezTo>
                        <a:pt x="35" y="0"/>
                        <a:pt x="15" y="1"/>
                        <a:pt x="6" y="8"/>
                      </a:cubicBezTo>
                      <a:cubicBezTo>
                        <a:pt x="0" y="13"/>
                        <a:pt x="1" y="23"/>
                        <a:pt x="10" y="38"/>
                      </a:cubicBezTo>
                      <a:cubicBezTo>
                        <a:pt x="11" y="40"/>
                        <a:pt x="12" y="41"/>
                        <a:pt x="14" y="41"/>
                      </a:cubicBezTo>
                      <a:cubicBezTo>
                        <a:pt x="14" y="41"/>
                        <a:pt x="14" y="41"/>
                        <a:pt x="15" y="41"/>
                      </a:cubicBezTo>
                      <a:cubicBezTo>
                        <a:pt x="22" y="39"/>
                        <a:pt x="30" y="39"/>
                        <a:pt x="37" y="40"/>
                      </a:cubicBezTo>
                      <a:cubicBezTo>
                        <a:pt x="39" y="41"/>
                        <a:pt x="41" y="40"/>
                        <a:pt x="42" y="38"/>
                      </a:cubicBezTo>
                      <a:close/>
                      <a:moveTo>
                        <a:pt x="17" y="31"/>
                      </a:moveTo>
                      <a:cubicBezTo>
                        <a:pt x="12" y="21"/>
                        <a:pt x="11" y="16"/>
                        <a:pt x="12" y="16"/>
                      </a:cubicBezTo>
                      <a:cubicBezTo>
                        <a:pt x="17" y="12"/>
                        <a:pt x="21" y="12"/>
                        <a:pt x="26" y="12"/>
                      </a:cubicBezTo>
                      <a:cubicBezTo>
                        <a:pt x="26" y="12"/>
                        <a:pt x="26" y="12"/>
                        <a:pt x="26" y="12"/>
                      </a:cubicBezTo>
                      <a:cubicBezTo>
                        <a:pt x="33" y="12"/>
                        <a:pt x="35" y="13"/>
                        <a:pt x="40" y="15"/>
                      </a:cubicBezTo>
                      <a:cubicBezTo>
                        <a:pt x="40" y="16"/>
                        <a:pt x="40" y="21"/>
                        <a:pt x="35" y="30"/>
                      </a:cubicBezTo>
                      <a:cubicBezTo>
                        <a:pt x="29" y="30"/>
                        <a:pt x="23" y="30"/>
                        <a:pt x="17"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03" name="Freeform 192">
                  <a:extLst>
                    <a:ext uri="{FF2B5EF4-FFF2-40B4-BE49-F238E27FC236}">
                      <a16:creationId xmlns:a16="http://schemas.microsoft.com/office/drawing/2014/main" id="{F23E5197-EA41-472A-BEB7-248574E9C846}"/>
                    </a:ext>
                  </a:extLst>
                </p:cNvPr>
                <p:cNvSpPr>
                  <a:spLocks/>
                </p:cNvSpPr>
                <p:nvPr/>
              </p:nvSpPr>
              <p:spPr bwMode="auto">
                <a:xfrm>
                  <a:off x="4618038" y="2208213"/>
                  <a:ext cx="26988" cy="69850"/>
                </a:xfrm>
                <a:custGeom>
                  <a:avLst/>
                  <a:gdLst>
                    <a:gd name="T0" fmla="*/ 10 w 13"/>
                    <a:gd name="T1" fmla="*/ 4 h 34"/>
                    <a:gd name="T2" fmla="*/ 4 w 13"/>
                    <a:gd name="T3" fmla="*/ 0 h 34"/>
                    <a:gd name="T4" fmla="*/ 0 w 13"/>
                    <a:gd name="T5" fmla="*/ 5 h 34"/>
                    <a:gd name="T6" fmla="*/ 3 w 13"/>
                    <a:gd name="T7" fmla="*/ 30 h 34"/>
                    <a:gd name="T8" fmla="*/ 8 w 13"/>
                    <a:gd name="T9" fmla="*/ 34 h 34"/>
                    <a:gd name="T10" fmla="*/ 8 w 13"/>
                    <a:gd name="T11" fmla="*/ 34 h 34"/>
                    <a:gd name="T12" fmla="*/ 12 w 13"/>
                    <a:gd name="T13" fmla="*/ 29 h 34"/>
                    <a:gd name="T14" fmla="*/ 10 w 13"/>
                    <a:gd name="T15" fmla="*/ 7 h 34"/>
                    <a:gd name="T16" fmla="*/ 10 w 13"/>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4">
                      <a:moveTo>
                        <a:pt x="10" y="4"/>
                      </a:moveTo>
                      <a:cubicBezTo>
                        <a:pt x="9" y="2"/>
                        <a:pt x="7" y="0"/>
                        <a:pt x="4" y="0"/>
                      </a:cubicBezTo>
                      <a:cubicBezTo>
                        <a:pt x="2" y="0"/>
                        <a:pt x="0" y="3"/>
                        <a:pt x="0" y="5"/>
                      </a:cubicBezTo>
                      <a:cubicBezTo>
                        <a:pt x="3" y="30"/>
                        <a:pt x="3" y="30"/>
                        <a:pt x="3" y="30"/>
                      </a:cubicBezTo>
                      <a:cubicBezTo>
                        <a:pt x="3" y="32"/>
                        <a:pt x="5" y="34"/>
                        <a:pt x="8" y="34"/>
                      </a:cubicBezTo>
                      <a:cubicBezTo>
                        <a:pt x="8" y="34"/>
                        <a:pt x="8" y="34"/>
                        <a:pt x="8" y="34"/>
                      </a:cubicBezTo>
                      <a:cubicBezTo>
                        <a:pt x="11" y="34"/>
                        <a:pt x="13" y="31"/>
                        <a:pt x="12" y="29"/>
                      </a:cubicBezTo>
                      <a:cubicBezTo>
                        <a:pt x="10" y="7"/>
                        <a:pt x="10" y="7"/>
                        <a:pt x="10" y="7"/>
                      </a:cubicBezTo>
                      <a:lnTo>
                        <a:pt x="1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604" name="Freeform 193">
                  <a:extLst>
                    <a:ext uri="{FF2B5EF4-FFF2-40B4-BE49-F238E27FC236}">
                      <a16:creationId xmlns:a16="http://schemas.microsoft.com/office/drawing/2014/main" id="{8CBE9F13-EFD5-459D-94A9-33948C4E2C44}"/>
                    </a:ext>
                  </a:extLst>
                </p:cNvPr>
                <p:cNvSpPr>
                  <a:spLocks/>
                </p:cNvSpPr>
                <p:nvPr/>
              </p:nvSpPr>
              <p:spPr bwMode="auto">
                <a:xfrm>
                  <a:off x="4575176" y="2208213"/>
                  <a:ext cx="26988" cy="69850"/>
                </a:xfrm>
                <a:custGeom>
                  <a:avLst/>
                  <a:gdLst>
                    <a:gd name="T0" fmla="*/ 8 w 13"/>
                    <a:gd name="T1" fmla="*/ 0 h 34"/>
                    <a:gd name="T2" fmla="*/ 3 w 13"/>
                    <a:gd name="T3" fmla="*/ 5 h 34"/>
                    <a:gd name="T4" fmla="*/ 0 w 13"/>
                    <a:gd name="T5" fmla="*/ 29 h 34"/>
                    <a:gd name="T6" fmla="*/ 4 w 13"/>
                    <a:gd name="T7" fmla="*/ 34 h 34"/>
                    <a:gd name="T8" fmla="*/ 5 w 13"/>
                    <a:gd name="T9" fmla="*/ 34 h 34"/>
                    <a:gd name="T10" fmla="*/ 10 w 13"/>
                    <a:gd name="T11" fmla="*/ 30 h 34"/>
                    <a:gd name="T12" fmla="*/ 12 w 13"/>
                    <a:gd name="T13" fmla="*/ 6 h 34"/>
                    <a:gd name="T14" fmla="*/ 8 w 13"/>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8" y="0"/>
                      </a:moveTo>
                      <a:cubicBezTo>
                        <a:pt x="5" y="0"/>
                        <a:pt x="3" y="2"/>
                        <a:pt x="3" y="5"/>
                      </a:cubicBezTo>
                      <a:cubicBezTo>
                        <a:pt x="0" y="29"/>
                        <a:pt x="0" y="29"/>
                        <a:pt x="0" y="29"/>
                      </a:cubicBezTo>
                      <a:cubicBezTo>
                        <a:pt x="0" y="31"/>
                        <a:pt x="2" y="34"/>
                        <a:pt x="4" y="34"/>
                      </a:cubicBezTo>
                      <a:cubicBezTo>
                        <a:pt x="4" y="34"/>
                        <a:pt x="5" y="34"/>
                        <a:pt x="5" y="34"/>
                      </a:cubicBezTo>
                      <a:cubicBezTo>
                        <a:pt x="7" y="34"/>
                        <a:pt x="9" y="32"/>
                        <a:pt x="10" y="30"/>
                      </a:cubicBezTo>
                      <a:cubicBezTo>
                        <a:pt x="12" y="6"/>
                        <a:pt x="12" y="6"/>
                        <a:pt x="12" y="6"/>
                      </a:cubicBezTo>
                      <a:cubicBezTo>
                        <a:pt x="13" y="3"/>
                        <a:pt x="11" y="1"/>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90" name="Group 589">
                <a:extLst>
                  <a:ext uri="{FF2B5EF4-FFF2-40B4-BE49-F238E27FC236}">
                    <a16:creationId xmlns:a16="http://schemas.microsoft.com/office/drawing/2014/main" id="{F320AEAC-55FD-4CFF-A355-5A33742350D6}"/>
                  </a:ext>
                </a:extLst>
              </p:cNvPr>
              <p:cNvGrpSpPr/>
              <p:nvPr/>
            </p:nvGrpSpPr>
            <p:grpSpPr>
              <a:xfrm>
                <a:off x="5126099" y="1297884"/>
                <a:ext cx="354236" cy="383177"/>
                <a:chOff x="4970463" y="1701800"/>
                <a:chExt cx="485775" cy="525463"/>
              </a:xfrm>
              <a:grpFill/>
            </p:grpSpPr>
            <p:sp>
              <p:nvSpPr>
                <p:cNvPr id="597" name="Freeform 257">
                  <a:extLst>
                    <a:ext uri="{FF2B5EF4-FFF2-40B4-BE49-F238E27FC236}">
                      <a16:creationId xmlns:a16="http://schemas.microsoft.com/office/drawing/2014/main" id="{7D19704D-890E-4FB7-93B4-FAE5F56EA8D7}"/>
                    </a:ext>
                  </a:extLst>
                </p:cNvPr>
                <p:cNvSpPr>
                  <a:spLocks noEditPoints="1"/>
                </p:cNvSpPr>
                <p:nvPr/>
              </p:nvSpPr>
              <p:spPr bwMode="auto">
                <a:xfrm>
                  <a:off x="4970463" y="2070100"/>
                  <a:ext cx="485775" cy="157163"/>
                </a:xfrm>
                <a:custGeom>
                  <a:avLst/>
                  <a:gdLst>
                    <a:gd name="T0" fmla="*/ 235 w 238"/>
                    <a:gd name="T1" fmla="*/ 43 h 77"/>
                    <a:gd name="T2" fmla="*/ 159 w 238"/>
                    <a:gd name="T3" fmla="*/ 1 h 77"/>
                    <a:gd name="T4" fmla="*/ 155 w 238"/>
                    <a:gd name="T5" fmla="*/ 0 h 77"/>
                    <a:gd name="T6" fmla="*/ 152 w 238"/>
                    <a:gd name="T7" fmla="*/ 0 h 77"/>
                    <a:gd name="T8" fmla="*/ 148 w 238"/>
                    <a:gd name="T9" fmla="*/ 1 h 77"/>
                    <a:gd name="T10" fmla="*/ 146 w 238"/>
                    <a:gd name="T11" fmla="*/ 7 h 77"/>
                    <a:gd name="T12" fmla="*/ 153 w 238"/>
                    <a:gd name="T13" fmla="*/ 21 h 77"/>
                    <a:gd name="T14" fmla="*/ 119 w 238"/>
                    <a:gd name="T15" fmla="*/ 55 h 77"/>
                    <a:gd name="T16" fmla="*/ 85 w 238"/>
                    <a:gd name="T17" fmla="*/ 21 h 77"/>
                    <a:gd name="T18" fmla="*/ 92 w 238"/>
                    <a:gd name="T19" fmla="*/ 7 h 77"/>
                    <a:gd name="T20" fmla="*/ 90 w 238"/>
                    <a:gd name="T21" fmla="*/ 1 h 77"/>
                    <a:gd name="T22" fmla="*/ 85 w 238"/>
                    <a:gd name="T23" fmla="*/ 0 h 77"/>
                    <a:gd name="T24" fmla="*/ 83 w 238"/>
                    <a:gd name="T25" fmla="*/ 0 h 77"/>
                    <a:gd name="T26" fmla="*/ 81 w 238"/>
                    <a:gd name="T27" fmla="*/ 0 h 77"/>
                    <a:gd name="T28" fmla="*/ 3 w 238"/>
                    <a:gd name="T29" fmla="*/ 43 h 77"/>
                    <a:gd name="T30" fmla="*/ 0 w 238"/>
                    <a:gd name="T31" fmla="*/ 50 h 77"/>
                    <a:gd name="T32" fmla="*/ 0 w 238"/>
                    <a:gd name="T33" fmla="*/ 67 h 77"/>
                    <a:gd name="T34" fmla="*/ 9 w 238"/>
                    <a:gd name="T35" fmla="*/ 77 h 77"/>
                    <a:gd name="T36" fmla="*/ 119 w 238"/>
                    <a:gd name="T37" fmla="*/ 77 h 77"/>
                    <a:gd name="T38" fmla="*/ 228 w 238"/>
                    <a:gd name="T39" fmla="*/ 77 h 77"/>
                    <a:gd name="T40" fmla="*/ 238 w 238"/>
                    <a:gd name="T41" fmla="*/ 67 h 77"/>
                    <a:gd name="T42" fmla="*/ 238 w 238"/>
                    <a:gd name="T43" fmla="*/ 50 h 77"/>
                    <a:gd name="T44" fmla="*/ 235 w 238"/>
                    <a:gd name="T45" fmla="*/ 43 h 77"/>
                    <a:gd name="T46" fmla="*/ 9 w 238"/>
                    <a:gd name="T47" fmla="*/ 67 h 77"/>
                    <a:gd name="T48" fmla="*/ 9 w 238"/>
                    <a:gd name="T49" fmla="*/ 50 h 77"/>
                    <a:gd name="T50" fmla="*/ 79 w 238"/>
                    <a:gd name="T51" fmla="*/ 10 h 77"/>
                    <a:gd name="T52" fmla="*/ 74 w 238"/>
                    <a:gd name="T53" fmla="*/ 19 h 77"/>
                    <a:gd name="T54" fmla="*/ 71 w 238"/>
                    <a:gd name="T55" fmla="*/ 24 h 77"/>
                    <a:gd name="T56" fmla="*/ 75 w 238"/>
                    <a:gd name="T57" fmla="*/ 28 h 77"/>
                    <a:gd name="T58" fmla="*/ 113 w 238"/>
                    <a:gd name="T59" fmla="*/ 67 h 77"/>
                    <a:gd name="T60" fmla="*/ 9 w 238"/>
                    <a:gd name="T61" fmla="*/ 67 h 77"/>
                    <a:gd name="T62" fmla="*/ 228 w 238"/>
                    <a:gd name="T63" fmla="*/ 67 h 77"/>
                    <a:gd name="T64" fmla="*/ 125 w 238"/>
                    <a:gd name="T65" fmla="*/ 67 h 77"/>
                    <a:gd name="T66" fmla="*/ 162 w 238"/>
                    <a:gd name="T67" fmla="*/ 28 h 77"/>
                    <a:gd name="T68" fmla="*/ 167 w 238"/>
                    <a:gd name="T69" fmla="*/ 24 h 77"/>
                    <a:gd name="T70" fmla="*/ 164 w 238"/>
                    <a:gd name="T71" fmla="*/ 19 h 77"/>
                    <a:gd name="T72" fmla="*/ 158 w 238"/>
                    <a:gd name="T73" fmla="*/ 11 h 77"/>
                    <a:gd name="T74" fmla="*/ 228 w 238"/>
                    <a:gd name="T75" fmla="*/ 50 h 77"/>
                    <a:gd name="T76" fmla="*/ 228 w 238"/>
                    <a:gd name="T7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 h="77">
                      <a:moveTo>
                        <a:pt x="235" y="43"/>
                      </a:moveTo>
                      <a:cubicBezTo>
                        <a:pt x="213" y="22"/>
                        <a:pt x="187" y="8"/>
                        <a:pt x="159" y="1"/>
                      </a:cubicBezTo>
                      <a:cubicBezTo>
                        <a:pt x="158" y="0"/>
                        <a:pt x="156" y="0"/>
                        <a:pt x="155" y="0"/>
                      </a:cubicBezTo>
                      <a:cubicBezTo>
                        <a:pt x="152" y="0"/>
                        <a:pt x="152" y="0"/>
                        <a:pt x="152" y="0"/>
                      </a:cubicBezTo>
                      <a:cubicBezTo>
                        <a:pt x="151" y="0"/>
                        <a:pt x="149" y="0"/>
                        <a:pt x="148" y="1"/>
                      </a:cubicBezTo>
                      <a:cubicBezTo>
                        <a:pt x="146" y="2"/>
                        <a:pt x="145" y="5"/>
                        <a:pt x="146" y="7"/>
                      </a:cubicBezTo>
                      <a:cubicBezTo>
                        <a:pt x="148" y="12"/>
                        <a:pt x="150" y="17"/>
                        <a:pt x="153" y="21"/>
                      </a:cubicBezTo>
                      <a:cubicBezTo>
                        <a:pt x="143" y="25"/>
                        <a:pt x="128" y="34"/>
                        <a:pt x="119" y="55"/>
                      </a:cubicBezTo>
                      <a:cubicBezTo>
                        <a:pt x="110" y="34"/>
                        <a:pt x="94" y="25"/>
                        <a:pt x="85" y="21"/>
                      </a:cubicBezTo>
                      <a:cubicBezTo>
                        <a:pt x="87" y="17"/>
                        <a:pt x="90" y="12"/>
                        <a:pt x="92" y="7"/>
                      </a:cubicBezTo>
                      <a:cubicBezTo>
                        <a:pt x="93" y="5"/>
                        <a:pt x="92" y="2"/>
                        <a:pt x="90" y="1"/>
                      </a:cubicBezTo>
                      <a:cubicBezTo>
                        <a:pt x="88" y="0"/>
                        <a:pt x="87" y="0"/>
                        <a:pt x="85" y="0"/>
                      </a:cubicBezTo>
                      <a:cubicBezTo>
                        <a:pt x="83" y="0"/>
                        <a:pt x="83" y="0"/>
                        <a:pt x="83" y="0"/>
                      </a:cubicBezTo>
                      <a:cubicBezTo>
                        <a:pt x="83" y="0"/>
                        <a:pt x="82" y="0"/>
                        <a:pt x="81" y="0"/>
                      </a:cubicBezTo>
                      <a:cubicBezTo>
                        <a:pt x="52" y="7"/>
                        <a:pt x="25" y="22"/>
                        <a:pt x="3" y="43"/>
                      </a:cubicBezTo>
                      <a:cubicBezTo>
                        <a:pt x="1" y="45"/>
                        <a:pt x="0" y="48"/>
                        <a:pt x="0" y="50"/>
                      </a:cubicBezTo>
                      <a:cubicBezTo>
                        <a:pt x="0" y="67"/>
                        <a:pt x="0" y="67"/>
                        <a:pt x="0" y="67"/>
                      </a:cubicBezTo>
                      <a:cubicBezTo>
                        <a:pt x="0" y="73"/>
                        <a:pt x="4" y="77"/>
                        <a:pt x="9" y="77"/>
                      </a:cubicBezTo>
                      <a:cubicBezTo>
                        <a:pt x="119" y="77"/>
                        <a:pt x="119" y="77"/>
                        <a:pt x="119" y="77"/>
                      </a:cubicBezTo>
                      <a:cubicBezTo>
                        <a:pt x="228" y="77"/>
                        <a:pt x="228" y="77"/>
                        <a:pt x="228" y="77"/>
                      </a:cubicBezTo>
                      <a:cubicBezTo>
                        <a:pt x="233" y="77"/>
                        <a:pt x="238" y="73"/>
                        <a:pt x="238" y="67"/>
                      </a:cubicBezTo>
                      <a:cubicBezTo>
                        <a:pt x="238" y="50"/>
                        <a:pt x="238" y="50"/>
                        <a:pt x="238" y="50"/>
                      </a:cubicBezTo>
                      <a:cubicBezTo>
                        <a:pt x="238" y="48"/>
                        <a:pt x="237" y="45"/>
                        <a:pt x="235" y="43"/>
                      </a:cubicBezTo>
                      <a:close/>
                      <a:moveTo>
                        <a:pt x="9" y="67"/>
                      </a:moveTo>
                      <a:cubicBezTo>
                        <a:pt x="9" y="50"/>
                        <a:pt x="9" y="50"/>
                        <a:pt x="9" y="50"/>
                      </a:cubicBezTo>
                      <a:cubicBezTo>
                        <a:pt x="29" y="31"/>
                        <a:pt x="53" y="17"/>
                        <a:pt x="79" y="10"/>
                      </a:cubicBezTo>
                      <a:cubicBezTo>
                        <a:pt x="77" y="15"/>
                        <a:pt x="75" y="18"/>
                        <a:pt x="74" y="19"/>
                      </a:cubicBezTo>
                      <a:cubicBezTo>
                        <a:pt x="72" y="20"/>
                        <a:pt x="71" y="22"/>
                        <a:pt x="71" y="24"/>
                      </a:cubicBezTo>
                      <a:cubicBezTo>
                        <a:pt x="71" y="26"/>
                        <a:pt x="73" y="28"/>
                        <a:pt x="75" y="28"/>
                      </a:cubicBezTo>
                      <a:cubicBezTo>
                        <a:pt x="75" y="28"/>
                        <a:pt x="103" y="34"/>
                        <a:pt x="113" y="67"/>
                      </a:cubicBezTo>
                      <a:lnTo>
                        <a:pt x="9" y="67"/>
                      </a:lnTo>
                      <a:close/>
                      <a:moveTo>
                        <a:pt x="228" y="67"/>
                      </a:moveTo>
                      <a:cubicBezTo>
                        <a:pt x="125" y="67"/>
                        <a:pt x="125" y="67"/>
                        <a:pt x="125" y="67"/>
                      </a:cubicBezTo>
                      <a:cubicBezTo>
                        <a:pt x="134" y="34"/>
                        <a:pt x="161" y="29"/>
                        <a:pt x="162" y="28"/>
                      </a:cubicBezTo>
                      <a:cubicBezTo>
                        <a:pt x="165" y="28"/>
                        <a:pt x="167" y="26"/>
                        <a:pt x="167" y="24"/>
                      </a:cubicBezTo>
                      <a:cubicBezTo>
                        <a:pt x="167" y="22"/>
                        <a:pt x="166" y="20"/>
                        <a:pt x="164" y="19"/>
                      </a:cubicBezTo>
                      <a:cubicBezTo>
                        <a:pt x="163" y="18"/>
                        <a:pt x="160" y="15"/>
                        <a:pt x="158" y="11"/>
                      </a:cubicBezTo>
                      <a:cubicBezTo>
                        <a:pt x="184" y="17"/>
                        <a:pt x="208" y="31"/>
                        <a:pt x="228" y="50"/>
                      </a:cubicBezTo>
                      <a:lnTo>
                        <a:pt x="228"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98" name="Freeform 258">
                  <a:extLst>
                    <a:ext uri="{FF2B5EF4-FFF2-40B4-BE49-F238E27FC236}">
                      <a16:creationId xmlns:a16="http://schemas.microsoft.com/office/drawing/2014/main" id="{06BD04E4-87A2-4D95-B336-A9DF86E5577F}"/>
                    </a:ext>
                  </a:extLst>
                </p:cNvPr>
                <p:cNvSpPr>
                  <a:spLocks/>
                </p:cNvSpPr>
                <p:nvPr/>
              </p:nvSpPr>
              <p:spPr bwMode="auto">
                <a:xfrm>
                  <a:off x="5080000" y="1701800"/>
                  <a:ext cx="271462" cy="354013"/>
                </a:xfrm>
                <a:custGeom>
                  <a:avLst/>
                  <a:gdLst>
                    <a:gd name="T0" fmla="*/ 10 w 133"/>
                    <a:gd name="T1" fmla="*/ 70 h 173"/>
                    <a:gd name="T2" fmla="*/ 8 w 133"/>
                    <a:gd name="T3" fmla="*/ 87 h 173"/>
                    <a:gd name="T4" fmla="*/ 6 w 133"/>
                    <a:gd name="T5" fmla="*/ 113 h 173"/>
                    <a:gd name="T6" fmla="*/ 32 w 133"/>
                    <a:gd name="T7" fmla="*/ 161 h 173"/>
                    <a:gd name="T8" fmla="*/ 33 w 133"/>
                    <a:gd name="T9" fmla="*/ 170 h 173"/>
                    <a:gd name="T10" fmla="*/ 39 w 133"/>
                    <a:gd name="T11" fmla="*/ 172 h 173"/>
                    <a:gd name="T12" fmla="*/ 42 w 133"/>
                    <a:gd name="T13" fmla="*/ 159 h 173"/>
                    <a:gd name="T14" fmla="*/ 25 w 133"/>
                    <a:gd name="T15" fmla="*/ 122 h 173"/>
                    <a:gd name="T16" fmla="*/ 16 w 133"/>
                    <a:gd name="T17" fmla="*/ 113 h 173"/>
                    <a:gd name="T18" fmla="*/ 21 w 133"/>
                    <a:gd name="T19" fmla="*/ 103 h 173"/>
                    <a:gd name="T20" fmla="*/ 26 w 133"/>
                    <a:gd name="T21" fmla="*/ 59 h 173"/>
                    <a:gd name="T22" fmla="*/ 20 w 133"/>
                    <a:gd name="T23" fmla="*/ 52 h 173"/>
                    <a:gd name="T24" fmla="*/ 60 w 133"/>
                    <a:gd name="T25" fmla="*/ 30 h 173"/>
                    <a:gd name="T26" fmla="*/ 65 w 133"/>
                    <a:gd name="T27" fmla="*/ 24 h 173"/>
                    <a:gd name="T28" fmla="*/ 100 w 133"/>
                    <a:gd name="T29" fmla="*/ 40 h 173"/>
                    <a:gd name="T30" fmla="*/ 103 w 133"/>
                    <a:gd name="T31" fmla="*/ 42 h 173"/>
                    <a:gd name="T32" fmla="*/ 117 w 133"/>
                    <a:gd name="T33" fmla="*/ 67 h 173"/>
                    <a:gd name="T34" fmla="*/ 109 w 133"/>
                    <a:gd name="T35" fmla="*/ 72 h 173"/>
                    <a:gd name="T36" fmla="*/ 109 w 133"/>
                    <a:gd name="T37" fmla="*/ 103 h 173"/>
                    <a:gd name="T38" fmla="*/ 114 w 133"/>
                    <a:gd name="T39" fmla="*/ 113 h 173"/>
                    <a:gd name="T40" fmla="*/ 105 w 133"/>
                    <a:gd name="T41" fmla="*/ 122 h 173"/>
                    <a:gd name="T42" fmla="*/ 88 w 133"/>
                    <a:gd name="T43" fmla="*/ 159 h 173"/>
                    <a:gd name="T44" fmla="*/ 90 w 133"/>
                    <a:gd name="T45" fmla="*/ 172 h 173"/>
                    <a:gd name="T46" fmla="*/ 97 w 133"/>
                    <a:gd name="T47" fmla="*/ 166 h 173"/>
                    <a:gd name="T48" fmla="*/ 114 w 133"/>
                    <a:gd name="T49" fmla="*/ 126 h 173"/>
                    <a:gd name="T50" fmla="*/ 119 w 133"/>
                    <a:gd name="T51" fmla="*/ 102 h 173"/>
                    <a:gd name="T52" fmla="*/ 121 w 133"/>
                    <a:gd name="T53" fmla="*/ 86 h 173"/>
                    <a:gd name="T54" fmla="*/ 127 w 133"/>
                    <a:gd name="T55" fmla="*/ 82 h 173"/>
                    <a:gd name="T56" fmla="*/ 123 w 133"/>
                    <a:gd name="T57" fmla="*/ 54 h 173"/>
                    <a:gd name="T58" fmla="*/ 131 w 133"/>
                    <a:gd name="T59" fmla="*/ 49 h 173"/>
                    <a:gd name="T60" fmla="*/ 26 w 133"/>
                    <a:gd name="T61" fmla="*/ 21 h 173"/>
                    <a:gd name="T62" fmla="*/ 25 w 133"/>
                    <a:gd name="T63" fmla="*/ 30 h 173"/>
                    <a:gd name="T64" fmla="*/ 4 w 133"/>
                    <a:gd name="T65" fmla="*/ 7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73">
                      <a:moveTo>
                        <a:pt x="4" y="74"/>
                      </a:moveTo>
                      <a:cubicBezTo>
                        <a:pt x="7" y="74"/>
                        <a:pt x="9" y="73"/>
                        <a:pt x="10" y="70"/>
                      </a:cubicBezTo>
                      <a:cubicBezTo>
                        <a:pt x="10" y="70"/>
                        <a:pt x="11" y="69"/>
                        <a:pt x="11" y="69"/>
                      </a:cubicBezTo>
                      <a:cubicBezTo>
                        <a:pt x="9" y="75"/>
                        <a:pt x="8" y="81"/>
                        <a:pt x="8" y="87"/>
                      </a:cubicBezTo>
                      <a:cubicBezTo>
                        <a:pt x="8" y="92"/>
                        <a:pt x="9" y="97"/>
                        <a:pt x="10" y="102"/>
                      </a:cubicBezTo>
                      <a:cubicBezTo>
                        <a:pt x="7" y="105"/>
                        <a:pt x="6" y="109"/>
                        <a:pt x="6" y="113"/>
                      </a:cubicBezTo>
                      <a:cubicBezTo>
                        <a:pt x="6" y="119"/>
                        <a:pt x="10" y="124"/>
                        <a:pt x="15" y="126"/>
                      </a:cubicBezTo>
                      <a:cubicBezTo>
                        <a:pt x="17" y="139"/>
                        <a:pt x="23" y="152"/>
                        <a:pt x="32" y="161"/>
                      </a:cubicBezTo>
                      <a:cubicBezTo>
                        <a:pt x="32" y="166"/>
                        <a:pt x="32" y="166"/>
                        <a:pt x="32" y="166"/>
                      </a:cubicBezTo>
                      <a:cubicBezTo>
                        <a:pt x="32" y="168"/>
                        <a:pt x="32" y="169"/>
                        <a:pt x="33" y="170"/>
                      </a:cubicBezTo>
                      <a:cubicBezTo>
                        <a:pt x="34" y="172"/>
                        <a:pt x="35" y="173"/>
                        <a:pt x="37" y="173"/>
                      </a:cubicBezTo>
                      <a:cubicBezTo>
                        <a:pt x="38" y="173"/>
                        <a:pt x="39" y="173"/>
                        <a:pt x="39" y="172"/>
                      </a:cubicBezTo>
                      <a:cubicBezTo>
                        <a:pt x="42" y="171"/>
                        <a:pt x="43" y="168"/>
                        <a:pt x="42" y="166"/>
                      </a:cubicBezTo>
                      <a:cubicBezTo>
                        <a:pt x="42" y="159"/>
                        <a:pt x="42" y="159"/>
                        <a:pt x="42" y="159"/>
                      </a:cubicBezTo>
                      <a:cubicBezTo>
                        <a:pt x="42" y="158"/>
                        <a:pt x="41" y="157"/>
                        <a:pt x="40" y="156"/>
                      </a:cubicBezTo>
                      <a:cubicBezTo>
                        <a:pt x="31" y="147"/>
                        <a:pt x="26" y="134"/>
                        <a:pt x="25" y="122"/>
                      </a:cubicBezTo>
                      <a:cubicBezTo>
                        <a:pt x="24" y="119"/>
                        <a:pt x="22" y="117"/>
                        <a:pt x="20" y="117"/>
                      </a:cubicBezTo>
                      <a:cubicBezTo>
                        <a:pt x="17" y="117"/>
                        <a:pt x="16" y="115"/>
                        <a:pt x="16" y="113"/>
                      </a:cubicBezTo>
                      <a:cubicBezTo>
                        <a:pt x="16" y="111"/>
                        <a:pt x="17" y="109"/>
                        <a:pt x="18" y="109"/>
                      </a:cubicBezTo>
                      <a:cubicBezTo>
                        <a:pt x="20" y="108"/>
                        <a:pt x="21" y="105"/>
                        <a:pt x="21" y="103"/>
                      </a:cubicBezTo>
                      <a:cubicBezTo>
                        <a:pt x="19" y="98"/>
                        <a:pt x="18" y="92"/>
                        <a:pt x="18" y="87"/>
                      </a:cubicBezTo>
                      <a:cubicBezTo>
                        <a:pt x="18" y="77"/>
                        <a:pt x="21" y="67"/>
                        <a:pt x="26" y="59"/>
                      </a:cubicBezTo>
                      <a:cubicBezTo>
                        <a:pt x="27" y="57"/>
                        <a:pt x="27" y="55"/>
                        <a:pt x="26" y="53"/>
                      </a:cubicBezTo>
                      <a:cubicBezTo>
                        <a:pt x="24" y="52"/>
                        <a:pt x="22" y="51"/>
                        <a:pt x="20" y="52"/>
                      </a:cubicBezTo>
                      <a:cubicBezTo>
                        <a:pt x="19" y="52"/>
                        <a:pt x="18" y="53"/>
                        <a:pt x="17" y="53"/>
                      </a:cubicBezTo>
                      <a:cubicBezTo>
                        <a:pt x="24" y="42"/>
                        <a:pt x="37" y="29"/>
                        <a:pt x="60" y="30"/>
                      </a:cubicBezTo>
                      <a:cubicBezTo>
                        <a:pt x="63" y="30"/>
                        <a:pt x="65" y="28"/>
                        <a:pt x="65" y="25"/>
                      </a:cubicBezTo>
                      <a:cubicBezTo>
                        <a:pt x="65" y="25"/>
                        <a:pt x="65" y="24"/>
                        <a:pt x="65" y="24"/>
                      </a:cubicBezTo>
                      <a:cubicBezTo>
                        <a:pt x="76" y="24"/>
                        <a:pt x="87" y="28"/>
                        <a:pt x="95" y="39"/>
                      </a:cubicBezTo>
                      <a:cubicBezTo>
                        <a:pt x="96" y="40"/>
                        <a:pt x="98" y="41"/>
                        <a:pt x="100" y="40"/>
                      </a:cubicBezTo>
                      <a:cubicBezTo>
                        <a:pt x="101" y="40"/>
                        <a:pt x="102" y="40"/>
                        <a:pt x="105" y="40"/>
                      </a:cubicBezTo>
                      <a:cubicBezTo>
                        <a:pt x="104" y="41"/>
                        <a:pt x="104" y="41"/>
                        <a:pt x="103" y="42"/>
                      </a:cubicBezTo>
                      <a:cubicBezTo>
                        <a:pt x="103" y="44"/>
                        <a:pt x="103" y="46"/>
                        <a:pt x="105" y="48"/>
                      </a:cubicBezTo>
                      <a:cubicBezTo>
                        <a:pt x="105" y="48"/>
                        <a:pt x="114" y="55"/>
                        <a:pt x="117" y="67"/>
                      </a:cubicBezTo>
                      <a:cubicBezTo>
                        <a:pt x="116" y="66"/>
                        <a:pt x="114" y="65"/>
                        <a:pt x="112" y="66"/>
                      </a:cubicBezTo>
                      <a:cubicBezTo>
                        <a:pt x="110" y="67"/>
                        <a:pt x="108" y="69"/>
                        <a:pt x="109" y="72"/>
                      </a:cubicBezTo>
                      <a:cubicBezTo>
                        <a:pt x="111" y="77"/>
                        <a:pt x="111" y="82"/>
                        <a:pt x="111" y="87"/>
                      </a:cubicBezTo>
                      <a:cubicBezTo>
                        <a:pt x="111" y="92"/>
                        <a:pt x="110" y="98"/>
                        <a:pt x="109" y="103"/>
                      </a:cubicBezTo>
                      <a:cubicBezTo>
                        <a:pt x="108" y="105"/>
                        <a:pt x="109" y="108"/>
                        <a:pt x="111" y="109"/>
                      </a:cubicBezTo>
                      <a:cubicBezTo>
                        <a:pt x="113" y="109"/>
                        <a:pt x="114" y="111"/>
                        <a:pt x="114" y="113"/>
                      </a:cubicBezTo>
                      <a:cubicBezTo>
                        <a:pt x="114" y="115"/>
                        <a:pt x="112" y="117"/>
                        <a:pt x="110" y="117"/>
                      </a:cubicBezTo>
                      <a:cubicBezTo>
                        <a:pt x="107" y="117"/>
                        <a:pt x="105" y="119"/>
                        <a:pt x="105" y="122"/>
                      </a:cubicBezTo>
                      <a:cubicBezTo>
                        <a:pt x="104" y="134"/>
                        <a:pt x="98" y="147"/>
                        <a:pt x="89" y="156"/>
                      </a:cubicBezTo>
                      <a:cubicBezTo>
                        <a:pt x="88" y="157"/>
                        <a:pt x="88" y="158"/>
                        <a:pt x="88" y="159"/>
                      </a:cubicBezTo>
                      <a:cubicBezTo>
                        <a:pt x="88" y="166"/>
                        <a:pt x="88" y="166"/>
                        <a:pt x="88" y="166"/>
                      </a:cubicBezTo>
                      <a:cubicBezTo>
                        <a:pt x="87" y="168"/>
                        <a:pt x="88" y="171"/>
                        <a:pt x="90" y="172"/>
                      </a:cubicBezTo>
                      <a:cubicBezTo>
                        <a:pt x="92" y="173"/>
                        <a:pt x="95" y="172"/>
                        <a:pt x="97" y="170"/>
                      </a:cubicBezTo>
                      <a:cubicBezTo>
                        <a:pt x="97" y="169"/>
                        <a:pt x="97" y="168"/>
                        <a:pt x="97" y="166"/>
                      </a:cubicBezTo>
                      <a:cubicBezTo>
                        <a:pt x="97" y="161"/>
                        <a:pt x="97" y="161"/>
                        <a:pt x="97" y="161"/>
                      </a:cubicBezTo>
                      <a:cubicBezTo>
                        <a:pt x="106" y="152"/>
                        <a:pt x="112" y="139"/>
                        <a:pt x="114" y="126"/>
                      </a:cubicBezTo>
                      <a:cubicBezTo>
                        <a:pt x="120" y="125"/>
                        <a:pt x="124" y="119"/>
                        <a:pt x="124" y="113"/>
                      </a:cubicBezTo>
                      <a:cubicBezTo>
                        <a:pt x="124" y="109"/>
                        <a:pt x="122" y="105"/>
                        <a:pt x="119" y="102"/>
                      </a:cubicBezTo>
                      <a:cubicBezTo>
                        <a:pt x="120" y="97"/>
                        <a:pt x="121" y="92"/>
                        <a:pt x="121" y="87"/>
                      </a:cubicBezTo>
                      <a:cubicBezTo>
                        <a:pt x="121" y="86"/>
                        <a:pt x="121" y="86"/>
                        <a:pt x="121" y="86"/>
                      </a:cubicBezTo>
                      <a:cubicBezTo>
                        <a:pt x="122" y="86"/>
                        <a:pt x="124" y="85"/>
                        <a:pt x="124" y="85"/>
                      </a:cubicBezTo>
                      <a:cubicBezTo>
                        <a:pt x="125" y="84"/>
                        <a:pt x="126" y="83"/>
                        <a:pt x="127" y="82"/>
                      </a:cubicBezTo>
                      <a:cubicBezTo>
                        <a:pt x="129" y="70"/>
                        <a:pt x="126" y="60"/>
                        <a:pt x="122" y="53"/>
                      </a:cubicBezTo>
                      <a:cubicBezTo>
                        <a:pt x="123" y="54"/>
                        <a:pt x="123" y="54"/>
                        <a:pt x="123" y="54"/>
                      </a:cubicBezTo>
                      <a:cubicBezTo>
                        <a:pt x="125" y="56"/>
                        <a:pt x="128" y="57"/>
                        <a:pt x="130" y="55"/>
                      </a:cubicBezTo>
                      <a:cubicBezTo>
                        <a:pt x="132" y="54"/>
                        <a:pt x="133" y="51"/>
                        <a:pt x="131" y="49"/>
                      </a:cubicBezTo>
                      <a:cubicBezTo>
                        <a:pt x="122" y="32"/>
                        <a:pt x="108" y="29"/>
                        <a:pt x="101" y="30"/>
                      </a:cubicBezTo>
                      <a:cubicBezTo>
                        <a:pt x="76" y="0"/>
                        <a:pt x="28" y="20"/>
                        <a:pt x="26" y="21"/>
                      </a:cubicBezTo>
                      <a:cubicBezTo>
                        <a:pt x="24" y="22"/>
                        <a:pt x="23" y="25"/>
                        <a:pt x="23" y="27"/>
                      </a:cubicBezTo>
                      <a:cubicBezTo>
                        <a:pt x="24" y="28"/>
                        <a:pt x="24" y="29"/>
                        <a:pt x="25" y="30"/>
                      </a:cubicBezTo>
                      <a:cubicBezTo>
                        <a:pt x="6" y="44"/>
                        <a:pt x="1" y="67"/>
                        <a:pt x="1" y="68"/>
                      </a:cubicBezTo>
                      <a:cubicBezTo>
                        <a:pt x="0" y="70"/>
                        <a:pt x="2" y="73"/>
                        <a:pt x="4"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91" name="Group 590">
                <a:extLst>
                  <a:ext uri="{FF2B5EF4-FFF2-40B4-BE49-F238E27FC236}">
                    <a16:creationId xmlns:a16="http://schemas.microsoft.com/office/drawing/2014/main" id="{54C4F715-57EF-41F7-9A55-44ECB5C28489}"/>
                  </a:ext>
                </a:extLst>
              </p:cNvPr>
              <p:cNvGrpSpPr/>
              <p:nvPr/>
            </p:nvGrpSpPr>
            <p:grpSpPr>
              <a:xfrm>
                <a:off x="4684511" y="1767828"/>
                <a:ext cx="364654" cy="348448"/>
                <a:chOff x="5967413" y="1743075"/>
                <a:chExt cx="500062" cy="477838"/>
              </a:xfrm>
              <a:grpFill/>
            </p:grpSpPr>
            <p:sp>
              <p:nvSpPr>
                <p:cNvPr id="595" name="Freeform 259">
                  <a:extLst>
                    <a:ext uri="{FF2B5EF4-FFF2-40B4-BE49-F238E27FC236}">
                      <a16:creationId xmlns:a16="http://schemas.microsoft.com/office/drawing/2014/main" id="{88CD349B-0D4E-4D03-88D5-42D94C04884C}"/>
                    </a:ext>
                  </a:extLst>
                </p:cNvPr>
                <p:cNvSpPr>
                  <a:spLocks noEditPoints="1"/>
                </p:cNvSpPr>
                <p:nvPr/>
              </p:nvSpPr>
              <p:spPr bwMode="auto">
                <a:xfrm>
                  <a:off x="6005513" y="1743075"/>
                  <a:ext cx="427037" cy="322263"/>
                </a:xfrm>
                <a:custGeom>
                  <a:avLst/>
                  <a:gdLst>
                    <a:gd name="T0" fmla="*/ 17 w 209"/>
                    <a:gd name="T1" fmla="*/ 158 h 158"/>
                    <a:gd name="T2" fmla="*/ 61 w 209"/>
                    <a:gd name="T3" fmla="*/ 127 h 158"/>
                    <a:gd name="T4" fmla="*/ 70 w 209"/>
                    <a:gd name="T5" fmla="*/ 144 h 158"/>
                    <a:gd name="T6" fmla="*/ 76 w 209"/>
                    <a:gd name="T7" fmla="*/ 151 h 158"/>
                    <a:gd name="T8" fmla="*/ 80 w 209"/>
                    <a:gd name="T9" fmla="*/ 144 h 158"/>
                    <a:gd name="T10" fmla="*/ 79 w 209"/>
                    <a:gd name="T11" fmla="*/ 134 h 158"/>
                    <a:gd name="T12" fmla="*/ 57 w 209"/>
                    <a:gd name="T13" fmla="*/ 94 h 158"/>
                    <a:gd name="T14" fmla="*/ 55 w 209"/>
                    <a:gd name="T15" fmla="*/ 86 h 158"/>
                    <a:gd name="T16" fmla="*/ 52 w 209"/>
                    <a:gd name="T17" fmla="*/ 61 h 158"/>
                    <a:gd name="T18" fmla="*/ 155 w 209"/>
                    <a:gd name="T19" fmla="*/ 61 h 158"/>
                    <a:gd name="T20" fmla="*/ 153 w 209"/>
                    <a:gd name="T21" fmla="*/ 86 h 158"/>
                    <a:gd name="T22" fmla="*/ 150 w 209"/>
                    <a:gd name="T23" fmla="*/ 94 h 158"/>
                    <a:gd name="T24" fmla="*/ 129 w 209"/>
                    <a:gd name="T25" fmla="*/ 134 h 158"/>
                    <a:gd name="T26" fmla="*/ 128 w 209"/>
                    <a:gd name="T27" fmla="*/ 144 h 158"/>
                    <a:gd name="T28" fmla="*/ 137 w 209"/>
                    <a:gd name="T29" fmla="*/ 148 h 158"/>
                    <a:gd name="T30" fmla="*/ 137 w 209"/>
                    <a:gd name="T31" fmla="*/ 139 h 158"/>
                    <a:gd name="T32" fmla="*/ 169 w 209"/>
                    <a:gd name="T33" fmla="*/ 151 h 158"/>
                    <a:gd name="T34" fmla="*/ 191 w 209"/>
                    <a:gd name="T35" fmla="*/ 158 h 158"/>
                    <a:gd name="T36" fmla="*/ 208 w 209"/>
                    <a:gd name="T37" fmla="*/ 147 h 158"/>
                    <a:gd name="T38" fmla="*/ 159 w 209"/>
                    <a:gd name="T39" fmla="*/ 105 h 158"/>
                    <a:gd name="T40" fmla="*/ 155 w 209"/>
                    <a:gd name="T41" fmla="*/ 103 h 158"/>
                    <a:gd name="T42" fmla="*/ 161 w 209"/>
                    <a:gd name="T43" fmla="*/ 80 h 158"/>
                    <a:gd name="T44" fmla="*/ 104 w 209"/>
                    <a:gd name="T45" fmla="*/ 0 h 158"/>
                    <a:gd name="T46" fmla="*/ 46 w 209"/>
                    <a:gd name="T47" fmla="*/ 81 h 158"/>
                    <a:gd name="T48" fmla="*/ 53 w 209"/>
                    <a:gd name="T49" fmla="*/ 103 h 158"/>
                    <a:gd name="T50" fmla="*/ 50 w 209"/>
                    <a:gd name="T51" fmla="*/ 105 h 158"/>
                    <a:gd name="T52" fmla="*/ 1 w 209"/>
                    <a:gd name="T53" fmla="*/ 147 h 158"/>
                    <a:gd name="T54" fmla="*/ 156 w 209"/>
                    <a:gd name="T55" fmla="*/ 115 h 158"/>
                    <a:gd name="T56" fmla="*/ 186 w 209"/>
                    <a:gd name="T57" fmla="*/ 129 h 158"/>
                    <a:gd name="T58" fmla="*/ 197 w 209"/>
                    <a:gd name="T59" fmla="*/ 147 h 158"/>
                    <a:gd name="T60" fmla="*/ 173 w 209"/>
                    <a:gd name="T61" fmla="*/ 142 h 158"/>
                    <a:gd name="T62" fmla="*/ 156 w 209"/>
                    <a:gd name="T63" fmla="*/ 115 h 158"/>
                    <a:gd name="T64" fmla="*/ 50 w 209"/>
                    <a:gd name="T65" fmla="*/ 115 h 158"/>
                    <a:gd name="T66" fmla="*/ 53 w 209"/>
                    <a:gd name="T67" fmla="*/ 122 h 158"/>
                    <a:gd name="T68" fmla="*/ 17 w 209"/>
                    <a:gd name="T69" fmla="*/ 148 h 158"/>
                    <a:gd name="T70" fmla="*/ 11 w 209"/>
                    <a:gd name="T71"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158">
                      <a:moveTo>
                        <a:pt x="8" y="156"/>
                      </a:moveTo>
                      <a:cubicBezTo>
                        <a:pt x="11" y="157"/>
                        <a:pt x="14" y="158"/>
                        <a:pt x="17" y="158"/>
                      </a:cubicBezTo>
                      <a:cubicBezTo>
                        <a:pt x="23" y="158"/>
                        <a:pt x="29" y="156"/>
                        <a:pt x="40" y="151"/>
                      </a:cubicBezTo>
                      <a:cubicBezTo>
                        <a:pt x="52" y="145"/>
                        <a:pt x="59" y="136"/>
                        <a:pt x="61" y="127"/>
                      </a:cubicBezTo>
                      <a:cubicBezTo>
                        <a:pt x="64" y="131"/>
                        <a:pt x="67" y="135"/>
                        <a:pt x="70" y="139"/>
                      </a:cubicBezTo>
                      <a:cubicBezTo>
                        <a:pt x="70" y="144"/>
                        <a:pt x="70" y="144"/>
                        <a:pt x="70" y="144"/>
                      </a:cubicBezTo>
                      <a:cubicBezTo>
                        <a:pt x="70" y="146"/>
                        <a:pt x="71" y="147"/>
                        <a:pt x="71" y="148"/>
                      </a:cubicBezTo>
                      <a:cubicBezTo>
                        <a:pt x="72" y="150"/>
                        <a:pt x="74" y="151"/>
                        <a:pt x="76" y="151"/>
                      </a:cubicBezTo>
                      <a:cubicBezTo>
                        <a:pt x="76" y="151"/>
                        <a:pt x="77" y="151"/>
                        <a:pt x="78" y="150"/>
                      </a:cubicBezTo>
                      <a:cubicBezTo>
                        <a:pt x="80" y="149"/>
                        <a:pt x="81" y="146"/>
                        <a:pt x="80" y="144"/>
                      </a:cubicBezTo>
                      <a:cubicBezTo>
                        <a:pt x="80" y="137"/>
                        <a:pt x="80" y="137"/>
                        <a:pt x="80" y="137"/>
                      </a:cubicBezTo>
                      <a:cubicBezTo>
                        <a:pt x="80" y="136"/>
                        <a:pt x="80" y="134"/>
                        <a:pt x="79" y="134"/>
                      </a:cubicBezTo>
                      <a:cubicBezTo>
                        <a:pt x="69" y="124"/>
                        <a:pt x="63" y="111"/>
                        <a:pt x="62" y="99"/>
                      </a:cubicBezTo>
                      <a:cubicBezTo>
                        <a:pt x="62" y="96"/>
                        <a:pt x="60" y="94"/>
                        <a:pt x="57" y="94"/>
                      </a:cubicBezTo>
                      <a:cubicBezTo>
                        <a:pt x="55" y="94"/>
                        <a:pt x="53" y="92"/>
                        <a:pt x="53" y="89"/>
                      </a:cubicBezTo>
                      <a:cubicBezTo>
                        <a:pt x="53" y="88"/>
                        <a:pt x="54" y="87"/>
                        <a:pt x="55" y="86"/>
                      </a:cubicBezTo>
                      <a:cubicBezTo>
                        <a:pt x="56" y="84"/>
                        <a:pt x="57" y="82"/>
                        <a:pt x="56" y="80"/>
                      </a:cubicBezTo>
                      <a:cubicBezTo>
                        <a:pt x="54" y="74"/>
                        <a:pt x="52" y="68"/>
                        <a:pt x="52" y="61"/>
                      </a:cubicBezTo>
                      <a:cubicBezTo>
                        <a:pt x="52" y="33"/>
                        <a:pt x="75" y="10"/>
                        <a:pt x="104" y="10"/>
                      </a:cubicBezTo>
                      <a:cubicBezTo>
                        <a:pt x="132" y="10"/>
                        <a:pt x="155" y="33"/>
                        <a:pt x="155" y="61"/>
                      </a:cubicBezTo>
                      <a:cubicBezTo>
                        <a:pt x="155" y="68"/>
                        <a:pt x="153" y="74"/>
                        <a:pt x="151" y="80"/>
                      </a:cubicBezTo>
                      <a:cubicBezTo>
                        <a:pt x="150" y="82"/>
                        <a:pt x="151" y="84"/>
                        <a:pt x="153" y="86"/>
                      </a:cubicBezTo>
                      <a:cubicBezTo>
                        <a:pt x="154" y="86"/>
                        <a:pt x="154" y="88"/>
                        <a:pt x="154" y="89"/>
                      </a:cubicBezTo>
                      <a:cubicBezTo>
                        <a:pt x="154" y="92"/>
                        <a:pt x="153" y="94"/>
                        <a:pt x="150" y="94"/>
                      </a:cubicBezTo>
                      <a:cubicBezTo>
                        <a:pt x="148" y="94"/>
                        <a:pt x="145" y="96"/>
                        <a:pt x="145" y="99"/>
                      </a:cubicBezTo>
                      <a:cubicBezTo>
                        <a:pt x="144" y="111"/>
                        <a:pt x="138" y="124"/>
                        <a:pt x="129" y="134"/>
                      </a:cubicBezTo>
                      <a:cubicBezTo>
                        <a:pt x="128" y="134"/>
                        <a:pt x="128" y="136"/>
                        <a:pt x="128" y="137"/>
                      </a:cubicBezTo>
                      <a:cubicBezTo>
                        <a:pt x="128" y="144"/>
                        <a:pt x="128" y="144"/>
                        <a:pt x="128" y="144"/>
                      </a:cubicBezTo>
                      <a:cubicBezTo>
                        <a:pt x="127" y="146"/>
                        <a:pt x="128" y="149"/>
                        <a:pt x="130" y="150"/>
                      </a:cubicBezTo>
                      <a:cubicBezTo>
                        <a:pt x="132" y="151"/>
                        <a:pt x="135" y="150"/>
                        <a:pt x="137" y="148"/>
                      </a:cubicBezTo>
                      <a:cubicBezTo>
                        <a:pt x="137" y="147"/>
                        <a:pt x="137" y="146"/>
                        <a:pt x="137" y="144"/>
                      </a:cubicBezTo>
                      <a:cubicBezTo>
                        <a:pt x="137" y="139"/>
                        <a:pt x="137" y="139"/>
                        <a:pt x="137" y="139"/>
                      </a:cubicBezTo>
                      <a:cubicBezTo>
                        <a:pt x="141" y="135"/>
                        <a:pt x="144" y="131"/>
                        <a:pt x="147" y="126"/>
                      </a:cubicBezTo>
                      <a:cubicBezTo>
                        <a:pt x="150" y="135"/>
                        <a:pt x="156" y="145"/>
                        <a:pt x="169" y="151"/>
                      </a:cubicBezTo>
                      <a:cubicBezTo>
                        <a:pt x="180" y="156"/>
                        <a:pt x="186" y="158"/>
                        <a:pt x="191" y="158"/>
                      </a:cubicBezTo>
                      <a:cubicBezTo>
                        <a:pt x="191" y="158"/>
                        <a:pt x="191" y="158"/>
                        <a:pt x="191" y="158"/>
                      </a:cubicBezTo>
                      <a:cubicBezTo>
                        <a:pt x="195" y="158"/>
                        <a:pt x="198" y="157"/>
                        <a:pt x="201" y="156"/>
                      </a:cubicBezTo>
                      <a:cubicBezTo>
                        <a:pt x="205" y="154"/>
                        <a:pt x="207" y="151"/>
                        <a:pt x="208" y="147"/>
                      </a:cubicBezTo>
                      <a:cubicBezTo>
                        <a:pt x="209" y="140"/>
                        <a:pt x="204" y="130"/>
                        <a:pt x="193" y="121"/>
                      </a:cubicBezTo>
                      <a:cubicBezTo>
                        <a:pt x="181" y="111"/>
                        <a:pt x="168" y="105"/>
                        <a:pt x="159" y="105"/>
                      </a:cubicBezTo>
                      <a:cubicBezTo>
                        <a:pt x="157" y="105"/>
                        <a:pt x="155" y="105"/>
                        <a:pt x="154" y="105"/>
                      </a:cubicBezTo>
                      <a:cubicBezTo>
                        <a:pt x="154" y="105"/>
                        <a:pt x="155" y="104"/>
                        <a:pt x="155" y="103"/>
                      </a:cubicBezTo>
                      <a:cubicBezTo>
                        <a:pt x="160" y="101"/>
                        <a:pt x="164" y="96"/>
                        <a:pt x="164" y="89"/>
                      </a:cubicBezTo>
                      <a:cubicBezTo>
                        <a:pt x="164" y="86"/>
                        <a:pt x="163" y="83"/>
                        <a:pt x="161" y="80"/>
                      </a:cubicBezTo>
                      <a:cubicBezTo>
                        <a:pt x="163" y="74"/>
                        <a:pt x="164" y="68"/>
                        <a:pt x="164" y="61"/>
                      </a:cubicBezTo>
                      <a:cubicBezTo>
                        <a:pt x="164" y="28"/>
                        <a:pt x="137" y="0"/>
                        <a:pt x="104" y="0"/>
                      </a:cubicBezTo>
                      <a:cubicBezTo>
                        <a:pt x="70" y="0"/>
                        <a:pt x="43" y="28"/>
                        <a:pt x="43" y="61"/>
                      </a:cubicBezTo>
                      <a:cubicBezTo>
                        <a:pt x="43" y="68"/>
                        <a:pt x="44" y="75"/>
                        <a:pt x="46" y="81"/>
                      </a:cubicBezTo>
                      <a:cubicBezTo>
                        <a:pt x="44" y="83"/>
                        <a:pt x="43" y="86"/>
                        <a:pt x="43" y="89"/>
                      </a:cubicBezTo>
                      <a:cubicBezTo>
                        <a:pt x="43" y="96"/>
                        <a:pt x="47" y="101"/>
                        <a:pt x="53" y="103"/>
                      </a:cubicBezTo>
                      <a:cubicBezTo>
                        <a:pt x="53" y="104"/>
                        <a:pt x="53" y="104"/>
                        <a:pt x="53" y="105"/>
                      </a:cubicBezTo>
                      <a:cubicBezTo>
                        <a:pt x="52" y="105"/>
                        <a:pt x="51" y="105"/>
                        <a:pt x="50" y="105"/>
                      </a:cubicBezTo>
                      <a:cubicBezTo>
                        <a:pt x="41" y="105"/>
                        <a:pt x="28" y="111"/>
                        <a:pt x="16" y="121"/>
                      </a:cubicBezTo>
                      <a:cubicBezTo>
                        <a:pt x="5" y="130"/>
                        <a:pt x="0" y="140"/>
                        <a:pt x="1" y="147"/>
                      </a:cubicBezTo>
                      <a:cubicBezTo>
                        <a:pt x="2" y="151"/>
                        <a:pt x="4" y="154"/>
                        <a:pt x="8" y="156"/>
                      </a:cubicBezTo>
                      <a:close/>
                      <a:moveTo>
                        <a:pt x="156" y="115"/>
                      </a:moveTo>
                      <a:cubicBezTo>
                        <a:pt x="156" y="115"/>
                        <a:pt x="157" y="115"/>
                        <a:pt x="159" y="115"/>
                      </a:cubicBezTo>
                      <a:cubicBezTo>
                        <a:pt x="164" y="115"/>
                        <a:pt x="175" y="119"/>
                        <a:pt x="186" y="129"/>
                      </a:cubicBezTo>
                      <a:cubicBezTo>
                        <a:pt x="196" y="137"/>
                        <a:pt x="198" y="143"/>
                        <a:pt x="198" y="145"/>
                      </a:cubicBezTo>
                      <a:cubicBezTo>
                        <a:pt x="198" y="146"/>
                        <a:pt x="198" y="146"/>
                        <a:pt x="197" y="147"/>
                      </a:cubicBezTo>
                      <a:cubicBezTo>
                        <a:pt x="195" y="148"/>
                        <a:pt x="193" y="148"/>
                        <a:pt x="191" y="148"/>
                      </a:cubicBezTo>
                      <a:cubicBezTo>
                        <a:pt x="188" y="148"/>
                        <a:pt x="182" y="146"/>
                        <a:pt x="173" y="142"/>
                      </a:cubicBezTo>
                      <a:cubicBezTo>
                        <a:pt x="163" y="137"/>
                        <a:pt x="157" y="128"/>
                        <a:pt x="156" y="122"/>
                      </a:cubicBezTo>
                      <a:cubicBezTo>
                        <a:pt x="155" y="118"/>
                        <a:pt x="156" y="116"/>
                        <a:pt x="156" y="115"/>
                      </a:cubicBezTo>
                      <a:close/>
                      <a:moveTo>
                        <a:pt x="23" y="129"/>
                      </a:moveTo>
                      <a:cubicBezTo>
                        <a:pt x="34" y="119"/>
                        <a:pt x="45" y="115"/>
                        <a:pt x="50" y="115"/>
                      </a:cubicBezTo>
                      <a:cubicBezTo>
                        <a:pt x="52" y="115"/>
                        <a:pt x="52" y="115"/>
                        <a:pt x="53" y="115"/>
                      </a:cubicBezTo>
                      <a:cubicBezTo>
                        <a:pt x="53" y="116"/>
                        <a:pt x="54" y="118"/>
                        <a:pt x="53" y="122"/>
                      </a:cubicBezTo>
                      <a:cubicBezTo>
                        <a:pt x="51" y="128"/>
                        <a:pt x="46" y="137"/>
                        <a:pt x="35" y="142"/>
                      </a:cubicBezTo>
                      <a:cubicBezTo>
                        <a:pt x="26" y="146"/>
                        <a:pt x="21" y="148"/>
                        <a:pt x="17" y="148"/>
                      </a:cubicBezTo>
                      <a:cubicBezTo>
                        <a:pt x="16" y="148"/>
                        <a:pt x="14" y="148"/>
                        <a:pt x="12" y="147"/>
                      </a:cubicBezTo>
                      <a:cubicBezTo>
                        <a:pt x="11" y="146"/>
                        <a:pt x="11" y="146"/>
                        <a:pt x="11" y="145"/>
                      </a:cubicBezTo>
                      <a:cubicBezTo>
                        <a:pt x="10" y="143"/>
                        <a:pt x="12" y="137"/>
                        <a:pt x="23" y="1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96" name="Freeform 260">
                  <a:extLst>
                    <a:ext uri="{FF2B5EF4-FFF2-40B4-BE49-F238E27FC236}">
                      <a16:creationId xmlns:a16="http://schemas.microsoft.com/office/drawing/2014/main" id="{43B0FFC7-0242-4369-93A7-B807B1D177C3}"/>
                    </a:ext>
                  </a:extLst>
                </p:cNvPr>
                <p:cNvSpPr>
                  <a:spLocks noEditPoints="1"/>
                </p:cNvSpPr>
                <p:nvPr/>
              </p:nvSpPr>
              <p:spPr bwMode="auto">
                <a:xfrm>
                  <a:off x="5967413" y="2057400"/>
                  <a:ext cx="500062" cy="163513"/>
                </a:xfrm>
                <a:custGeom>
                  <a:avLst/>
                  <a:gdLst>
                    <a:gd name="T0" fmla="*/ 242 w 245"/>
                    <a:gd name="T1" fmla="*/ 46 h 80"/>
                    <a:gd name="T2" fmla="*/ 163 w 245"/>
                    <a:gd name="T3" fmla="*/ 2 h 80"/>
                    <a:gd name="T4" fmla="*/ 159 w 245"/>
                    <a:gd name="T5" fmla="*/ 2 h 80"/>
                    <a:gd name="T6" fmla="*/ 157 w 245"/>
                    <a:gd name="T7" fmla="*/ 6 h 80"/>
                    <a:gd name="T8" fmla="*/ 123 w 245"/>
                    <a:gd name="T9" fmla="*/ 55 h 80"/>
                    <a:gd name="T10" fmla="*/ 90 w 245"/>
                    <a:gd name="T11" fmla="*/ 6 h 80"/>
                    <a:gd name="T12" fmla="*/ 83 w 245"/>
                    <a:gd name="T13" fmla="*/ 1 h 80"/>
                    <a:gd name="T14" fmla="*/ 3 w 245"/>
                    <a:gd name="T15" fmla="*/ 46 h 80"/>
                    <a:gd name="T16" fmla="*/ 0 w 245"/>
                    <a:gd name="T17" fmla="*/ 53 h 80"/>
                    <a:gd name="T18" fmla="*/ 0 w 245"/>
                    <a:gd name="T19" fmla="*/ 71 h 80"/>
                    <a:gd name="T20" fmla="*/ 10 w 245"/>
                    <a:gd name="T21" fmla="*/ 80 h 80"/>
                    <a:gd name="T22" fmla="*/ 235 w 245"/>
                    <a:gd name="T23" fmla="*/ 80 h 80"/>
                    <a:gd name="T24" fmla="*/ 245 w 245"/>
                    <a:gd name="T25" fmla="*/ 71 h 80"/>
                    <a:gd name="T26" fmla="*/ 245 w 245"/>
                    <a:gd name="T27" fmla="*/ 53 h 80"/>
                    <a:gd name="T28" fmla="*/ 242 w 245"/>
                    <a:gd name="T29" fmla="*/ 46 h 80"/>
                    <a:gd name="T30" fmla="*/ 235 w 245"/>
                    <a:gd name="T31" fmla="*/ 71 h 80"/>
                    <a:gd name="T32" fmla="*/ 9 w 245"/>
                    <a:gd name="T33" fmla="*/ 71 h 80"/>
                    <a:gd name="T34" fmla="*/ 9 w 245"/>
                    <a:gd name="T35" fmla="*/ 53 h 80"/>
                    <a:gd name="T36" fmla="*/ 80 w 245"/>
                    <a:gd name="T37" fmla="*/ 12 h 80"/>
                    <a:gd name="T38" fmla="*/ 123 w 245"/>
                    <a:gd name="T39" fmla="*/ 65 h 80"/>
                    <a:gd name="T40" fmla="*/ 166 w 245"/>
                    <a:gd name="T41" fmla="*/ 13 h 80"/>
                    <a:gd name="T42" fmla="*/ 235 w 245"/>
                    <a:gd name="T43" fmla="*/ 53 h 80"/>
                    <a:gd name="T44" fmla="*/ 235 w 245"/>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80">
                      <a:moveTo>
                        <a:pt x="242" y="46"/>
                      </a:moveTo>
                      <a:cubicBezTo>
                        <a:pt x="219" y="24"/>
                        <a:pt x="192" y="9"/>
                        <a:pt x="163" y="2"/>
                      </a:cubicBezTo>
                      <a:cubicBezTo>
                        <a:pt x="162" y="1"/>
                        <a:pt x="160" y="1"/>
                        <a:pt x="159" y="2"/>
                      </a:cubicBezTo>
                      <a:cubicBezTo>
                        <a:pt x="158" y="3"/>
                        <a:pt x="157" y="4"/>
                        <a:pt x="157" y="6"/>
                      </a:cubicBezTo>
                      <a:cubicBezTo>
                        <a:pt x="155" y="34"/>
                        <a:pt x="140" y="55"/>
                        <a:pt x="123" y="55"/>
                      </a:cubicBezTo>
                      <a:cubicBezTo>
                        <a:pt x="106" y="55"/>
                        <a:pt x="91" y="34"/>
                        <a:pt x="90" y="6"/>
                      </a:cubicBezTo>
                      <a:cubicBezTo>
                        <a:pt x="89" y="3"/>
                        <a:pt x="86" y="0"/>
                        <a:pt x="83" y="1"/>
                      </a:cubicBezTo>
                      <a:cubicBezTo>
                        <a:pt x="53" y="8"/>
                        <a:pt x="25" y="24"/>
                        <a:pt x="3" y="46"/>
                      </a:cubicBezTo>
                      <a:cubicBezTo>
                        <a:pt x="1" y="48"/>
                        <a:pt x="0" y="50"/>
                        <a:pt x="0" y="53"/>
                      </a:cubicBezTo>
                      <a:cubicBezTo>
                        <a:pt x="0" y="71"/>
                        <a:pt x="0" y="71"/>
                        <a:pt x="0" y="71"/>
                      </a:cubicBezTo>
                      <a:cubicBezTo>
                        <a:pt x="0" y="76"/>
                        <a:pt x="4" y="80"/>
                        <a:pt x="10" y="80"/>
                      </a:cubicBezTo>
                      <a:cubicBezTo>
                        <a:pt x="235" y="80"/>
                        <a:pt x="235" y="80"/>
                        <a:pt x="235" y="80"/>
                      </a:cubicBezTo>
                      <a:cubicBezTo>
                        <a:pt x="240" y="80"/>
                        <a:pt x="245" y="76"/>
                        <a:pt x="245" y="71"/>
                      </a:cubicBezTo>
                      <a:cubicBezTo>
                        <a:pt x="245" y="53"/>
                        <a:pt x="245" y="53"/>
                        <a:pt x="245" y="53"/>
                      </a:cubicBezTo>
                      <a:cubicBezTo>
                        <a:pt x="245" y="50"/>
                        <a:pt x="243" y="48"/>
                        <a:pt x="242" y="46"/>
                      </a:cubicBezTo>
                      <a:close/>
                      <a:moveTo>
                        <a:pt x="235" y="71"/>
                      </a:moveTo>
                      <a:cubicBezTo>
                        <a:pt x="9" y="71"/>
                        <a:pt x="9" y="71"/>
                        <a:pt x="9" y="71"/>
                      </a:cubicBezTo>
                      <a:cubicBezTo>
                        <a:pt x="9" y="53"/>
                        <a:pt x="9" y="53"/>
                        <a:pt x="9" y="53"/>
                      </a:cubicBezTo>
                      <a:cubicBezTo>
                        <a:pt x="30" y="33"/>
                        <a:pt x="54" y="19"/>
                        <a:pt x="80" y="12"/>
                      </a:cubicBezTo>
                      <a:cubicBezTo>
                        <a:pt x="84" y="43"/>
                        <a:pt x="102" y="65"/>
                        <a:pt x="123" y="65"/>
                      </a:cubicBezTo>
                      <a:cubicBezTo>
                        <a:pt x="144" y="65"/>
                        <a:pt x="162" y="43"/>
                        <a:pt x="166" y="13"/>
                      </a:cubicBezTo>
                      <a:cubicBezTo>
                        <a:pt x="191" y="20"/>
                        <a:pt x="215" y="34"/>
                        <a:pt x="235" y="53"/>
                      </a:cubicBezTo>
                      <a:lnTo>
                        <a:pt x="235" y="7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92" name="Group 591">
                <a:extLst>
                  <a:ext uri="{FF2B5EF4-FFF2-40B4-BE49-F238E27FC236}">
                    <a16:creationId xmlns:a16="http://schemas.microsoft.com/office/drawing/2014/main" id="{9361E4DC-321F-450A-894A-A815737571A5}"/>
                  </a:ext>
                </a:extLst>
              </p:cNvPr>
              <p:cNvGrpSpPr/>
              <p:nvPr/>
            </p:nvGrpSpPr>
            <p:grpSpPr>
              <a:xfrm>
                <a:off x="5116832" y="1756091"/>
                <a:ext cx="363495" cy="360023"/>
                <a:chOff x="3351213" y="1782763"/>
                <a:chExt cx="498475" cy="493712"/>
              </a:xfrm>
              <a:grpFill/>
            </p:grpSpPr>
            <p:sp>
              <p:nvSpPr>
                <p:cNvPr id="593" name="Freeform 186">
                  <a:extLst>
                    <a:ext uri="{FF2B5EF4-FFF2-40B4-BE49-F238E27FC236}">
                      <a16:creationId xmlns:a16="http://schemas.microsoft.com/office/drawing/2014/main" id="{AC1FB215-3E21-4379-976D-343EB59D0A0F}"/>
                    </a:ext>
                  </a:extLst>
                </p:cNvPr>
                <p:cNvSpPr>
                  <a:spLocks noEditPoints="1"/>
                </p:cNvSpPr>
                <p:nvPr/>
              </p:nvSpPr>
              <p:spPr bwMode="auto">
                <a:xfrm>
                  <a:off x="3475038" y="1782763"/>
                  <a:ext cx="247650" cy="312737"/>
                </a:xfrm>
                <a:custGeom>
                  <a:avLst/>
                  <a:gdLst>
                    <a:gd name="T0" fmla="*/ 10 w 119"/>
                    <a:gd name="T1" fmla="*/ 100 h 151"/>
                    <a:gd name="T2" fmla="*/ 60 w 119"/>
                    <a:gd name="T3" fmla="*/ 151 h 151"/>
                    <a:gd name="T4" fmla="*/ 109 w 119"/>
                    <a:gd name="T5" fmla="*/ 100 h 151"/>
                    <a:gd name="T6" fmla="*/ 119 w 119"/>
                    <a:gd name="T7" fmla="*/ 87 h 151"/>
                    <a:gd name="T8" fmla="*/ 114 w 119"/>
                    <a:gd name="T9" fmla="*/ 76 h 151"/>
                    <a:gd name="T10" fmla="*/ 116 w 119"/>
                    <a:gd name="T11" fmla="*/ 60 h 151"/>
                    <a:gd name="T12" fmla="*/ 60 w 119"/>
                    <a:gd name="T13" fmla="*/ 0 h 151"/>
                    <a:gd name="T14" fmla="*/ 3 w 119"/>
                    <a:gd name="T15" fmla="*/ 60 h 151"/>
                    <a:gd name="T16" fmla="*/ 5 w 119"/>
                    <a:gd name="T17" fmla="*/ 76 h 151"/>
                    <a:gd name="T18" fmla="*/ 0 w 119"/>
                    <a:gd name="T19" fmla="*/ 87 h 151"/>
                    <a:gd name="T20" fmla="*/ 10 w 119"/>
                    <a:gd name="T21" fmla="*/ 100 h 151"/>
                    <a:gd name="T22" fmla="*/ 12 w 119"/>
                    <a:gd name="T23" fmla="*/ 82 h 151"/>
                    <a:gd name="T24" fmla="*/ 15 w 119"/>
                    <a:gd name="T25" fmla="*/ 76 h 151"/>
                    <a:gd name="T26" fmla="*/ 12 w 119"/>
                    <a:gd name="T27" fmla="*/ 60 h 151"/>
                    <a:gd name="T28" fmla="*/ 60 w 119"/>
                    <a:gd name="T29" fmla="*/ 10 h 151"/>
                    <a:gd name="T30" fmla="*/ 107 w 119"/>
                    <a:gd name="T31" fmla="*/ 60 h 151"/>
                    <a:gd name="T32" fmla="*/ 104 w 119"/>
                    <a:gd name="T33" fmla="*/ 76 h 151"/>
                    <a:gd name="T34" fmla="*/ 107 w 119"/>
                    <a:gd name="T35" fmla="*/ 82 h 151"/>
                    <a:gd name="T36" fmla="*/ 109 w 119"/>
                    <a:gd name="T37" fmla="*/ 87 h 151"/>
                    <a:gd name="T38" fmla="*/ 105 w 119"/>
                    <a:gd name="T39" fmla="*/ 91 h 151"/>
                    <a:gd name="T40" fmla="*/ 105 w 119"/>
                    <a:gd name="T41" fmla="*/ 91 h 151"/>
                    <a:gd name="T42" fmla="*/ 100 w 119"/>
                    <a:gd name="T43" fmla="*/ 96 h 151"/>
                    <a:gd name="T44" fmla="*/ 60 w 119"/>
                    <a:gd name="T45" fmla="*/ 141 h 151"/>
                    <a:gd name="T46" fmla="*/ 19 w 119"/>
                    <a:gd name="T47" fmla="*/ 96 h 151"/>
                    <a:gd name="T48" fmla="*/ 14 w 119"/>
                    <a:gd name="T49" fmla="*/ 91 h 151"/>
                    <a:gd name="T50" fmla="*/ 10 w 119"/>
                    <a:gd name="T51" fmla="*/ 87 h 151"/>
                    <a:gd name="T52" fmla="*/ 12 w 119"/>
                    <a:gd name="T53" fmla="*/ 8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51">
                      <a:moveTo>
                        <a:pt x="10" y="100"/>
                      </a:moveTo>
                      <a:cubicBezTo>
                        <a:pt x="13" y="125"/>
                        <a:pt x="33" y="151"/>
                        <a:pt x="60" y="151"/>
                      </a:cubicBezTo>
                      <a:cubicBezTo>
                        <a:pt x="86" y="151"/>
                        <a:pt x="106" y="125"/>
                        <a:pt x="109" y="100"/>
                      </a:cubicBezTo>
                      <a:cubicBezTo>
                        <a:pt x="115" y="98"/>
                        <a:pt x="119" y="93"/>
                        <a:pt x="119" y="87"/>
                      </a:cubicBezTo>
                      <a:cubicBezTo>
                        <a:pt x="119" y="82"/>
                        <a:pt x="117" y="79"/>
                        <a:pt x="114" y="76"/>
                      </a:cubicBezTo>
                      <a:cubicBezTo>
                        <a:pt x="116" y="71"/>
                        <a:pt x="116" y="65"/>
                        <a:pt x="116" y="60"/>
                      </a:cubicBezTo>
                      <a:cubicBezTo>
                        <a:pt x="116" y="27"/>
                        <a:pt x="91" y="0"/>
                        <a:pt x="60" y="0"/>
                      </a:cubicBezTo>
                      <a:cubicBezTo>
                        <a:pt x="28" y="0"/>
                        <a:pt x="3" y="27"/>
                        <a:pt x="3" y="60"/>
                      </a:cubicBezTo>
                      <a:cubicBezTo>
                        <a:pt x="3" y="65"/>
                        <a:pt x="3" y="71"/>
                        <a:pt x="5" y="76"/>
                      </a:cubicBezTo>
                      <a:cubicBezTo>
                        <a:pt x="2" y="79"/>
                        <a:pt x="0" y="82"/>
                        <a:pt x="0" y="87"/>
                      </a:cubicBezTo>
                      <a:cubicBezTo>
                        <a:pt x="0" y="93"/>
                        <a:pt x="4" y="98"/>
                        <a:pt x="10" y="100"/>
                      </a:cubicBezTo>
                      <a:close/>
                      <a:moveTo>
                        <a:pt x="12" y="82"/>
                      </a:moveTo>
                      <a:cubicBezTo>
                        <a:pt x="15" y="81"/>
                        <a:pt x="16" y="79"/>
                        <a:pt x="15" y="76"/>
                      </a:cubicBezTo>
                      <a:cubicBezTo>
                        <a:pt x="13" y="71"/>
                        <a:pt x="12" y="66"/>
                        <a:pt x="12" y="60"/>
                      </a:cubicBezTo>
                      <a:cubicBezTo>
                        <a:pt x="12" y="32"/>
                        <a:pt x="34" y="10"/>
                        <a:pt x="60" y="10"/>
                      </a:cubicBezTo>
                      <a:cubicBezTo>
                        <a:pt x="85" y="10"/>
                        <a:pt x="107" y="32"/>
                        <a:pt x="107" y="60"/>
                      </a:cubicBezTo>
                      <a:cubicBezTo>
                        <a:pt x="107" y="66"/>
                        <a:pt x="106" y="71"/>
                        <a:pt x="104" y="76"/>
                      </a:cubicBezTo>
                      <a:cubicBezTo>
                        <a:pt x="103" y="79"/>
                        <a:pt x="104" y="81"/>
                        <a:pt x="107" y="82"/>
                      </a:cubicBezTo>
                      <a:cubicBezTo>
                        <a:pt x="108" y="83"/>
                        <a:pt x="109" y="85"/>
                        <a:pt x="109" y="87"/>
                      </a:cubicBezTo>
                      <a:cubicBezTo>
                        <a:pt x="109" y="89"/>
                        <a:pt x="107" y="91"/>
                        <a:pt x="105" y="91"/>
                      </a:cubicBezTo>
                      <a:cubicBezTo>
                        <a:pt x="105" y="91"/>
                        <a:pt x="105" y="91"/>
                        <a:pt x="105" y="91"/>
                      </a:cubicBezTo>
                      <a:cubicBezTo>
                        <a:pt x="102" y="91"/>
                        <a:pt x="100" y="93"/>
                        <a:pt x="100" y="96"/>
                      </a:cubicBezTo>
                      <a:cubicBezTo>
                        <a:pt x="98" y="117"/>
                        <a:pt x="81" y="141"/>
                        <a:pt x="60" y="141"/>
                      </a:cubicBezTo>
                      <a:cubicBezTo>
                        <a:pt x="38" y="141"/>
                        <a:pt x="21" y="117"/>
                        <a:pt x="19" y="96"/>
                      </a:cubicBezTo>
                      <a:cubicBezTo>
                        <a:pt x="19" y="93"/>
                        <a:pt x="17" y="91"/>
                        <a:pt x="14" y="91"/>
                      </a:cubicBezTo>
                      <a:cubicBezTo>
                        <a:pt x="12" y="91"/>
                        <a:pt x="10" y="89"/>
                        <a:pt x="10" y="87"/>
                      </a:cubicBezTo>
                      <a:cubicBezTo>
                        <a:pt x="10" y="85"/>
                        <a:pt x="11" y="83"/>
                        <a:pt x="12" y="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94" name="Freeform 187">
                  <a:extLst>
                    <a:ext uri="{FF2B5EF4-FFF2-40B4-BE49-F238E27FC236}">
                      <a16:creationId xmlns:a16="http://schemas.microsoft.com/office/drawing/2014/main" id="{48CE2B98-1C21-4105-B7A7-2F35086F5CD9}"/>
                    </a:ext>
                  </a:extLst>
                </p:cNvPr>
                <p:cNvSpPr>
                  <a:spLocks noEditPoints="1"/>
                </p:cNvSpPr>
                <p:nvPr/>
              </p:nvSpPr>
              <p:spPr bwMode="auto">
                <a:xfrm>
                  <a:off x="3351213" y="2114550"/>
                  <a:ext cx="498475" cy="161925"/>
                </a:xfrm>
                <a:custGeom>
                  <a:avLst/>
                  <a:gdLst>
                    <a:gd name="T0" fmla="*/ 237 w 240"/>
                    <a:gd name="T1" fmla="*/ 44 h 78"/>
                    <a:gd name="T2" fmla="*/ 160 w 240"/>
                    <a:gd name="T3" fmla="*/ 1 h 78"/>
                    <a:gd name="T4" fmla="*/ 156 w 240"/>
                    <a:gd name="T5" fmla="*/ 0 h 78"/>
                    <a:gd name="T6" fmla="*/ 153 w 240"/>
                    <a:gd name="T7" fmla="*/ 0 h 78"/>
                    <a:gd name="T8" fmla="*/ 149 w 240"/>
                    <a:gd name="T9" fmla="*/ 2 h 78"/>
                    <a:gd name="T10" fmla="*/ 120 w 240"/>
                    <a:gd name="T11" fmla="*/ 8 h 78"/>
                    <a:gd name="T12" fmla="*/ 90 w 240"/>
                    <a:gd name="T13" fmla="*/ 2 h 78"/>
                    <a:gd name="T14" fmla="*/ 86 w 240"/>
                    <a:gd name="T15" fmla="*/ 0 h 78"/>
                    <a:gd name="T16" fmla="*/ 84 w 240"/>
                    <a:gd name="T17" fmla="*/ 0 h 78"/>
                    <a:gd name="T18" fmla="*/ 82 w 240"/>
                    <a:gd name="T19" fmla="*/ 1 h 78"/>
                    <a:gd name="T20" fmla="*/ 2 w 240"/>
                    <a:gd name="T21" fmla="*/ 44 h 78"/>
                    <a:gd name="T22" fmla="*/ 0 w 240"/>
                    <a:gd name="T23" fmla="*/ 51 h 78"/>
                    <a:gd name="T24" fmla="*/ 0 w 240"/>
                    <a:gd name="T25" fmla="*/ 69 h 78"/>
                    <a:gd name="T26" fmla="*/ 9 w 240"/>
                    <a:gd name="T27" fmla="*/ 78 h 78"/>
                    <a:gd name="T28" fmla="*/ 230 w 240"/>
                    <a:gd name="T29" fmla="*/ 78 h 78"/>
                    <a:gd name="T30" fmla="*/ 240 w 240"/>
                    <a:gd name="T31" fmla="*/ 69 h 78"/>
                    <a:gd name="T32" fmla="*/ 240 w 240"/>
                    <a:gd name="T33" fmla="*/ 51 h 78"/>
                    <a:gd name="T34" fmla="*/ 237 w 240"/>
                    <a:gd name="T35" fmla="*/ 44 h 78"/>
                    <a:gd name="T36" fmla="*/ 230 w 240"/>
                    <a:gd name="T37" fmla="*/ 69 h 78"/>
                    <a:gd name="T38" fmla="*/ 9 w 240"/>
                    <a:gd name="T39" fmla="*/ 69 h 78"/>
                    <a:gd name="T40" fmla="*/ 9 w 240"/>
                    <a:gd name="T41" fmla="*/ 51 h 78"/>
                    <a:gd name="T42" fmla="*/ 84 w 240"/>
                    <a:gd name="T43" fmla="*/ 10 h 78"/>
                    <a:gd name="T44" fmla="*/ 86 w 240"/>
                    <a:gd name="T45" fmla="*/ 10 h 78"/>
                    <a:gd name="T46" fmla="*/ 120 w 240"/>
                    <a:gd name="T47" fmla="*/ 18 h 78"/>
                    <a:gd name="T48" fmla="*/ 153 w 240"/>
                    <a:gd name="T49" fmla="*/ 10 h 78"/>
                    <a:gd name="T50" fmla="*/ 156 w 240"/>
                    <a:gd name="T51" fmla="*/ 10 h 78"/>
                    <a:gd name="T52" fmla="*/ 157 w 240"/>
                    <a:gd name="T53" fmla="*/ 11 h 78"/>
                    <a:gd name="T54" fmla="*/ 230 w 240"/>
                    <a:gd name="T55" fmla="*/ 51 h 78"/>
                    <a:gd name="T56" fmla="*/ 230 w 240"/>
                    <a:gd name="T57" fmla="*/ 69 h 78"/>
                    <a:gd name="T58" fmla="*/ 230 w 240"/>
                    <a:gd name="T59" fmla="*/ 74 h 78"/>
                    <a:gd name="T60" fmla="*/ 230 w 240"/>
                    <a:gd name="T61" fmla="*/ 69 h 78"/>
                    <a:gd name="T62" fmla="*/ 230 w 240"/>
                    <a:gd name="T63" fmla="*/ 69 h 78"/>
                    <a:gd name="T64" fmla="*/ 230 w 240"/>
                    <a:gd name="T6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78">
                      <a:moveTo>
                        <a:pt x="237" y="44"/>
                      </a:moveTo>
                      <a:cubicBezTo>
                        <a:pt x="215" y="23"/>
                        <a:pt x="188" y="9"/>
                        <a:pt x="160" y="1"/>
                      </a:cubicBezTo>
                      <a:cubicBezTo>
                        <a:pt x="159" y="1"/>
                        <a:pt x="157" y="0"/>
                        <a:pt x="156" y="0"/>
                      </a:cubicBezTo>
                      <a:cubicBezTo>
                        <a:pt x="153" y="0"/>
                        <a:pt x="153" y="0"/>
                        <a:pt x="153" y="0"/>
                      </a:cubicBezTo>
                      <a:cubicBezTo>
                        <a:pt x="152" y="0"/>
                        <a:pt x="150" y="1"/>
                        <a:pt x="149" y="2"/>
                      </a:cubicBezTo>
                      <a:cubicBezTo>
                        <a:pt x="141" y="6"/>
                        <a:pt x="130" y="8"/>
                        <a:pt x="120" y="8"/>
                      </a:cubicBezTo>
                      <a:cubicBezTo>
                        <a:pt x="109" y="8"/>
                        <a:pt x="98" y="6"/>
                        <a:pt x="90" y="2"/>
                      </a:cubicBezTo>
                      <a:cubicBezTo>
                        <a:pt x="89" y="1"/>
                        <a:pt x="87" y="0"/>
                        <a:pt x="86" y="0"/>
                      </a:cubicBezTo>
                      <a:cubicBezTo>
                        <a:pt x="84" y="0"/>
                        <a:pt x="84" y="0"/>
                        <a:pt x="84" y="0"/>
                      </a:cubicBezTo>
                      <a:cubicBezTo>
                        <a:pt x="83" y="0"/>
                        <a:pt x="82" y="1"/>
                        <a:pt x="82" y="1"/>
                      </a:cubicBezTo>
                      <a:cubicBezTo>
                        <a:pt x="52" y="8"/>
                        <a:pt x="25" y="23"/>
                        <a:pt x="2" y="44"/>
                      </a:cubicBezTo>
                      <a:cubicBezTo>
                        <a:pt x="1" y="46"/>
                        <a:pt x="0" y="49"/>
                        <a:pt x="0" y="51"/>
                      </a:cubicBezTo>
                      <a:cubicBezTo>
                        <a:pt x="0" y="69"/>
                        <a:pt x="0" y="69"/>
                        <a:pt x="0" y="69"/>
                      </a:cubicBezTo>
                      <a:cubicBezTo>
                        <a:pt x="0" y="74"/>
                        <a:pt x="4" y="78"/>
                        <a:pt x="9" y="78"/>
                      </a:cubicBezTo>
                      <a:cubicBezTo>
                        <a:pt x="230" y="78"/>
                        <a:pt x="230" y="78"/>
                        <a:pt x="230" y="78"/>
                      </a:cubicBezTo>
                      <a:cubicBezTo>
                        <a:pt x="235" y="78"/>
                        <a:pt x="240" y="74"/>
                        <a:pt x="240" y="69"/>
                      </a:cubicBezTo>
                      <a:cubicBezTo>
                        <a:pt x="240" y="51"/>
                        <a:pt x="240" y="51"/>
                        <a:pt x="240" y="51"/>
                      </a:cubicBezTo>
                      <a:cubicBezTo>
                        <a:pt x="240" y="49"/>
                        <a:pt x="238" y="46"/>
                        <a:pt x="237" y="44"/>
                      </a:cubicBezTo>
                      <a:close/>
                      <a:moveTo>
                        <a:pt x="230" y="69"/>
                      </a:moveTo>
                      <a:cubicBezTo>
                        <a:pt x="9" y="69"/>
                        <a:pt x="9" y="69"/>
                        <a:pt x="9" y="69"/>
                      </a:cubicBezTo>
                      <a:cubicBezTo>
                        <a:pt x="9" y="51"/>
                        <a:pt x="9" y="51"/>
                        <a:pt x="9" y="51"/>
                      </a:cubicBezTo>
                      <a:cubicBezTo>
                        <a:pt x="30" y="31"/>
                        <a:pt x="56" y="17"/>
                        <a:pt x="84" y="10"/>
                      </a:cubicBezTo>
                      <a:cubicBezTo>
                        <a:pt x="86" y="10"/>
                        <a:pt x="86" y="10"/>
                        <a:pt x="86" y="10"/>
                      </a:cubicBezTo>
                      <a:cubicBezTo>
                        <a:pt x="95" y="15"/>
                        <a:pt x="107" y="18"/>
                        <a:pt x="120" y="18"/>
                      </a:cubicBezTo>
                      <a:cubicBezTo>
                        <a:pt x="132" y="18"/>
                        <a:pt x="144" y="15"/>
                        <a:pt x="153" y="10"/>
                      </a:cubicBezTo>
                      <a:cubicBezTo>
                        <a:pt x="156" y="10"/>
                        <a:pt x="156" y="10"/>
                        <a:pt x="156" y="10"/>
                      </a:cubicBezTo>
                      <a:cubicBezTo>
                        <a:pt x="156" y="10"/>
                        <a:pt x="157" y="10"/>
                        <a:pt x="157" y="11"/>
                      </a:cubicBezTo>
                      <a:cubicBezTo>
                        <a:pt x="184" y="17"/>
                        <a:pt x="209" y="31"/>
                        <a:pt x="230" y="51"/>
                      </a:cubicBezTo>
                      <a:lnTo>
                        <a:pt x="230" y="69"/>
                      </a:lnTo>
                      <a:close/>
                      <a:moveTo>
                        <a:pt x="230" y="74"/>
                      </a:moveTo>
                      <a:cubicBezTo>
                        <a:pt x="230" y="69"/>
                        <a:pt x="230" y="69"/>
                        <a:pt x="230" y="69"/>
                      </a:cubicBezTo>
                      <a:cubicBezTo>
                        <a:pt x="230" y="69"/>
                        <a:pt x="230" y="69"/>
                        <a:pt x="230" y="69"/>
                      </a:cubicBezTo>
                      <a:lnTo>
                        <a:pt x="230"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sp>
          <p:nvSpPr>
            <p:cNvPr id="517" name="Rectangle 516">
              <a:extLst>
                <a:ext uri="{FF2B5EF4-FFF2-40B4-BE49-F238E27FC236}">
                  <a16:creationId xmlns:a16="http://schemas.microsoft.com/office/drawing/2014/main" id="{DC920EA4-01F3-4207-BD56-4816122CD355}"/>
                </a:ext>
              </a:extLst>
            </p:cNvPr>
            <p:cNvSpPr/>
            <p:nvPr/>
          </p:nvSpPr>
          <p:spPr>
            <a:xfrm>
              <a:off x="1806981" y="2888937"/>
              <a:ext cx="596628" cy="608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518" name="Group 517">
              <a:extLst>
                <a:ext uri="{FF2B5EF4-FFF2-40B4-BE49-F238E27FC236}">
                  <a16:creationId xmlns:a16="http://schemas.microsoft.com/office/drawing/2014/main" id="{35E8E94B-0919-421C-850D-8029D9B61B0B}"/>
                </a:ext>
              </a:extLst>
            </p:cNvPr>
            <p:cNvGrpSpPr/>
            <p:nvPr/>
          </p:nvGrpSpPr>
          <p:grpSpPr>
            <a:xfrm>
              <a:off x="1833523" y="2904134"/>
              <a:ext cx="543559" cy="558977"/>
              <a:chOff x="4684511" y="1297884"/>
              <a:chExt cx="795824" cy="818392"/>
            </a:xfrm>
            <a:solidFill>
              <a:srgbClr val="A6A6A6"/>
            </a:solidFill>
          </p:grpSpPr>
          <p:grpSp>
            <p:nvGrpSpPr>
              <p:cNvPr id="573" name="Group 572">
                <a:extLst>
                  <a:ext uri="{FF2B5EF4-FFF2-40B4-BE49-F238E27FC236}">
                    <a16:creationId xmlns:a16="http://schemas.microsoft.com/office/drawing/2014/main" id="{1956F7D7-873B-49A0-AE06-792E848887CA}"/>
                  </a:ext>
                </a:extLst>
              </p:cNvPr>
              <p:cNvGrpSpPr/>
              <p:nvPr/>
            </p:nvGrpSpPr>
            <p:grpSpPr>
              <a:xfrm>
                <a:off x="4701239" y="1321033"/>
                <a:ext cx="363497" cy="360023"/>
                <a:chOff x="4360863" y="1784350"/>
                <a:chExt cx="498476" cy="493713"/>
              </a:xfrm>
              <a:grpFill/>
            </p:grpSpPr>
            <p:sp>
              <p:nvSpPr>
                <p:cNvPr id="583" name="Freeform 188">
                  <a:extLst>
                    <a:ext uri="{FF2B5EF4-FFF2-40B4-BE49-F238E27FC236}">
                      <a16:creationId xmlns:a16="http://schemas.microsoft.com/office/drawing/2014/main" id="{E6400A52-4C9E-4723-943B-135D0D9D61AB}"/>
                    </a:ext>
                  </a:extLst>
                </p:cNvPr>
                <p:cNvSpPr>
                  <a:spLocks/>
                </p:cNvSpPr>
                <p:nvPr/>
              </p:nvSpPr>
              <p:spPr bwMode="auto">
                <a:xfrm>
                  <a:off x="4654551" y="2116138"/>
                  <a:ext cx="204788" cy="161925"/>
                </a:xfrm>
                <a:custGeom>
                  <a:avLst/>
                  <a:gdLst>
                    <a:gd name="T0" fmla="*/ 96 w 99"/>
                    <a:gd name="T1" fmla="*/ 44 h 78"/>
                    <a:gd name="T2" fmla="*/ 13 w 99"/>
                    <a:gd name="T3" fmla="*/ 0 h 78"/>
                    <a:gd name="T4" fmla="*/ 12 w 99"/>
                    <a:gd name="T5" fmla="*/ 0 h 78"/>
                    <a:gd name="T6" fmla="*/ 8 w 99"/>
                    <a:gd name="T7" fmla="*/ 5 h 78"/>
                    <a:gd name="T8" fmla="*/ 13 w 99"/>
                    <a:gd name="T9" fmla="*/ 9 h 78"/>
                    <a:gd name="T10" fmla="*/ 15 w 99"/>
                    <a:gd name="T11" fmla="*/ 9 h 78"/>
                    <a:gd name="T12" fmla="*/ 89 w 99"/>
                    <a:gd name="T13" fmla="*/ 51 h 78"/>
                    <a:gd name="T14" fmla="*/ 89 w 99"/>
                    <a:gd name="T15" fmla="*/ 68 h 78"/>
                    <a:gd name="T16" fmla="*/ 5 w 99"/>
                    <a:gd name="T17" fmla="*/ 68 h 78"/>
                    <a:gd name="T18" fmla="*/ 0 w 99"/>
                    <a:gd name="T19" fmla="*/ 73 h 78"/>
                    <a:gd name="T20" fmla="*/ 5 w 99"/>
                    <a:gd name="T21" fmla="*/ 78 h 78"/>
                    <a:gd name="T22" fmla="*/ 89 w 99"/>
                    <a:gd name="T23" fmla="*/ 78 h 78"/>
                    <a:gd name="T24" fmla="*/ 99 w 99"/>
                    <a:gd name="T25" fmla="*/ 68 h 78"/>
                    <a:gd name="T26" fmla="*/ 99 w 99"/>
                    <a:gd name="T27" fmla="*/ 51 h 78"/>
                    <a:gd name="T28" fmla="*/ 96 w 99"/>
                    <a:gd name="T29"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78">
                      <a:moveTo>
                        <a:pt x="96" y="44"/>
                      </a:moveTo>
                      <a:cubicBezTo>
                        <a:pt x="67" y="16"/>
                        <a:pt x="27" y="0"/>
                        <a:pt x="13" y="0"/>
                      </a:cubicBezTo>
                      <a:cubicBezTo>
                        <a:pt x="13" y="0"/>
                        <a:pt x="12" y="0"/>
                        <a:pt x="12" y="0"/>
                      </a:cubicBezTo>
                      <a:cubicBezTo>
                        <a:pt x="9" y="0"/>
                        <a:pt x="7" y="2"/>
                        <a:pt x="8" y="5"/>
                      </a:cubicBezTo>
                      <a:cubicBezTo>
                        <a:pt x="8" y="8"/>
                        <a:pt x="10" y="10"/>
                        <a:pt x="13" y="9"/>
                      </a:cubicBezTo>
                      <a:cubicBezTo>
                        <a:pt x="15" y="9"/>
                        <a:pt x="15" y="9"/>
                        <a:pt x="15" y="9"/>
                      </a:cubicBezTo>
                      <a:cubicBezTo>
                        <a:pt x="20" y="12"/>
                        <a:pt x="54" y="16"/>
                        <a:pt x="89" y="51"/>
                      </a:cubicBezTo>
                      <a:cubicBezTo>
                        <a:pt x="89" y="68"/>
                        <a:pt x="89" y="68"/>
                        <a:pt x="89" y="68"/>
                      </a:cubicBezTo>
                      <a:cubicBezTo>
                        <a:pt x="5" y="68"/>
                        <a:pt x="5" y="68"/>
                        <a:pt x="5" y="68"/>
                      </a:cubicBezTo>
                      <a:cubicBezTo>
                        <a:pt x="2" y="68"/>
                        <a:pt x="0" y="70"/>
                        <a:pt x="0" y="73"/>
                      </a:cubicBezTo>
                      <a:cubicBezTo>
                        <a:pt x="0" y="76"/>
                        <a:pt x="2" y="78"/>
                        <a:pt x="5" y="78"/>
                      </a:cubicBezTo>
                      <a:cubicBezTo>
                        <a:pt x="89" y="78"/>
                        <a:pt x="89" y="78"/>
                        <a:pt x="89" y="78"/>
                      </a:cubicBezTo>
                      <a:cubicBezTo>
                        <a:pt x="94" y="78"/>
                        <a:pt x="99" y="73"/>
                        <a:pt x="99" y="68"/>
                      </a:cubicBezTo>
                      <a:cubicBezTo>
                        <a:pt x="99" y="51"/>
                        <a:pt x="99" y="51"/>
                        <a:pt x="99" y="51"/>
                      </a:cubicBezTo>
                      <a:cubicBezTo>
                        <a:pt x="99" y="48"/>
                        <a:pt x="98" y="46"/>
                        <a:pt x="96"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4" name="Freeform 189">
                  <a:extLst>
                    <a:ext uri="{FF2B5EF4-FFF2-40B4-BE49-F238E27FC236}">
                      <a16:creationId xmlns:a16="http://schemas.microsoft.com/office/drawing/2014/main" id="{C8E31AC7-01AB-4B1A-9935-27607D9B8970}"/>
                    </a:ext>
                  </a:extLst>
                </p:cNvPr>
                <p:cNvSpPr>
                  <a:spLocks/>
                </p:cNvSpPr>
                <p:nvPr/>
              </p:nvSpPr>
              <p:spPr bwMode="auto">
                <a:xfrm>
                  <a:off x="4360863" y="2116138"/>
                  <a:ext cx="203200" cy="161925"/>
                </a:xfrm>
                <a:custGeom>
                  <a:avLst/>
                  <a:gdLst>
                    <a:gd name="T0" fmla="*/ 93 w 98"/>
                    <a:gd name="T1" fmla="*/ 68 h 78"/>
                    <a:gd name="T2" fmla="*/ 9 w 98"/>
                    <a:gd name="T3" fmla="*/ 68 h 78"/>
                    <a:gd name="T4" fmla="*/ 9 w 98"/>
                    <a:gd name="T5" fmla="*/ 51 h 78"/>
                    <a:gd name="T6" fmla="*/ 86 w 98"/>
                    <a:gd name="T7" fmla="*/ 9 h 78"/>
                    <a:gd name="T8" fmla="*/ 91 w 98"/>
                    <a:gd name="T9" fmla="*/ 5 h 78"/>
                    <a:gd name="T10" fmla="*/ 86 w 98"/>
                    <a:gd name="T11" fmla="*/ 0 h 78"/>
                    <a:gd name="T12" fmla="*/ 86 w 98"/>
                    <a:gd name="T13" fmla="*/ 0 h 78"/>
                    <a:gd name="T14" fmla="*/ 3 w 98"/>
                    <a:gd name="T15" fmla="*/ 44 h 78"/>
                    <a:gd name="T16" fmla="*/ 0 w 98"/>
                    <a:gd name="T17" fmla="*/ 51 h 78"/>
                    <a:gd name="T18" fmla="*/ 0 w 98"/>
                    <a:gd name="T19" fmla="*/ 68 h 78"/>
                    <a:gd name="T20" fmla="*/ 9 w 98"/>
                    <a:gd name="T21" fmla="*/ 78 h 78"/>
                    <a:gd name="T22" fmla="*/ 93 w 98"/>
                    <a:gd name="T23" fmla="*/ 78 h 78"/>
                    <a:gd name="T24" fmla="*/ 98 w 98"/>
                    <a:gd name="T25" fmla="*/ 73 h 78"/>
                    <a:gd name="T26" fmla="*/ 93 w 98"/>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93" y="68"/>
                      </a:moveTo>
                      <a:cubicBezTo>
                        <a:pt x="9" y="68"/>
                        <a:pt x="9" y="68"/>
                        <a:pt x="9" y="68"/>
                      </a:cubicBezTo>
                      <a:cubicBezTo>
                        <a:pt x="9" y="51"/>
                        <a:pt x="9" y="51"/>
                        <a:pt x="9" y="51"/>
                      </a:cubicBezTo>
                      <a:cubicBezTo>
                        <a:pt x="37" y="23"/>
                        <a:pt x="75" y="9"/>
                        <a:pt x="86" y="9"/>
                      </a:cubicBezTo>
                      <a:cubicBezTo>
                        <a:pt x="89" y="9"/>
                        <a:pt x="91" y="7"/>
                        <a:pt x="91" y="5"/>
                      </a:cubicBezTo>
                      <a:cubicBezTo>
                        <a:pt x="91" y="2"/>
                        <a:pt x="89" y="0"/>
                        <a:pt x="86" y="0"/>
                      </a:cubicBezTo>
                      <a:cubicBezTo>
                        <a:pt x="86" y="0"/>
                        <a:pt x="86" y="0"/>
                        <a:pt x="86" y="0"/>
                      </a:cubicBezTo>
                      <a:cubicBezTo>
                        <a:pt x="74" y="0"/>
                        <a:pt x="34" y="13"/>
                        <a:pt x="3" y="44"/>
                      </a:cubicBezTo>
                      <a:cubicBezTo>
                        <a:pt x="1" y="46"/>
                        <a:pt x="0" y="48"/>
                        <a:pt x="0" y="51"/>
                      </a:cubicBezTo>
                      <a:cubicBezTo>
                        <a:pt x="0" y="68"/>
                        <a:pt x="0" y="68"/>
                        <a:pt x="0" y="68"/>
                      </a:cubicBezTo>
                      <a:cubicBezTo>
                        <a:pt x="0" y="73"/>
                        <a:pt x="4" y="78"/>
                        <a:pt x="9" y="78"/>
                      </a:cubicBezTo>
                      <a:cubicBezTo>
                        <a:pt x="93" y="78"/>
                        <a:pt x="93" y="78"/>
                        <a:pt x="93" y="78"/>
                      </a:cubicBezTo>
                      <a:cubicBezTo>
                        <a:pt x="96" y="78"/>
                        <a:pt x="98" y="76"/>
                        <a:pt x="98" y="73"/>
                      </a:cubicBezTo>
                      <a:cubicBezTo>
                        <a:pt x="98" y="70"/>
                        <a:pt x="96" y="68"/>
                        <a:pt x="93"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5" name="Freeform 190">
                  <a:extLst>
                    <a:ext uri="{FF2B5EF4-FFF2-40B4-BE49-F238E27FC236}">
                      <a16:creationId xmlns:a16="http://schemas.microsoft.com/office/drawing/2014/main" id="{4BD0370E-9346-41B1-88DC-569476E1F763}"/>
                    </a:ext>
                  </a:extLst>
                </p:cNvPr>
                <p:cNvSpPr>
                  <a:spLocks/>
                </p:cNvSpPr>
                <p:nvPr/>
              </p:nvSpPr>
              <p:spPr bwMode="auto">
                <a:xfrm>
                  <a:off x="4486276" y="1784350"/>
                  <a:ext cx="246063" cy="322262"/>
                </a:xfrm>
                <a:custGeom>
                  <a:avLst/>
                  <a:gdLst>
                    <a:gd name="T0" fmla="*/ 10 w 119"/>
                    <a:gd name="T1" fmla="*/ 99 h 155"/>
                    <a:gd name="T2" fmla="*/ 27 w 119"/>
                    <a:gd name="T3" fmla="*/ 134 h 155"/>
                    <a:gd name="T4" fmla="*/ 27 w 119"/>
                    <a:gd name="T5" fmla="*/ 148 h 155"/>
                    <a:gd name="T6" fmla="*/ 27 w 119"/>
                    <a:gd name="T7" fmla="*/ 151 h 155"/>
                    <a:gd name="T8" fmla="*/ 32 w 119"/>
                    <a:gd name="T9" fmla="*/ 154 h 155"/>
                    <a:gd name="T10" fmla="*/ 34 w 119"/>
                    <a:gd name="T11" fmla="*/ 153 h 155"/>
                    <a:gd name="T12" fmla="*/ 36 w 119"/>
                    <a:gd name="T13" fmla="*/ 147 h 155"/>
                    <a:gd name="T14" fmla="*/ 36 w 119"/>
                    <a:gd name="T15" fmla="*/ 132 h 155"/>
                    <a:gd name="T16" fmla="*/ 35 w 119"/>
                    <a:gd name="T17" fmla="*/ 129 h 155"/>
                    <a:gd name="T18" fmla="*/ 19 w 119"/>
                    <a:gd name="T19" fmla="*/ 95 h 155"/>
                    <a:gd name="T20" fmla="*/ 14 w 119"/>
                    <a:gd name="T21" fmla="*/ 90 h 155"/>
                    <a:gd name="T22" fmla="*/ 10 w 119"/>
                    <a:gd name="T23" fmla="*/ 86 h 155"/>
                    <a:gd name="T24" fmla="*/ 13 w 119"/>
                    <a:gd name="T25" fmla="*/ 82 h 155"/>
                    <a:gd name="T26" fmla="*/ 15 w 119"/>
                    <a:gd name="T27" fmla="*/ 76 h 155"/>
                    <a:gd name="T28" fmla="*/ 13 w 119"/>
                    <a:gd name="T29" fmla="*/ 59 h 155"/>
                    <a:gd name="T30" fmla="*/ 60 w 119"/>
                    <a:gd name="T31" fmla="*/ 9 h 155"/>
                    <a:gd name="T32" fmla="*/ 107 w 119"/>
                    <a:gd name="T33" fmla="*/ 59 h 155"/>
                    <a:gd name="T34" fmla="*/ 104 w 119"/>
                    <a:gd name="T35" fmla="*/ 76 h 155"/>
                    <a:gd name="T36" fmla="*/ 107 w 119"/>
                    <a:gd name="T37" fmla="*/ 82 h 155"/>
                    <a:gd name="T38" fmla="*/ 109 w 119"/>
                    <a:gd name="T39" fmla="*/ 86 h 155"/>
                    <a:gd name="T40" fmla="*/ 105 w 119"/>
                    <a:gd name="T41" fmla="*/ 90 h 155"/>
                    <a:gd name="T42" fmla="*/ 100 w 119"/>
                    <a:gd name="T43" fmla="*/ 95 h 155"/>
                    <a:gd name="T44" fmla="*/ 84 w 119"/>
                    <a:gd name="T45" fmla="*/ 129 h 155"/>
                    <a:gd name="T46" fmla="*/ 83 w 119"/>
                    <a:gd name="T47" fmla="*/ 133 h 155"/>
                    <a:gd name="T48" fmla="*/ 83 w 119"/>
                    <a:gd name="T49" fmla="*/ 147 h 155"/>
                    <a:gd name="T50" fmla="*/ 85 w 119"/>
                    <a:gd name="T51" fmla="*/ 153 h 155"/>
                    <a:gd name="T52" fmla="*/ 92 w 119"/>
                    <a:gd name="T53" fmla="*/ 151 h 155"/>
                    <a:gd name="T54" fmla="*/ 92 w 119"/>
                    <a:gd name="T55" fmla="*/ 148 h 155"/>
                    <a:gd name="T56" fmla="*/ 92 w 119"/>
                    <a:gd name="T57" fmla="*/ 135 h 155"/>
                    <a:gd name="T58" fmla="*/ 109 w 119"/>
                    <a:gd name="T59" fmla="*/ 99 h 155"/>
                    <a:gd name="T60" fmla="*/ 119 w 119"/>
                    <a:gd name="T61" fmla="*/ 86 h 155"/>
                    <a:gd name="T62" fmla="*/ 114 w 119"/>
                    <a:gd name="T63" fmla="*/ 75 h 155"/>
                    <a:gd name="T64" fmla="*/ 116 w 119"/>
                    <a:gd name="T65" fmla="*/ 59 h 155"/>
                    <a:gd name="T66" fmla="*/ 60 w 119"/>
                    <a:gd name="T67" fmla="*/ 0 h 155"/>
                    <a:gd name="T68" fmla="*/ 3 w 119"/>
                    <a:gd name="T69" fmla="*/ 59 h 155"/>
                    <a:gd name="T70" fmla="*/ 5 w 119"/>
                    <a:gd name="T71" fmla="*/ 75 h 155"/>
                    <a:gd name="T72" fmla="*/ 0 w 119"/>
                    <a:gd name="T73" fmla="*/ 86 h 155"/>
                    <a:gd name="T74" fmla="*/ 10 w 119"/>
                    <a:gd name="T75"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55">
                      <a:moveTo>
                        <a:pt x="10" y="99"/>
                      </a:moveTo>
                      <a:cubicBezTo>
                        <a:pt x="12" y="112"/>
                        <a:pt x="18" y="125"/>
                        <a:pt x="27" y="134"/>
                      </a:cubicBezTo>
                      <a:cubicBezTo>
                        <a:pt x="27" y="148"/>
                        <a:pt x="27" y="148"/>
                        <a:pt x="27" y="148"/>
                      </a:cubicBezTo>
                      <a:cubicBezTo>
                        <a:pt x="27" y="149"/>
                        <a:pt x="27" y="150"/>
                        <a:pt x="27" y="151"/>
                      </a:cubicBezTo>
                      <a:cubicBezTo>
                        <a:pt x="28" y="153"/>
                        <a:pt x="30" y="154"/>
                        <a:pt x="32" y="154"/>
                      </a:cubicBezTo>
                      <a:cubicBezTo>
                        <a:pt x="33" y="154"/>
                        <a:pt x="33" y="154"/>
                        <a:pt x="34" y="153"/>
                      </a:cubicBezTo>
                      <a:cubicBezTo>
                        <a:pt x="36" y="152"/>
                        <a:pt x="37" y="150"/>
                        <a:pt x="36" y="147"/>
                      </a:cubicBezTo>
                      <a:cubicBezTo>
                        <a:pt x="36" y="132"/>
                        <a:pt x="36" y="132"/>
                        <a:pt x="36" y="132"/>
                      </a:cubicBezTo>
                      <a:cubicBezTo>
                        <a:pt x="36" y="131"/>
                        <a:pt x="36" y="130"/>
                        <a:pt x="35" y="129"/>
                      </a:cubicBezTo>
                      <a:cubicBezTo>
                        <a:pt x="26" y="120"/>
                        <a:pt x="20" y="107"/>
                        <a:pt x="19" y="95"/>
                      </a:cubicBezTo>
                      <a:cubicBezTo>
                        <a:pt x="19" y="92"/>
                        <a:pt x="17" y="90"/>
                        <a:pt x="14" y="90"/>
                      </a:cubicBezTo>
                      <a:cubicBezTo>
                        <a:pt x="12" y="90"/>
                        <a:pt x="10" y="88"/>
                        <a:pt x="10" y="86"/>
                      </a:cubicBezTo>
                      <a:cubicBezTo>
                        <a:pt x="10" y="84"/>
                        <a:pt x="11" y="82"/>
                        <a:pt x="13" y="82"/>
                      </a:cubicBezTo>
                      <a:cubicBezTo>
                        <a:pt x="15" y="81"/>
                        <a:pt x="16" y="78"/>
                        <a:pt x="15" y="76"/>
                      </a:cubicBezTo>
                      <a:cubicBezTo>
                        <a:pt x="13" y="70"/>
                        <a:pt x="13" y="65"/>
                        <a:pt x="13" y="59"/>
                      </a:cubicBezTo>
                      <a:cubicBezTo>
                        <a:pt x="13" y="32"/>
                        <a:pt x="34" y="9"/>
                        <a:pt x="60" y="9"/>
                      </a:cubicBezTo>
                      <a:cubicBezTo>
                        <a:pt x="86" y="9"/>
                        <a:pt x="107" y="32"/>
                        <a:pt x="107" y="59"/>
                      </a:cubicBezTo>
                      <a:cubicBezTo>
                        <a:pt x="107" y="65"/>
                        <a:pt x="106" y="70"/>
                        <a:pt x="104" y="76"/>
                      </a:cubicBezTo>
                      <a:cubicBezTo>
                        <a:pt x="103" y="78"/>
                        <a:pt x="105" y="81"/>
                        <a:pt x="107" y="82"/>
                      </a:cubicBezTo>
                      <a:cubicBezTo>
                        <a:pt x="108" y="82"/>
                        <a:pt x="109" y="84"/>
                        <a:pt x="109" y="86"/>
                      </a:cubicBezTo>
                      <a:cubicBezTo>
                        <a:pt x="109" y="88"/>
                        <a:pt x="107" y="90"/>
                        <a:pt x="105" y="90"/>
                      </a:cubicBezTo>
                      <a:cubicBezTo>
                        <a:pt x="103" y="90"/>
                        <a:pt x="100" y="92"/>
                        <a:pt x="100" y="95"/>
                      </a:cubicBezTo>
                      <a:cubicBezTo>
                        <a:pt x="99" y="108"/>
                        <a:pt x="93" y="120"/>
                        <a:pt x="84" y="129"/>
                      </a:cubicBezTo>
                      <a:cubicBezTo>
                        <a:pt x="83" y="130"/>
                        <a:pt x="83" y="131"/>
                        <a:pt x="83" y="133"/>
                      </a:cubicBezTo>
                      <a:cubicBezTo>
                        <a:pt x="83" y="147"/>
                        <a:pt x="83" y="147"/>
                        <a:pt x="83" y="147"/>
                      </a:cubicBezTo>
                      <a:cubicBezTo>
                        <a:pt x="82" y="150"/>
                        <a:pt x="83" y="152"/>
                        <a:pt x="85" y="153"/>
                      </a:cubicBezTo>
                      <a:cubicBezTo>
                        <a:pt x="88" y="155"/>
                        <a:pt x="90" y="154"/>
                        <a:pt x="92" y="151"/>
                      </a:cubicBezTo>
                      <a:cubicBezTo>
                        <a:pt x="92" y="150"/>
                        <a:pt x="92" y="149"/>
                        <a:pt x="92" y="148"/>
                      </a:cubicBezTo>
                      <a:cubicBezTo>
                        <a:pt x="92" y="135"/>
                        <a:pt x="92" y="135"/>
                        <a:pt x="92" y="135"/>
                      </a:cubicBezTo>
                      <a:cubicBezTo>
                        <a:pt x="101" y="125"/>
                        <a:pt x="108" y="112"/>
                        <a:pt x="109" y="99"/>
                      </a:cubicBezTo>
                      <a:cubicBezTo>
                        <a:pt x="115" y="98"/>
                        <a:pt x="119" y="92"/>
                        <a:pt x="119" y="86"/>
                      </a:cubicBezTo>
                      <a:cubicBezTo>
                        <a:pt x="119" y="82"/>
                        <a:pt x="117" y="78"/>
                        <a:pt x="114" y="75"/>
                      </a:cubicBezTo>
                      <a:cubicBezTo>
                        <a:pt x="116" y="70"/>
                        <a:pt x="116" y="65"/>
                        <a:pt x="116" y="59"/>
                      </a:cubicBezTo>
                      <a:cubicBezTo>
                        <a:pt x="116" y="26"/>
                        <a:pt x="91" y="0"/>
                        <a:pt x="60" y="0"/>
                      </a:cubicBezTo>
                      <a:cubicBezTo>
                        <a:pt x="28" y="0"/>
                        <a:pt x="3" y="26"/>
                        <a:pt x="3" y="59"/>
                      </a:cubicBezTo>
                      <a:cubicBezTo>
                        <a:pt x="3" y="65"/>
                        <a:pt x="4" y="70"/>
                        <a:pt x="5" y="75"/>
                      </a:cubicBezTo>
                      <a:cubicBezTo>
                        <a:pt x="2" y="78"/>
                        <a:pt x="0" y="82"/>
                        <a:pt x="0" y="86"/>
                      </a:cubicBezTo>
                      <a:cubicBezTo>
                        <a:pt x="0" y="92"/>
                        <a:pt x="4" y="97"/>
                        <a:pt x="10" y="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6" name="Freeform 191">
                  <a:extLst>
                    <a:ext uri="{FF2B5EF4-FFF2-40B4-BE49-F238E27FC236}">
                      <a16:creationId xmlns:a16="http://schemas.microsoft.com/office/drawing/2014/main" id="{AEA13872-EC6D-4C1C-8867-D77979492F79}"/>
                    </a:ext>
                  </a:extLst>
                </p:cNvPr>
                <p:cNvSpPr>
                  <a:spLocks noEditPoints="1"/>
                </p:cNvSpPr>
                <p:nvPr/>
              </p:nvSpPr>
              <p:spPr bwMode="auto">
                <a:xfrm>
                  <a:off x="4556126" y="2114550"/>
                  <a:ext cx="107950" cy="85725"/>
                </a:xfrm>
                <a:custGeom>
                  <a:avLst/>
                  <a:gdLst>
                    <a:gd name="T0" fmla="*/ 42 w 52"/>
                    <a:gd name="T1" fmla="*/ 38 h 41"/>
                    <a:gd name="T2" fmla="*/ 46 w 52"/>
                    <a:gd name="T3" fmla="*/ 8 h 41"/>
                    <a:gd name="T4" fmla="*/ 6 w 52"/>
                    <a:gd name="T5" fmla="*/ 8 h 41"/>
                    <a:gd name="T6" fmla="*/ 10 w 52"/>
                    <a:gd name="T7" fmla="*/ 38 h 41"/>
                    <a:gd name="T8" fmla="*/ 14 w 52"/>
                    <a:gd name="T9" fmla="*/ 41 h 41"/>
                    <a:gd name="T10" fmla="*/ 15 w 52"/>
                    <a:gd name="T11" fmla="*/ 41 h 41"/>
                    <a:gd name="T12" fmla="*/ 37 w 52"/>
                    <a:gd name="T13" fmla="*/ 40 h 41"/>
                    <a:gd name="T14" fmla="*/ 42 w 52"/>
                    <a:gd name="T15" fmla="*/ 38 h 41"/>
                    <a:gd name="T16" fmla="*/ 17 w 52"/>
                    <a:gd name="T17" fmla="*/ 31 h 41"/>
                    <a:gd name="T18" fmla="*/ 12 w 52"/>
                    <a:gd name="T19" fmla="*/ 16 h 41"/>
                    <a:gd name="T20" fmla="*/ 26 w 52"/>
                    <a:gd name="T21" fmla="*/ 12 h 41"/>
                    <a:gd name="T22" fmla="*/ 26 w 52"/>
                    <a:gd name="T23" fmla="*/ 12 h 41"/>
                    <a:gd name="T24" fmla="*/ 40 w 52"/>
                    <a:gd name="T25" fmla="*/ 15 h 41"/>
                    <a:gd name="T26" fmla="*/ 35 w 52"/>
                    <a:gd name="T27" fmla="*/ 30 h 41"/>
                    <a:gd name="T28" fmla="*/ 17 w 52"/>
                    <a:gd name="T2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1">
                      <a:moveTo>
                        <a:pt x="42" y="38"/>
                      </a:moveTo>
                      <a:cubicBezTo>
                        <a:pt x="50" y="22"/>
                        <a:pt x="52" y="13"/>
                        <a:pt x="46" y="8"/>
                      </a:cubicBezTo>
                      <a:cubicBezTo>
                        <a:pt x="35" y="0"/>
                        <a:pt x="15" y="1"/>
                        <a:pt x="6" y="8"/>
                      </a:cubicBezTo>
                      <a:cubicBezTo>
                        <a:pt x="0" y="13"/>
                        <a:pt x="1" y="23"/>
                        <a:pt x="10" y="38"/>
                      </a:cubicBezTo>
                      <a:cubicBezTo>
                        <a:pt x="11" y="40"/>
                        <a:pt x="12" y="41"/>
                        <a:pt x="14" y="41"/>
                      </a:cubicBezTo>
                      <a:cubicBezTo>
                        <a:pt x="14" y="41"/>
                        <a:pt x="14" y="41"/>
                        <a:pt x="15" y="41"/>
                      </a:cubicBezTo>
                      <a:cubicBezTo>
                        <a:pt x="22" y="39"/>
                        <a:pt x="30" y="39"/>
                        <a:pt x="37" y="40"/>
                      </a:cubicBezTo>
                      <a:cubicBezTo>
                        <a:pt x="39" y="41"/>
                        <a:pt x="41" y="40"/>
                        <a:pt x="42" y="38"/>
                      </a:cubicBezTo>
                      <a:close/>
                      <a:moveTo>
                        <a:pt x="17" y="31"/>
                      </a:moveTo>
                      <a:cubicBezTo>
                        <a:pt x="12" y="21"/>
                        <a:pt x="11" y="16"/>
                        <a:pt x="12" y="16"/>
                      </a:cubicBezTo>
                      <a:cubicBezTo>
                        <a:pt x="17" y="12"/>
                        <a:pt x="21" y="12"/>
                        <a:pt x="26" y="12"/>
                      </a:cubicBezTo>
                      <a:cubicBezTo>
                        <a:pt x="26" y="12"/>
                        <a:pt x="26" y="12"/>
                        <a:pt x="26" y="12"/>
                      </a:cubicBezTo>
                      <a:cubicBezTo>
                        <a:pt x="33" y="12"/>
                        <a:pt x="35" y="13"/>
                        <a:pt x="40" y="15"/>
                      </a:cubicBezTo>
                      <a:cubicBezTo>
                        <a:pt x="40" y="16"/>
                        <a:pt x="40" y="21"/>
                        <a:pt x="35" y="30"/>
                      </a:cubicBezTo>
                      <a:cubicBezTo>
                        <a:pt x="29" y="30"/>
                        <a:pt x="23" y="30"/>
                        <a:pt x="17"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7" name="Freeform 192">
                  <a:extLst>
                    <a:ext uri="{FF2B5EF4-FFF2-40B4-BE49-F238E27FC236}">
                      <a16:creationId xmlns:a16="http://schemas.microsoft.com/office/drawing/2014/main" id="{64D0B4A5-9E1E-4462-B0B6-4612C67819D8}"/>
                    </a:ext>
                  </a:extLst>
                </p:cNvPr>
                <p:cNvSpPr>
                  <a:spLocks/>
                </p:cNvSpPr>
                <p:nvPr/>
              </p:nvSpPr>
              <p:spPr bwMode="auto">
                <a:xfrm>
                  <a:off x="4618038" y="2208213"/>
                  <a:ext cx="26988" cy="69850"/>
                </a:xfrm>
                <a:custGeom>
                  <a:avLst/>
                  <a:gdLst>
                    <a:gd name="T0" fmla="*/ 10 w 13"/>
                    <a:gd name="T1" fmla="*/ 4 h 34"/>
                    <a:gd name="T2" fmla="*/ 4 w 13"/>
                    <a:gd name="T3" fmla="*/ 0 h 34"/>
                    <a:gd name="T4" fmla="*/ 0 w 13"/>
                    <a:gd name="T5" fmla="*/ 5 h 34"/>
                    <a:gd name="T6" fmla="*/ 3 w 13"/>
                    <a:gd name="T7" fmla="*/ 30 h 34"/>
                    <a:gd name="T8" fmla="*/ 8 w 13"/>
                    <a:gd name="T9" fmla="*/ 34 h 34"/>
                    <a:gd name="T10" fmla="*/ 8 w 13"/>
                    <a:gd name="T11" fmla="*/ 34 h 34"/>
                    <a:gd name="T12" fmla="*/ 12 w 13"/>
                    <a:gd name="T13" fmla="*/ 29 h 34"/>
                    <a:gd name="T14" fmla="*/ 10 w 13"/>
                    <a:gd name="T15" fmla="*/ 7 h 34"/>
                    <a:gd name="T16" fmla="*/ 10 w 13"/>
                    <a:gd name="T1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4">
                      <a:moveTo>
                        <a:pt x="10" y="4"/>
                      </a:moveTo>
                      <a:cubicBezTo>
                        <a:pt x="9" y="2"/>
                        <a:pt x="7" y="0"/>
                        <a:pt x="4" y="0"/>
                      </a:cubicBezTo>
                      <a:cubicBezTo>
                        <a:pt x="2" y="0"/>
                        <a:pt x="0" y="3"/>
                        <a:pt x="0" y="5"/>
                      </a:cubicBezTo>
                      <a:cubicBezTo>
                        <a:pt x="3" y="30"/>
                        <a:pt x="3" y="30"/>
                        <a:pt x="3" y="30"/>
                      </a:cubicBezTo>
                      <a:cubicBezTo>
                        <a:pt x="3" y="32"/>
                        <a:pt x="5" y="34"/>
                        <a:pt x="8" y="34"/>
                      </a:cubicBezTo>
                      <a:cubicBezTo>
                        <a:pt x="8" y="34"/>
                        <a:pt x="8" y="34"/>
                        <a:pt x="8" y="34"/>
                      </a:cubicBezTo>
                      <a:cubicBezTo>
                        <a:pt x="11" y="34"/>
                        <a:pt x="13" y="31"/>
                        <a:pt x="12" y="29"/>
                      </a:cubicBezTo>
                      <a:cubicBezTo>
                        <a:pt x="10" y="7"/>
                        <a:pt x="10" y="7"/>
                        <a:pt x="10" y="7"/>
                      </a:cubicBezTo>
                      <a:lnTo>
                        <a:pt x="1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8" name="Freeform 193">
                  <a:extLst>
                    <a:ext uri="{FF2B5EF4-FFF2-40B4-BE49-F238E27FC236}">
                      <a16:creationId xmlns:a16="http://schemas.microsoft.com/office/drawing/2014/main" id="{9E84B9F6-3B8E-446E-AAA9-253BA4BB0A20}"/>
                    </a:ext>
                  </a:extLst>
                </p:cNvPr>
                <p:cNvSpPr>
                  <a:spLocks/>
                </p:cNvSpPr>
                <p:nvPr/>
              </p:nvSpPr>
              <p:spPr bwMode="auto">
                <a:xfrm>
                  <a:off x="4575176" y="2208213"/>
                  <a:ext cx="26988" cy="69850"/>
                </a:xfrm>
                <a:custGeom>
                  <a:avLst/>
                  <a:gdLst>
                    <a:gd name="T0" fmla="*/ 8 w 13"/>
                    <a:gd name="T1" fmla="*/ 0 h 34"/>
                    <a:gd name="T2" fmla="*/ 3 w 13"/>
                    <a:gd name="T3" fmla="*/ 5 h 34"/>
                    <a:gd name="T4" fmla="*/ 0 w 13"/>
                    <a:gd name="T5" fmla="*/ 29 h 34"/>
                    <a:gd name="T6" fmla="*/ 4 w 13"/>
                    <a:gd name="T7" fmla="*/ 34 h 34"/>
                    <a:gd name="T8" fmla="*/ 5 w 13"/>
                    <a:gd name="T9" fmla="*/ 34 h 34"/>
                    <a:gd name="T10" fmla="*/ 10 w 13"/>
                    <a:gd name="T11" fmla="*/ 30 h 34"/>
                    <a:gd name="T12" fmla="*/ 12 w 13"/>
                    <a:gd name="T13" fmla="*/ 6 h 34"/>
                    <a:gd name="T14" fmla="*/ 8 w 13"/>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8" y="0"/>
                      </a:moveTo>
                      <a:cubicBezTo>
                        <a:pt x="5" y="0"/>
                        <a:pt x="3" y="2"/>
                        <a:pt x="3" y="5"/>
                      </a:cubicBezTo>
                      <a:cubicBezTo>
                        <a:pt x="0" y="29"/>
                        <a:pt x="0" y="29"/>
                        <a:pt x="0" y="29"/>
                      </a:cubicBezTo>
                      <a:cubicBezTo>
                        <a:pt x="0" y="31"/>
                        <a:pt x="2" y="34"/>
                        <a:pt x="4" y="34"/>
                      </a:cubicBezTo>
                      <a:cubicBezTo>
                        <a:pt x="4" y="34"/>
                        <a:pt x="5" y="34"/>
                        <a:pt x="5" y="34"/>
                      </a:cubicBezTo>
                      <a:cubicBezTo>
                        <a:pt x="7" y="34"/>
                        <a:pt x="9" y="32"/>
                        <a:pt x="10" y="30"/>
                      </a:cubicBezTo>
                      <a:cubicBezTo>
                        <a:pt x="12" y="6"/>
                        <a:pt x="12" y="6"/>
                        <a:pt x="12" y="6"/>
                      </a:cubicBezTo>
                      <a:cubicBezTo>
                        <a:pt x="13" y="3"/>
                        <a:pt x="11" y="1"/>
                        <a:pt x="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74" name="Group 573">
                <a:extLst>
                  <a:ext uri="{FF2B5EF4-FFF2-40B4-BE49-F238E27FC236}">
                    <a16:creationId xmlns:a16="http://schemas.microsoft.com/office/drawing/2014/main" id="{9C2A5BBA-E7CF-409E-92D8-A6F548D3D592}"/>
                  </a:ext>
                </a:extLst>
              </p:cNvPr>
              <p:cNvGrpSpPr/>
              <p:nvPr/>
            </p:nvGrpSpPr>
            <p:grpSpPr>
              <a:xfrm>
                <a:off x="5126099" y="1297884"/>
                <a:ext cx="354236" cy="383177"/>
                <a:chOff x="4970463" y="1701800"/>
                <a:chExt cx="485775" cy="525463"/>
              </a:xfrm>
              <a:grpFill/>
            </p:grpSpPr>
            <p:sp>
              <p:nvSpPr>
                <p:cNvPr id="581" name="Freeform 257">
                  <a:extLst>
                    <a:ext uri="{FF2B5EF4-FFF2-40B4-BE49-F238E27FC236}">
                      <a16:creationId xmlns:a16="http://schemas.microsoft.com/office/drawing/2014/main" id="{039AD4E2-20CD-4022-9D24-2C2D82F5652D}"/>
                    </a:ext>
                  </a:extLst>
                </p:cNvPr>
                <p:cNvSpPr>
                  <a:spLocks noEditPoints="1"/>
                </p:cNvSpPr>
                <p:nvPr/>
              </p:nvSpPr>
              <p:spPr bwMode="auto">
                <a:xfrm>
                  <a:off x="4970463" y="2070100"/>
                  <a:ext cx="485775" cy="157163"/>
                </a:xfrm>
                <a:custGeom>
                  <a:avLst/>
                  <a:gdLst>
                    <a:gd name="T0" fmla="*/ 235 w 238"/>
                    <a:gd name="T1" fmla="*/ 43 h 77"/>
                    <a:gd name="T2" fmla="*/ 159 w 238"/>
                    <a:gd name="T3" fmla="*/ 1 h 77"/>
                    <a:gd name="T4" fmla="*/ 155 w 238"/>
                    <a:gd name="T5" fmla="*/ 0 h 77"/>
                    <a:gd name="T6" fmla="*/ 152 w 238"/>
                    <a:gd name="T7" fmla="*/ 0 h 77"/>
                    <a:gd name="T8" fmla="*/ 148 w 238"/>
                    <a:gd name="T9" fmla="*/ 1 h 77"/>
                    <a:gd name="T10" fmla="*/ 146 w 238"/>
                    <a:gd name="T11" fmla="*/ 7 h 77"/>
                    <a:gd name="T12" fmla="*/ 153 w 238"/>
                    <a:gd name="T13" fmla="*/ 21 h 77"/>
                    <a:gd name="T14" fmla="*/ 119 w 238"/>
                    <a:gd name="T15" fmla="*/ 55 h 77"/>
                    <a:gd name="T16" fmla="*/ 85 w 238"/>
                    <a:gd name="T17" fmla="*/ 21 h 77"/>
                    <a:gd name="T18" fmla="*/ 92 w 238"/>
                    <a:gd name="T19" fmla="*/ 7 h 77"/>
                    <a:gd name="T20" fmla="*/ 90 w 238"/>
                    <a:gd name="T21" fmla="*/ 1 h 77"/>
                    <a:gd name="T22" fmla="*/ 85 w 238"/>
                    <a:gd name="T23" fmla="*/ 0 h 77"/>
                    <a:gd name="T24" fmla="*/ 83 w 238"/>
                    <a:gd name="T25" fmla="*/ 0 h 77"/>
                    <a:gd name="T26" fmla="*/ 81 w 238"/>
                    <a:gd name="T27" fmla="*/ 0 h 77"/>
                    <a:gd name="T28" fmla="*/ 3 w 238"/>
                    <a:gd name="T29" fmla="*/ 43 h 77"/>
                    <a:gd name="T30" fmla="*/ 0 w 238"/>
                    <a:gd name="T31" fmla="*/ 50 h 77"/>
                    <a:gd name="T32" fmla="*/ 0 w 238"/>
                    <a:gd name="T33" fmla="*/ 67 h 77"/>
                    <a:gd name="T34" fmla="*/ 9 w 238"/>
                    <a:gd name="T35" fmla="*/ 77 h 77"/>
                    <a:gd name="T36" fmla="*/ 119 w 238"/>
                    <a:gd name="T37" fmla="*/ 77 h 77"/>
                    <a:gd name="T38" fmla="*/ 228 w 238"/>
                    <a:gd name="T39" fmla="*/ 77 h 77"/>
                    <a:gd name="T40" fmla="*/ 238 w 238"/>
                    <a:gd name="T41" fmla="*/ 67 h 77"/>
                    <a:gd name="T42" fmla="*/ 238 w 238"/>
                    <a:gd name="T43" fmla="*/ 50 h 77"/>
                    <a:gd name="T44" fmla="*/ 235 w 238"/>
                    <a:gd name="T45" fmla="*/ 43 h 77"/>
                    <a:gd name="T46" fmla="*/ 9 w 238"/>
                    <a:gd name="T47" fmla="*/ 67 h 77"/>
                    <a:gd name="T48" fmla="*/ 9 w 238"/>
                    <a:gd name="T49" fmla="*/ 50 h 77"/>
                    <a:gd name="T50" fmla="*/ 79 w 238"/>
                    <a:gd name="T51" fmla="*/ 10 h 77"/>
                    <a:gd name="T52" fmla="*/ 74 w 238"/>
                    <a:gd name="T53" fmla="*/ 19 h 77"/>
                    <a:gd name="T54" fmla="*/ 71 w 238"/>
                    <a:gd name="T55" fmla="*/ 24 h 77"/>
                    <a:gd name="T56" fmla="*/ 75 w 238"/>
                    <a:gd name="T57" fmla="*/ 28 h 77"/>
                    <a:gd name="T58" fmla="*/ 113 w 238"/>
                    <a:gd name="T59" fmla="*/ 67 h 77"/>
                    <a:gd name="T60" fmla="*/ 9 w 238"/>
                    <a:gd name="T61" fmla="*/ 67 h 77"/>
                    <a:gd name="T62" fmla="*/ 228 w 238"/>
                    <a:gd name="T63" fmla="*/ 67 h 77"/>
                    <a:gd name="T64" fmla="*/ 125 w 238"/>
                    <a:gd name="T65" fmla="*/ 67 h 77"/>
                    <a:gd name="T66" fmla="*/ 162 w 238"/>
                    <a:gd name="T67" fmla="*/ 28 h 77"/>
                    <a:gd name="T68" fmla="*/ 167 w 238"/>
                    <a:gd name="T69" fmla="*/ 24 h 77"/>
                    <a:gd name="T70" fmla="*/ 164 w 238"/>
                    <a:gd name="T71" fmla="*/ 19 h 77"/>
                    <a:gd name="T72" fmla="*/ 158 w 238"/>
                    <a:gd name="T73" fmla="*/ 11 h 77"/>
                    <a:gd name="T74" fmla="*/ 228 w 238"/>
                    <a:gd name="T75" fmla="*/ 50 h 77"/>
                    <a:gd name="T76" fmla="*/ 228 w 238"/>
                    <a:gd name="T7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 h="77">
                      <a:moveTo>
                        <a:pt x="235" y="43"/>
                      </a:moveTo>
                      <a:cubicBezTo>
                        <a:pt x="213" y="22"/>
                        <a:pt x="187" y="8"/>
                        <a:pt x="159" y="1"/>
                      </a:cubicBezTo>
                      <a:cubicBezTo>
                        <a:pt x="158" y="0"/>
                        <a:pt x="156" y="0"/>
                        <a:pt x="155" y="0"/>
                      </a:cubicBezTo>
                      <a:cubicBezTo>
                        <a:pt x="152" y="0"/>
                        <a:pt x="152" y="0"/>
                        <a:pt x="152" y="0"/>
                      </a:cubicBezTo>
                      <a:cubicBezTo>
                        <a:pt x="151" y="0"/>
                        <a:pt x="149" y="0"/>
                        <a:pt x="148" y="1"/>
                      </a:cubicBezTo>
                      <a:cubicBezTo>
                        <a:pt x="146" y="2"/>
                        <a:pt x="145" y="5"/>
                        <a:pt x="146" y="7"/>
                      </a:cubicBezTo>
                      <a:cubicBezTo>
                        <a:pt x="148" y="12"/>
                        <a:pt x="150" y="17"/>
                        <a:pt x="153" y="21"/>
                      </a:cubicBezTo>
                      <a:cubicBezTo>
                        <a:pt x="143" y="25"/>
                        <a:pt x="128" y="34"/>
                        <a:pt x="119" y="55"/>
                      </a:cubicBezTo>
                      <a:cubicBezTo>
                        <a:pt x="110" y="34"/>
                        <a:pt x="94" y="25"/>
                        <a:pt x="85" y="21"/>
                      </a:cubicBezTo>
                      <a:cubicBezTo>
                        <a:pt x="87" y="17"/>
                        <a:pt x="90" y="12"/>
                        <a:pt x="92" y="7"/>
                      </a:cubicBezTo>
                      <a:cubicBezTo>
                        <a:pt x="93" y="5"/>
                        <a:pt x="92" y="2"/>
                        <a:pt x="90" y="1"/>
                      </a:cubicBezTo>
                      <a:cubicBezTo>
                        <a:pt x="88" y="0"/>
                        <a:pt x="87" y="0"/>
                        <a:pt x="85" y="0"/>
                      </a:cubicBezTo>
                      <a:cubicBezTo>
                        <a:pt x="83" y="0"/>
                        <a:pt x="83" y="0"/>
                        <a:pt x="83" y="0"/>
                      </a:cubicBezTo>
                      <a:cubicBezTo>
                        <a:pt x="83" y="0"/>
                        <a:pt x="82" y="0"/>
                        <a:pt x="81" y="0"/>
                      </a:cubicBezTo>
                      <a:cubicBezTo>
                        <a:pt x="52" y="7"/>
                        <a:pt x="25" y="22"/>
                        <a:pt x="3" y="43"/>
                      </a:cubicBezTo>
                      <a:cubicBezTo>
                        <a:pt x="1" y="45"/>
                        <a:pt x="0" y="48"/>
                        <a:pt x="0" y="50"/>
                      </a:cubicBezTo>
                      <a:cubicBezTo>
                        <a:pt x="0" y="67"/>
                        <a:pt x="0" y="67"/>
                        <a:pt x="0" y="67"/>
                      </a:cubicBezTo>
                      <a:cubicBezTo>
                        <a:pt x="0" y="73"/>
                        <a:pt x="4" y="77"/>
                        <a:pt x="9" y="77"/>
                      </a:cubicBezTo>
                      <a:cubicBezTo>
                        <a:pt x="119" y="77"/>
                        <a:pt x="119" y="77"/>
                        <a:pt x="119" y="77"/>
                      </a:cubicBezTo>
                      <a:cubicBezTo>
                        <a:pt x="228" y="77"/>
                        <a:pt x="228" y="77"/>
                        <a:pt x="228" y="77"/>
                      </a:cubicBezTo>
                      <a:cubicBezTo>
                        <a:pt x="233" y="77"/>
                        <a:pt x="238" y="73"/>
                        <a:pt x="238" y="67"/>
                      </a:cubicBezTo>
                      <a:cubicBezTo>
                        <a:pt x="238" y="50"/>
                        <a:pt x="238" y="50"/>
                        <a:pt x="238" y="50"/>
                      </a:cubicBezTo>
                      <a:cubicBezTo>
                        <a:pt x="238" y="48"/>
                        <a:pt x="237" y="45"/>
                        <a:pt x="235" y="43"/>
                      </a:cubicBezTo>
                      <a:close/>
                      <a:moveTo>
                        <a:pt x="9" y="67"/>
                      </a:moveTo>
                      <a:cubicBezTo>
                        <a:pt x="9" y="50"/>
                        <a:pt x="9" y="50"/>
                        <a:pt x="9" y="50"/>
                      </a:cubicBezTo>
                      <a:cubicBezTo>
                        <a:pt x="29" y="31"/>
                        <a:pt x="53" y="17"/>
                        <a:pt x="79" y="10"/>
                      </a:cubicBezTo>
                      <a:cubicBezTo>
                        <a:pt x="77" y="15"/>
                        <a:pt x="75" y="18"/>
                        <a:pt x="74" y="19"/>
                      </a:cubicBezTo>
                      <a:cubicBezTo>
                        <a:pt x="72" y="20"/>
                        <a:pt x="71" y="22"/>
                        <a:pt x="71" y="24"/>
                      </a:cubicBezTo>
                      <a:cubicBezTo>
                        <a:pt x="71" y="26"/>
                        <a:pt x="73" y="28"/>
                        <a:pt x="75" y="28"/>
                      </a:cubicBezTo>
                      <a:cubicBezTo>
                        <a:pt x="75" y="28"/>
                        <a:pt x="103" y="34"/>
                        <a:pt x="113" y="67"/>
                      </a:cubicBezTo>
                      <a:lnTo>
                        <a:pt x="9" y="67"/>
                      </a:lnTo>
                      <a:close/>
                      <a:moveTo>
                        <a:pt x="228" y="67"/>
                      </a:moveTo>
                      <a:cubicBezTo>
                        <a:pt x="125" y="67"/>
                        <a:pt x="125" y="67"/>
                        <a:pt x="125" y="67"/>
                      </a:cubicBezTo>
                      <a:cubicBezTo>
                        <a:pt x="134" y="34"/>
                        <a:pt x="161" y="29"/>
                        <a:pt x="162" y="28"/>
                      </a:cubicBezTo>
                      <a:cubicBezTo>
                        <a:pt x="165" y="28"/>
                        <a:pt x="167" y="26"/>
                        <a:pt x="167" y="24"/>
                      </a:cubicBezTo>
                      <a:cubicBezTo>
                        <a:pt x="167" y="22"/>
                        <a:pt x="166" y="20"/>
                        <a:pt x="164" y="19"/>
                      </a:cubicBezTo>
                      <a:cubicBezTo>
                        <a:pt x="163" y="18"/>
                        <a:pt x="160" y="15"/>
                        <a:pt x="158" y="11"/>
                      </a:cubicBezTo>
                      <a:cubicBezTo>
                        <a:pt x="184" y="17"/>
                        <a:pt x="208" y="31"/>
                        <a:pt x="228" y="50"/>
                      </a:cubicBezTo>
                      <a:lnTo>
                        <a:pt x="228"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2" name="Freeform 258">
                  <a:extLst>
                    <a:ext uri="{FF2B5EF4-FFF2-40B4-BE49-F238E27FC236}">
                      <a16:creationId xmlns:a16="http://schemas.microsoft.com/office/drawing/2014/main" id="{E259CC12-4C29-4BF4-ADF7-3FADBAB3B333}"/>
                    </a:ext>
                  </a:extLst>
                </p:cNvPr>
                <p:cNvSpPr>
                  <a:spLocks/>
                </p:cNvSpPr>
                <p:nvPr/>
              </p:nvSpPr>
              <p:spPr bwMode="auto">
                <a:xfrm>
                  <a:off x="5080000" y="1701800"/>
                  <a:ext cx="271462" cy="354013"/>
                </a:xfrm>
                <a:custGeom>
                  <a:avLst/>
                  <a:gdLst>
                    <a:gd name="T0" fmla="*/ 10 w 133"/>
                    <a:gd name="T1" fmla="*/ 70 h 173"/>
                    <a:gd name="T2" fmla="*/ 8 w 133"/>
                    <a:gd name="T3" fmla="*/ 87 h 173"/>
                    <a:gd name="T4" fmla="*/ 6 w 133"/>
                    <a:gd name="T5" fmla="*/ 113 h 173"/>
                    <a:gd name="T6" fmla="*/ 32 w 133"/>
                    <a:gd name="T7" fmla="*/ 161 h 173"/>
                    <a:gd name="T8" fmla="*/ 33 w 133"/>
                    <a:gd name="T9" fmla="*/ 170 h 173"/>
                    <a:gd name="T10" fmla="*/ 39 w 133"/>
                    <a:gd name="T11" fmla="*/ 172 h 173"/>
                    <a:gd name="T12" fmla="*/ 42 w 133"/>
                    <a:gd name="T13" fmla="*/ 159 h 173"/>
                    <a:gd name="T14" fmla="*/ 25 w 133"/>
                    <a:gd name="T15" fmla="*/ 122 h 173"/>
                    <a:gd name="T16" fmla="*/ 16 w 133"/>
                    <a:gd name="T17" fmla="*/ 113 h 173"/>
                    <a:gd name="T18" fmla="*/ 21 w 133"/>
                    <a:gd name="T19" fmla="*/ 103 h 173"/>
                    <a:gd name="T20" fmla="*/ 26 w 133"/>
                    <a:gd name="T21" fmla="*/ 59 h 173"/>
                    <a:gd name="T22" fmla="*/ 20 w 133"/>
                    <a:gd name="T23" fmla="*/ 52 h 173"/>
                    <a:gd name="T24" fmla="*/ 60 w 133"/>
                    <a:gd name="T25" fmla="*/ 30 h 173"/>
                    <a:gd name="T26" fmla="*/ 65 w 133"/>
                    <a:gd name="T27" fmla="*/ 24 h 173"/>
                    <a:gd name="T28" fmla="*/ 100 w 133"/>
                    <a:gd name="T29" fmla="*/ 40 h 173"/>
                    <a:gd name="T30" fmla="*/ 103 w 133"/>
                    <a:gd name="T31" fmla="*/ 42 h 173"/>
                    <a:gd name="T32" fmla="*/ 117 w 133"/>
                    <a:gd name="T33" fmla="*/ 67 h 173"/>
                    <a:gd name="T34" fmla="*/ 109 w 133"/>
                    <a:gd name="T35" fmla="*/ 72 h 173"/>
                    <a:gd name="T36" fmla="*/ 109 w 133"/>
                    <a:gd name="T37" fmla="*/ 103 h 173"/>
                    <a:gd name="T38" fmla="*/ 114 w 133"/>
                    <a:gd name="T39" fmla="*/ 113 h 173"/>
                    <a:gd name="T40" fmla="*/ 105 w 133"/>
                    <a:gd name="T41" fmla="*/ 122 h 173"/>
                    <a:gd name="T42" fmla="*/ 88 w 133"/>
                    <a:gd name="T43" fmla="*/ 159 h 173"/>
                    <a:gd name="T44" fmla="*/ 90 w 133"/>
                    <a:gd name="T45" fmla="*/ 172 h 173"/>
                    <a:gd name="T46" fmla="*/ 97 w 133"/>
                    <a:gd name="T47" fmla="*/ 166 h 173"/>
                    <a:gd name="T48" fmla="*/ 114 w 133"/>
                    <a:gd name="T49" fmla="*/ 126 h 173"/>
                    <a:gd name="T50" fmla="*/ 119 w 133"/>
                    <a:gd name="T51" fmla="*/ 102 h 173"/>
                    <a:gd name="T52" fmla="*/ 121 w 133"/>
                    <a:gd name="T53" fmla="*/ 86 h 173"/>
                    <a:gd name="T54" fmla="*/ 127 w 133"/>
                    <a:gd name="T55" fmla="*/ 82 h 173"/>
                    <a:gd name="T56" fmla="*/ 123 w 133"/>
                    <a:gd name="T57" fmla="*/ 54 h 173"/>
                    <a:gd name="T58" fmla="*/ 131 w 133"/>
                    <a:gd name="T59" fmla="*/ 49 h 173"/>
                    <a:gd name="T60" fmla="*/ 26 w 133"/>
                    <a:gd name="T61" fmla="*/ 21 h 173"/>
                    <a:gd name="T62" fmla="*/ 25 w 133"/>
                    <a:gd name="T63" fmla="*/ 30 h 173"/>
                    <a:gd name="T64" fmla="*/ 4 w 133"/>
                    <a:gd name="T65" fmla="*/ 7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73">
                      <a:moveTo>
                        <a:pt x="4" y="74"/>
                      </a:moveTo>
                      <a:cubicBezTo>
                        <a:pt x="7" y="74"/>
                        <a:pt x="9" y="73"/>
                        <a:pt x="10" y="70"/>
                      </a:cubicBezTo>
                      <a:cubicBezTo>
                        <a:pt x="10" y="70"/>
                        <a:pt x="11" y="69"/>
                        <a:pt x="11" y="69"/>
                      </a:cubicBezTo>
                      <a:cubicBezTo>
                        <a:pt x="9" y="75"/>
                        <a:pt x="8" y="81"/>
                        <a:pt x="8" y="87"/>
                      </a:cubicBezTo>
                      <a:cubicBezTo>
                        <a:pt x="8" y="92"/>
                        <a:pt x="9" y="97"/>
                        <a:pt x="10" y="102"/>
                      </a:cubicBezTo>
                      <a:cubicBezTo>
                        <a:pt x="7" y="105"/>
                        <a:pt x="6" y="109"/>
                        <a:pt x="6" y="113"/>
                      </a:cubicBezTo>
                      <a:cubicBezTo>
                        <a:pt x="6" y="119"/>
                        <a:pt x="10" y="124"/>
                        <a:pt x="15" y="126"/>
                      </a:cubicBezTo>
                      <a:cubicBezTo>
                        <a:pt x="17" y="139"/>
                        <a:pt x="23" y="152"/>
                        <a:pt x="32" y="161"/>
                      </a:cubicBezTo>
                      <a:cubicBezTo>
                        <a:pt x="32" y="166"/>
                        <a:pt x="32" y="166"/>
                        <a:pt x="32" y="166"/>
                      </a:cubicBezTo>
                      <a:cubicBezTo>
                        <a:pt x="32" y="168"/>
                        <a:pt x="32" y="169"/>
                        <a:pt x="33" y="170"/>
                      </a:cubicBezTo>
                      <a:cubicBezTo>
                        <a:pt x="34" y="172"/>
                        <a:pt x="35" y="173"/>
                        <a:pt x="37" y="173"/>
                      </a:cubicBezTo>
                      <a:cubicBezTo>
                        <a:pt x="38" y="173"/>
                        <a:pt x="39" y="173"/>
                        <a:pt x="39" y="172"/>
                      </a:cubicBezTo>
                      <a:cubicBezTo>
                        <a:pt x="42" y="171"/>
                        <a:pt x="43" y="168"/>
                        <a:pt x="42" y="166"/>
                      </a:cubicBezTo>
                      <a:cubicBezTo>
                        <a:pt x="42" y="159"/>
                        <a:pt x="42" y="159"/>
                        <a:pt x="42" y="159"/>
                      </a:cubicBezTo>
                      <a:cubicBezTo>
                        <a:pt x="42" y="158"/>
                        <a:pt x="41" y="157"/>
                        <a:pt x="40" y="156"/>
                      </a:cubicBezTo>
                      <a:cubicBezTo>
                        <a:pt x="31" y="147"/>
                        <a:pt x="26" y="134"/>
                        <a:pt x="25" y="122"/>
                      </a:cubicBezTo>
                      <a:cubicBezTo>
                        <a:pt x="24" y="119"/>
                        <a:pt x="22" y="117"/>
                        <a:pt x="20" y="117"/>
                      </a:cubicBezTo>
                      <a:cubicBezTo>
                        <a:pt x="17" y="117"/>
                        <a:pt x="16" y="115"/>
                        <a:pt x="16" y="113"/>
                      </a:cubicBezTo>
                      <a:cubicBezTo>
                        <a:pt x="16" y="111"/>
                        <a:pt x="17" y="109"/>
                        <a:pt x="18" y="109"/>
                      </a:cubicBezTo>
                      <a:cubicBezTo>
                        <a:pt x="20" y="108"/>
                        <a:pt x="21" y="105"/>
                        <a:pt x="21" y="103"/>
                      </a:cubicBezTo>
                      <a:cubicBezTo>
                        <a:pt x="19" y="98"/>
                        <a:pt x="18" y="92"/>
                        <a:pt x="18" y="87"/>
                      </a:cubicBezTo>
                      <a:cubicBezTo>
                        <a:pt x="18" y="77"/>
                        <a:pt x="21" y="67"/>
                        <a:pt x="26" y="59"/>
                      </a:cubicBezTo>
                      <a:cubicBezTo>
                        <a:pt x="27" y="57"/>
                        <a:pt x="27" y="55"/>
                        <a:pt x="26" y="53"/>
                      </a:cubicBezTo>
                      <a:cubicBezTo>
                        <a:pt x="24" y="52"/>
                        <a:pt x="22" y="51"/>
                        <a:pt x="20" y="52"/>
                      </a:cubicBezTo>
                      <a:cubicBezTo>
                        <a:pt x="19" y="52"/>
                        <a:pt x="18" y="53"/>
                        <a:pt x="17" y="53"/>
                      </a:cubicBezTo>
                      <a:cubicBezTo>
                        <a:pt x="24" y="42"/>
                        <a:pt x="37" y="29"/>
                        <a:pt x="60" y="30"/>
                      </a:cubicBezTo>
                      <a:cubicBezTo>
                        <a:pt x="63" y="30"/>
                        <a:pt x="65" y="28"/>
                        <a:pt x="65" y="25"/>
                      </a:cubicBezTo>
                      <a:cubicBezTo>
                        <a:pt x="65" y="25"/>
                        <a:pt x="65" y="24"/>
                        <a:pt x="65" y="24"/>
                      </a:cubicBezTo>
                      <a:cubicBezTo>
                        <a:pt x="76" y="24"/>
                        <a:pt x="87" y="28"/>
                        <a:pt x="95" y="39"/>
                      </a:cubicBezTo>
                      <a:cubicBezTo>
                        <a:pt x="96" y="40"/>
                        <a:pt x="98" y="41"/>
                        <a:pt x="100" y="40"/>
                      </a:cubicBezTo>
                      <a:cubicBezTo>
                        <a:pt x="101" y="40"/>
                        <a:pt x="102" y="40"/>
                        <a:pt x="105" y="40"/>
                      </a:cubicBezTo>
                      <a:cubicBezTo>
                        <a:pt x="104" y="41"/>
                        <a:pt x="104" y="41"/>
                        <a:pt x="103" y="42"/>
                      </a:cubicBezTo>
                      <a:cubicBezTo>
                        <a:pt x="103" y="44"/>
                        <a:pt x="103" y="46"/>
                        <a:pt x="105" y="48"/>
                      </a:cubicBezTo>
                      <a:cubicBezTo>
                        <a:pt x="105" y="48"/>
                        <a:pt x="114" y="55"/>
                        <a:pt x="117" y="67"/>
                      </a:cubicBezTo>
                      <a:cubicBezTo>
                        <a:pt x="116" y="66"/>
                        <a:pt x="114" y="65"/>
                        <a:pt x="112" y="66"/>
                      </a:cubicBezTo>
                      <a:cubicBezTo>
                        <a:pt x="110" y="67"/>
                        <a:pt x="108" y="69"/>
                        <a:pt x="109" y="72"/>
                      </a:cubicBezTo>
                      <a:cubicBezTo>
                        <a:pt x="111" y="77"/>
                        <a:pt x="111" y="82"/>
                        <a:pt x="111" y="87"/>
                      </a:cubicBezTo>
                      <a:cubicBezTo>
                        <a:pt x="111" y="92"/>
                        <a:pt x="110" y="98"/>
                        <a:pt x="109" y="103"/>
                      </a:cubicBezTo>
                      <a:cubicBezTo>
                        <a:pt x="108" y="105"/>
                        <a:pt x="109" y="108"/>
                        <a:pt x="111" y="109"/>
                      </a:cubicBezTo>
                      <a:cubicBezTo>
                        <a:pt x="113" y="109"/>
                        <a:pt x="114" y="111"/>
                        <a:pt x="114" y="113"/>
                      </a:cubicBezTo>
                      <a:cubicBezTo>
                        <a:pt x="114" y="115"/>
                        <a:pt x="112" y="117"/>
                        <a:pt x="110" y="117"/>
                      </a:cubicBezTo>
                      <a:cubicBezTo>
                        <a:pt x="107" y="117"/>
                        <a:pt x="105" y="119"/>
                        <a:pt x="105" y="122"/>
                      </a:cubicBezTo>
                      <a:cubicBezTo>
                        <a:pt x="104" y="134"/>
                        <a:pt x="98" y="147"/>
                        <a:pt x="89" y="156"/>
                      </a:cubicBezTo>
                      <a:cubicBezTo>
                        <a:pt x="88" y="157"/>
                        <a:pt x="88" y="158"/>
                        <a:pt x="88" y="159"/>
                      </a:cubicBezTo>
                      <a:cubicBezTo>
                        <a:pt x="88" y="166"/>
                        <a:pt x="88" y="166"/>
                        <a:pt x="88" y="166"/>
                      </a:cubicBezTo>
                      <a:cubicBezTo>
                        <a:pt x="87" y="168"/>
                        <a:pt x="88" y="171"/>
                        <a:pt x="90" y="172"/>
                      </a:cubicBezTo>
                      <a:cubicBezTo>
                        <a:pt x="92" y="173"/>
                        <a:pt x="95" y="172"/>
                        <a:pt x="97" y="170"/>
                      </a:cubicBezTo>
                      <a:cubicBezTo>
                        <a:pt x="97" y="169"/>
                        <a:pt x="97" y="168"/>
                        <a:pt x="97" y="166"/>
                      </a:cubicBezTo>
                      <a:cubicBezTo>
                        <a:pt x="97" y="161"/>
                        <a:pt x="97" y="161"/>
                        <a:pt x="97" y="161"/>
                      </a:cubicBezTo>
                      <a:cubicBezTo>
                        <a:pt x="106" y="152"/>
                        <a:pt x="112" y="139"/>
                        <a:pt x="114" y="126"/>
                      </a:cubicBezTo>
                      <a:cubicBezTo>
                        <a:pt x="120" y="125"/>
                        <a:pt x="124" y="119"/>
                        <a:pt x="124" y="113"/>
                      </a:cubicBezTo>
                      <a:cubicBezTo>
                        <a:pt x="124" y="109"/>
                        <a:pt x="122" y="105"/>
                        <a:pt x="119" y="102"/>
                      </a:cubicBezTo>
                      <a:cubicBezTo>
                        <a:pt x="120" y="97"/>
                        <a:pt x="121" y="92"/>
                        <a:pt x="121" y="87"/>
                      </a:cubicBezTo>
                      <a:cubicBezTo>
                        <a:pt x="121" y="86"/>
                        <a:pt x="121" y="86"/>
                        <a:pt x="121" y="86"/>
                      </a:cubicBezTo>
                      <a:cubicBezTo>
                        <a:pt x="122" y="86"/>
                        <a:pt x="124" y="85"/>
                        <a:pt x="124" y="85"/>
                      </a:cubicBezTo>
                      <a:cubicBezTo>
                        <a:pt x="125" y="84"/>
                        <a:pt x="126" y="83"/>
                        <a:pt x="127" y="82"/>
                      </a:cubicBezTo>
                      <a:cubicBezTo>
                        <a:pt x="129" y="70"/>
                        <a:pt x="126" y="60"/>
                        <a:pt x="122" y="53"/>
                      </a:cubicBezTo>
                      <a:cubicBezTo>
                        <a:pt x="123" y="54"/>
                        <a:pt x="123" y="54"/>
                        <a:pt x="123" y="54"/>
                      </a:cubicBezTo>
                      <a:cubicBezTo>
                        <a:pt x="125" y="56"/>
                        <a:pt x="128" y="57"/>
                        <a:pt x="130" y="55"/>
                      </a:cubicBezTo>
                      <a:cubicBezTo>
                        <a:pt x="132" y="54"/>
                        <a:pt x="133" y="51"/>
                        <a:pt x="131" y="49"/>
                      </a:cubicBezTo>
                      <a:cubicBezTo>
                        <a:pt x="122" y="32"/>
                        <a:pt x="108" y="29"/>
                        <a:pt x="101" y="30"/>
                      </a:cubicBezTo>
                      <a:cubicBezTo>
                        <a:pt x="76" y="0"/>
                        <a:pt x="28" y="20"/>
                        <a:pt x="26" y="21"/>
                      </a:cubicBezTo>
                      <a:cubicBezTo>
                        <a:pt x="24" y="22"/>
                        <a:pt x="23" y="25"/>
                        <a:pt x="23" y="27"/>
                      </a:cubicBezTo>
                      <a:cubicBezTo>
                        <a:pt x="24" y="28"/>
                        <a:pt x="24" y="29"/>
                        <a:pt x="25" y="30"/>
                      </a:cubicBezTo>
                      <a:cubicBezTo>
                        <a:pt x="6" y="44"/>
                        <a:pt x="1" y="67"/>
                        <a:pt x="1" y="68"/>
                      </a:cubicBezTo>
                      <a:cubicBezTo>
                        <a:pt x="0" y="70"/>
                        <a:pt x="2" y="73"/>
                        <a:pt x="4" y="7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75" name="Group 574">
                <a:extLst>
                  <a:ext uri="{FF2B5EF4-FFF2-40B4-BE49-F238E27FC236}">
                    <a16:creationId xmlns:a16="http://schemas.microsoft.com/office/drawing/2014/main" id="{75F5508D-FAC5-4A3E-902E-66C6445E6C44}"/>
                  </a:ext>
                </a:extLst>
              </p:cNvPr>
              <p:cNvGrpSpPr/>
              <p:nvPr/>
            </p:nvGrpSpPr>
            <p:grpSpPr>
              <a:xfrm>
                <a:off x="4684511" y="1767828"/>
                <a:ext cx="364654" cy="348448"/>
                <a:chOff x="5967413" y="1743075"/>
                <a:chExt cx="500062" cy="477838"/>
              </a:xfrm>
              <a:grpFill/>
            </p:grpSpPr>
            <p:sp>
              <p:nvSpPr>
                <p:cNvPr id="579" name="Freeform 259">
                  <a:extLst>
                    <a:ext uri="{FF2B5EF4-FFF2-40B4-BE49-F238E27FC236}">
                      <a16:creationId xmlns:a16="http://schemas.microsoft.com/office/drawing/2014/main" id="{23F79E3F-2B4D-4E62-BA3C-D269BB590645}"/>
                    </a:ext>
                  </a:extLst>
                </p:cNvPr>
                <p:cNvSpPr>
                  <a:spLocks noEditPoints="1"/>
                </p:cNvSpPr>
                <p:nvPr/>
              </p:nvSpPr>
              <p:spPr bwMode="auto">
                <a:xfrm>
                  <a:off x="6005513" y="1743075"/>
                  <a:ext cx="427037" cy="322263"/>
                </a:xfrm>
                <a:custGeom>
                  <a:avLst/>
                  <a:gdLst>
                    <a:gd name="T0" fmla="*/ 17 w 209"/>
                    <a:gd name="T1" fmla="*/ 158 h 158"/>
                    <a:gd name="T2" fmla="*/ 61 w 209"/>
                    <a:gd name="T3" fmla="*/ 127 h 158"/>
                    <a:gd name="T4" fmla="*/ 70 w 209"/>
                    <a:gd name="T5" fmla="*/ 144 h 158"/>
                    <a:gd name="T6" fmla="*/ 76 w 209"/>
                    <a:gd name="T7" fmla="*/ 151 h 158"/>
                    <a:gd name="T8" fmla="*/ 80 w 209"/>
                    <a:gd name="T9" fmla="*/ 144 h 158"/>
                    <a:gd name="T10" fmla="*/ 79 w 209"/>
                    <a:gd name="T11" fmla="*/ 134 h 158"/>
                    <a:gd name="T12" fmla="*/ 57 w 209"/>
                    <a:gd name="T13" fmla="*/ 94 h 158"/>
                    <a:gd name="T14" fmla="*/ 55 w 209"/>
                    <a:gd name="T15" fmla="*/ 86 h 158"/>
                    <a:gd name="T16" fmla="*/ 52 w 209"/>
                    <a:gd name="T17" fmla="*/ 61 h 158"/>
                    <a:gd name="T18" fmla="*/ 155 w 209"/>
                    <a:gd name="T19" fmla="*/ 61 h 158"/>
                    <a:gd name="T20" fmla="*/ 153 w 209"/>
                    <a:gd name="T21" fmla="*/ 86 h 158"/>
                    <a:gd name="T22" fmla="*/ 150 w 209"/>
                    <a:gd name="T23" fmla="*/ 94 h 158"/>
                    <a:gd name="T24" fmla="*/ 129 w 209"/>
                    <a:gd name="T25" fmla="*/ 134 h 158"/>
                    <a:gd name="T26" fmla="*/ 128 w 209"/>
                    <a:gd name="T27" fmla="*/ 144 h 158"/>
                    <a:gd name="T28" fmla="*/ 137 w 209"/>
                    <a:gd name="T29" fmla="*/ 148 h 158"/>
                    <a:gd name="T30" fmla="*/ 137 w 209"/>
                    <a:gd name="T31" fmla="*/ 139 h 158"/>
                    <a:gd name="T32" fmla="*/ 169 w 209"/>
                    <a:gd name="T33" fmla="*/ 151 h 158"/>
                    <a:gd name="T34" fmla="*/ 191 w 209"/>
                    <a:gd name="T35" fmla="*/ 158 h 158"/>
                    <a:gd name="T36" fmla="*/ 208 w 209"/>
                    <a:gd name="T37" fmla="*/ 147 h 158"/>
                    <a:gd name="T38" fmla="*/ 159 w 209"/>
                    <a:gd name="T39" fmla="*/ 105 h 158"/>
                    <a:gd name="T40" fmla="*/ 155 w 209"/>
                    <a:gd name="T41" fmla="*/ 103 h 158"/>
                    <a:gd name="T42" fmla="*/ 161 w 209"/>
                    <a:gd name="T43" fmla="*/ 80 h 158"/>
                    <a:gd name="T44" fmla="*/ 104 w 209"/>
                    <a:gd name="T45" fmla="*/ 0 h 158"/>
                    <a:gd name="T46" fmla="*/ 46 w 209"/>
                    <a:gd name="T47" fmla="*/ 81 h 158"/>
                    <a:gd name="T48" fmla="*/ 53 w 209"/>
                    <a:gd name="T49" fmla="*/ 103 h 158"/>
                    <a:gd name="T50" fmla="*/ 50 w 209"/>
                    <a:gd name="T51" fmla="*/ 105 h 158"/>
                    <a:gd name="T52" fmla="*/ 1 w 209"/>
                    <a:gd name="T53" fmla="*/ 147 h 158"/>
                    <a:gd name="T54" fmla="*/ 156 w 209"/>
                    <a:gd name="T55" fmla="*/ 115 h 158"/>
                    <a:gd name="T56" fmla="*/ 186 w 209"/>
                    <a:gd name="T57" fmla="*/ 129 h 158"/>
                    <a:gd name="T58" fmla="*/ 197 w 209"/>
                    <a:gd name="T59" fmla="*/ 147 h 158"/>
                    <a:gd name="T60" fmla="*/ 173 w 209"/>
                    <a:gd name="T61" fmla="*/ 142 h 158"/>
                    <a:gd name="T62" fmla="*/ 156 w 209"/>
                    <a:gd name="T63" fmla="*/ 115 h 158"/>
                    <a:gd name="T64" fmla="*/ 50 w 209"/>
                    <a:gd name="T65" fmla="*/ 115 h 158"/>
                    <a:gd name="T66" fmla="*/ 53 w 209"/>
                    <a:gd name="T67" fmla="*/ 122 h 158"/>
                    <a:gd name="T68" fmla="*/ 17 w 209"/>
                    <a:gd name="T69" fmla="*/ 148 h 158"/>
                    <a:gd name="T70" fmla="*/ 11 w 209"/>
                    <a:gd name="T71"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158">
                      <a:moveTo>
                        <a:pt x="8" y="156"/>
                      </a:moveTo>
                      <a:cubicBezTo>
                        <a:pt x="11" y="157"/>
                        <a:pt x="14" y="158"/>
                        <a:pt x="17" y="158"/>
                      </a:cubicBezTo>
                      <a:cubicBezTo>
                        <a:pt x="23" y="158"/>
                        <a:pt x="29" y="156"/>
                        <a:pt x="40" y="151"/>
                      </a:cubicBezTo>
                      <a:cubicBezTo>
                        <a:pt x="52" y="145"/>
                        <a:pt x="59" y="136"/>
                        <a:pt x="61" y="127"/>
                      </a:cubicBezTo>
                      <a:cubicBezTo>
                        <a:pt x="64" y="131"/>
                        <a:pt x="67" y="135"/>
                        <a:pt x="70" y="139"/>
                      </a:cubicBezTo>
                      <a:cubicBezTo>
                        <a:pt x="70" y="144"/>
                        <a:pt x="70" y="144"/>
                        <a:pt x="70" y="144"/>
                      </a:cubicBezTo>
                      <a:cubicBezTo>
                        <a:pt x="70" y="146"/>
                        <a:pt x="71" y="147"/>
                        <a:pt x="71" y="148"/>
                      </a:cubicBezTo>
                      <a:cubicBezTo>
                        <a:pt x="72" y="150"/>
                        <a:pt x="74" y="151"/>
                        <a:pt x="76" y="151"/>
                      </a:cubicBezTo>
                      <a:cubicBezTo>
                        <a:pt x="76" y="151"/>
                        <a:pt x="77" y="151"/>
                        <a:pt x="78" y="150"/>
                      </a:cubicBezTo>
                      <a:cubicBezTo>
                        <a:pt x="80" y="149"/>
                        <a:pt x="81" y="146"/>
                        <a:pt x="80" y="144"/>
                      </a:cubicBezTo>
                      <a:cubicBezTo>
                        <a:pt x="80" y="137"/>
                        <a:pt x="80" y="137"/>
                        <a:pt x="80" y="137"/>
                      </a:cubicBezTo>
                      <a:cubicBezTo>
                        <a:pt x="80" y="136"/>
                        <a:pt x="80" y="134"/>
                        <a:pt x="79" y="134"/>
                      </a:cubicBezTo>
                      <a:cubicBezTo>
                        <a:pt x="69" y="124"/>
                        <a:pt x="63" y="111"/>
                        <a:pt x="62" y="99"/>
                      </a:cubicBezTo>
                      <a:cubicBezTo>
                        <a:pt x="62" y="96"/>
                        <a:pt x="60" y="94"/>
                        <a:pt x="57" y="94"/>
                      </a:cubicBezTo>
                      <a:cubicBezTo>
                        <a:pt x="55" y="94"/>
                        <a:pt x="53" y="92"/>
                        <a:pt x="53" y="89"/>
                      </a:cubicBezTo>
                      <a:cubicBezTo>
                        <a:pt x="53" y="88"/>
                        <a:pt x="54" y="87"/>
                        <a:pt x="55" y="86"/>
                      </a:cubicBezTo>
                      <a:cubicBezTo>
                        <a:pt x="56" y="84"/>
                        <a:pt x="57" y="82"/>
                        <a:pt x="56" y="80"/>
                      </a:cubicBezTo>
                      <a:cubicBezTo>
                        <a:pt x="54" y="74"/>
                        <a:pt x="52" y="68"/>
                        <a:pt x="52" y="61"/>
                      </a:cubicBezTo>
                      <a:cubicBezTo>
                        <a:pt x="52" y="33"/>
                        <a:pt x="75" y="10"/>
                        <a:pt x="104" y="10"/>
                      </a:cubicBezTo>
                      <a:cubicBezTo>
                        <a:pt x="132" y="10"/>
                        <a:pt x="155" y="33"/>
                        <a:pt x="155" y="61"/>
                      </a:cubicBezTo>
                      <a:cubicBezTo>
                        <a:pt x="155" y="68"/>
                        <a:pt x="153" y="74"/>
                        <a:pt x="151" y="80"/>
                      </a:cubicBezTo>
                      <a:cubicBezTo>
                        <a:pt x="150" y="82"/>
                        <a:pt x="151" y="84"/>
                        <a:pt x="153" y="86"/>
                      </a:cubicBezTo>
                      <a:cubicBezTo>
                        <a:pt x="154" y="86"/>
                        <a:pt x="154" y="88"/>
                        <a:pt x="154" y="89"/>
                      </a:cubicBezTo>
                      <a:cubicBezTo>
                        <a:pt x="154" y="92"/>
                        <a:pt x="153" y="94"/>
                        <a:pt x="150" y="94"/>
                      </a:cubicBezTo>
                      <a:cubicBezTo>
                        <a:pt x="148" y="94"/>
                        <a:pt x="145" y="96"/>
                        <a:pt x="145" y="99"/>
                      </a:cubicBezTo>
                      <a:cubicBezTo>
                        <a:pt x="144" y="111"/>
                        <a:pt x="138" y="124"/>
                        <a:pt x="129" y="134"/>
                      </a:cubicBezTo>
                      <a:cubicBezTo>
                        <a:pt x="128" y="134"/>
                        <a:pt x="128" y="136"/>
                        <a:pt x="128" y="137"/>
                      </a:cubicBezTo>
                      <a:cubicBezTo>
                        <a:pt x="128" y="144"/>
                        <a:pt x="128" y="144"/>
                        <a:pt x="128" y="144"/>
                      </a:cubicBezTo>
                      <a:cubicBezTo>
                        <a:pt x="127" y="146"/>
                        <a:pt x="128" y="149"/>
                        <a:pt x="130" y="150"/>
                      </a:cubicBezTo>
                      <a:cubicBezTo>
                        <a:pt x="132" y="151"/>
                        <a:pt x="135" y="150"/>
                        <a:pt x="137" y="148"/>
                      </a:cubicBezTo>
                      <a:cubicBezTo>
                        <a:pt x="137" y="147"/>
                        <a:pt x="137" y="146"/>
                        <a:pt x="137" y="144"/>
                      </a:cubicBezTo>
                      <a:cubicBezTo>
                        <a:pt x="137" y="139"/>
                        <a:pt x="137" y="139"/>
                        <a:pt x="137" y="139"/>
                      </a:cubicBezTo>
                      <a:cubicBezTo>
                        <a:pt x="141" y="135"/>
                        <a:pt x="144" y="131"/>
                        <a:pt x="147" y="126"/>
                      </a:cubicBezTo>
                      <a:cubicBezTo>
                        <a:pt x="150" y="135"/>
                        <a:pt x="156" y="145"/>
                        <a:pt x="169" y="151"/>
                      </a:cubicBezTo>
                      <a:cubicBezTo>
                        <a:pt x="180" y="156"/>
                        <a:pt x="186" y="158"/>
                        <a:pt x="191" y="158"/>
                      </a:cubicBezTo>
                      <a:cubicBezTo>
                        <a:pt x="191" y="158"/>
                        <a:pt x="191" y="158"/>
                        <a:pt x="191" y="158"/>
                      </a:cubicBezTo>
                      <a:cubicBezTo>
                        <a:pt x="195" y="158"/>
                        <a:pt x="198" y="157"/>
                        <a:pt x="201" y="156"/>
                      </a:cubicBezTo>
                      <a:cubicBezTo>
                        <a:pt x="205" y="154"/>
                        <a:pt x="207" y="151"/>
                        <a:pt x="208" y="147"/>
                      </a:cubicBezTo>
                      <a:cubicBezTo>
                        <a:pt x="209" y="140"/>
                        <a:pt x="204" y="130"/>
                        <a:pt x="193" y="121"/>
                      </a:cubicBezTo>
                      <a:cubicBezTo>
                        <a:pt x="181" y="111"/>
                        <a:pt x="168" y="105"/>
                        <a:pt x="159" y="105"/>
                      </a:cubicBezTo>
                      <a:cubicBezTo>
                        <a:pt x="157" y="105"/>
                        <a:pt x="155" y="105"/>
                        <a:pt x="154" y="105"/>
                      </a:cubicBezTo>
                      <a:cubicBezTo>
                        <a:pt x="154" y="105"/>
                        <a:pt x="155" y="104"/>
                        <a:pt x="155" y="103"/>
                      </a:cubicBezTo>
                      <a:cubicBezTo>
                        <a:pt x="160" y="101"/>
                        <a:pt x="164" y="96"/>
                        <a:pt x="164" y="89"/>
                      </a:cubicBezTo>
                      <a:cubicBezTo>
                        <a:pt x="164" y="86"/>
                        <a:pt x="163" y="83"/>
                        <a:pt x="161" y="80"/>
                      </a:cubicBezTo>
                      <a:cubicBezTo>
                        <a:pt x="163" y="74"/>
                        <a:pt x="164" y="68"/>
                        <a:pt x="164" y="61"/>
                      </a:cubicBezTo>
                      <a:cubicBezTo>
                        <a:pt x="164" y="28"/>
                        <a:pt x="137" y="0"/>
                        <a:pt x="104" y="0"/>
                      </a:cubicBezTo>
                      <a:cubicBezTo>
                        <a:pt x="70" y="0"/>
                        <a:pt x="43" y="28"/>
                        <a:pt x="43" y="61"/>
                      </a:cubicBezTo>
                      <a:cubicBezTo>
                        <a:pt x="43" y="68"/>
                        <a:pt x="44" y="75"/>
                        <a:pt x="46" y="81"/>
                      </a:cubicBezTo>
                      <a:cubicBezTo>
                        <a:pt x="44" y="83"/>
                        <a:pt x="43" y="86"/>
                        <a:pt x="43" y="89"/>
                      </a:cubicBezTo>
                      <a:cubicBezTo>
                        <a:pt x="43" y="96"/>
                        <a:pt x="47" y="101"/>
                        <a:pt x="53" y="103"/>
                      </a:cubicBezTo>
                      <a:cubicBezTo>
                        <a:pt x="53" y="104"/>
                        <a:pt x="53" y="104"/>
                        <a:pt x="53" y="105"/>
                      </a:cubicBezTo>
                      <a:cubicBezTo>
                        <a:pt x="52" y="105"/>
                        <a:pt x="51" y="105"/>
                        <a:pt x="50" y="105"/>
                      </a:cubicBezTo>
                      <a:cubicBezTo>
                        <a:pt x="41" y="105"/>
                        <a:pt x="28" y="111"/>
                        <a:pt x="16" y="121"/>
                      </a:cubicBezTo>
                      <a:cubicBezTo>
                        <a:pt x="5" y="130"/>
                        <a:pt x="0" y="140"/>
                        <a:pt x="1" y="147"/>
                      </a:cubicBezTo>
                      <a:cubicBezTo>
                        <a:pt x="2" y="151"/>
                        <a:pt x="4" y="154"/>
                        <a:pt x="8" y="156"/>
                      </a:cubicBezTo>
                      <a:close/>
                      <a:moveTo>
                        <a:pt x="156" y="115"/>
                      </a:moveTo>
                      <a:cubicBezTo>
                        <a:pt x="156" y="115"/>
                        <a:pt x="157" y="115"/>
                        <a:pt x="159" y="115"/>
                      </a:cubicBezTo>
                      <a:cubicBezTo>
                        <a:pt x="164" y="115"/>
                        <a:pt x="175" y="119"/>
                        <a:pt x="186" y="129"/>
                      </a:cubicBezTo>
                      <a:cubicBezTo>
                        <a:pt x="196" y="137"/>
                        <a:pt x="198" y="143"/>
                        <a:pt x="198" y="145"/>
                      </a:cubicBezTo>
                      <a:cubicBezTo>
                        <a:pt x="198" y="146"/>
                        <a:pt x="198" y="146"/>
                        <a:pt x="197" y="147"/>
                      </a:cubicBezTo>
                      <a:cubicBezTo>
                        <a:pt x="195" y="148"/>
                        <a:pt x="193" y="148"/>
                        <a:pt x="191" y="148"/>
                      </a:cubicBezTo>
                      <a:cubicBezTo>
                        <a:pt x="188" y="148"/>
                        <a:pt x="182" y="146"/>
                        <a:pt x="173" y="142"/>
                      </a:cubicBezTo>
                      <a:cubicBezTo>
                        <a:pt x="163" y="137"/>
                        <a:pt x="157" y="128"/>
                        <a:pt x="156" y="122"/>
                      </a:cubicBezTo>
                      <a:cubicBezTo>
                        <a:pt x="155" y="118"/>
                        <a:pt x="156" y="116"/>
                        <a:pt x="156" y="115"/>
                      </a:cubicBezTo>
                      <a:close/>
                      <a:moveTo>
                        <a:pt x="23" y="129"/>
                      </a:moveTo>
                      <a:cubicBezTo>
                        <a:pt x="34" y="119"/>
                        <a:pt x="45" y="115"/>
                        <a:pt x="50" y="115"/>
                      </a:cubicBezTo>
                      <a:cubicBezTo>
                        <a:pt x="52" y="115"/>
                        <a:pt x="52" y="115"/>
                        <a:pt x="53" y="115"/>
                      </a:cubicBezTo>
                      <a:cubicBezTo>
                        <a:pt x="53" y="116"/>
                        <a:pt x="54" y="118"/>
                        <a:pt x="53" y="122"/>
                      </a:cubicBezTo>
                      <a:cubicBezTo>
                        <a:pt x="51" y="128"/>
                        <a:pt x="46" y="137"/>
                        <a:pt x="35" y="142"/>
                      </a:cubicBezTo>
                      <a:cubicBezTo>
                        <a:pt x="26" y="146"/>
                        <a:pt x="21" y="148"/>
                        <a:pt x="17" y="148"/>
                      </a:cubicBezTo>
                      <a:cubicBezTo>
                        <a:pt x="16" y="148"/>
                        <a:pt x="14" y="148"/>
                        <a:pt x="12" y="147"/>
                      </a:cubicBezTo>
                      <a:cubicBezTo>
                        <a:pt x="11" y="146"/>
                        <a:pt x="11" y="146"/>
                        <a:pt x="11" y="145"/>
                      </a:cubicBezTo>
                      <a:cubicBezTo>
                        <a:pt x="10" y="143"/>
                        <a:pt x="12" y="137"/>
                        <a:pt x="23" y="1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80" name="Freeform 260">
                  <a:extLst>
                    <a:ext uri="{FF2B5EF4-FFF2-40B4-BE49-F238E27FC236}">
                      <a16:creationId xmlns:a16="http://schemas.microsoft.com/office/drawing/2014/main" id="{3CAD2A98-0FBD-45F1-88C3-F630C2F5CF62}"/>
                    </a:ext>
                  </a:extLst>
                </p:cNvPr>
                <p:cNvSpPr>
                  <a:spLocks noEditPoints="1"/>
                </p:cNvSpPr>
                <p:nvPr/>
              </p:nvSpPr>
              <p:spPr bwMode="auto">
                <a:xfrm>
                  <a:off x="5967413" y="2057400"/>
                  <a:ext cx="500062" cy="163513"/>
                </a:xfrm>
                <a:custGeom>
                  <a:avLst/>
                  <a:gdLst>
                    <a:gd name="T0" fmla="*/ 242 w 245"/>
                    <a:gd name="T1" fmla="*/ 46 h 80"/>
                    <a:gd name="T2" fmla="*/ 163 w 245"/>
                    <a:gd name="T3" fmla="*/ 2 h 80"/>
                    <a:gd name="T4" fmla="*/ 159 w 245"/>
                    <a:gd name="T5" fmla="*/ 2 h 80"/>
                    <a:gd name="T6" fmla="*/ 157 w 245"/>
                    <a:gd name="T7" fmla="*/ 6 h 80"/>
                    <a:gd name="T8" fmla="*/ 123 w 245"/>
                    <a:gd name="T9" fmla="*/ 55 h 80"/>
                    <a:gd name="T10" fmla="*/ 90 w 245"/>
                    <a:gd name="T11" fmla="*/ 6 h 80"/>
                    <a:gd name="T12" fmla="*/ 83 w 245"/>
                    <a:gd name="T13" fmla="*/ 1 h 80"/>
                    <a:gd name="T14" fmla="*/ 3 w 245"/>
                    <a:gd name="T15" fmla="*/ 46 h 80"/>
                    <a:gd name="T16" fmla="*/ 0 w 245"/>
                    <a:gd name="T17" fmla="*/ 53 h 80"/>
                    <a:gd name="T18" fmla="*/ 0 w 245"/>
                    <a:gd name="T19" fmla="*/ 71 h 80"/>
                    <a:gd name="T20" fmla="*/ 10 w 245"/>
                    <a:gd name="T21" fmla="*/ 80 h 80"/>
                    <a:gd name="T22" fmla="*/ 235 w 245"/>
                    <a:gd name="T23" fmla="*/ 80 h 80"/>
                    <a:gd name="T24" fmla="*/ 245 w 245"/>
                    <a:gd name="T25" fmla="*/ 71 h 80"/>
                    <a:gd name="T26" fmla="*/ 245 w 245"/>
                    <a:gd name="T27" fmla="*/ 53 h 80"/>
                    <a:gd name="T28" fmla="*/ 242 w 245"/>
                    <a:gd name="T29" fmla="*/ 46 h 80"/>
                    <a:gd name="T30" fmla="*/ 235 w 245"/>
                    <a:gd name="T31" fmla="*/ 71 h 80"/>
                    <a:gd name="T32" fmla="*/ 9 w 245"/>
                    <a:gd name="T33" fmla="*/ 71 h 80"/>
                    <a:gd name="T34" fmla="*/ 9 w 245"/>
                    <a:gd name="T35" fmla="*/ 53 h 80"/>
                    <a:gd name="T36" fmla="*/ 80 w 245"/>
                    <a:gd name="T37" fmla="*/ 12 h 80"/>
                    <a:gd name="T38" fmla="*/ 123 w 245"/>
                    <a:gd name="T39" fmla="*/ 65 h 80"/>
                    <a:gd name="T40" fmla="*/ 166 w 245"/>
                    <a:gd name="T41" fmla="*/ 13 h 80"/>
                    <a:gd name="T42" fmla="*/ 235 w 245"/>
                    <a:gd name="T43" fmla="*/ 53 h 80"/>
                    <a:gd name="T44" fmla="*/ 235 w 245"/>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80">
                      <a:moveTo>
                        <a:pt x="242" y="46"/>
                      </a:moveTo>
                      <a:cubicBezTo>
                        <a:pt x="219" y="24"/>
                        <a:pt x="192" y="9"/>
                        <a:pt x="163" y="2"/>
                      </a:cubicBezTo>
                      <a:cubicBezTo>
                        <a:pt x="162" y="1"/>
                        <a:pt x="160" y="1"/>
                        <a:pt x="159" y="2"/>
                      </a:cubicBezTo>
                      <a:cubicBezTo>
                        <a:pt x="158" y="3"/>
                        <a:pt x="157" y="4"/>
                        <a:pt x="157" y="6"/>
                      </a:cubicBezTo>
                      <a:cubicBezTo>
                        <a:pt x="155" y="34"/>
                        <a:pt x="140" y="55"/>
                        <a:pt x="123" y="55"/>
                      </a:cubicBezTo>
                      <a:cubicBezTo>
                        <a:pt x="106" y="55"/>
                        <a:pt x="91" y="34"/>
                        <a:pt x="90" y="6"/>
                      </a:cubicBezTo>
                      <a:cubicBezTo>
                        <a:pt x="89" y="3"/>
                        <a:pt x="86" y="0"/>
                        <a:pt x="83" y="1"/>
                      </a:cubicBezTo>
                      <a:cubicBezTo>
                        <a:pt x="53" y="8"/>
                        <a:pt x="25" y="24"/>
                        <a:pt x="3" y="46"/>
                      </a:cubicBezTo>
                      <a:cubicBezTo>
                        <a:pt x="1" y="48"/>
                        <a:pt x="0" y="50"/>
                        <a:pt x="0" y="53"/>
                      </a:cubicBezTo>
                      <a:cubicBezTo>
                        <a:pt x="0" y="71"/>
                        <a:pt x="0" y="71"/>
                        <a:pt x="0" y="71"/>
                      </a:cubicBezTo>
                      <a:cubicBezTo>
                        <a:pt x="0" y="76"/>
                        <a:pt x="4" y="80"/>
                        <a:pt x="10" y="80"/>
                      </a:cubicBezTo>
                      <a:cubicBezTo>
                        <a:pt x="235" y="80"/>
                        <a:pt x="235" y="80"/>
                        <a:pt x="235" y="80"/>
                      </a:cubicBezTo>
                      <a:cubicBezTo>
                        <a:pt x="240" y="80"/>
                        <a:pt x="245" y="76"/>
                        <a:pt x="245" y="71"/>
                      </a:cubicBezTo>
                      <a:cubicBezTo>
                        <a:pt x="245" y="53"/>
                        <a:pt x="245" y="53"/>
                        <a:pt x="245" y="53"/>
                      </a:cubicBezTo>
                      <a:cubicBezTo>
                        <a:pt x="245" y="50"/>
                        <a:pt x="243" y="48"/>
                        <a:pt x="242" y="46"/>
                      </a:cubicBezTo>
                      <a:close/>
                      <a:moveTo>
                        <a:pt x="235" y="71"/>
                      </a:moveTo>
                      <a:cubicBezTo>
                        <a:pt x="9" y="71"/>
                        <a:pt x="9" y="71"/>
                        <a:pt x="9" y="71"/>
                      </a:cubicBezTo>
                      <a:cubicBezTo>
                        <a:pt x="9" y="53"/>
                        <a:pt x="9" y="53"/>
                        <a:pt x="9" y="53"/>
                      </a:cubicBezTo>
                      <a:cubicBezTo>
                        <a:pt x="30" y="33"/>
                        <a:pt x="54" y="19"/>
                        <a:pt x="80" y="12"/>
                      </a:cubicBezTo>
                      <a:cubicBezTo>
                        <a:pt x="84" y="43"/>
                        <a:pt x="102" y="65"/>
                        <a:pt x="123" y="65"/>
                      </a:cubicBezTo>
                      <a:cubicBezTo>
                        <a:pt x="144" y="65"/>
                        <a:pt x="162" y="43"/>
                        <a:pt x="166" y="13"/>
                      </a:cubicBezTo>
                      <a:cubicBezTo>
                        <a:pt x="191" y="20"/>
                        <a:pt x="215" y="34"/>
                        <a:pt x="235" y="53"/>
                      </a:cubicBezTo>
                      <a:lnTo>
                        <a:pt x="235" y="7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76" name="Group 575">
                <a:extLst>
                  <a:ext uri="{FF2B5EF4-FFF2-40B4-BE49-F238E27FC236}">
                    <a16:creationId xmlns:a16="http://schemas.microsoft.com/office/drawing/2014/main" id="{3497F007-DCE4-4FC7-B1A6-1BA2E5D65D5E}"/>
                  </a:ext>
                </a:extLst>
              </p:cNvPr>
              <p:cNvGrpSpPr/>
              <p:nvPr/>
            </p:nvGrpSpPr>
            <p:grpSpPr>
              <a:xfrm>
                <a:off x="5116832" y="1756091"/>
                <a:ext cx="363495" cy="360023"/>
                <a:chOff x="3351213" y="1782763"/>
                <a:chExt cx="498475" cy="493712"/>
              </a:xfrm>
              <a:grpFill/>
            </p:grpSpPr>
            <p:sp>
              <p:nvSpPr>
                <p:cNvPr id="577" name="Freeform 186">
                  <a:extLst>
                    <a:ext uri="{FF2B5EF4-FFF2-40B4-BE49-F238E27FC236}">
                      <a16:creationId xmlns:a16="http://schemas.microsoft.com/office/drawing/2014/main" id="{04B8086D-2951-47A0-BA8A-12AFD05D1469}"/>
                    </a:ext>
                  </a:extLst>
                </p:cNvPr>
                <p:cNvSpPr>
                  <a:spLocks noEditPoints="1"/>
                </p:cNvSpPr>
                <p:nvPr/>
              </p:nvSpPr>
              <p:spPr bwMode="auto">
                <a:xfrm>
                  <a:off x="3475038" y="1782763"/>
                  <a:ext cx="247650" cy="312737"/>
                </a:xfrm>
                <a:custGeom>
                  <a:avLst/>
                  <a:gdLst>
                    <a:gd name="T0" fmla="*/ 10 w 119"/>
                    <a:gd name="T1" fmla="*/ 100 h 151"/>
                    <a:gd name="T2" fmla="*/ 60 w 119"/>
                    <a:gd name="T3" fmla="*/ 151 h 151"/>
                    <a:gd name="T4" fmla="*/ 109 w 119"/>
                    <a:gd name="T5" fmla="*/ 100 h 151"/>
                    <a:gd name="T6" fmla="*/ 119 w 119"/>
                    <a:gd name="T7" fmla="*/ 87 h 151"/>
                    <a:gd name="T8" fmla="*/ 114 w 119"/>
                    <a:gd name="T9" fmla="*/ 76 h 151"/>
                    <a:gd name="T10" fmla="*/ 116 w 119"/>
                    <a:gd name="T11" fmla="*/ 60 h 151"/>
                    <a:gd name="T12" fmla="*/ 60 w 119"/>
                    <a:gd name="T13" fmla="*/ 0 h 151"/>
                    <a:gd name="T14" fmla="*/ 3 w 119"/>
                    <a:gd name="T15" fmla="*/ 60 h 151"/>
                    <a:gd name="T16" fmla="*/ 5 w 119"/>
                    <a:gd name="T17" fmla="*/ 76 h 151"/>
                    <a:gd name="T18" fmla="*/ 0 w 119"/>
                    <a:gd name="T19" fmla="*/ 87 h 151"/>
                    <a:gd name="T20" fmla="*/ 10 w 119"/>
                    <a:gd name="T21" fmla="*/ 100 h 151"/>
                    <a:gd name="T22" fmla="*/ 12 w 119"/>
                    <a:gd name="T23" fmla="*/ 82 h 151"/>
                    <a:gd name="T24" fmla="*/ 15 w 119"/>
                    <a:gd name="T25" fmla="*/ 76 h 151"/>
                    <a:gd name="T26" fmla="*/ 12 w 119"/>
                    <a:gd name="T27" fmla="*/ 60 h 151"/>
                    <a:gd name="T28" fmla="*/ 60 w 119"/>
                    <a:gd name="T29" fmla="*/ 10 h 151"/>
                    <a:gd name="T30" fmla="*/ 107 w 119"/>
                    <a:gd name="T31" fmla="*/ 60 h 151"/>
                    <a:gd name="T32" fmla="*/ 104 w 119"/>
                    <a:gd name="T33" fmla="*/ 76 h 151"/>
                    <a:gd name="T34" fmla="*/ 107 w 119"/>
                    <a:gd name="T35" fmla="*/ 82 h 151"/>
                    <a:gd name="T36" fmla="*/ 109 w 119"/>
                    <a:gd name="T37" fmla="*/ 87 h 151"/>
                    <a:gd name="T38" fmla="*/ 105 w 119"/>
                    <a:gd name="T39" fmla="*/ 91 h 151"/>
                    <a:gd name="T40" fmla="*/ 105 w 119"/>
                    <a:gd name="T41" fmla="*/ 91 h 151"/>
                    <a:gd name="T42" fmla="*/ 100 w 119"/>
                    <a:gd name="T43" fmla="*/ 96 h 151"/>
                    <a:gd name="T44" fmla="*/ 60 w 119"/>
                    <a:gd name="T45" fmla="*/ 141 h 151"/>
                    <a:gd name="T46" fmla="*/ 19 w 119"/>
                    <a:gd name="T47" fmla="*/ 96 h 151"/>
                    <a:gd name="T48" fmla="*/ 14 w 119"/>
                    <a:gd name="T49" fmla="*/ 91 h 151"/>
                    <a:gd name="T50" fmla="*/ 10 w 119"/>
                    <a:gd name="T51" fmla="*/ 87 h 151"/>
                    <a:gd name="T52" fmla="*/ 12 w 119"/>
                    <a:gd name="T53" fmla="*/ 8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51">
                      <a:moveTo>
                        <a:pt x="10" y="100"/>
                      </a:moveTo>
                      <a:cubicBezTo>
                        <a:pt x="13" y="125"/>
                        <a:pt x="33" y="151"/>
                        <a:pt x="60" y="151"/>
                      </a:cubicBezTo>
                      <a:cubicBezTo>
                        <a:pt x="86" y="151"/>
                        <a:pt x="106" y="125"/>
                        <a:pt x="109" y="100"/>
                      </a:cubicBezTo>
                      <a:cubicBezTo>
                        <a:pt x="115" y="98"/>
                        <a:pt x="119" y="93"/>
                        <a:pt x="119" y="87"/>
                      </a:cubicBezTo>
                      <a:cubicBezTo>
                        <a:pt x="119" y="82"/>
                        <a:pt x="117" y="79"/>
                        <a:pt x="114" y="76"/>
                      </a:cubicBezTo>
                      <a:cubicBezTo>
                        <a:pt x="116" y="71"/>
                        <a:pt x="116" y="65"/>
                        <a:pt x="116" y="60"/>
                      </a:cubicBezTo>
                      <a:cubicBezTo>
                        <a:pt x="116" y="27"/>
                        <a:pt x="91" y="0"/>
                        <a:pt x="60" y="0"/>
                      </a:cubicBezTo>
                      <a:cubicBezTo>
                        <a:pt x="28" y="0"/>
                        <a:pt x="3" y="27"/>
                        <a:pt x="3" y="60"/>
                      </a:cubicBezTo>
                      <a:cubicBezTo>
                        <a:pt x="3" y="65"/>
                        <a:pt x="3" y="71"/>
                        <a:pt x="5" y="76"/>
                      </a:cubicBezTo>
                      <a:cubicBezTo>
                        <a:pt x="2" y="79"/>
                        <a:pt x="0" y="82"/>
                        <a:pt x="0" y="87"/>
                      </a:cubicBezTo>
                      <a:cubicBezTo>
                        <a:pt x="0" y="93"/>
                        <a:pt x="4" y="98"/>
                        <a:pt x="10" y="100"/>
                      </a:cubicBezTo>
                      <a:close/>
                      <a:moveTo>
                        <a:pt x="12" y="82"/>
                      </a:moveTo>
                      <a:cubicBezTo>
                        <a:pt x="15" y="81"/>
                        <a:pt x="16" y="79"/>
                        <a:pt x="15" y="76"/>
                      </a:cubicBezTo>
                      <a:cubicBezTo>
                        <a:pt x="13" y="71"/>
                        <a:pt x="12" y="66"/>
                        <a:pt x="12" y="60"/>
                      </a:cubicBezTo>
                      <a:cubicBezTo>
                        <a:pt x="12" y="32"/>
                        <a:pt x="34" y="10"/>
                        <a:pt x="60" y="10"/>
                      </a:cubicBezTo>
                      <a:cubicBezTo>
                        <a:pt x="85" y="10"/>
                        <a:pt x="107" y="32"/>
                        <a:pt x="107" y="60"/>
                      </a:cubicBezTo>
                      <a:cubicBezTo>
                        <a:pt x="107" y="66"/>
                        <a:pt x="106" y="71"/>
                        <a:pt x="104" y="76"/>
                      </a:cubicBezTo>
                      <a:cubicBezTo>
                        <a:pt x="103" y="79"/>
                        <a:pt x="104" y="81"/>
                        <a:pt x="107" y="82"/>
                      </a:cubicBezTo>
                      <a:cubicBezTo>
                        <a:pt x="108" y="83"/>
                        <a:pt x="109" y="85"/>
                        <a:pt x="109" y="87"/>
                      </a:cubicBezTo>
                      <a:cubicBezTo>
                        <a:pt x="109" y="89"/>
                        <a:pt x="107" y="91"/>
                        <a:pt x="105" y="91"/>
                      </a:cubicBezTo>
                      <a:cubicBezTo>
                        <a:pt x="105" y="91"/>
                        <a:pt x="105" y="91"/>
                        <a:pt x="105" y="91"/>
                      </a:cubicBezTo>
                      <a:cubicBezTo>
                        <a:pt x="102" y="91"/>
                        <a:pt x="100" y="93"/>
                        <a:pt x="100" y="96"/>
                      </a:cubicBezTo>
                      <a:cubicBezTo>
                        <a:pt x="98" y="117"/>
                        <a:pt x="81" y="141"/>
                        <a:pt x="60" y="141"/>
                      </a:cubicBezTo>
                      <a:cubicBezTo>
                        <a:pt x="38" y="141"/>
                        <a:pt x="21" y="117"/>
                        <a:pt x="19" y="96"/>
                      </a:cubicBezTo>
                      <a:cubicBezTo>
                        <a:pt x="19" y="93"/>
                        <a:pt x="17" y="91"/>
                        <a:pt x="14" y="91"/>
                      </a:cubicBezTo>
                      <a:cubicBezTo>
                        <a:pt x="12" y="91"/>
                        <a:pt x="10" y="89"/>
                        <a:pt x="10" y="87"/>
                      </a:cubicBezTo>
                      <a:cubicBezTo>
                        <a:pt x="10" y="85"/>
                        <a:pt x="11" y="83"/>
                        <a:pt x="12" y="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78" name="Freeform 187">
                  <a:extLst>
                    <a:ext uri="{FF2B5EF4-FFF2-40B4-BE49-F238E27FC236}">
                      <a16:creationId xmlns:a16="http://schemas.microsoft.com/office/drawing/2014/main" id="{595FB102-04F3-428B-A1B7-A12C8A17DFAF}"/>
                    </a:ext>
                  </a:extLst>
                </p:cNvPr>
                <p:cNvSpPr>
                  <a:spLocks noEditPoints="1"/>
                </p:cNvSpPr>
                <p:nvPr/>
              </p:nvSpPr>
              <p:spPr bwMode="auto">
                <a:xfrm>
                  <a:off x="3351213" y="2114550"/>
                  <a:ext cx="498475" cy="161925"/>
                </a:xfrm>
                <a:custGeom>
                  <a:avLst/>
                  <a:gdLst>
                    <a:gd name="T0" fmla="*/ 237 w 240"/>
                    <a:gd name="T1" fmla="*/ 44 h 78"/>
                    <a:gd name="T2" fmla="*/ 160 w 240"/>
                    <a:gd name="T3" fmla="*/ 1 h 78"/>
                    <a:gd name="T4" fmla="*/ 156 w 240"/>
                    <a:gd name="T5" fmla="*/ 0 h 78"/>
                    <a:gd name="T6" fmla="*/ 153 w 240"/>
                    <a:gd name="T7" fmla="*/ 0 h 78"/>
                    <a:gd name="T8" fmla="*/ 149 w 240"/>
                    <a:gd name="T9" fmla="*/ 2 h 78"/>
                    <a:gd name="T10" fmla="*/ 120 w 240"/>
                    <a:gd name="T11" fmla="*/ 8 h 78"/>
                    <a:gd name="T12" fmla="*/ 90 w 240"/>
                    <a:gd name="T13" fmla="*/ 2 h 78"/>
                    <a:gd name="T14" fmla="*/ 86 w 240"/>
                    <a:gd name="T15" fmla="*/ 0 h 78"/>
                    <a:gd name="T16" fmla="*/ 84 w 240"/>
                    <a:gd name="T17" fmla="*/ 0 h 78"/>
                    <a:gd name="T18" fmla="*/ 82 w 240"/>
                    <a:gd name="T19" fmla="*/ 1 h 78"/>
                    <a:gd name="T20" fmla="*/ 2 w 240"/>
                    <a:gd name="T21" fmla="*/ 44 h 78"/>
                    <a:gd name="T22" fmla="*/ 0 w 240"/>
                    <a:gd name="T23" fmla="*/ 51 h 78"/>
                    <a:gd name="T24" fmla="*/ 0 w 240"/>
                    <a:gd name="T25" fmla="*/ 69 h 78"/>
                    <a:gd name="T26" fmla="*/ 9 w 240"/>
                    <a:gd name="T27" fmla="*/ 78 h 78"/>
                    <a:gd name="T28" fmla="*/ 230 w 240"/>
                    <a:gd name="T29" fmla="*/ 78 h 78"/>
                    <a:gd name="T30" fmla="*/ 240 w 240"/>
                    <a:gd name="T31" fmla="*/ 69 h 78"/>
                    <a:gd name="T32" fmla="*/ 240 w 240"/>
                    <a:gd name="T33" fmla="*/ 51 h 78"/>
                    <a:gd name="T34" fmla="*/ 237 w 240"/>
                    <a:gd name="T35" fmla="*/ 44 h 78"/>
                    <a:gd name="T36" fmla="*/ 230 w 240"/>
                    <a:gd name="T37" fmla="*/ 69 h 78"/>
                    <a:gd name="T38" fmla="*/ 9 w 240"/>
                    <a:gd name="T39" fmla="*/ 69 h 78"/>
                    <a:gd name="T40" fmla="*/ 9 w 240"/>
                    <a:gd name="T41" fmla="*/ 51 h 78"/>
                    <a:gd name="T42" fmla="*/ 84 w 240"/>
                    <a:gd name="T43" fmla="*/ 10 h 78"/>
                    <a:gd name="T44" fmla="*/ 86 w 240"/>
                    <a:gd name="T45" fmla="*/ 10 h 78"/>
                    <a:gd name="T46" fmla="*/ 120 w 240"/>
                    <a:gd name="T47" fmla="*/ 18 h 78"/>
                    <a:gd name="T48" fmla="*/ 153 w 240"/>
                    <a:gd name="T49" fmla="*/ 10 h 78"/>
                    <a:gd name="T50" fmla="*/ 156 w 240"/>
                    <a:gd name="T51" fmla="*/ 10 h 78"/>
                    <a:gd name="T52" fmla="*/ 157 w 240"/>
                    <a:gd name="T53" fmla="*/ 11 h 78"/>
                    <a:gd name="T54" fmla="*/ 230 w 240"/>
                    <a:gd name="T55" fmla="*/ 51 h 78"/>
                    <a:gd name="T56" fmla="*/ 230 w 240"/>
                    <a:gd name="T57" fmla="*/ 69 h 78"/>
                    <a:gd name="T58" fmla="*/ 230 w 240"/>
                    <a:gd name="T59" fmla="*/ 74 h 78"/>
                    <a:gd name="T60" fmla="*/ 230 w 240"/>
                    <a:gd name="T61" fmla="*/ 69 h 78"/>
                    <a:gd name="T62" fmla="*/ 230 w 240"/>
                    <a:gd name="T63" fmla="*/ 69 h 78"/>
                    <a:gd name="T64" fmla="*/ 230 w 240"/>
                    <a:gd name="T6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78">
                      <a:moveTo>
                        <a:pt x="237" y="44"/>
                      </a:moveTo>
                      <a:cubicBezTo>
                        <a:pt x="215" y="23"/>
                        <a:pt x="188" y="9"/>
                        <a:pt x="160" y="1"/>
                      </a:cubicBezTo>
                      <a:cubicBezTo>
                        <a:pt x="159" y="1"/>
                        <a:pt x="157" y="0"/>
                        <a:pt x="156" y="0"/>
                      </a:cubicBezTo>
                      <a:cubicBezTo>
                        <a:pt x="153" y="0"/>
                        <a:pt x="153" y="0"/>
                        <a:pt x="153" y="0"/>
                      </a:cubicBezTo>
                      <a:cubicBezTo>
                        <a:pt x="152" y="0"/>
                        <a:pt x="150" y="1"/>
                        <a:pt x="149" y="2"/>
                      </a:cubicBezTo>
                      <a:cubicBezTo>
                        <a:pt x="141" y="6"/>
                        <a:pt x="130" y="8"/>
                        <a:pt x="120" y="8"/>
                      </a:cubicBezTo>
                      <a:cubicBezTo>
                        <a:pt x="109" y="8"/>
                        <a:pt x="98" y="6"/>
                        <a:pt x="90" y="2"/>
                      </a:cubicBezTo>
                      <a:cubicBezTo>
                        <a:pt x="89" y="1"/>
                        <a:pt x="87" y="0"/>
                        <a:pt x="86" y="0"/>
                      </a:cubicBezTo>
                      <a:cubicBezTo>
                        <a:pt x="84" y="0"/>
                        <a:pt x="84" y="0"/>
                        <a:pt x="84" y="0"/>
                      </a:cubicBezTo>
                      <a:cubicBezTo>
                        <a:pt x="83" y="0"/>
                        <a:pt x="82" y="1"/>
                        <a:pt x="82" y="1"/>
                      </a:cubicBezTo>
                      <a:cubicBezTo>
                        <a:pt x="52" y="8"/>
                        <a:pt x="25" y="23"/>
                        <a:pt x="2" y="44"/>
                      </a:cubicBezTo>
                      <a:cubicBezTo>
                        <a:pt x="1" y="46"/>
                        <a:pt x="0" y="49"/>
                        <a:pt x="0" y="51"/>
                      </a:cubicBezTo>
                      <a:cubicBezTo>
                        <a:pt x="0" y="69"/>
                        <a:pt x="0" y="69"/>
                        <a:pt x="0" y="69"/>
                      </a:cubicBezTo>
                      <a:cubicBezTo>
                        <a:pt x="0" y="74"/>
                        <a:pt x="4" y="78"/>
                        <a:pt x="9" y="78"/>
                      </a:cubicBezTo>
                      <a:cubicBezTo>
                        <a:pt x="230" y="78"/>
                        <a:pt x="230" y="78"/>
                        <a:pt x="230" y="78"/>
                      </a:cubicBezTo>
                      <a:cubicBezTo>
                        <a:pt x="235" y="78"/>
                        <a:pt x="240" y="74"/>
                        <a:pt x="240" y="69"/>
                      </a:cubicBezTo>
                      <a:cubicBezTo>
                        <a:pt x="240" y="51"/>
                        <a:pt x="240" y="51"/>
                        <a:pt x="240" y="51"/>
                      </a:cubicBezTo>
                      <a:cubicBezTo>
                        <a:pt x="240" y="49"/>
                        <a:pt x="238" y="46"/>
                        <a:pt x="237" y="44"/>
                      </a:cubicBezTo>
                      <a:close/>
                      <a:moveTo>
                        <a:pt x="230" y="69"/>
                      </a:moveTo>
                      <a:cubicBezTo>
                        <a:pt x="9" y="69"/>
                        <a:pt x="9" y="69"/>
                        <a:pt x="9" y="69"/>
                      </a:cubicBezTo>
                      <a:cubicBezTo>
                        <a:pt x="9" y="51"/>
                        <a:pt x="9" y="51"/>
                        <a:pt x="9" y="51"/>
                      </a:cubicBezTo>
                      <a:cubicBezTo>
                        <a:pt x="30" y="31"/>
                        <a:pt x="56" y="17"/>
                        <a:pt x="84" y="10"/>
                      </a:cubicBezTo>
                      <a:cubicBezTo>
                        <a:pt x="86" y="10"/>
                        <a:pt x="86" y="10"/>
                        <a:pt x="86" y="10"/>
                      </a:cubicBezTo>
                      <a:cubicBezTo>
                        <a:pt x="95" y="15"/>
                        <a:pt x="107" y="18"/>
                        <a:pt x="120" y="18"/>
                      </a:cubicBezTo>
                      <a:cubicBezTo>
                        <a:pt x="132" y="18"/>
                        <a:pt x="144" y="15"/>
                        <a:pt x="153" y="10"/>
                      </a:cubicBezTo>
                      <a:cubicBezTo>
                        <a:pt x="156" y="10"/>
                        <a:pt x="156" y="10"/>
                        <a:pt x="156" y="10"/>
                      </a:cubicBezTo>
                      <a:cubicBezTo>
                        <a:pt x="156" y="10"/>
                        <a:pt x="157" y="10"/>
                        <a:pt x="157" y="11"/>
                      </a:cubicBezTo>
                      <a:cubicBezTo>
                        <a:pt x="184" y="17"/>
                        <a:pt x="209" y="31"/>
                        <a:pt x="230" y="51"/>
                      </a:cubicBezTo>
                      <a:lnTo>
                        <a:pt x="230" y="69"/>
                      </a:lnTo>
                      <a:close/>
                      <a:moveTo>
                        <a:pt x="230" y="74"/>
                      </a:moveTo>
                      <a:cubicBezTo>
                        <a:pt x="230" y="69"/>
                        <a:pt x="230" y="69"/>
                        <a:pt x="230" y="69"/>
                      </a:cubicBezTo>
                      <a:cubicBezTo>
                        <a:pt x="230" y="69"/>
                        <a:pt x="230" y="69"/>
                        <a:pt x="230" y="69"/>
                      </a:cubicBezTo>
                      <a:lnTo>
                        <a:pt x="230"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grpSp>
          <p:nvGrpSpPr>
            <p:cNvPr id="519" name="Group 518">
              <a:extLst>
                <a:ext uri="{FF2B5EF4-FFF2-40B4-BE49-F238E27FC236}">
                  <a16:creationId xmlns:a16="http://schemas.microsoft.com/office/drawing/2014/main" id="{E55F7DFE-7B44-463F-8E80-14F05F84BE37}"/>
                </a:ext>
              </a:extLst>
            </p:cNvPr>
            <p:cNvGrpSpPr/>
            <p:nvPr/>
          </p:nvGrpSpPr>
          <p:grpSpPr>
            <a:xfrm rot="19577310">
              <a:off x="1798712" y="4705767"/>
              <a:ext cx="87935" cy="672524"/>
              <a:chOff x="3147052" y="5025958"/>
              <a:chExt cx="87935" cy="446497"/>
            </a:xfrm>
          </p:grpSpPr>
          <p:cxnSp>
            <p:nvCxnSpPr>
              <p:cNvPr id="571" name="Straight Arrow Connector 570">
                <a:extLst>
                  <a:ext uri="{FF2B5EF4-FFF2-40B4-BE49-F238E27FC236}">
                    <a16:creationId xmlns:a16="http://schemas.microsoft.com/office/drawing/2014/main" id="{DF51CC2B-105E-41AE-89C0-F7F6D13E4EA6}"/>
                  </a:ext>
                </a:extLst>
              </p:cNvPr>
              <p:cNvCxnSpPr>
                <a:cxnSpLocks/>
              </p:cNvCxnSpPr>
              <p:nvPr/>
            </p:nvCxnSpPr>
            <p:spPr>
              <a:xfrm>
                <a:off x="3147052" y="5049610"/>
                <a:ext cx="0" cy="422845"/>
              </a:xfrm>
              <a:prstGeom prst="straightConnector1">
                <a:avLst/>
              </a:prstGeom>
              <a:solidFill>
                <a:srgbClr val="FDD300"/>
              </a:solidFill>
              <a:ln w="19050" cap="flat" cmpd="sng" algn="ctr">
                <a:solidFill>
                  <a:srgbClr val="FDD300"/>
                </a:solidFill>
                <a:prstDash val="solid"/>
                <a:tailEnd type="arrow"/>
              </a:ln>
              <a:effectLst/>
            </p:spPr>
          </p:cxnSp>
          <p:cxnSp>
            <p:nvCxnSpPr>
              <p:cNvPr id="572" name="Straight Arrow Connector 571">
                <a:extLst>
                  <a:ext uri="{FF2B5EF4-FFF2-40B4-BE49-F238E27FC236}">
                    <a16:creationId xmlns:a16="http://schemas.microsoft.com/office/drawing/2014/main" id="{D55086A6-3BF8-4752-B4DE-24076CE8B47B}"/>
                  </a:ext>
                </a:extLst>
              </p:cNvPr>
              <p:cNvCxnSpPr>
                <a:cxnSpLocks/>
              </p:cNvCxnSpPr>
              <p:nvPr/>
            </p:nvCxnSpPr>
            <p:spPr>
              <a:xfrm flipH="1" flipV="1">
                <a:off x="3234986" y="5025958"/>
                <a:ext cx="1" cy="436862"/>
              </a:xfrm>
              <a:prstGeom prst="straightConnector1">
                <a:avLst/>
              </a:prstGeom>
              <a:solidFill>
                <a:srgbClr val="FDD300"/>
              </a:solidFill>
              <a:ln w="19050" cap="flat" cmpd="sng" algn="ctr">
                <a:solidFill>
                  <a:srgbClr val="FDD300"/>
                </a:solidFill>
                <a:prstDash val="solid"/>
                <a:tailEnd type="arrow"/>
              </a:ln>
              <a:effectLst/>
            </p:spPr>
          </p:cxnSp>
        </p:grpSp>
        <p:grpSp>
          <p:nvGrpSpPr>
            <p:cNvPr id="520" name="Group 519">
              <a:extLst>
                <a:ext uri="{FF2B5EF4-FFF2-40B4-BE49-F238E27FC236}">
                  <a16:creationId xmlns:a16="http://schemas.microsoft.com/office/drawing/2014/main" id="{B1EC88E5-7A2C-4A72-BD99-73012E407CB9}"/>
                </a:ext>
              </a:extLst>
            </p:cNvPr>
            <p:cNvGrpSpPr/>
            <p:nvPr/>
          </p:nvGrpSpPr>
          <p:grpSpPr>
            <a:xfrm>
              <a:off x="3911473" y="3779063"/>
              <a:ext cx="386185" cy="756359"/>
              <a:chOff x="1193713" y="3392717"/>
              <a:chExt cx="365116" cy="480276"/>
            </a:xfrm>
          </p:grpSpPr>
          <p:cxnSp>
            <p:nvCxnSpPr>
              <p:cNvPr id="569" name="Straight Arrow Connector 568">
                <a:extLst>
                  <a:ext uri="{FF2B5EF4-FFF2-40B4-BE49-F238E27FC236}">
                    <a16:creationId xmlns:a16="http://schemas.microsoft.com/office/drawing/2014/main" id="{604E7F7C-A68D-4CD3-9B2C-7B23229D234A}"/>
                  </a:ext>
                </a:extLst>
              </p:cNvPr>
              <p:cNvCxnSpPr>
                <a:cxnSpLocks/>
              </p:cNvCxnSpPr>
              <p:nvPr/>
            </p:nvCxnSpPr>
            <p:spPr>
              <a:xfrm flipH="1" flipV="1">
                <a:off x="1275347" y="3392717"/>
                <a:ext cx="283482" cy="420408"/>
              </a:xfrm>
              <a:prstGeom prst="straightConnector1">
                <a:avLst/>
              </a:prstGeom>
              <a:noFill/>
              <a:ln w="19050" cap="flat" cmpd="sng" algn="ctr">
                <a:solidFill>
                  <a:srgbClr val="04986E"/>
                </a:solidFill>
                <a:prstDash val="solid"/>
                <a:tailEnd type="arrow"/>
              </a:ln>
              <a:effectLst/>
            </p:spPr>
          </p:cxnSp>
          <p:cxnSp>
            <p:nvCxnSpPr>
              <p:cNvPr id="570" name="Straight Arrow Connector 569">
                <a:extLst>
                  <a:ext uri="{FF2B5EF4-FFF2-40B4-BE49-F238E27FC236}">
                    <a16:creationId xmlns:a16="http://schemas.microsoft.com/office/drawing/2014/main" id="{86854DFF-8DF8-4558-97B6-8210839E9F97}"/>
                  </a:ext>
                </a:extLst>
              </p:cNvPr>
              <p:cNvCxnSpPr>
                <a:cxnSpLocks/>
              </p:cNvCxnSpPr>
              <p:nvPr/>
            </p:nvCxnSpPr>
            <p:spPr>
              <a:xfrm>
                <a:off x="1193713" y="3452585"/>
                <a:ext cx="283481" cy="420408"/>
              </a:xfrm>
              <a:prstGeom prst="straightConnector1">
                <a:avLst/>
              </a:prstGeom>
              <a:noFill/>
              <a:ln w="19050" cap="flat" cmpd="sng" algn="ctr">
                <a:solidFill>
                  <a:srgbClr val="04986E"/>
                </a:solidFill>
                <a:prstDash val="solid"/>
                <a:tailEnd type="arrow"/>
              </a:ln>
              <a:effectLst/>
            </p:spPr>
          </p:cxnSp>
        </p:grpSp>
        <p:grpSp>
          <p:nvGrpSpPr>
            <p:cNvPr id="521" name="Group 520">
              <a:extLst>
                <a:ext uri="{FF2B5EF4-FFF2-40B4-BE49-F238E27FC236}">
                  <a16:creationId xmlns:a16="http://schemas.microsoft.com/office/drawing/2014/main" id="{B5AF1173-211E-4481-BB50-87133D9776BA}"/>
                </a:ext>
              </a:extLst>
            </p:cNvPr>
            <p:cNvGrpSpPr/>
            <p:nvPr/>
          </p:nvGrpSpPr>
          <p:grpSpPr>
            <a:xfrm rot="21374286">
              <a:off x="2566830" y="2639587"/>
              <a:ext cx="444193" cy="836324"/>
              <a:chOff x="1193713" y="3392717"/>
              <a:chExt cx="365116" cy="480276"/>
            </a:xfrm>
          </p:grpSpPr>
          <p:cxnSp>
            <p:nvCxnSpPr>
              <p:cNvPr id="567" name="Straight Arrow Connector 566">
                <a:extLst>
                  <a:ext uri="{FF2B5EF4-FFF2-40B4-BE49-F238E27FC236}">
                    <a16:creationId xmlns:a16="http://schemas.microsoft.com/office/drawing/2014/main" id="{60CD1D3A-7AC1-4709-8823-2F1644DEA113}"/>
                  </a:ext>
                </a:extLst>
              </p:cNvPr>
              <p:cNvCxnSpPr>
                <a:cxnSpLocks/>
              </p:cNvCxnSpPr>
              <p:nvPr/>
            </p:nvCxnSpPr>
            <p:spPr>
              <a:xfrm flipH="1" flipV="1">
                <a:off x="1275347" y="3392717"/>
                <a:ext cx="283482" cy="420408"/>
              </a:xfrm>
              <a:prstGeom prst="straightConnector1">
                <a:avLst/>
              </a:prstGeom>
              <a:noFill/>
              <a:ln w="19050" cap="flat" cmpd="sng" algn="ctr">
                <a:solidFill>
                  <a:srgbClr val="0587C2"/>
                </a:solidFill>
                <a:prstDash val="solid"/>
                <a:tailEnd type="arrow"/>
              </a:ln>
              <a:effectLst/>
            </p:spPr>
          </p:cxnSp>
          <p:cxnSp>
            <p:nvCxnSpPr>
              <p:cNvPr id="568" name="Straight Arrow Connector 567">
                <a:extLst>
                  <a:ext uri="{FF2B5EF4-FFF2-40B4-BE49-F238E27FC236}">
                    <a16:creationId xmlns:a16="http://schemas.microsoft.com/office/drawing/2014/main" id="{344D485D-FBEF-4931-B3F1-5F14F70C1B65}"/>
                  </a:ext>
                </a:extLst>
              </p:cNvPr>
              <p:cNvCxnSpPr>
                <a:cxnSpLocks/>
              </p:cNvCxnSpPr>
              <p:nvPr/>
            </p:nvCxnSpPr>
            <p:spPr>
              <a:xfrm>
                <a:off x="1193713" y="3452585"/>
                <a:ext cx="283481" cy="420408"/>
              </a:xfrm>
              <a:prstGeom prst="straightConnector1">
                <a:avLst/>
              </a:prstGeom>
              <a:noFill/>
              <a:ln w="19050" cap="flat" cmpd="sng" algn="ctr">
                <a:solidFill>
                  <a:srgbClr val="0587C2"/>
                </a:solidFill>
                <a:prstDash val="solid"/>
                <a:tailEnd type="arrow"/>
              </a:ln>
              <a:effectLst/>
            </p:spPr>
          </p:cxnSp>
        </p:grpSp>
        <p:grpSp>
          <p:nvGrpSpPr>
            <p:cNvPr id="522" name="Group 521">
              <a:extLst>
                <a:ext uri="{FF2B5EF4-FFF2-40B4-BE49-F238E27FC236}">
                  <a16:creationId xmlns:a16="http://schemas.microsoft.com/office/drawing/2014/main" id="{E3E7D828-30D5-4A25-9D4B-C3B254782BDC}"/>
                </a:ext>
              </a:extLst>
            </p:cNvPr>
            <p:cNvGrpSpPr/>
            <p:nvPr/>
          </p:nvGrpSpPr>
          <p:grpSpPr>
            <a:xfrm rot="17503566">
              <a:off x="4212155" y="3341616"/>
              <a:ext cx="290146" cy="516604"/>
              <a:chOff x="1193713" y="3392717"/>
              <a:chExt cx="365116" cy="480276"/>
            </a:xfrm>
          </p:grpSpPr>
          <p:cxnSp>
            <p:nvCxnSpPr>
              <p:cNvPr id="565" name="Straight Arrow Connector 564">
                <a:extLst>
                  <a:ext uri="{FF2B5EF4-FFF2-40B4-BE49-F238E27FC236}">
                    <a16:creationId xmlns:a16="http://schemas.microsoft.com/office/drawing/2014/main" id="{ED2B9BEA-37D1-4B33-8EFF-F1458BD17A24}"/>
                  </a:ext>
                </a:extLst>
              </p:cNvPr>
              <p:cNvCxnSpPr>
                <a:cxnSpLocks/>
              </p:cNvCxnSpPr>
              <p:nvPr/>
            </p:nvCxnSpPr>
            <p:spPr>
              <a:xfrm flipH="1" flipV="1">
                <a:off x="1275347" y="3392717"/>
                <a:ext cx="283482" cy="420408"/>
              </a:xfrm>
              <a:prstGeom prst="straightConnector1">
                <a:avLst/>
              </a:prstGeom>
              <a:noFill/>
              <a:ln w="19050" cap="flat" cmpd="sng" algn="ctr">
                <a:solidFill>
                  <a:srgbClr val="FDD300"/>
                </a:solidFill>
                <a:prstDash val="solid"/>
                <a:tailEnd type="arrow"/>
              </a:ln>
              <a:effectLst/>
            </p:spPr>
          </p:cxnSp>
          <p:cxnSp>
            <p:nvCxnSpPr>
              <p:cNvPr id="566" name="Straight Arrow Connector 565">
                <a:extLst>
                  <a:ext uri="{FF2B5EF4-FFF2-40B4-BE49-F238E27FC236}">
                    <a16:creationId xmlns:a16="http://schemas.microsoft.com/office/drawing/2014/main" id="{290C30B8-764C-4D1B-8124-994551D1C2C3}"/>
                  </a:ext>
                </a:extLst>
              </p:cNvPr>
              <p:cNvCxnSpPr>
                <a:cxnSpLocks/>
              </p:cNvCxnSpPr>
              <p:nvPr/>
            </p:nvCxnSpPr>
            <p:spPr>
              <a:xfrm>
                <a:off x="1193713" y="3452585"/>
                <a:ext cx="283481" cy="420408"/>
              </a:xfrm>
              <a:prstGeom prst="straightConnector1">
                <a:avLst/>
              </a:prstGeom>
              <a:noFill/>
              <a:ln w="19050" cap="flat" cmpd="sng" algn="ctr">
                <a:solidFill>
                  <a:srgbClr val="FDD300"/>
                </a:solidFill>
                <a:prstDash val="solid"/>
                <a:tailEnd type="arrow"/>
              </a:ln>
              <a:effectLst/>
            </p:spPr>
          </p:cxnSp>
        </p:grpSp>
        <p:sp>
          <p:nvSpPr>
            <p:cNvPr id="523" name="Freeform 354">
              <a:extLst>
                <a:ext uri="{FF2B5EF4-FFF2-40B4-BE49-F238E27FC236}">
                  <a16:creationId xmlns:a16="http://schemas.microsoft.com/office/drawing/2014/main" id="{B0D87AD4-B633-47F6-93E2-9AE476610ED7}"/>
                </a:ext>
              </a:extLst>
            </p:cNvPr>
            <p:cNvSpPr>
              <a:spLocks noEditPoints="1"/>
            </p:cNvSpPr>
            <p:nvPr/>
          </p:nvSpPr>
          <p:spPr bwMode="auto">
            <a:xfrm>
              <a:off x="4671827" y="3449810"/>
              <a:ext cx="474850" cy="423022"/>
            </a:xfrm>
            <a:custGeom>
              <a:avLst/>
              <a:gdLst>
                <a:gd name="T0" fmla="*/ 221 w 235"/>
                <a:gd name="T1" fmla="*/ 33 h 209"/>
                <a:gd name="T2" fmla="*/ 207 w 235"/>
                <a:gd name="T3" fmla="*/ 33 h 209"/>
                <a:gd name="T4" fmla="*/ 201 w 235"/>
                <a:gd name="T5" fmla="*/ 4 h 209"/>
                <a:gd name="T6" fmla="*/ 196 w 235"/>
                <a:gd name="T7" fmla="*/ 0 h 209"/>
                <a:gd name="T8" fmla="*/ 64 w 235"/>
                <a:gd name="T9" fmla="*/ 27 h 209"/>
                <a:gd name="T10" fmla="*/ 49 w 235"/>
                <a:gd name="T11" fmla="*/ 9 h 209"/>
                <a:gd name="T12" fmla="*/ 14 w 235"/>
                <a:gd name="T13" fmla="*/ 9 h 209"/>
                <a:gd name="T14" fmla="*/ 0 w 235"/>
                <a:gd name="T15" fmla="*/ 23 h 209"/>
                <a:gd name="T16" fmla="*/ 0 w 235"/>
                <a:gd name="T17" fmla="*/ 195 h 209"/>
                <a:gd name="T18" fmla="*/ 14 w 235"/>
                <a:gd name="T19" fmla="*/ 209 h 209"/>
                <a:gd name="T20" fmla="*/ 221 w 235"/>
                <a:gd name="T21" fmla="*/ 209 h 209"/>
                <a:gd name="T22" fmla="*/ 235 w 235"/>
                <a:gd name="T23" fmla="*/ 195 h 209"/>
                <a:gd name="T24" fmla="*/ 235 w 235"/>
                <a:gd name="T25" fmla="*/ 47 h 209"/>
                <a:gd name="T26" fmla="*/ 221 w 235"/>
                <a:gd name="T27" fmla="*/ 33 h 209"/>
                <a:gd name="T28" fmla="*/ 193 w 235"/>
                <a:gd name="T29" fmla="*/ 11 h 209"/>
                <a:gd name="T30" fmla="*/ 198 w 235"/>
                <a:gd name="T31" fmla="*/ 33 h 209"/>
                <a:gd name="T32" fmla="*/ 200 w 235"/>
                <a:gd name="T33" fmla="*/ 42 h 209"/>
                <a:gd name="T34" fmla="*/ 204 w 235"/>
                <a:gd name="T35" fmla="*/ 65 h 209"/>
                <a:gd name="T36" fmla="*/ 35 w 235"/>
                <a:gd name="T37" fmla="*/ 65 h 209"/>
                <a:gd name="T38" fmla="*/ 31 w 235"/>
                <a:gd name="T39" fmla="*/ 44 h 209"/>
                <a:gd name="T40" fmla="*/ 193 w 235"/>
                <a:gd name="T41" fmla="*/ 11 h 209"/>
                <a:gd name="T42" fmla="*/ 221 w 235"/>
                <a:gd name="T43" fmla="*/ 42 h 209"/>
                <a:gd name="T44" fmla="*/ 226 w 235"/>
                <a:gd name="T45" fmla="*/ 47 h 209"/>
                <a:gd name="T46" fmla="*/ 226 w 235"/>
                <a:gd name="T47" fmla="*/ 65 h 209"/>
                <a:gd name="T48" fmla="*/ 214 w 235"/>
                <a:gd name="T49" fmla="*/ 65 h 209"/>
                <a:gd name="T50" fmla="*/ 209 w 235"/>
                <a:gd name="T51" fmla="*/ 42 h 209"/>
                <a:gd name="T52" fmla="*/ 221 w 235"/>
                <a:gd name="T53" fmla="*/ 42 h 209"/>
                <a:gd name="T54" fmla="*/ 14 w 235"/>
                <a:gd name="T55" fmla="*/ 18 h 209"/>
                <a:gd name="T56" fmla="*/ 48 w 235"/>
                <a:gd name="T57" fmla="*/ 18 h 209"/>
                <a:gd name="T58" fmla="*/ 54 w 235"/>
                <a:gd name="T59" fmla="*/ 29 h 209"/>
                <a:gd name="T60" fmla="*/ 24 w 235"/>
                <a:gd name="T61" fmla="*/ 35 h 209"/>
                <a:gd name="T62" fmla="*/ 21 w 235"/>
                <a:gd name="T63" fmla="*/ 37 h 209"/>
                <a:gd name="T64" fmla="*/ 20 w 235"/>
                <a:gd name="T65" fmla="*/ 41 h 209"/>
                <a:gd name="T66" fmla="*/ 25 w 235"/>
                <a:gd name="T67" fmla="*/ 65 h 209"/>
                <a:gd name="T68" fmla="*/ 9 w 235"/>
                <a:gd name="T69" fmla="*/ 65 h 209"/>
                <a:gd name="T70" fmla="*/ 9 w 235"/>
                <a:gd name="T71" fmla="*/ 23 h 209"/>
                <a:gd name="T72" fmla="*/ 14 w 235"/>
                <a:gd name="T73" fmla="*/ 18 h 209"/>
                <a:gd name="T74" fmla="*/ 221 w 235"/>
                <a:gd name="T75" fmla="*/ 200 h 209"/>
                <a:gd name="T76" fmla="*/ 14 w 235"/>
                <a:gd name="T77" fmla="*/ 200 h 209"/>
                <a:gd name="T78" fmla="*/ 9 w 235"/>
                <a:gd name="T79" fmla="*/ 195 h 209"/>
                <a:gd name="T80" fmla="*/ 9 w 235"/>
                <a:gd name="T81" fmla="*/ 75 h 209"/>
                <a:gd name="T82" fmla="*/ 226 w 235"/>
                <a:gd name="T83" fmla="*/ 75 h 209"/>
                <a:gd name="T84" fmla="*/ 226 w 235"/>
                <a:gd name="T85" fmla="*/ 195 h 209"/>
                <a:gd name="T86" fmla="*/ 221 w 235"/>
                <a:gd name="T87"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09">
                  <a:moveTo>
                    <a:pt x="221" y="33"/>
                  </a:moveTo>
                  <a:cubicBezTo>
                    <a:pt x="207" y="33"/>
                    <a:pt x="207" y="33"/>
                    <a:pt x="207" y="33"/>
                  </a:cubicBezTo>
                  <a:cubicBezTo>
                    <a:pt x="201" y="4"/>
                    <a:pt x="201" y="4"/>
                    <a:pt x="201" y="4"/>
                  </a:cubicBezTo>
                  <a:cubicBezTo>
                    <a:pt x="201" y="2"/>
                    <a:pt x="198" y="0"/>
                    <a:pt x="196" y="0"/>
                  </a:cubicBezTo>
                  <a:cubicBezTo>
                    <a:pt x="64" y="27"/>
                    <a:pt x="64" y="27"/>
                    <a:pt x="64" y="27"/>
                  </a:cubicBezTo>
                  <a:cubicBezTo>
                    <a:pt x="56" y="9"/>
                    <a:pt x="51" y="9"/>
                    <a:pt x="49" y="9"/>
                  </a:cubicBezTo>
                  <a:cubicBezTo>
                    <a:pt x="14" y="9"/>
                    <a:pt x="14" y="9"/>
                    <a:pt x="14" y="9"/>
                  </a:cubicBezTo>
                  <a:cubicBezTo>
                    <a:pt x="6" y="9"/>
                    <a:pt x="0" y="15"/>
                    <a:pt x="0" y="23"/>
                  </a:cubicBezTo>
                  <a:cubicBezTo>
                    <a:pt x="0" y="195"/>
                    <a:pt x="0" y="195"/>
                    <a:pt x="0" y="195"/>
                  </a:cubicBezTo>
                  <a:cubicBezTo>
                    <a:pt x="0" y="203"/>
                    <a:pt x="6" y="209"/>
                    <a:pt x="14" y="209"/>
                  </a:cubicBezTo>
                  <a:cubicBezTo>
                    <a:pt x="221" y="209"/>
                    <a:pt x="221" y="209"/>
                    <a:pt x="221" y="209"/>
                  </a:cubicBezTo>
                  <a:cubicBezTo>
                    <a:pt x="229" y="209"/>
                    <a:pt x="235" y="203"/>
                    <a:pt x="235" y="195"/>
                  </a:cubicBezTo>
                  <a:cubicBezTo>
                    <a:pt x="235" y="47"/>
                    <a:pt x="235" y="47"/>
                    <a:pt x="235" y="47"/>
                  </a:cubicBezTo>
                  <a:cubicBezTo>
                    <a:pt x="235" y="39"/>
                    <a:pt x="229" y="33"/>
                    <a:pt x="221" y="33"/>
                  </a:cubicBezTo>
                  <a:close/>
                  <a:moveTo>
                    <a:pt x="193" y="11"/>
                  </a:moveTo>
                  <a:cubicBezTo>
                    <a:pt x="198" y="33"/>
                    <a:pt x="198" y="33"/>
                    <a:pt x="198" y="33"/>
                  </a:cubicBezTo>
                  <a:cubicBezTo>
                    <a:pt x="200" y="42"/>
                    <a:pt x="200" y="42"/>
                    <a:pt x="200" y="42"/>
                  </a:cubicBezTo>
                  <a:cubicBezTo>
                    <a:pt x="204" y="65"/>
                    <a:pt x="204" y="65"/>
                    <a:pt x="204" y="65"/>
                  </a:cubicBezTo>
                  <a:cubicBezTo>
                    <a:pt x="35" y="65"/>
                    <a:pt x="35" y="65"/>
                    <a:pt x="35" y="65"/>
                  </a:cubicBezTo>
                  <a:cubicBezTo>
                    <a:pt x="31" y="44"/>
                    <a:pt x="31" y="44"/>
                    <a:pt x="31" y="44"/>
                  </a:cubicBezTo>
                  <a:lnTo>
                    <a:pt x="193" y="11"/>
                  </a:lnTo>
                  <a:close/>
                  <a:moveTo>
                    <a:pt x="221" y="42"/>
                  </a:moveTo>
                  <a:cubicBezTo>
                    <a:pt x="224" y="42"/>
                    <a:pt x="226" y="44"/>
                    <a:pt x="226" y="47"/>
                  </a:cubicBezTo>
                  <a:cubicBezTo>
                    <a:pt x="226" y="65"/>
                    <a:pt x="226" y="65"/>
                    <a:pt x="226" y="65"/>
                  </a:cubicBezTo>
                  <a:cubicBezTo>
                    <a:pt x="214" y="65"/>
                    <a:pt x="214" y="65"/>
                    <a:pt x="214" y="65"/>
                  </a:cubicBezTo>
                  <a:cubicBezTo>
                    <a:pt x="209" y="42"/>
                    <a:pt x="209" y="42"/>
                    <a:pt x="209" y="42"/>
                  </a:cubicBezTo>
                  <a:lnTo>
                    <a:pt x="221" y="42"/>
                  </a:lnTo>
                  <a:close/>
                  <a:moveTo>
                    <a:pt x="14" y="18"/>
                  </a:moveTo>
                  <a:cubicBezTo>
                    <a:pt x="48" y="18"/>
                    <a:pt x="48" y="18"/>
                    <a:pt x="48" y="18"/>
                  </a:cubicBezTo>
                  <a:cubicBezTo>
                    <a:pt x="49" y="20"/>
                    <a:pt x="52" y="24"/>
                    <a:pt x="54" y="29"/>
                  </a:cubicBezTo>
                  <a:cubicBezTo>
                    <a:pt x="24" y="35"/>
                    <a:pt x="24" y="35"/>
                    <a:pt x="24" y="35"/>
                  </a:cubicBezTo>
                  <a:cubicBezTo>
                    <a:pt x="23" y="35"/>
                    <a:pt x="22" y="36"/>
                    <a:pt x="21" y="37"/>
                  </a:cubicBezTo>
                  <a:cubicBezTo>
                    <a:pt x="20" y="38"/>
                    <a:pt x="20" y="40"/>
                    <a:pt x="20" y="41"/>
                  </a:cubicBezTo>
                  <a:cubicBezTo>
                    <a:pt x="25" y="65"/>
                    <a:pt x="25" y="65"/>
                    <a:pt x="25" y="65"/>
                  </a:cubicBezTo>
                  <a:cubicBezTo>
                    <a:pt x="9" y="65"/>
                    <a:pt x="9" y="65"/>
                    <a:pt x="9" y="65"/>
                  </a:cubicBezTo>
                  <a:cubicBezTo>
                    <a:pt x="9" y="23"/>
                    <a:pt x="9" y="23"/>
                    <a:pt x="9" y="23"/>
                  </a:cubicBezTo>
                  <a:cubicBezTo>
                    <a:pt x="9" y="21"/>
                    <a:pt x="11" y="18"/>
                    <a:pt x="14" y="18"/>
                  </a:cubicBezTo>
                  <a:close/>
                  <a:moveTo>
                    <a:pt x="221" y="200"/>
                  </a:moveTo>
                  <a:cubicBezTo>
                    <a:pt x="14" y="200"/>
                    <a:pt x="14" y="200"/>
                    <a:pt x="14" y="200"/>
                  </a:cubicBezTo>
                  <a:cubicBezTo>
                    <a:pt x="11" y="200"/>
                    <a:pt x="9" y="198"/>
                    <a:pt x="9" y="195"/>
                  </a:cubicBezTo>
                  <a:cubicBezTo>
                    <a:pt x="9" y="75"/>
                    <a:pt x="9" y="75"/>
                    <a:pt x="9" y="75"/>
                  </a:cubicBezTo>
                  <a:cubicBezTo>
                    <a:pt x="226" y="75"/>
                    <a:pt x="226" y="75"/>
                    <a:pt x="226" y="75"/>
                  </a:cubicBezTo>
                  <a:cubicBezTo>
                    <a:pt x="226" y="195"/>
                    <a:pt x="226" y="195"/>
                    <a:pt x="226" y="195"/>
                  </a:cubicBezTo>
                  <a:cubicBezTo>
                    <a:pt x="226" y="198"/>
                    <a:pt x="224" y="200"/>
                    <a:pt x="221" y="20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24" name="Rectangle 523">
              <a:extLst>
                <a:ext uri="{FF2B5EF4-FFF2-40B4-BE49-F238E27FC236}">
                  <a16:creationId xmlns:a16="http://schemas.microsoft.com/office/drawing/2014/main" id="{1CF6AADD-37AF-4573-9B45-49D9178294B3}"/>
                </a:ext>
              </a:extLst>
            </p:cNvPr>
            <p:cNvSpPr/>
            <p:nvPr/>
          </p:nvSpPr>
          <p:spPr>
            <a:xfrm>
              <a:off x="2657637" y="4002116"/>
              <a:ext cx="884103" cy="202607"/>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Email</a:t>
              </a:r>
            </a:p>
          </p:txBody>
        </p:sp>
        <p:grpSp>
          <p:nvGrpSpPr>
            <p:cNvPr id="525" name="Group 524">
              <a:extLst>
                <a:ext uri="{FF2B5EF4-FFF2-40B4-BE49-F238E27FC236}">
                  <a16:creationId xmlns:a16="http://schemas.microsoft.com/office/drawing/2014/main" id="{FA08B144-B9B6-47F2-BAE7-4CC7E489E3B9}"/>
                </a:ext>
              </a:extLst>
            </p:cNvPr>
            <p:cNvGrpSpPr/>
            <p:nvPr/>
          </p:nvGrpSpPr>
          <p:grpSpPr>
            <a:xfrm>
              <a:off x="3638115" y="3226561"/>
              <a:ext cx="416017" cy="507062"/>
              <a:chOff x="2843213" y="5346698"/>
              <a:chExt cx="471486" cy="574677"/>
            </a:xfrm>
            <a:solidFill>
              <a:srgbClr val="00B0F0"/>
            </a:solidFill>
          </p:grpSpPr>
          <p:sp>
            <p:nvSpPr>
              <p:cNvPr id="559" name="Freeform 76">
                <a:extLst>
                  <a:ext uri="{FF2B5EF4-FFF2-40B4-BE49-F238E27FC236}">
                    <a16:creationId xmlns:a16="http://schemas.microsoft.com/office/drawing/2014/main" id="{556784A5-00C1-44C9-ACCF-9060AC926DFF}"/>
                  </a:ext>
                </a:extLst>
              </p:cNvPr>
              <p:cNvSpPr>
                <a:spLocks/>
              </p:cNvSpPr>
              <p:nvPr/>
            </p:nvSpPr>
            <p:spPr bwMode="auto">
              <a:xfrm>
                <a:off x="2981325" y="5727700"/>
                <a:ext cx="244475" cy="22225"/>
              </a:xfrm>
              <a:custGeom>
                <a:avLst/>
                <a:gdLst>
                  <a:gd name="T0" fmla="*/ 97 w 102"/>
                  <a:gd name="T1" fmla="*/ 0 h 9"/>
                  <a:gd name="T2" fmla="*/ 5 w 102"/>
                  <a:gd name="T3" fmla="*/ 0 h 9"/>
                  <a:gd name="T4" fmla="*/ 0 w 102"/>
                  <a:gd name="T5" fmla="*/ 5 h 9"/>
                  <a:gd name="T6" fmla="*/ 5 w 102"/>
                  <a:gd name="T7" fmla="*/ 9 h 9"/>
                  <a:gd name="T8" fmla="*/ 97 w 102"/>
                  <a:gd name="T9" fmla="*/ 9 h 9"/>
                  <a:gd name="T10" fmla="*/ 102 w 102"/>
                  <a:gd name="T11" fmla="*/ 5 h 9"/>
                  <a:gd name="T12" fmla="*/ 97 w 10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2" h="9">
                    <a:moveTo>
                      <a:pt x="97" y="0"/>
                    </a:moveTo>
                    <a:cubicBezTo>
                      <a:pt x="5" y="0"/>
                      <a:pt x="5" y="0"/>
                      <a:pt x="5" y="0"/>
                    </a:cubicBezTo>
                    <a:cubicBezTo>
                      <a:pt x="2" y="0"/>
                      <a:pt x="0" y="2"/>
                      <a:pt x="0" y="5"/>
                    </a:cubicBezTo>
                    <a:cubicBezTo>
                      <a:pt x="0" y="7"/>
                      <a:pt x="2" y="9"/>
                      <a:pt x="5" y="9"/>
                    </a:cubicBezTo>
                    <a:cubicBezTo>
                      <a:pt x="97" y="9"/>
                      <a:pt x="97" y="9"/>
                      <a:pt x="97" y="9"/>
                    </a:cubicBezTo>
                    <a:cubicBezTo>
                      <a:pt x="100" y="9"/>
                      <a:pt x="102" y="7"/>
                      <a:pt x="102" y="5"/>
                    </a:cubicBezTo>
                    <a:cubicBezTo>
                      <a:pt x="102" y="2"/>
                      <a:pt x="100" y="0"/>
                      <a:pt x="97" y="0"/>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60" name="Freeform 77">
                <a:extLst>
                  <a:ext uri="{FF2B5EF4-FFF2-40B4-BE49-F238E27FC236}">
                    <a16:creationId xmlns:a16="http://schemas.microsoft.com/office/drawing/2014/main" id="{07E39FFC-BA7E-4042-87EC-EF4AB28BAD13}"/>
                  </a:ext>
                </a:extLst>
              </p:cNvPr>
              <p:cNvSpPr>
                <a:spLocks/>
              </p:cNvSpPr>
              <p:nvPr/>
            </p:nvSpPr>
            <p:spPr bwMode="auto">
              <a:xfrm>
                <a:off x="2981325" y="5656263"/>
                <a:ext cx="244475" cy="20638"/>
              </a:xfrm>
              <a:custGeom>
                <a:avLst/>
                <a:gdLst>
                  <a:gd name="T0" fmla="*/ 97 w 102"/>
                  <a:gd name="T1" fmla="*/ 0 h 9"/>
                  <a:gd name="T2" fmla="*/ 5 w 102"/>
                  <a:gd name="T3" fmla="*/ 0 h 9"/>
                  <a:gd name="T4" fmla="*/ 0 w 102"/>
                  <a:gd name="T5" fmla="*/ 4 h 9"/>
                  <a:gd name="T6" fmla="*/ 5 w 102"/>
                  <a:gd name="T7" fmla="*/ 9 h 9"/>
                  <a:gd name="T8" fmla="*/ 97 w 102"/>
                  <a:gd name="T9" fmla="*/ 9 h 9"/>
                  <a:gd name="T10" fmla="*/ 102 w 102"/>
                  <a:gd name="T11" fmla="*/ 4 h 9"/>
                  <a:gd name="T12" fmla="*/ 97 w 10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02" h="9">
                    <a:moveTo>
                      <a:pt x="97" y="0"/>
                    </a:moveTo>
                    <a:cubicBezTo>
                      <a:pt x="5" y="0"/>
                      <a:pt x="5" y="0"/>
                      <a:pt x="5" y="0"/>
                    </a:cubicBezTo>
                    <a:cubicBezTo>
                      <a:pt x="2" y="0"/>
                      <a:pt x="0" y="2"/>
                      <a:pt x="0" y="4"/>
                    </a:cubicBezTo>
                    <a:cubicBezTo>
                      <a:pt x="0" y="7"/>
                      <a:pt x="2" y="9"/>
                      <a:pt x="5" y="9"/>
                    </a:cubicBezTo>
                    <a:cubicBezTo>
                      <a:pt x="97" y="9"/>
                      <a:pt x="97" y="9"/>
                      <a:pt x="97" y="9"/>
                    </a:cubicBezTo>
                    <a:cubicBezTo>
                      <a:pt x="100" y="9"/>
                      <a:pt x="102" y="7"/>
                      <a:pt x="102" y="4"/>
                    </a:cubicBezTo>
                    <a:cubicBezTo>
                      <a:pt x="102" y="2"/>
                      <a:pt x="100" y="0"/>
                      <a:pt x="97" y="0"/>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61" name="Freeform 78">
                <a:extLst>
                  <a:ext uri="{FF2B5EF4-FFF2-40B4-BE49-F238E27FC236}">
                    <a16:creationId xmlns:a16="http://schemas.microsoft.com/office/drawing/2014/main" id="{E49FFB69-B1C2-4CFF-A2D1-A1EBC7E80D32}"/>
                  </a:ext>
                </a:extLst>
              </p:cNvPr>
              <p:cNvSpPr>
                <a:spLocks/>
              </p:cNvSpPr>
              <p:nvPr/>
            </p:nvSpPr>
            <p:spPr bwMode="auto">
              <a:xfrm>
                <a:off x="2981325" y="5581650"/>
                <a:ext cx="244475" cy="23813"/>
              </a:xfrm>
              <a:custGeom>
                <a:avLst/>
                <a:gdLst>
                  <a:gd name="T0" fmla="*/ 97 w 102"/>
                  <a:gd name="T1" fmla="*/ 0 h 10"/>
                  <a:gd name="T2" fmla="*/ 5 w 102"/>
                  <a:gd name="T3" fmla="*/ 0 h 10"/>
                  <a:gd name="T4" fmla="*/ 0 w 102"/>
                  <a:gd name="T5" fmla="*/ 5 h 10"/>
                  <a:gd name="T6" fmla="*/ 5 w 102"/>
                  <a:gd name="T7" fmla="*/ 10 h 10"/>
                  <a:gd name="T8" fmla="*/ 97 w 102"/>
                  <a:gd name="T9" fmla="*/ 10 h 10"/>
                  <a:gd name="T10" fmla="*/ 102 w 102"/>
                  <a:gd name="T11" fmla="*/ 5 h 10"/>
                  <a:gd name="T12" fmla="*/ 97 w 10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2" h="10">
                    <a:moveTo>
                      <a:pt x="97" y="0"/>
                    </a:moveTo>
                    <a:cubicBezTo>
                      <a:pt x="5" y="0"/>
                      <a:pt x="5" y="0"/>
                      <a:pt x="5" y="0"/>
                    </a:cubicBezTo>
                    <a:cubicBezTo>
                      <a:pt x="2" y="0"/>
                      <a:pt x="0" y="3"/>
                      <a:pt x="0" y="5"/>
                    </a:cubicBezTo>
                    <a:cubicBezTo>
                      <a:pt x="0" y="8"/>
                      <a:pt x="2" y="10"/>
                      <a:pt x="5" y="10"/>
                    </a:cubicBezTo>
                    <a:cubicBezTo>
                      <a:pt x="97" y="10"/>
                      <a:pt x="97" y="10"/>
                      <a:pt x="97" y="10"/>
                    </a:cubicBezTo>
                    <a:cubicBezTo>
                      <a:pt x="100" y="10"/>
                      <a:pt x="102" y="8"/>
                      <a:pt x="102" y="5"/>
                    </a:cubicBezTo>
                    <a:cubicBezTo>
                      <a:pt x="102" y="3"/>
                      <a:pt x="100" y="0"/>
                      <a:pt x="97" y="0"/>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62" name="Freeform 79">
                <a:extLst>
                  <a:ext uri="{FF2B5EF4-FFF2-40B4-BE49-F238E27FC236}">
                    <a16:creationId xmlns:a16="http://schemas.microsoft.com/office/drawing/2014/main" id="{B09AEAAB-880F-4D94-9540-10A8640F918E}"/>
                  </a:ext>
                </a:extLst>
              </p:cNvPr>
              <p:cNvSpPr>
                <a:spLocks/>
              </p:cNvSpPr>
              <p:nvPr/>
            </p:nvSpPr>
            <p:spPr bwMode="auto">
              <a:xfrm>
                <a:off x="2981325" y="5510213"/>
                <a:ext cx="125413" cy="23813"/>
              </a:xfrm>
              <a:custGeom>
                <a:avLst/>
                <a:gdLst>
                  <a:gd name="T0" fmla="*/ 5 w 52"/>
                  <a:gd name="T1" fmla="*/ 10 h 10"/>
                  <a:gd name="T2" fmla="*/ 47 w 52"/>
                  <a:gd name="T3" fmla="*/ 10 h 10"/>
                  <a:gd name="T4" fmla="*/ 52 w 52"/>
                  <a:gd name="T5" fmla="*/ 5 h 10"/>
                  <a:gd name="T6" fmla="*/ 47 w 52"/>
                  <a:gd name="T7" fmla="*/ 0 h 10"/>
                  <a:gd name="T8" fmla="*/ 5 w 52"/>
                  <a:gd name="T9" fmla="*/ 0 h 10"/>
                  <a:gd name="T10" fmla="*/ 0 w 52"/>
                  <a:gd name="T11" fmla="*/ 5 h 10"/>
                  <a:gd name="T12" fmla="*/ 5 w 5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2" h="10">
                    <a:moveTo>
                      <a:pt x="5" y="10"/>
                    </a:moveTo>
                    <a:cubicBezTo>
                      <a:pt x="47" y="10"/>
                      <a:pt x="47" y="10"/>
                      <a:pt x="47" y="10"/>
                    </a:cubicBezTo>
                    <a:cubicBezTo>
                      <a:pt x="49" y="10"/>
                      <a:pt x="52" y="8"/>
                      <a:pt x="52" y="5"/>
                    </a:cubicBezTo>
                    <a:cubicBezTo>
                      <a:pt x="52" y="3"/>
                      <a:pt x="49" y="0"/>
                      <a:pt x="47" y="0"/>
                    </a:cubicBezTo>
                    <a:cubicBezTo>
                      <a:pt x="5" y="0"/>
                      <a:pt x="5" y="0"/>
                      <a:pt x="5" y="0"/>
                    </a:cubicBezTo>
                    <a:cubicBezTo>
                      <a:pt x="2" y="0"/>
                      <a:pt x="0" y="3"/>
                      <a:pt x="0" y="5"/>
                    </a:cubicBezTo>
                    <a:cubicBezTo>
                      <a:pt x="0" y="8"/>
                      <a:pt x="2" y="10"/>
                      <a:pt x="5" y="10"/>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63" name="Freeform 80">
                <a:extLst>
                  <a:ext uri="{FF2B5EF4-FFF2-40B4-BE49-F238E27FC236}">
                    <a16:creationId xmlns:a16="http://schemas.microsoft.com/office/drawing/2014/main" id="{7E1598CB-75F7-4471-8634-E296E35E71FE}"/>
                  </a:ext>
                </a:extLst>
              </p:cNvPr>
              <p:cNvSpPr>
                <a:spLocks noEditPoints="1"/>
              </p:cNvSpPr>
              <p:nvPr/>
            </p:nvSpPr>
            <p:spPr bwMode="auto">
              <a:xfrm>
                <a:off x="2901948" y="5346698"/>
                <a:ext cx="412751" cy="517526"/>
              </a:xfrm>
              <a:custGeom>
                <a:avLst/>
                <a:gdLst>
                  <a:gd name="T0" fmla="*/ 169 w 172"/>
                  <a:gd name="T1" fmla="*/ 33 h 216"/>
                  <a:gd name="T2" fmla="*/ 139 w 172"/>
                  <a:gd name="T3" fmla="*/ 4 h 216"/>
                  <a:gd name="T4" fmla="*/ 130 w 172"/>
                  <a:gd name="T5" fmla="*/ 0 h 216"/>
                  <a:gd name="T6" fmla="*/ 130 w 172"/>
                  <a:gd name="T7" fmla="*/ 0 h 216"/>
                  <a:gd name="T8" fmla="*/ 12 w 172"/>
                  <a:gd name="T9" fmla="*/ 0 h 216"/>
                  <a:gd name="T10" fmla="*/ 0 w 172"/>
                  <a:gd name="T11" fmla="*/ 12 h 216"/>
                  <a:gd name="T12" fmla="*/ 0 w 172"/>
                  <a:gd name="T13" fmla="*/ 204 h 216"/>
                  <a:gd name="T14" fmla="*/ 12 w 172"/>
                  <a:gd name="T15" fmla="*/ 216 h 216"/>
                  <a:gd name="T16" fmla="*/ 160 w 172"/>
                  <a:gd name="T17" fmla="*/ 216 h 216"/>
                  <a:gd name="T18" fmla="*/ 172 w 172"/>
                  <a:gd name="T19" fmla="*/ 204 h 216"/>
                  <a:gd name="T20" fmla="*/ 172 w 172"/>
                  <a:gd name="T21" fmla="*/ 42 h 216"/>
                  <a:gd name="T22" fmla="*/ 169 w 172"/>
                  <a:gd name="T23" fmla="*/ 33 h 216"/>
                  <a:gd name="T24" fmla="*/ 159 w 172"/>
                  <a:gd name="T25" fmla="*/ 37 h 216"/>
                  <a:gd name="T26" fmla="*/ 135 w 172"/>
                  <a:gd name="T27" fmla="*/ 37 h 216"/>
                  <a:gd name="T28" fmla="*/ 135 w 172"/>
                  <a:gd name="T29" fmla="*/ 14 h 216"/>
                  <a:gd name="T30" fmla="*/ 159 w 172"/>
                  <a:gd name="T31" fmla="*/ 37 h 216"/>
                  <a:gd name="T32" fmla="*/ 160 w 172"/>
                  <a:gd name="T33" fmla="*/ 206 h 216"/>
                  <a:gd name="T34" fmla="*/ 12 w 172"/>
                  <a:gd name="T35" fmla="*/ 206 h 216"/>
                  <a:gd name="T36" fmla="*/ 9 w 172"/>
                  <a:gd name="T37" fmla="*/ 204 h 216"/>
                  <a:gd name="T38" fmla="*/ 9 w 172"/>
                  <a:gd name="T39" fmla="*/ 12 h 216"/>
                  <a:gd name="T40" fmla="*/ 12 w 172"/>
                  <a:gd name="T41" fmla="*/ 10 h 216"/>
                  <a:gd name="T42" fmla="*/ 125 w 172"/>
                  <a:gd name="T43" fmla="*/ 10 h 216"/>
                  <a:gd name="T44" fmla="*/ 125 w 172"/>
                  <a:gd name="T45" fmla="*/ 42 h 216"/>
                  <a:gd name="T46" fmla="*/ 130 w 172"/>
                  <a:gd name="T47" fmla="*/ 47 h 216"/>
                  <a:gd name="T48" fmla="*/ 162 w 172"/>
                  <a:gd name="T49" fmla="*/ 47 h 216"/>
                  <a:gd name="T50" fmla="*/ 162 w 172"/>
                  <a:gd name="T51" fmla="*/ 204 h 216"/>
                  <a:gd name="T52" fmla="*/ 160 w 172"/>
                  <a:gd name="T53" fmla="*/ 20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16">
                    <a:moveTo>
                      <a:pt x="169" y="33"/>
                    </a:moveTo>
                    <a:cubicBezTo>
                      <a:pt x="139" y="4"/>
                      <a:pt x="139" y="4"/>
                      <a:pt x="139" y="4"/>
                    </a:cubicBezTo>
                    <a:cubicBezTo>
                      <a:pt x="136" y="2"/>
                      <a:pt x="133" y="0"/>
                      <a:pt x="130" y="0"/>
                    </a:cubicBezTo>
                    <a:cubicBezTo>
                      <a:pt x="130" y="0"/>
                      <a:pt x="130" y="0"/>
                      <a:pt x="130" y="0"/>
                    </a:cubicBezTo>
                    <a:cubicBezTo>
                      <a:pt x="12" y="0"/>
                      <a:pt x="12" y="0"/>
                      <a:pt x="12" y="0"/>
                    </a:cubicBezTo>
                    <a:cubicBezTo>
                      <a:pt x="5" y="0"/>
                      <a:pt x="0" y="6"/>
                      <a:pt x="0" y="12"/>
                    </a:cubicBezTo>
                    <a:cubicBezTo>
                      <a:pt x="0" y="204"/>
                      <a:pt x="0" y="204"/>
                      <a:pt x="0" y="204"/>
                    </a:cubicBezTo>
                    <a:cubicBezTo>
                      <a:pt x="0" y="210"/>
                      <a:pt x="5" y="216"/>
                      <a:pt x="12" y="216"/>
                    </a:cubicBezTo>
                    <a:cubicBezTo>
                      <a:pt x="160" y="216"/>
                      <a:pt x="160" y="216"/>
                      <a:pt x="160" y="216"/>
                    </a:cubicBezTo>
                    <a:cubicBezTo>
                      <a:pt x="167" y="216"/>
                      <a:pt x="172" y="210"/>
                      <a:pt x="172" y="204"/>
                    </a:cubicBezTo>
                    <a:cubicBezTo>
                      <a:pt x="172" y="42"/>
                      <a:pt x="172" y="42"/>
                      <a:pt x="172" y="42"/>
                    </a:cubicBezTo>
                    <a:cubicBezTo>
                      <a:pt x="172" y="39"/>
                      <a:pt x="171" y="36"/>
                      <a:pt x="169" y="33"/>
                    </a:cubicBezTo>
                    <a:close/>
                    <a:moveTo>
                      <a:pt x="159" y="37"/>
                    </a:moveTo>
                    <a:cubicBezTo>
                      <a:pt x="135" y="37"/>
                      <a:pt x="135" y="37"/>
                      <a:pt x="135" y="37"/>
                    </a:cubicBezTo>
                    <a:cubicBezTo>
                      <a:pt x="135" y="14"/>
                      <a:pt x="135" y="14"/>
                      <a:pt x="135" y="14"/>
                    </a:cubicBezTo>
                    <a:lnTo>
                      <a:pt x="159" y="37"/>
                    </a:lnTo>
                    <a:close/>
                    <a:moveTo>
                      <a:pt x="160" y="206"/>
                    </a:moveTo>
                    <a:cubicBezTo>
                      <a:pt x="12" y="206"/>
                      <a:pt x="12" y="206"/>
                      <a:pt x="12" y="206"/>
                    </a:cubicBezTo>
                    <a:cubicBezTo>
                      <a:pt x="10" y="206"/>
                      <a:pt x="9" y="205"/>
                      <a:pt x="9" y="204"/>
                    </a:cubicBezTo>
                    <a:cubicBezTo>
                      <a:pt x="9" y="12"/>
                      <a:pt x="9" y="12"/>
                      <a:pt x="9" y="12"/>
                    </a:cubicBezTo>
                    <a:cubicBezTo>
                      <a:pt x="9" y="11"/>
                      <a:pt x="10" y="10"/>
                      <a:pt x="12" y="10"/>
                    </a:cubicBezTo>
                    <a:cubicBezTo>
                      <a:pt x="125" y="10"/>
                      <a:pt x="125" y="10"/>
                      <a:pt x="125" y="10"/>
                    </a:cubicBezTo>
                    <a:cubicBezTo>
                      <a:pt x="125" y="42"/>
                      <a:pt x="125" y="42"/>
                      <a:pt x="125" y="42"/>
                    </a:cubicBezTo>
                    <a:cubicBezTo>
                      <a:pt x="125" y="45"/>
                      <a:pt x="128" y="47"/>
                      <a:pt x="130" y="47"/>
                    </a:cubicBezTo>
                    <a:cubicBezTo>
                      <a:pt x="162" y="47"/>
                      <a:pt x="162" y="47"/>
                      <a:pt x="162" y="47"/>
                    </a:cubicBezTo>
                    <a:cubicBezTo>
                      <a:pt x="162" y="204"/>
                      <a:pt x="162" y="204"/>
                      <a:pt x="162" y="204"/>
                    </a:cubicBezTo>
                    <a:cubicBezTo>
                      <a:pt x="162" y="205"/>
                      <a:pt x="161" y="206"/>
                      <a:pt x="160" y="206"/>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64" name="Freeform 81">
                <a:extLst>
                  <a:ext uri="{FF2B5EF4-FFF2-40B4-BE49-F238E27FC236}">
                    <a16:creationId xmlns:a16="http://schemas.microsoft.com/office/drawing/2014/main" id="{2880CF2D-1BE6-4A8C-B499-3EFD94C66F3A}"/>
                  </a:ext>
                </a:extLst>
              </p:cNvPr>
              <p:cNvSpPr>
                <a:spLocks/>
              </p:cNvSpPr>
              <p:nvPr/>
            </p:nvSpPr>
            <p:spPr bwMode="auto">
              <a:xfrm>
                <a:off x="2843213" y="5403850"/>
                <a:ext cx="414338" cy="517525"/>
              </a:xfrm>
              <a:custGeom>
                <a:avLst/>
                <a:gdLst>
                  <a:gd name="T0" fmla="*/ 168 w 173"/>
                  <a:gd name="T1" fmla="*/ 199 h 216"/>
                  <a:gd name="T2" fmla="*/ 163 w 173"/>
                  <a:gd name="T3" fmla="*/ 204 h 216"/>
                  <a:gd name="T4" fmla="*/ 160 w 173"/>
                  <a:gd name="T5" fmla="*/ 206 h 216"/>
                  <a:gd name="T6" fmla="*/ 12 w 173"/>
                  <a:gd name="T7" fmla="*/ 206 h 216"/>
                  <a:gd name="T8" fmla="*/ 10 w 173"/>
                  <a:gd name="T9" fmla="*/ 204 h 216"/>
                  <a:gd name="T10" fmla="*/ 10 w 173"/>
                  <a:gd name="T11" fmla="*/ 12 h 216"/>
                  <a:gd name="T12" fmla="*/ 12 w 173"/>
                  <a:gd name="T13" fmla="*/ 9 h 216"/>
                  <a:gd name="T14" fmla="*/ 17 w 173"/>
                  <a:gd name="T15" fmla="*/ 4 h 216"/>
                  <a:gd name="T16" fmla="*/ 12 w 173"/>
                  <a:gd name="T17" fmla="*/ 0 h 216"/>
                  <a:gd name="T18" fmla="*/ 0 w 173"/>
                  <a:gd name="T19" fmla="*/ 12 h 216"/>
                  <a:gd name="T20" fmla="*/ 0 w 173"/>
                  <a:gd name="T21" fmla="*/ 204 h 216"/>
                  <a:gd name="T22" fmla="*/ 12 w 173"/>
                  <a:gd name="T23" fmla="*/ 216 h 216"/>
                  <a:gd name="T24" fmla="*/ 160 w 173"/>
                  <a:gd name="T25" fmla="*/ 216 h 216"/>
                  <a:gd name="T26" fmla="*/ 173 w 173"/>
                  <a:gd name="T27" fmla="*/ 204 h 216"/>
                  <a:gd name="T28" fmla="*/ 168 w 173"/>
                  <a:gd name="T29" fmla="*/ 1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216">
                    <a:moveTo>
                      <a:pt x="168" y="199"/>
                    </a:moveTo>
                    <a:cubicBezTo>
                      <a:pt x="165" y="199"/>
                      <a:pt x="163" y="201"/>
                      <a:pt x="163" y="204"/>
                    </a:cubicBezTo>
                    <a:cubicBezTo>
                      <a:pt x="163" y="205"/>
                      <a:pt x="162" y="206"/>
                      <a:pt x="160" y="206"/>
                    </a:cubicBezTo>
                    <a:cubicBezTo>
                      <a:pt x="12" y="206"/>
                      <a:pt x="12" y="206"/>
                      <a:pt x="12" y="206"/>
                    </a:cubicBezTo>
                    <a:cubicBezTo>
                      <a:pt x="11" y="206"/>
                      <a:pt x="10" y="205"/>
                      <a:pt x="10" y="204"/>
                    </a:cubicBezTo>
                    <a:cubicBezTo>
                      <a:pt x="10" y="12"/>
                      <a:pt x="10" y="12"/>
                      <a:pt x="10" y="12"/>
                    </a:cubicBezTo>
                    <a:cubicBezTo>
                      <a:pt x="10" y="10"/>
                      <a:pt x="11" y="9"/>
                      <a:pt x="12" y="9"/>
                    </a:cubicBezTo>
                    <a:cubicBezTo>
                      <a:pt x="15" y="9"/>
                      <a:pt x="17" y="7"/>
                      <a:pt x="17" y="4"/>
                    </a:cubicBezTo>
                    <a:cubicBezTo>
                      <a:pt x="17" y="2"/>
                      <a:pt x="15" y="0"/>
                      <a:pt x="12" y="0"/>
                    </a:cubicBezTo>
                    <a:cubicBezTo>
                      <a:pt x="6" y="0"/>
                      <a:pt x="0" y="5"/>
                      <a:pt x="0" y="12"/>
                    </a:cubicBezTo>
                    <a:cubicBezTo>
                      <a:pt x="0" y="204"/>
                      <a:pt x="0" y="204"/>
                      <a:pt x="0" y="204"/>
                    </a:cubicBezTo>
                    <a:cubicBezTo>
                      <a:pt x="0" y="211"/>
                      <a:pt x="6" y="216"/>
                      <a:pt x="12" y="216"/>
                    </a:cubicBezTo>
                    <a:cubicBezTo>
                      <a:pt x="160" y="216"/>
                      <a:pt x="160" y="216"/>
                      <a:pt x="160" y="216"/>
                    </a:cubicBezTo>
                    <a:cubicBezTo>
                      <a:pt x="167" y="216"/>
                      <a:pt x="173" y="211"/>
                      <a:pt x="173" y="204"/>
                    </a:cubicBezTo>
                    <a:cubicBezTo>
                      <a:pt x="173" y="201"/>
                      <a:pt x="170" y="199"/>
                      <a:pt x="168" y="199"/>
                    </a:cubicBezTo>
                    <a:close/>
                  </a:path>
                </a:pathLst>
              </a:custGeom>
              <a:solidFill>
                <a:srgbClr val="0587C2"/>
              </a:solidFill>
              <a:ln>
                <a:solidFill>
                  <a:srgbClr val="0587C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26" name="Group 525">
              <a:extLst>
                <a:ext uri="{FF2B5EF4-FFF2-40B4-BE49-F238E27FC236}">
                  <a16:creationId xmlns:a16="http://schemas.microsoft.com/office/drawing/2014/main" id="{B95EF46F-9681-44EB-AE86-0DDFEDC30300}"/>
                </a:ext>
              </a:extLst>
            </p:cNvPr>
            <p:cNvGrpSpPr/>
            <p:nvPr/>
          </p:nvGrpSpPr>
          <p:grpSpPr>
            <a:xfrm>
              <a:off x="3268069" y="4899000"/>
              <a:ext cx="455242" cy="465051"/>
              <a:chOff x="11296651" y="5333998"/>
              <a:chExt cx="515942" cy="527052"/>
            </a:xfrm>
            <a:solidFill>
              <a:srgbClr val="003DA6"/>
            </a:solidFill>
          </p:grpSpPr>
          <p:sp>
            <p:nvSpPr>
              <p:cNvPr id="539" name="Oval 684">
                <a:extLst>
                  <a:ext uri="{FF2B5EF4-FFF2-40B4-BE49-F238E27FC236}">
                    <a16:creationId xmlns:a16="http://schemas.microsoft.com/office/drawing/2014/main" id="{65FD176B-ACA6-48C9-A5D0-595A27EB3720}"/>
                  </a:ext>
                </a:extLst>
              </p:cNvPr>
              <p:cNvSpPr>
                <a:spLocks noChangeArrowheads="1"/>
              </p:cNvSpPr>
              <p:nvPr/>
            </p:nvSpPr>
            <p:spPr bwMode="auto">
              <a:xfrm>
                <a:off x="11680826" y="5588000"/>
                <a:ext cx="20638" cy="19050"/>
              </a:xfrm>
              <a:prstGeom prst="ellipse">
                <a:avLst/>
              </a:pr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0" name="Oval 685">
                <a:extLst>
                  <a:ext uri="{FF2B5EF4-FFF2-40B4-BE49-F238E27FC236}">
                    <a16:creationId xmlns:a16="http://schemas.microsoft.com/office/drawing/2014/main" id="{7D56D063-256E-4172-8687-431D1432557E}"/>
                  </a:ext>
                </a:extLst>
              </p:cNvPr>
              <p:cNvSpPr>
                <a:spLocks noChangeArrowheads="1"/>
              </p:cNvSpPr>
              <p:nvPr/>
            </p:nvSpPr>
            <p:spPr bwMode="auto">
              <a:xfrm>
                <a:off x="11407776" y="5588000"/>
                <a:ext cx="19050" cy="19050"/>
              </a:xfrm>
              <a:prstGeom prst="ellipse">
                <a:avLst/>
              </a:pr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1" name="Freeform 686">
                <a:extLst>
                  <a:ext uri="{FF2B5EF4-FFF2-40B4-BE49-F238E27FC236}">
                    <a16:creationId xmlns:a16="http://schemas.microsoft.com/office/drawing/2014/main" id="{2CC116C2-23FA-4A87-9ECB-A40C74DF9F2B}"/>
                  </a:ext>
                </a:extLst>
              </p:cNvPr>
              <p:cNvSpPr>
                <a:spLocks noEditPoints="1"/>
              </p:cNvSpPr>
              <p:nvPr/>
            </p:nvSpPr>
            <p:spPr bwMode="auto">
              <a:xfrm>
                <a:off x="11296651" y="5334000"/>
                <a:ext cx="242888" cy="527050"/>
              </a:xfrm>
              <a:custGeom>
                <a:avLst/>
                <a:gdLst>
                  <a:gd name="T0" fmla="*/ 104 w 109"/>
                  <a:gd name="T1" fmla="*/ 0 h 237"/>
                  <a:gd name="T2" fmla="*/ 4 w 109"/>
                  <a:gd name="T3" fmla="*/ 0 h 237"/>
                  <a:gd name="T4" fmla="*/ 0 w 109"/>
                  <a:gd name="T5" fmla="*/ 4 h 237"/>
                  <a:gd name="T6" fmla="*/ 0 w 109"/>
                  <a:gd name="T7" fmla="*/ 232 h 237"/>
                  <a:gd name="T8" fmla="*/ 4 w 109"/>
                  <a:gd name="T9" fmla="*/ 237 h 237"/>
                  <a:gd name="T10" fmla="*/ 104 w 109"/>
                  <a:gd name="T11" fmla="*/ 237 h 237"/>
                  <a:gd name="T12" fmla="*/ 109 w 109"/>
                  <a:gd name="T13" fmla="*/ 232 h 237"/>
                  <a:gd name="T14" fmla="*/ 109 w 109"/>
                  <a:gd name="T15" fmla="*/ 4 h 237"/>
                  <a:gd name="T16" fmla="*/ 104 w 109"/>
                  <a:gd name="T17" fmla="*/ 0 h 237"/>
                  <a:gd name="T18" fmla="*/ 99 w 109"/>
                  <a:gd name="T19" fmla="*/ 227 h 237"/>
                  <a:gd name="T20" fmla="*/ 9 w 109"/>
                  <a:gd name="T21" fmla="*/ 227 h 237"/>
                  <a:gd name="T22" fmla="*/ 9 w 109"/>
                  <a:gd name="T23" fmla="*/ 9 h 237"/>
                  <a:gd name="T24" fmla="*/ 99 w 109"/>
                  <a:gd name="T25" fmla="*/ 9 h 237"/>
                  <a:gd name="T26" fmla="*/ 99 w 109"/>
                  <a:gd name="T27" fmla="*/ 22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37">
                    <a:moveTo>
                      <a:pt x="104" y="0"/>
                    </a:moveTo>
                    <a:cubicBezTo>
                      <a:pt x="4" y="0"/>
                      <a:pt x="4" y="0"/>
                      <a:pt x="4" y="0"/>
                    </a:cubicBezTo>
                    <a:cubicBezTo>
                      <a:pt x="2" y="0"/>
                      <a:pt x="0" y="2"/>
                      <a:pt x="0" y="4"/>
                    </a:cubicBezTo>
                    <a:cubicBezTo>
                      <a:pt x="0" y="232"/>
                      <a:pt x="0" y="232"/>
                      <a:pt x="0" y="232"/>
                    </a:cubicBezTo>
                    <a:cubicBezTo>
                      <a:pt x="0" y="235"/>
                      <a:pt x="2" y="237"/>
                      <a:pt x="4" y="237"/>
                    </a:cubicBezTo>
                    <a:cubicBezTo>
                      <a:pt x="104" y="237"/>
                      <a:pt x="104" y="237"/>
                      <a:pt x="104" y="237"/>
                    </a:cubicBezTo>
                    <a:cubicBezTo>
                      <a:pt x="106" y="237"/>
                      <a:pt x="109" y="235"/>
                      <a:pt x="109" y="232"/>
                    </a:cubicBezTo>
                    <a:cubicBezTo>
                      <a:pt x="109" y="4"/>
                      <a:pt x="109" y="4"/>
                      <a:pt x="109" y="4"/>
                    </a:cubicBezTo>
                    <a:cubicBezTo>
                      <a:pt x="109" y="2"/>
                      <a:pt x="106" y="0"/>
                      <a:pt x="104" y="0"/>
                    </a:cubicBezTo>
                    <a:close/>
                    <a:moveTo>
                      <a:pt x="99" y="227"/>
                    </a:moveTo>
                    <a:cubicBezTo>
                      <a:pt x="9" y="227"/>
                      <a:pt x="9" y="227"/>
                      <a:pt x="9" y="227"/>
                    </a:cubicBezTo>
                    <a:cubicBezTo>
                      <a:pt x="9" y="9"/>
                      <a:pt x="9" y="9"/>
                      <a:pt x="9" y="9"/>
                    </a:cubicBezTo>
                    <a:cubicBezTo>
                      <a:pt x="99" y="9"/>
                      <a:pt x="99" y="9"/>
                      <a:pt x="99" y="9"/>
                    </a:cubicBezTo>
                    <a:lnTo>
                      <a:pt x="99" y="227"/>
                    </a:ln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2" name="Freeform 687">
                <a:extLst>
                  <a:ext uri="{FF2B5EF4-FFF2-40B4-BE49-F238E27FC236}">
                    <a16:creationId xmlns:a16="http://schemas.microsoft.com/office/drawing/2014/main" id="{FAD743AA-E243-4BAD-8EEC-8C4FF662F6EE}"/>
                  </a:ext>
                </a:extLst>
              </p:cNvPr>
              <p:cNvSpPr>
                <a:spLocks/>
              </p:cNvSpPr>
              <p:nvPr/>
            </p:nvSpPr>
            <p:spPr bwMode="auto">
              <a:xfrm>
                <a:off x="11336338" y="5399088"/>
                <a:ext cx="160338" cy="19050"/>
              </a:xfrm>
              <a:custGeom>
                <a:avLst/>
                <a:gdLst>
                  <a:gd name="T0" fmla="*/ 5 w 72"/>
                  <a:gd name="T1" fmla="*/ 9 h 9"/>
                  <a:gd name="T2" fmla="*/ 67 w 72"/>
                  <a:gd name="T3" fmla="*/ 9 h 9"/>
                  <a:gd name="T4" fmla="*/ 72 w 72"/>
                  <a:gd name="T5" fmla="*/ 4 h 9"/>
                  <a:gd name="T6" fmla="*/ 67 w 72"/>
                  <a:gd name="T7" fmla="*/ 0 h 9"/>
                  <a:gd name="T8" fmla="*/ 5 w 72"/>
                  <a:gd name="T9" fmla="*/ 0 h 9"/>
                  <a:gd name="T10" fmla="*/ 0 w 72"/>
                  <a:gd name="T11" fmla="*/ 4 h 9"/>
                  <a:gd name="T12" fmla="*/ 5 w 7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2" h="9">
                    <a:moveTo>
                      <a:pt x="5" y="9"/>
                    </a:moveTo>
                    <a:cubicBezTo>
                      <a:pt x="67" y="9"/>
                      <a:pt x="67" y="9"/>
                      <a:pt x="67" y="9"/>
                    </a:cubicBezTo>
                    <a:cubicBezTo>
                      <a:pt x="70" y="9"/>
                      <a:pt x="72" y="7"/>
                      <a:pt x="72" y="4"/>
                    </a:cubicBezTo>
                    <a:cubicBezTo>
                      <a:pt x="72" y="2"/>
                      <a:pt x="70" y="0"/>
                      <a:pt x="67" y="0"/>
                    </a:cubicBezTo>
                    <a:cubicBezTo>
                      <a:pt x="5" y="0"/>
                      <a:pt x="5" y="0"/>
                      <a:pt x="5" y="0"/>
                    </a:cubicBezTo>
                    <a:cubicBezTo>
                      <a:pt x="2" y="0"/>
                      <a:pt x="0" y="2"/>
                      <a:pt x="0" y="4"/>
                    </a:cubicBezTo>
                    <a:cubicBezTo>
                      <a:pt x="0" y="7"/>
                      <a:pt x="2" y="9"/>
                      <a:pt x="5" y="9"/>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3" name="Freeform 688">
                <a:extLst>
                  <a:ext uri="{FF2B5EF4-FFF2-40B4-BE49-F238E27FC236}">
                    <a16:creationId xmlns:a16="http://schemas.microsoft.com/office/drawing/2014/main" id="{355F9E3C-BE98-4F58-9C72-537090264BA7}"/>
                  </a:ext>
                </a:extLst>
              </p:cNvPr>
              <p:cNvSpPr>
                <a:spLocks/>
              </p:cNvSpPr>
              <p:nvPr/>
            </p:nvSpPr>
            <p:spPr bwMode="auto">
              <a:xfrm>
                <a:off x="11336338" y="5440363"/>
                <a:ext cx="160338" cy="20638"/>
              </a:xfrm>
              <a:custGeom>
                <a:avLst/>
                <a:gdLst>
                  <a:gd name="T0" fmla="*/ 5 w 72"/>
                  <a:gd name="T1" fmla="*/ 9 h 9"/>
                  <a:gd name="T2" fmla="*/ 67 w 72"/>
                  <a:gd name="T3" fmla="*/ 9 h 9"/>
                  <a:gd name="T4" fmla="*/ 72 w 72"/>
                  <a:gd name="T5" fmla="*/ 5 h 9"/>
                  <a:gd name="T6" fmla="*/ 67 w 72"/>
                  <a:gd name="T7" fmla="*/ 0 h 9"/>
                  <a:gd name="T8" fmla="*/ 5 w 72"/>
                  <a:gd name="T9" fmla="*/ 0 h 9"/>
                  <a:gd name="T10" fmla="*/ 0 w 72"/>
                  <a:gd name="T11" fmla="*/ 5 h 9"/>
                  <a:gd name="T12" fmla="*/ 5 w 7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2" h="9">
                    <a:moveTo>
                      <a:pt x="5" y="9"/>
                    </a:moveTo>
                    <a:cubicBezTo>
                      <a:pt x="67" y="9"/>
                      <a:pt x="67" y="9"/>
                      <a:pt x="67" y="9"/>
                    </a:cubicBezTo>
                    <a:cubicBezTo>
                      <a:pt x="70" y="9"/>
                      <a:pt x="72" y="7"/>
                      <a:pt x="72" y="5"/>
                    </a:cubicBezTo>
                    <a:cubicBezTo>
                      <a:pt x="72" y="2"/>
                      <a:pt x="70" y="0"/>
                      <a:pt x="67" y="0"/>
                    </a:cubicBezTo>
                    <a:cubicBezTo>
                      <a:pt x="5" y="0"/>
                      <a:pt x="5" y="0"/>
                      <a:pt x="5" y="0"/>
                    </a:cubicBezTo>
                    <a:cubicBezTo>
                      <a:pt x="2" y="0"/>
                      <a:pt x="0" y="2"/>
                      <a:pt x="0" y="5"/>
                    </a:cubicBezTo>
                    <a:cubicBezTo>
                      <a:pt x="0" y="7"/>
                      <a:pt x="2" y="9"/>
                      <a:pt x="5" y="9"/>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4" name="Freeform 689">
                <a:extLst>
                  <a:ext uri="{FF2B5EF4-FFF2-40B4-BE49-F238E27FC236}">
                    <a16:creationId xmlns:a16="http://schemas.microsoft.com/office/drawing/2014/main" id="{CB8EF163-3A13-48F6-ABA2-C7051F4E10DB}"/>
                  </a:ext>
                </a:extLst>
              </p:cNvPr>
              <p:cNvSpPr>
                <a:spLocks/>
              </p:cNvSpPr>
              <p:nvPr/>
            </p:nvSpPr>
            <p:spPr bwMode="auto">
              <a:xfrm>
                <a:off x="11336338" y="54832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7"/>
                      <a:pt x="72" y="5"/>
                    </a:cubicBezTo>
                    <a:cubicBezTo>
                      <a:pt x="72" y="2"/>
                      <a:pt x="70" y="0"/>
                      <a:pt x="67" y="0"/>
                    </a:cubicBezTo>
                    <a:cubicBezTo>
                      <a:pt x="5" y="0"/>
                      <a:pt x="5" y="0"/>
                      <a:pt x="5" y="0"/>
                    </a:cubicBezTo>
                    <a:cubicBezTo>
                      <a:pt x="2" y="0"/>
                      <a:pt x="0" y="2"/>
                      <a:pt x="0" y="5"/>
                    </a:cubicBezTo>
                    <a:cubicBezTo>
                      <a:pt x="0" y="7"/>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5" name="Freeform 690">
                <a:extLst>
                  <a:ext uri="{FF2B5EF4-FFF2-40B4-BE49-F238E27FC236}">
                    <a16:creationId xmlns:a16="http://schemas.microsoft.com/office/drawing/2014/main" id="{F1EE85F3-083B-45C3-8A3F-7286B48F3D71}"/>
                  </a:ext>
                </a:extLst>
              </p:cNvPr>
              <p:cNvSpPr>
                <a:spLocks/>
              </p:cNvSpPr>
              <p:nvPr/>
            </p:nvSpPr>
            <p:spPr bwMode="auto">
              <a:xfrm>
                <a:off x="11336338" y="5526088"/>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6" name="Freeform 691">
                <a:extLst>
                  <a:ext uri="{FF2B5EF4-FFF2-40B4-BE49-F238E27FC236}">
                    <a16:creationId xmlns:a16="http://schemas.microsoft.com/office/drawing/2014/main" id="{0FBDCC65-C37C-46B4-809C-31CF77AD8BF7}"/>
                  </a:ext>
                </a:extLst>
              </p:cNvPr>
              <p:cNvSpPr>
                <a:spLocks noEditPoints="1"/>
              </p:cNvSpPr>
              <p:nvPr/>
            </p:nvSpPr>
            <p:spPr bwMode="auto">
              <a:xfrm>
                <a:off x="11572880" y="5333998"/>
                <a:ext cx="239713" cy="527050"/>
              </a:xfrm>
              <a:custGeom>
                <a:avLst/>
                <a:gdLst>
                  <a:gd name="T0" fmla="*/ 104 w 108"/>
                  <a:gd name="T1" fmla="*/ 0 h 237"/>
                  <a:gd name="T2" fmla="*/ 4 w 108"/>
                  <a:gd name="T3" fmla="*/ 0 h 237"/>
                  <a:gd name="T4" fmla="*/ 0 w 108"/>
                  <a:gd name="T5" fmla="*/ 4 h 237"/>
                  <a:gd name="T6" fmla="*/ 0 w 108"/>
                  <a:gd name="T7" fmla="*/ 232 h 237"/>
                  <a:gd name="T8" fmla="*/ 4 w 108"/>
                  <a:gd name="T9" fmla="*/ 237 h 237"/>
                  <a:gd name="T10" fmla="*/ 104 w 108"/>
                  <a:gd name="T11" fmla="*/ 237 h 237"/>
                  <a:gd name="T12" fmla="*/ 108 w 108"/>
                  <a:gd name="T13" fmla="*/ 232 h 237"/>
                  <a:gd name="T14" fmla="*/ 108 w 108"/>
                  <a:gd name="T15" fmla="*/ 4 h 237"/>
                  <a:gd name="T16" fmla="*/ 104 w 108"/>
                  <a:gd name="T17" fmla="*/ 0 h 237"/>
                  <a:gd name="T18" fmla="*/ 99 w 108"/>
                  <a:gd name="T19" fmla="*/ 227 h 237"/>
                  <a:gd name="T20" fmla="*/ 9 w 108"/>
                  <a:gd name="T21" fmla="*/ 227 h 237"/>
                  <a:gd name="T22" fmla="*/ 9 w 108"/>
                  <a:gd name="T23" fmla="*/ 9 h 237"/>
                  <a:gd name="T24" fmla="*/ 99 w 108"/>
                  <a:gd name="T25" fmla="*/ 9 h 237"/>
                  <a:gd name="T26" fmla="*/ 99 w 108"/>
                  <a:gd name="T27" fmla="*/ 22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37">
                    <a:moveTo>
                      <a:pt x="104" y="0"/>
                    </a:moveTo>
                    <a:cubicBezTo>
                      <a:pt x="4" y="0"/>
                      <a:pt x="4" y="0"/>
                      <a:pt x="4" y="0"/>
                    </a:cubicBezTo>
                    <a:cubicBezTo>
                      <a:pt x="2" y="0"/>
                      <a:pt x="0" y="2"/>
                      <a:pt x="0" y="4"/>
                    </a:cubicBezTo>
                    <a:cubicBezTo>
                      <a:pt x="0" y="232"/>
                      <a:pt x="0" y="232"/>
                      <a:pt x="0" y="232"/>
                    </a:cubicBezTo>
                    <a:cubicBezTo>
                      <a:pt x="0" y="235"/>
                      <a:pt x="2" y="237"/>
                      <a:pt x="4" y="237"/>
                    </a:cubicBezTo>
                    <a:cubicBezTo>
                      <a:pt x="104" y="237"/>
                      <a:pt x="104" y="237"/>
                      <a:pt x="104" y="237"/>
                    </a:cubicBezTo>
                    <a:cubicBezTo>
                      <a:pt x="106" y="237"/>
                      <a:pt x="108" y="235"/>
                      <a:pt x="108" y="232"/>
                    </a:cubicBezTo>
                    <a:cubicBezTo>
                      <a:pt x="108" y="4"/>
                      <a:pt x="108" y="4"/>
                      <a:pt x="108" y="4"/>
                    </a:cubicBezTo>
                    <a:cubicBezTo>
                      <a:pt x="108" y="2"/>
                      <a:pt x="106" y="0"/>
                      <a:pt x="104" y="0"/>
                    </a:cubicBezTo>
                    <a:close/>
                    <a:moveTo>
                      <a:pt x="99" y="227"/>
                    </a:moveTo>
                    <a:cubicBezTo>
                      <a:pt x="9" y="227"/>
                      <a:pt x="9" y="227"/>
                      <a:pt x="9" y="227"/>
                    </a:cubicBezTo>
                    <a:cubicBezTo>
                      <a:pt x="9" y="9"/>
                      <a:pt x="9" y="9"/>
                      <a:pt x="9" y="9"/>
                    </a:cubicBezTo>
                    <a:cubicBezTo>
                      <a:pt x="99" y="9"/>
                      <a:pt x="99" y="9"/>
                      <a:pt x="99" y="9"/>
                    </a:cubicBezTo>
                    <a:lnTo>
                      <a:pt x="99" y="227"/>
                    </a:ln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7" name="Freeform 692">
                <a:extLst>
                  <a:ext uri="{FF2B5EF4-FFF2-40B4-BE49-F238E27FC236}">
                    <a16:creationId xmlns:a16="http://schemas.microsoft.com/office/drawing/2014/main" id="{98A97E16-639B-47C9-8EA3-6784CC5BE4A5}"/>
                  </a:ext>
                </a:extLst>
              </p:cNvPr>
              <p:cNvSpPr>
                <a:spLocks/>
              </p:cNvSpPr>
              <p:nvPr/>
            </p:nvSpPr>
            <p:spPr bwMode="auto">
              <a:xfrm>
                <a:off x="11612563" y="5399088"/>
                <a:ext cx="160338" cy="19050"/>
              </a:xfrm>
              <a:custGeom>
                <a:avLst/>
                <a:gdLst>
                  <a:gd name="T0" fmla="*/ 5 w 72"/>
                  <a:gd name="T1" fmla="*/ 9 h 9"/>
                  <a:gd name="T2" fmla="*/ 67 w 72"/>
                  <a:gd name="T3" fmla="*/ 9 h 9"/>
                  <a:gd name="T4" fmla="*/ 72 w 72"/>
                  <a:gd name="T5" fmla="*/ 4 h 9"/>
                  <a:gd name="T6" fmla="*/ 67 w 72"/>
                  <a:gd name="T7" fmla="*/ 0 h 9"/>
                  <a:gd name="T8" fmla="*/ 5 w 72"/>
                  <a:gd name="T9" fmla="*/ 0 h 9"/>
                  <a:gd name="T10" fmla="*/ 0 w 72"/>
                  <a:gd name="T11" fmla="*/ 4 h 9"/>
                  <a:gd name="T12" fmla="*/ 5 w 7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2" h="9">
                    <a:moveTo>
                      <a:pt x="5" y="9"/>
                    </a:moveTo>
                    <a:cubicBezTo>
                      <a:pt x="67" y="9"/>
                      <a:pt x="67" y="9"/>
                      <a:pt x="67" y="9"/>
                    </a:cubicBezTo>
                    <a:cubicBezTo>
                      <a:pt x="70" y="9"/>
                      <a:pt x="72" y="7"/>
                      <a:pt x="72" y="4"/>
                    </a:cubicBezTo>
                    <a:cubicBezTo>
                      <a:pt x="72" y="2"/>
                      <a:pt x="70" y="0"/>
                      <a:pt x="67" y="0"/>
                    </a:cubicBezTo>
                    <a:cubicBezTo>
                      <a:pt x="5" y="0"/>
                      <a:pt x="5" y="0"/>
                      <a:pt x="5" y="0"/>
                    </a:cubicBezTo>
                    <a:cubicBezTo>
                      <a:pt x="2" y="0"/>
                      <a:pt x="0" y="2"/>
                      <a:pt x="0" y="4"/>
                    </a:cubicBezTo>
                    <a:cubicBezTo>
                      <a:pt x="0" y="7"/>
                      <a:pt x="2" y="9"/>
                      <a:pt x="5" y="9"/>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8" name="Freeform 693">
                <a:extLst>
                  <a:ext uri="{FF2B5EF4-FFF2-40B4-BE49-F238E27FC236}">
                    <a16:creationId xmlns:a16="http://schemas.microsoft.com/office/drawing/2014/main" id="{2FB4D96D-3F72-4FA5-A449-B7DD2A4D4DA5}"/>
                  </a:ext>
                </a:extLst>
              </p:cNvPr>
              <p:cNvSpPr>
                <a:spLocks/>
              </p:cNvSpPr>
              <p:nvPr/>
            </p:nvSpPr>
            <p:spPr bwMode="auto">
              <a:xfrm>
                <a:off x="11612563" y="5440363"/>
                <a:ext cx="160338" cy="20638"/>
              </a:xfrm>
              <a:custGeom>
                <a:avLst/>
                <a:gdLst>
                  <a:gd name="T0" fmla="*/ 5 w 72"/>
                  <a:gd name="T1" fmla="*/ 9 h 9"/>
                  <a:gd name="T2" fmla="*/ 67 w 72"/>
                  <a:gd name="T3" fmla="*/ 9 h 9"/>
                  <a:gd name="T4" fmla="*/ 72 w 72"/>
                  <a:gd name="T5" fmla="*/ 5 h 9"/>
                  <a:gd name="T6" fmla="*/ 67 w 72"/>
                  <a:gd name="T7" fmla="*/ 0 h 9"/>
                  <a:gd name="T8" fmla="*/ 5 w 72"/>
                  <a:gd name="T9" fmla="*/ 0 h 9"/>
                  <a:gd name="T10" fmla="*/ 0 w 72"/>
                  <a:gd name="T11" fmla="*/ 5 h 9"/>
                  <a:gd name="T12" fmla="*/ 5 w 7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2" h="9">
                    <a:moveTo>
                      <a:pt x="5" y="9"/>
                    </a:moveTo>
                    <a:cubicBezTo>
                      <a:pt x="67" y="9"/>
                      <a:pt x="67" y="9"/>
                      <a:pt x="67" y="9"/>
                    </a:cubicBezTo>
                    <a:cubicBezTo>
                      <a:pt x="70" y="9"/>
                      <a:pt x="72" y="7"/>
                      <a:pt x="72" y="5"/>
                    </a:cubicBezTo>
                    <a:cubicBezTo>
                      <a:pt x="72" y="2"/>
                      <a:pt x="70" y="0"/>
                      <a:pt x="67" y="0"/>
                    </a:cubicBezTo>
                    <a:cubicBezTo>
                      <a:pt x="5" y="0"/>
                      <a:pt x="5" y="0"/>
                      <a:pt x="5" y="0"/>
                    </a:cubicBezTo>
                    <a:cubicBezTo>
                      <a:pt x="2" y="0"/>
                      <a:pt x="0" y="2"/>
                      <a:pt x="0" y="5"/>
                    </a:cubicBezTo>
                    <a:cubicBezTo>
                      <a:pt x="0" y="7"/>
                      <a:pt x="2" y="9"/>
                      <a:pt x="5" y="9"/>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49" name="Freeform 694">
                <a:extLst>
                  <a:ext uri="{FF2B5EF4-FFF2-40B4-BE49-F238E27FC236}">
                    <a16:creationId xmlns:a16="http://schemas.microsoft.com/office/drawing/2014/main" id="{48232105-8ACB-4E64-A87C-2D8264EB8FDE}"/>
                  </a:ext>
                </a:extLst>
              </p:cNvPr>
              <p:cNvSpPr>
                <a:spLocks/>
              </p:cNvSpPr>
              <p:nvPr/>
            </p:nvSpPr>
            <p:spPr bwMode="auto">
              <a:xfrm>
                <a:off x="11612563" y="54832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7"/>
                      <a:pt x="72" y="5"/>
                    </a:cubicBezTo>
                    <a:cubicBezTo>
                      <a:pt x="72" y="2"/>
                      <a:pt x="70" y="0"/>
                      <a:pt x="67" y="0"/>
                    </a:cubicBezTo>
                    <a:cubicBezTo>
                      <a:pt x="5" y="0"/>
                      <a:pt x="5" y="0"/>
                      <a:pt x="5" y="0"/>
                    </a:cubicBezTo>
                    <a:cubicBezTo>
                      <a:pt x="2" y="0"/>
                      <a:pt x="0" y="2"/>
                      <a:pt x="0" y="5"/>
                    </a:cubicBezTo>
                    <a:cubicBezTo>
                      <a:pt x="0" y="7"/>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0" name="Freeform 695">
                <a:extLst>
                  <a:ext uri="{FF2B5EF4-FFF2-40B4-BE49-F238E27FC236}">
                    <a16:creationId xmlns:a16="http://schemas.microsoft.com/office/drawing/2014/main" id="{B6886959-2BE3-4C7E-87FF-C282CA570B62}"/>
                  </a:ext>
                </a:extLst>
              </p:cNvPr>
              <p:cNvSpPr>
                <a:spLocks/>
              </p:cNvSpPr>
              <p:nvPr/>
            </p:nvSpPr>
            <p:spPr bwMode="auto">
              <a:xfrm>
                <a:off x="11612563" y="5526088"/>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1" name="Freeform 696">
                <a:extLst>
                  <a:ext uri="{FF2B5EF4-FFF2-40B4-BE49-F238E27FC236}">
                    <a16:creationId xmlns:a16="http://schemas.microsoft.com/office/drawing/2014/main" id="{215FDD81-70EF-4F68-9A1C-FF49F00EB268}"/>
                  </a:ext>
                </a:extLst>
              </p:cNvPr>
              <p:cNvSpPr>
                <a:spLocks/>
              </p:cNvSpPr>
              <p:nvPr/>
            </p:nvSpPr>
            <p:spPr bwMode="auto">
              <a:xfrm>
                <a:off x="11336338" y="56483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7"/>
                      <a:pt x="72" y="5"/>
                    </a:cubicBezTo>
                    <a:cubicBezTo>
                      <a:pt x="72" y="2"/>
                      <a:pt x="70" y="0"/>
                      <a:pt x="67" y="0"/>
                    </a:cubicBezTo>
                    <a:cubicBezTo>
                      <a:pt x="5" y="0"/>
                      <a:pt x="5" y="0"/>
                      <a:pt x="5" y="0"/>
                    </a:cubicBezTo>
                    <a:cubicBezTo>
                      <a:pt x="2" y="0"/>
                      <a:pt x="0" y="2"/>
                      <a:pt x="0" y="5"/>
                    </a:cubicBezTo>
                    <a:cubicBezTo>
                      <a:pt x="0" y="7"/>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2" name="Freeform 697">
                <a:extLst>
                  <a:ext uri="{FF2B5EF4-FFF2-40B4-BE49-F238E27FC236}">
                    <a16:creationId xmlns:a16="http://schemas.microsoft.com/office/drawing/2014/main" id="{B8BB37A8-9CA9-42D6-997B-E22D8DFBD0B1}"/>
                  </a:ext>
                </a:extLst>
              </p:cNvPr>
              <p:cNvSpPr>
                <a:spLocks/>
              </p:cNvSpPr>
              <p:nvPr/>
            </p:nvSpPr>
            <p:spPr bwMode="auto">
              <a:xfrm>
                <a:off x="11336338" y="5689600"/>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3" name="Freeform 698">
                <a:extLst>
                  <a:ext uri="{FF2B5EF4-FFF2-40B4-BE49-F238E27FC236}">
                    <a16:creationId xmlns:a16="http://schemas.microsoft.com/office/drawing/2014/main" id="{D3DFC8B3-1414-451F-828E-A845FBA8D481}"/>
                  </a:ext>
                </a:extLst>
              </p:cNvPr>
              <p:cNvSpPr>
                <a:spLocks/>
              </p:cNvSpPr>
              <p:nvPr/>
            </p:nvSpPr>
            <p:spPr bwMode="auto">
              <a:xfrm>
                <a:off x="11336338" y="5732463"/>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4" name="Freeform 699">
                <a:extLst>
                  <a:ext uri="{FF2B5EF4-FFF2-40B4-BE49-F238E27FC236}">
                    <a16:creationId xmlns:a16="http://schemas.microsoft.com/office/drawing/2014/main" id="{A6002FFC-2C3B-4590-ACC8-7CA5D54B7E7A}"/>
                  </a:ext>
                </a:extLst>
              </p:cNvPr>
              <p:cNvSpPr>
                <a:spLocks/>
              </p:cNvSpPr>
              <p:nvPr/>
            </p:nvSpPr>
            <p:spPr bwMode="auto">
              <a:xfrm>
                <a:off x="11336338" y="57753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3"/>
                      <a:pt x="70" y="0"/>
                      <a:pt x="67" y="0"/>
                    </a:cubicBezTo>
                    <a:cubicBezTo>
                      <a:pt x="5" y="0"/>
                      <a:pt x="5" y="0"/>
                      <a:pt x="5" y="0"/>
                    </a:cubicBezTo>
                    <a:cubicBezTo>
                      <a:pt x="2" y="0"/>
                      <a:pt x="0" y="3"/>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5" name="Freeform 700">
                <a:extLst>
                  <a:ext uri="{FF2B5EF4-FFF2-40B4-BE49-F238E27FC236}">
                    <a16:creationId xmlns:a16="http://schemas.microsoft.com/office/drawing/2014/main" id="{B1331AFF-5134-4EF4-87CB-96CAD6235052}"/>
                  </a:ext>
                </a:extLst>
              </p:cNvPr>
              <p:cNvSpPr>
                <a:spLocks/>
              </p:cNvSpPr>
              <p:nvPr/>
            </p:nvSpPr>
            <p:spPr bwMode="auto">
              <a:xfrm>
                <a:off x="11612563" y="56483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7"/>
                      <a:pt x="72" y="5"/>
                    </a:cubicBezTo>
                    <a:cubicBezTo>
                      <a:pt x="72" y="2"/>
                      <a:pt x="70" y="0"/>
                      <a:pt x="67" y="0"/>
                    </a:cubicBezTo>
                    <a:cubicBezTo>
                      <a:pt x="5" y="0"/>
                      <a:pt x="5" y="0"/>
                      <a:pt x="5" y="0"/>
                    </a:cubicBezTo>
                    <a:cubicBezTo>
                      <a:pt x="2" y="0"/>
                      <a:pt x="0" y="2"/>
                      <a:pt x="0" y="5"/>
                    </a:cubicBezTo>
                    <a:cubicBezTo>
                      <a:pt x="0" y="7"/>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6" name="Freeform 701">
                <a:extLst>
                  <a:ext uri="{FF2B5EF4-FFF2-40B4-BE49-F238E27FC236}">
                    <a16:creationId xmlns:a16="http://schemas.microsoft.com/office/drawing/2014/main" id="{2D699388-9A83-4E8B-B515-4AD8B738A0EF}"/>
                  </a:ext>
                </a:extLst>
              </p:cNvPr>
              <p:cNvSpPr>
                <a:spLocks/>
              </p:cNvSpPr>
              <p:nvPr/>
            </p:nvSpPr>
            <p:spPr bwMode="auto">
              <a:xfrm>
                <a:off x="11612563" y="5689600"/>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7" name="Freeform 702">
                <a:extLst>
                  <a:ext uri="{FF2B5EF4-FFF2-40B4-BE49-F238E27FC236}">
                    <a16:creationId xmlns:a16="http://schemas.microsoft.com/office/drawing/2014/main" id="{EFEDC0A5-E59B-412A-BC1B-7003CD17F4E2}"/>
                  </a:ext>
                </a:extLst>
              </p:cNvPr>
              <p:cNvSpPr>
                <a:spLocks/>
              </p:cNvSpPr>
              <p:nvPr/>
            </p:nvSpPr>
            <p:spPr bwMode="auto">
              <a:xfrm>
                <a:off x="11612563" y="5732463"/>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2"/>
                      <a:pt x="70" y="0"/>
                      <a:pt x="67" y="0"/>
                    </a:cubicBezTo>
                    <a:cubicBezTo>
                      <a:pt x="5" y="0"/>
                      <a:pt x="5" y="0"/>
                      <a:pt x="5" y="0"/>
                    </a:cubicBezTo>
                    <a:cubicBezTo>
                      <a:pt x="2" y="0"/>
                      <a:pt x="0" y="2"/>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58" name="Freeform 703">
                <a:extLst>
                  <a:ext uri="{FF2B5EF4-FFF2-40B4-BE49-F238E27FC236}">
                    <a16:creationId xmlns:a16="http://schemas.microsoft.com/office/drawing/2014/main" id="{553A58D7-B77E-4696-AED2-9E7D67594850}"/>
                  </a:ext>
                </a:extLst>
              </p:cNvPr>
              <p:cNvSpPr>
                <a:spLocks/>
              </p:cNvSpPr>
              <p:nvPr/>
            </p:nvSpPr>
            <p:spPr bwMode="auto">
              <a:xfrm>
                <a:off x="11612563" y="5775325"/>
                <a:ext cx="160338" cy="22225"/>
              </a:xfrm>
              <a:custGeom>
                <a:avLst/>
                <a:gdLst>
                  <a:gd name="T0" fmla="*/ 5 w 72"/>
                  <a:gd name="T1" fmla="*/ 10 h 10"/>
                  <a:gd name="T2" fmla="*/ 67 w 72"/>
                  <a:gd name="T3" fmla="*/ 10 h 10"/>
                  <a:gd name="T4" fmla="*/ 72 w 72"/>
                  <a:gd name="T5" fmla="*/ 5 h 10"/>
                  <a:gd name="T6" fmla="*/ 67 w 72"/>
                  <a:gd name="T7" fmla="*/ 0 h 10"/>
                  <a:gd name="T8" fmla="*/ 5 w 72"/>
                  <a:gd name="T9" fmla="*/ 0 h 10"/>
                  <a:gd name="T10" fmla="*/ 0 w 72"/>
                  <a:gd name="T11" fmla="*/ 5 h 10"/>
                  <a:gd name="T12" fmla="*/ 5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5" y="10"/>
                    </a:moveTo>
                    <a:cubicBezTo>
                      <a:pt x="67" y="10"/>
                      <a:pt x="67" y="10"/>
                      <a:pt x="67" y="10"/>
                    </a:cubicBezTo>
                    <a:cubicBezTo>
                      <a:pt x="70" y="10"/>
                      <a:pt x="72" y="8"/>
                      <a:pt x="72" y="5"/>
                    </a:cubicBezTo>
                    <a:cubicBezTo>
                      <a:pt x="72" y="3"/>
                      <a:pt x="70" y="0"/>
                      <a:pt x="67" y="0"/>
                    </a:cubicBezTo>
                    <a:cubicBezTo>
                      <a:pt x="5" y="0"/>
                      <a:pt x="5" y="0"/>
                      <a:pt x="5" y="0"/>
                    </a:cubicBezTo>
                    <a:cubicBezTo>
                      <a:pt x="2" y="0"/>
                      <a:pt x="0" y="3"/>
                      <a:pt x="0" y="5"/>
                    </a:cubicBezTo>
                    <a:cubicBezTo>
                      <a:pt x="0" y="8"/>
                      <a:pt x="2" y="10"/>
                      <a:pt x="5" y="10"/>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27" name="Group 526">
              <a:extLst>
                <a:ext uri="{FF2B5EF4-FFF2-40B4-BE49-F238E27FC236}">
                  <a16:creationId xmlns:a16="http://schemas.microsoft.com/office/drawing/2014/main" id="{86DF43A5-411C-4EC9-8CD1-ED8B92E0ADD8}"/>
                </a:ext>
              </a:extLst>
            </p:cNvPr>
            <p:cNvGrpSpPr/>
            <p:nvPr/>
          </p:nvGrpSpPr>
          <p:grpSpPr>
            <a:xfrm rot="797102">
              <a:off x="3255245" y="4003422"/>
              <a:ext cx="444193" cy="836324"/>
              <a:chOff x="1193713" y="3392717"/>
              <a:chExt cx="365116" cy="480276"/>
            </a:xfrm>
          </p:grpSpPr>
          <p:cxnSp>
            <p:nvCxnSpPr>
              <p:cNvPr id="537" name="Straight Arrow Connector 536">
                <a:extLst>
                  <a:ext uri="{FF2B5EF4-FFF2-40B4-BE49-F238E27FC236}">
                    <a16:creationId xmlns:a16="http://schemas.microsoft.com/office/drawing/2014/main" id="{AC1D1315-06B5-4F2A-91AF-A0AB8965E992}"/>
                  </a:ext>
                </a:extLst>
              </p:cNvPr>
              <p:cNvCxnSpPr>
                <a:cxnSpLocks/>
              </p:cNvCxnSpPr>
              <p:nvPr/>
            </p:nvCxnSpPr>
            <p:spPr>
              <a:xfrm flipH="1" flipV="1">
                <a:off x="1275347" y="3392717"/>
                <a:ext cx="283482" cy="420408"/>
              </a:xfrm>
              <a:prstGeom prst="straightConnector1">
                <a:avLst/>
              </a:prstGeom>
              <a:noFill/>
              <a:ln w="19050" cap="flat" cmpd="sng" algn="ctr">
                <a:solidFill>
                  <a:srgbClr val="0587C2"/>
                </a:solidFill>
                <a:prstDash val="solid"/>
                <a:tailEnd type="arrow"/>
              </a:ln>
              <a:effectLst/>
            </p:spPr>
          </p:cxnSp>
          <p:cxnSp>
            <p:nvCxnSpPr>
              <p:cNvPr id="538" name="Straight Arrow Connector 537">
                <a:extLst>
                  <a:ext uri="{FF2B5EF4-FFF2-40B4-BE49-F238E27FC236}">
                    <a16:creationId xmlns:a16="http://schemas.microsoft.com/office/drawing/2014/main" id="{DC9A4B10-A515-49A0-8992-ADE1C272423F}"/>
                  </a:ext>
                </a:extLst>
              </p:cNvPr>
              <p:cNvCxnSpPr>
                <a:cxnSpLocks/>
              </p:cNvCxnSpPr>
              <p:nvPr/>
            </p:nvCxnSpPr>
            <p:spPr>
              <a:xfrm>
                <a:off x="1193713" y="3452585"/>
                <a:ext cx="283481" cy="420408"/>
              </a:xfrm>
              <a:prstGeom prst="straightConnector1">
                <a:avLst/>
              </a:prstGeom>
              <a:noFill/>
              <a:ln w="19050" cap="flat" cmpd="sng" algn="ctr">
                <a:solidFill>
                  <a:srgbClr val="0587C2"/>
                </a:solidFill>
                <a:prstDash val="solid"/>
                <a:tailEnd type="arrow"/>
              </a:ln>
              <a:effectLst/>
            </p:spPr>
          </p:cxnSp>
        </p:grpSp>
        <p:grpSp>
          <p:nvGrpSpPr>
            <p:cNvPr id="528" name="Group 527">
              <a:extLst>
                <a:ext uri="{FF2B5EF4-FFF2-40B4-BE49-F238E27FC236}">
                  <a16:creationId xmlns:a16="http://schemas.microsoft.com/office/drawing/2014/main" id="{D752E92D-DA1D-40D4-8992-C5E0E0061EB7}"/>
                </a:ext>
              </a:extLst>
            </p:cNvPr>
            <p:cNvGrpSpPr/>
            <p:nvPr/>
          </p:nvGrpSpPr>
          <p:grpSpPr>
            <a:xfrm>
              <a:off x="1893904" y="2050087"/>
              <a:ext cx="445688" cy="365465"/>
              <a:chOff x="5916613" y="3068638"/>
              <a:chExt cx="555625" cy="455612"/>
            </a:xfrm>
            <a:solidFill>
              <a:srgbClr val="DD0031"/>
            </a:solidFill>
          </p:grpSpPr>
          <p:sp>
            <p:nvSpPr>
              <p:cNvPr id="533" name="Freeform 194">
                <a:extLst>
                  <a:ext uri="{FF2B5EF4-FFF2-40B4-BE49-F238E27FC236}">
                    <a16:creationId xmlns:a16="http://schemas.microsoft.com/office/drawing/2014/main" id="{9E9E8440-FB28-4307-A013-586A01B3A631}"/>
                  </a:ext>
                </a:extLst>
              </p:cNvPr>
              <p:cNvSpPr>
                <a:spLocks noEditPoints="1"/>
              </p:cNvSpPr>
              <p:nvPr/>
            </p:nvSpPr>
            <p:spPr bwMode="auto">
              <a:xfrm>
                <a:off x="5916613" y="3068638"/>
                <a:ext cx="419100" cy="411163"/>
              </a:xfrm>
              <a:custGeom>
                <a:avLst/>
                <a:gdLst>
                  <a:gd name="T0" fmla="*/ 178 w 178"/>
                  <a:gd name="T1" fmla="*/ 66 h 175"/>
                  <a:gd name="T2" fmla="*/ 117 w 178"/>
                  <a:gd name="T3" fmla="*/ 0 h 175"/>
                  <a:gd name="T4" fmla="*/ 61 w 178"/>
                  <a:gd name="T5" fmla="*/ 0 h 175"/>
                  <a:gd name="T6" fmla="*/ 0 w 178"/>
                  <a:gd name="T7" fmla="*/ 66 h 175"/>
                  <a:gd name="T8" fmla="*/ 46 w 178"/>
                  <a:gd name="T9" fmla="*/ 130 h 175"/>
                  <a:gd name="T10" fmla="*/ 46 w 178"/>
                  <a:gd name="T11" fmla="*/ 170 h 175"/>
                  <a:gd name="T12" fmla="*/ 49 w 178"/>
                  <a:gd name="T13" fmla="*/ 174 h 175"/>
                  <a:gd name="T14" fmla="*/ 51 w 178"/>
                  <a:gd name="T15" fmla="*/ 175 h 175"/>
                  <a:gd name="T16" fmla="*/ 54 w 178"/>
                  <a:gd name="T17" fmla="*/ 174 h 175"/>
                  <a:gd name="T18" fmla="*/ 101 w 178"/>
                  <a:gd name="T19" fmla="*/ 132 h 175"/>
                  <a:gd name="T20" fmla="*/ 117 w 178"/>
                  <a:gd name="T21" fmla="*/ 132 h 175"/>
                  <a:gd name="T22" fmla="*/ 178 w 178"/>
                  <a:gd name="T23" fmla="*/ 66 h 175"/>
                  <a:gd name="T24" fmla="*/ 99 w 178"/>
                  <a:gd name="T25" fmla="*/ 123 h 175"/>
                  <a:gd name="T26" fmla="*/ 96 w 178"/>
                  <a:gd name="T27" fmla="*/ 124 h 175"/>
                  <a:gd name="T28" fmla="*/ 55 w 178"/>
                  <a:gd name="T29" fmla="*/ 159 h 175"/>
                  <a:gd name="T30" fmla="*/ 55 w 178"/>
                  <a:gd name="T31" fmla="*/ 126 h 175"/>
                  <a:gd name="T32" fmla="*/ 52 w 178"/>
                  <a:gd name="T33" fmla="*/ 122 h 175"/>
                  <a:gd name="T34" fmla="*/ 9 w 178"/>
                  <a:gd name="T35" fmla="*/ 66 h 175"/>
                  <a:gd name="T36" fmla="*/ 61 w 178"/>
                  <a:gd name="T37" fmla="*/ 10 h 175"/>
                  <a:gd name="T38" fmla="*/ 117 w 178"/>
                  <a:gd name="T39" fmla="*/ 10 h 175"/>
                  <a:gd name="T40" fmla="*/ 168 w 178"/>
                  <a:gd name="T41" fmla="*/ 66 h 175"/>
                  <a:gd name="T42" fmla="*/ 117 w 178"/>
                  <a:gd name="T43" fmla="*/ 123 h 175"/>
                  <a:gd name="T44" fmla="*/ 99 w 178"/>
                  <a:gd name="T45"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175">
                    <a:moveTo>
                      <a:pt x="178" y="66"/>
                    </a:moveTo>
                    <a:cubicBezTo>
                      <a:pt x="178" y="30"/>
                      <a:pt x="150" y="0"/>
                      <a:pt x="117" y="0"/>
                    </a:cubicBezTo>
                    <a:cubicBezTo>
                      <a:pt x="61" y="0"/>
                      <a:pt x="61" y="0"/>
                      <a:pt x="61" y="0"/>
                    </a:cubicBezTo>
                    <a:cubicBezTo>
                      <a:pt x="27" y="0"/>
                      <a:pt x="0" y="30"/>
                      <a:pt x="0" y="66"/>
                    </a:cubicBezTo>
                    <a:cubicBezTo>
                      <a:pt x="0" y="97"/>
                      <a:pt x="19" y="123"/>
                      <a:pt x="46" y="130"/>
                    </a:cubicBezTo>
                    <a:cubicBezTo>
                      <a:pt x="46" y="170"/>
                      <a:pt x="46" y="170"/>
                      <a:pt x="46" y="170"/>
                    </a:cubicBezTo>
                    <a:cubicBezTo>
                      <a:pt x="46" y="172"/>
                      <a:pt x="47" y="174"/>
                      <a:pt x="49" y="174"/>
                    </a:cubicBezTo>
                    <a:cubicBezTo>
                      <a:pt x="49" y="175"/>
                      <a:pt x="50" y="175"/>
                      <a:pt x="51" y="175"/>
                    </a:cubicBezTo>
                    <a:cubicBezTo>
                      <a:pt x="52" y="175"/>
                      <a:pt x="53" y="174"/>
                      <a:pt x="54" y="174"/>
                    </a:cubicBezTo>
                    <a:cubicBezTo>
                      <a:pt x="101" y="132"/>
                      <a:pt x="101" y="132"/>
                      <a:pt x="101" y="132"/>
                    </a:cubicBezTo>
                    <a:cubicBezTo>
                      <a:pt x="117" y="132"/>
                      <a:pt x="117" y="132"/>
                      <a:pt x="117" y="132"/>
                    </a:cubicBezTo>
                    <a:cubicBezTo>
                      <a:pt x="150" y="132"/>
                      <a:pt x="178" y="103"/>
                      <a:pt x="178" y="66"/>
                    </a:cubicBezTo>
                    <a:close/>
                    <a:moveTo>
                      <a:pt x="99" y="123"/>
                    </a:moveTo>
                    <a:cubicBezTo>
                      <a:pt x="98" y="123"/>
                      <a:pt x="97" y="123"/>
                      <a:pt x="96" y="124"/>
                    </a:cubicBezTo>
                    <a:cubicBezTo>
                      <a:pt x="55" y="159"/>
                      <a:pt x="55" y="159"/>
                      <a:pt x="55" y="159"/>
                    </a:cubicBezTo>
                    <a:cubicBezTo>
                      <a:pt x="55" y="126"/>
                      <a:pt x="55" y="126"/>
                      <a:pt x="55" y="126"/>
                    </a:cubicBezTo>
                    <a:cubicBezTo>
                      <a:pt x="55" y="124"/>
                      <a:pt x="54" y="122"/>
                      <a:pt x="52" y="122"/>
                    </a:cubicBezTo>
                    <a:cubicBezTo>
                      <a:pt x="27" y="117"/>
                      <a:pt x="9" y="94"/>
                      <a:pt x="9" y="66"/>
                    </a:cubicBezTo>
                    <a:cubicBezTo>
                      <a:pt x="9" y="35"/>
                      <a:pt x="32" y="10"/>
                      <a:pt x="61" y="10"/>
                    </a:cubicBezTo>
                    <a:cubicBezTo>
                      <a:pt x="117" y="10"/>
                      <a:pt x="117" y="10"/>
                      <a:pt x="117" y="10"/>
                    </a:cubicBezTo>
                    <a:cubicBezTo>
                      <a:pt x="145" y="10"/>
                      <a:pt x="168" y="35"/>
                      <a:pt x="168" y="66"/>
                    </a:cubicBezTo>
                    <a:cubicBezTo>
                      <a:pt x="168" y="97"/>
                      <a:pt x="145" y="123"/>
                      <a:pt x="117" y="123"/>
                    </a:cubicBezTo>
                    <a:lnTo>
                      <a:pt x="99" y="123"/>
                    </a:ln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34" name="Freeform 195">
                <a:extLst>
                  <a:ext uri="{FF2B5EF4-FFF2-40B4-BE49-F238E27FC236}">
                    <a16:creationId xmlns:a16="http://schemas.microsoft.com/office/drawing/2014/main" id="{23EC7CA1-3362-4126-82C5-13778D4B897A}"/>
                  </a:ext>
                </a:extLst>
              </p:cNvPr>
              <p:cNvSpPr>
                <a:spLocks/>
              </p:cNvSpPr>
              <p:nvPr/>
            </p:nvSpPr>
            <p:spPr bwMode="auto">
              <a:xfrm>
                <a:off x="6184900" y="3235325"/>
                <a:ext cx="287338" cy="288925"/>
              </a:xfrm>
              <a:custGeom>
                <a:avLst/>
                <a:gdLst>
                  <a:gd name="T0" fmla="*/ 77 w 122"/>
                  <a:gd name="T1" fmla="*/ 0 h 123"/>
                  <a:gd name="T2" fmla="*/ 73 w 122"/>
                  <a:gd name="T3" fmla="*/ 5 h 123"/>
                  <a:gd name="T4" fmla="*/ 77 w 122"/>
                  <a:gd name="T5" fmla="*/ 9 h 123"/>
                  <a:gd name="T6" fmla="*/ 112 w 122"/>
                  <a:gd name="T7" fmla="*/ 48 h 123"/>
                  <a:gd name="T8" fmla="*/ 79 w 122"/>
                  <a:gd name="T9" fmla="*/ 86 h 123"/>
                  <a:gd name="T10" fmla="*/ 74 w 122"/>
                  <a:gd name="T11" fmla="*/ 91 h 123"/>
                  <a:gd name="T12" fmla="*/ 74 w 122"/>
                  <a:gd name="T13" fmla="*/ 107 h 123"/>
                  <a:gd name="T14" fmla="*/ 56 w 122"/>
                  <a:gd name="T15" fmla="*/ 88 h 123"/>
                  <a:gd name="T16" fmla="*/ 53 w 122"/>
                  <a:gd name="T17" fmla="*/ 87 h 123"/>
                  <a:gd name="T18" fmla="*/ 37 w 122"/>
                  <a:gd name="T19" fmla="*/ 87 h 123"/>
                  <a:gd name="T20" fmla="*/ 10 w 122"/>
                  <a:gd name="T21" fmla="*/ 71 h 123"/>
                  <a:gd name="T22" fmla="*/ 3 w 122"/>
                  <a:gd name="T23" fmla="*/ 70 h 123"/>
                  <a:gd name="T24" fmla="*/ 2 w 122"/>
                  <a:gd name="T25" fmla="*/ 76 h 123"/>
                  <a:gd name="T26" fmla="*/ 37 w 122"/>
                  <a:gd name="T27" fmla="*/ 96 h 123"/>
                  <a:gd name="T28" fmla="*/ 51 w 122"/>
                  <a:gd name="T29" fmla="*/ 96 h 123"/>
                  <a:gd name="T30" fmla="*/ 75 w 122"/>
                  <a:gd name="T31" fmla="*/ 122 h 123"/>
                  <a:gd name="T32" fmla="*/ 79 w 122"/>
                  <a:gd name="T33" fmla="*/ 123 h 123"/>
                  <a:gd name="T34" fmla="*/ 80 w 122"/>
                  <a:gd name="T35" fmla="*/ 123 h 123"/>
                  <a:gd name="T36" fmla="*/ 83 w 122"/>
                  <a:gd name="T37" fmla="*/ 118 h 123"/>
                  <a:gd name="T38" fmla="*/ 83 w 122"/>
                  <a:gd name="T39" fmla="*/ 96 h 123"/>
                  <a:gd name="T40" fmla="*/ 122 w 122"/>
                  <a:gd name="T41" fmla="*/ 48 h 123"/>
                  <a:gd name="T42" fmla="*/ 77 w 122"/>
                  <a:gd name="T4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77" y="0"/>
                    </a:moveTo>
                    <a:cubicBezTo>
                      <a:pt x="75" y="0"/>
                      <a:pt x="73" y="2"/>
                      <a:pt x="73" y="5"/>
                    </a:cubicBezTo>
                    <a:cubicBezTo>
                      <a:pt x="73" y="7"/>
                      <a:pt x="75" y="9"/>
                      <a:pt x="77" y="9"/>
                    </a:cubicBezTo>
                    <a:cubicBezTo>
                      <a:pt x="97" y="9"/>
                      <a:pt x="112" y="27"/>
                      <a:pt x="112" y="48"/>
                    </a:cubicBezTo>
                    <a:cubicBezTo>
                      <a:pt x="112" y="69"/>
                      <a:pt x="97" y="86"/>
                      <a:pt x="79" y="86"/>
                    </a:cubicBezTo>
                    <a:cubicBezTo>
                      <a:pt x="76" y="87"/>
                      <a:pt x="74" y="89"/>
                      <a:pt x="74" y="91"/>
                    </a:cubicBezTo>
                    <a:cubicBezTo>
                      <a:pt x="74" y="107"/>
                      <a:pt x="74" y="107"/>
                      <a:pt x="74" y="107"/>
                    </a:cubicBezTo>
                    <a:cubicBezTo>
                      <a:pt x="56" y="88"/>
                      <a:pt x="56" y="88"/>
                      <a:pt x="56" y="88"/>
                    </a:cubicBezTo>
                    <a:cubicBezTo>
                      <a:pt x="55" y="87"/>
                      <a:pt x="54" y="87"/>
                      <a:pt x="53" y="87"/>
                    </a:cubicBezTo>
                    <a:cubicBezTo>
                      <a:pt x="37" y="87"/>
                      <a:pt x="37" y="87"/>
                      <a:pt x="37" y="87"/>
                    </a:cubicBezTo>
                    <a:cubicBezTo>
                      <a:pt x="26" y="87"/>
                      <a:pt x="16" y="81"/>
                      <a:pt x="10" y="71"/>
                    </a:cubicBezTo>
                    <a:cubicBezTo>
                      <a:pt x="8" y="69"/>
                      <a:pt x="5" y="68"/>
                      <a:pt x="3" y="70"/>
                    </a:cubicBezTo>
                    <a:cubicBezTo>
                      <a:pt x="1" y="71"/>
                      <a:pt x="0" y="74"/>
                      <a:pt x="2" y="76"/>
                    </a:cubicBezTo>
                    <a:cubicBezTo>
                      <a:pt x="10" y="89"/>
                      <a:pt x="23" y="96"/>
                      <a:pt x="37" y="96"/>
                    </a:cubicBezTo>
                    <a:cubicBezTo>
                      <a:pt x="51" y="96"/>
                      <a:pt x="51" y="96"/>
                      <a:pt x="51" y="96"/>
                    </a:cubicBezTo>
                    <a:cubicBezTo>
                      <a:pt x="75" y="122"/>
                      <a:pt x="75" y="122"/>
                      <a:pt x="75" y="122"/>
                    </a:cubicBezTo>
                    <a:cubicBezTo>
                      <a:pt x="76" y="123"/>
                      <a:pt x="77" y="123"/>
                      <a:pt x="79" y="123"/>
                    </a:cubicBezTo>
                    <a:cubicBezTo>
                      <a:pt x="79" y="123"/>
                      <a:pt x="80" y="123"/>
                      <a:pt x="80" y="123"/>
                    </a:cubicBezTo>
                    <a:cubicBezTo>
                      <a:pt x="82" y="122"/>
                      <a:pt x="83" y="120"/>
                      <a:pt x="83" y="118"/>
                    </a:cubicBezTo>
                    <a:cubicBezTo>
                      <a:pt x="83" y="96"/>
                      <a:pt x="83" y="96"/>
                      <a:pt x="83" y="96"/>
                    </a:cubicBezTo>
                    <a:cubicBezTo>
                      <a:pt x="105" y="92"/>
                      <a:pt x="122" y="72"/>
                      <a:pt x="122" y="48"/>
                    </a:cubicBezTo>
                    <a:cubicBezTo>
                      <a:pt x="122" y="22"/>
                      <a:pt x="102" y="0"/>
                      <a:pt x="77" y="0"/>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35" name="Freeform 196">
                <a:extLst>
                  <a:ext uri="{FF2B5EF4-FFF2-40B4-BE49-F238E27FC236}">
                    <a16:creationId xmlns:a16="http://schemas.microsoft.com/office/drawing/2014/main" id="{1CE239EE-E42B-4B86-8316-23A6061C97CD}"/>
                  </a:ext>
                </a:extLst>
              </p:cNvPr>
              <p:cNvSpPr>
                <a:spLocks/>
              </p:cNvSpPr>
              <p:nvPr/>
            </p:nvSpPr>
            <p:spPr bwMode="auto">
              <a:xfrm>
                <a:off x="6013450" y="3178175"/>
                <a:ext cx="223838" cy="23813"/>
              </a:xfrm>
              <a:custGeom>
                <a:avLst/>
                <a:gdLst>
                  <a:gd name="T0" fmla="*/ 95 w 95"/>
                  <a:gd name="T1" fmla="*/ 5 h 10"/>
                  <a:gd name="T2" fmla="*/ 90 w 95"/>
                  <a:gd name="T3" fmla="*/ 0 h 10"/>
                  <a:gd name="T4" fmla="*/ 5 w 95"/>
                  <a:gd name="T5" fmla="*/ 0 h 10"/>
                  <a:gd name="T6" fmla="*/ 0 w 95"/>
                  <a:gd name="T7" fmla="*/ 5 h 10"/>
                  <a:gd name="T8" fmla="*/ 5 w 95"/>
                  <a:gd name="T9" fmla="*/ 10 h 10"/>
                  <a:gd name="T10" fmla="*/ 90 w 95"/>
                  <a:gd name="T11" fmla="*/ 10 h 10"/>
                  <a:gd name="T12" fmla="*/ 95 w 95"/>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95" h="10">
                    <a:moveTo>
                      <a:pt x="95" y="5"/>
                    </a:moveTo>
                    <a:cubicBezTo>
                      <a:pt x="95" y="2"/>
                      <a:pt x="93" y="0"/>
                      <a:pt x="90" y="0"/>
                    </a:cubicBezTo>
                    <a:cubicBezTo>
                      <a:pt x="5" y="0"/>
                      <a:pt x="5" y="0"/>
                      <a:pt x="5" y="0"/>
                    </a:cubicBezTo>
                    <a:cubicBezTo>
                      <a:pt x="2" y="0"/>
                      <a:pt x="0" y="2"/>
                      <a:pt x="0" y="5"/>
                    </a:cubicBezTo>
                    <a:cubicBezTo>
                      <a:pt x="0" y="8"/>
                      <a:pt x="2" y="10"/>
                      <a:pt x="5" y="10"/>
                    </a:cubicBezTo>
                    <a:cubicBezTo>
                      <a:pt x="90" y="10"/>
                      <a:pt x="90" y="10"/>
                      <a:pt x="90" y="10"/>
                    </a:cubicBezTo>
                    <a:cubicBezTo>
                      <a:pt x="93" y="10"/>
                      <a:pt x="95" y="8"/>
                      <a:pt x="95" y="5"/>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sp>
            <p:nvSpPr>
              <p:cNvPr id="536" name="Freeform 197">
                <a:extLst>
                  <a:ext uri="{FF2B5EF4-FFF2-40B4-BE49-F238E27FC236}">
                    <a16:creationId xmlns:a16="http://schemas.microsoft.com/office/drawing/2014/main" id="{0F45553A-C8FE-4AB6-B426-CF2B1B617DFB}"/>
                  </a:ext>
                </a:extLst>
              </p:cNvPr>
              <p:cNvSpPr>
                <a:spLocks/>
              </p:cNvSpPr>
              <p:nvPr/>
            </p:nvSpPr>
            <p:spPr bwMode="auto">
              <a:xfrm>
                <a:off x="6013450" y="3249613"/>
                <a:ext cx="122238" cy="23813"/>
              </a:xfrm>
              <a:custGeom>
                <a:avLst/>
                <a:gdLst>
                  <a:gd name="T0" fmla="*/ 47 w 52"/>
                  <a:gd name="T1" fmla="*/ 0 h 10"/>
                  <a:gd name="T2" fmla="*/ 5 w 52"/>
                  <a:gd name="T3" fmla="*/ 0 h 10"/>
                  <a:gd name="T4" fmla="*/ 0 w 52"/>
                  <a:gd name="T5" fmla="*/ 5 h 10"/>
                  <a:gd name="T6" fmla="*/ 5 w 52"/>
                  <a:gd name="T7" fmla="*/ 10 h 10"/>
                  <a:gd name="T8" fmla="*/ 47 w 52"/>
                  <a:gd name="T9" fmla="*/ 10 h 10"/>
                  <a:gd name="T10" fmla="*/ 52 w 52"/>
                  <a:gd name="T11" fmla="*/ 5 h 10"/>
                  <a:gd name="T12" fmla="*/ 47 w 5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52" h="10">
                    <a:moveTo>
                      <a:pt x="47" y="0"/>
                    </a:moveTo>
                    <a:cubicBezTo>
                      <a:pt x="5" y="0"/>
                      <a:pt x="5" y="0"/>
                      <a:pt x="5" y="0"/>
                    </a:cubicBezTo>
                    <a:cubicBezTo>
                      <a:pt x="2" y="0"/>
                      <a:pt x="0" y="2"/>
                      <a:pt x="0" y="5"/>
                    </a:cubicBezTo>
                    <a:cubicBezTo>
                      <a:pt x="0" y="8"/>
                      <a:pt x="2" y="10"/>
                      <a:pt x="5" y="10"/>
                    </a:cubicBezTo>
                    <a:cubicBezTo>
                      <a:pt x="47" y="10"/>
                      <a:pt x="47" y="10"/>
                      <a:pt x="47" y="10"/>
                    </a:cubicBezTo>
                    <a:cubicBezTo>
                      <a:pt x="49" y="10"/>
                      <a:pt x="52" y="8"/>
                      <a:pt x="52" y="5"/>
                    </a:cubicBezTo>
                    <a:cubicBezTo>
                      <a:pt x="52" y="2"/>
                      <a:pt x="49" y="0"/>
                      <a:pt x="47" y="0"/>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529" name="Group 528">
              <a:extLst>
                <a:ext uri="{FF2B5EF4-FFF2-40B4-BE49-F238E27FC236}">
                  <a16:creationId xmlns:a16="http://schemas.microsoft.com/office/drawing/2014/main" id="{EB94B784-7473-4767-A22A-DBA6D53A2913}"/>
                </a:ext>
              </a:extLst>
            </p:cNvPr>
            <p:cNvGrpSpPr/>
            <p:nvPr/>
          </p:nvGrpSpPr>
          <p:grpSpPr>
            <a:xfrm rot="6221338">
              <a:off x="3079348" y="1999932"/>
              <a:ext cx="386185" cy="756359"/>
              <a:chOff x="1193713" y="3392717"/>
              <a:chExt cx="365116" cy="480276"/>
            </a:xfrm>
          </p:grpSpPr>
          <p:cxnSp>
            <p:nvCxnSpPr>
              <p:cNvPr id="531" name="Straight Arrow Connector 530">
                <a:extLst>
                  <a:ext uri="{FF2B5EF4-FFF2-40B4-BE49-F238E27FC236}">
                    <a16:creationId xmlns:a16="http://schemas.microsoft.com/office/drawing/2014/main" id="{05EB16C3-D6F4-4039-85C1-8B918DAE4B26}"/>
                  </a:ext>
                </a:extLst>
              </p:cNvPr>
              <p:cNvCxnSpPr>
                <a:cxnSpLocks/>
              </p:cNvCxnSpPr>
              <p:nvPr/>
            </p:nvCxnSpPr>
            <p:spPr>
              <a:xfrm flipH="1" flipV="1">
                <a:off x="1275347" y="3392717"/>
                <a:ext cx="283482" cy="420408"/>
              </a:xfrm>
              <a:prstGeom prst="straightConnector1">
                <a:avLst/>
              </a:prstGeom>
              <a:noFill/>
              <a:ln w="19050" cap="flat" cmpd="sng" algn="ctr">
                <a:solidFill>
                  <a:srgbClr val="04986E"/>
                </a:solidFill>
                <a:prstDash val="solid"/>
                <a:tailEnd type="arrow"/>
              </a:ln>
              <a:effectLst/>
            </p:spPr>
          </p:cxnSp>
          <p:cxnSp>
            <p:nvCxnSpPr>
              <p:cNvPr id="532" name="Straight Arrow Connector 531">
                <a:extLst>
                  <a:ext uri="{FF2B5EF4-FFF2-40B4-BE49-F238E27FC236}">
                    <a16:creationId xmlns:a16="http://schemas.microsoft.com/office/drawing/2014/main" id="{896E565E-435A-42DA-A370-E1F2AA8E64AD}"/>
                  </a:ext>
                </a:extLst>
              </p:cNvPr>
              <p:cNvCxnSpPr>
                <a:cxnSpLocks/>
              </p:cNvCxnSpPr>
              <p:nvPr/>
            </p:nvCxnSpPr>
            <p:spPr>
              <a:xfrm>
                <a:off x="1193713" y="3452585"/>
                <a:ext cx="283481" cy="420408"/>
              </a:xfrm>
              <a:prstGeom prst="straightConnector1">
                <a:avLst/>
              </a:prstGeom>
              <a:noFill/>
              <a:ln w="19050" cap="flat" cmpd="sng" algn="ctr">
                <a:solidFill>
                  <a:srgbClr val="04986E"/>
                </a:solidFill>
                <a:prstDash val="solid"/>
                <a:tailEnd type="arrow"/>
              </a:ln>
              <a:effectLst/>
            </p:spPr>
          </p:cxnSp>
        </p:grpSp>
        <p:cxnSp>
          <p:nvCxnSpPr>
            <p:cNvPr id="530" name="Straight Connector 529">
              <a:extLst>
                <a:ext uri="{FF2B5EF4-FFF2-40B4-BE49-F238E27FC236}">
                  <a16:creationId xmlns:a16="http://schemas.microsoft.com/office/drawing/2014/main" id="{8997974A-BF68-4586-AD9D-D478BEB2A50D}"/>
                </a:ext>
              </a:extLst>
            </p:cNvPr>
            <p:cNvCxnSpPr>
              <a:cxnSpLocks/>
              <a:endCxn id="513" idx="1"/>
            </p:cNvCxnSpPr>
            <p:nvPr/>
          </p:nvCxnSpPr>
          <p:spPr>
            <a:xfrm flipV="1">
              <a:off x="3714655" y="4798372"/>
              <a:ext cx="642781" cy="309894"/>
            </a:xfrm>
            <a:prstGeom prst="line">
              <a:avLst/>
            </a:prstGeom>
            <a:noFill/>
            <a:ln w="9525" cap="flat" cmpd="sng" algn="ctr">
              <a:solidFill>
                <a:srgbClr val="04986E"/>
              </a:solidFill>
              <a:prstDash val="solid"/>
            </a:ln>
            <a:effectLst/>
          </p:spPr>
        </p:cxnSp>
      </p:grpSp>
      <p:sp>
        <p:nvSpPr>
          <p:cNvPr id="643" name="Title 1">
            <a:extLst>
              <a:ext uri="{FF2B5EF4-FFF2-40B4-BE49-F238E27FC236}">
                <a16:creationId xmlns:a16="http://schemas.microsoft.com/office/drawing/2014/main" id="{EFB29A3F-EA69-48DF-A921-2599D58FD373}"/>
              </a:ext>
            </a:extLst>
          </p:cNvPr>
          <p:cNvSpPr txBox="1">
            <a:spLocks/>
          </p:cNvSpPr>
          <p:nvPr/>
        </p:nvSpPr>
        <p:spPr>
          <a:xfrm>
            <a:off x="914400" y="804672"/>
            <a:ext cx="10503414" cy="932150"/>
          </a:xfrm>
          <a:prstGeom prst="rect">
            <a:avLst/>
          </a:prstGeom>
        </p:spPr>
        <p:txBody>
          <a:bodyPr vert="horz" lIns="0" tIns="45720" rIns="0" bIns="0" rtlCol="0" anchor="t"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75" normalizeH="0" baseline="0" noProof="0">
                <a:ln>
                  <a:noFill/>
                </a:ln>
                <a:solidFill>
                  <a:srgbClr val="FFFFFF"/>
                </a:solidFill>
                <a:effectLst/>
                <a:uLnTx/>
                <a:uFillTx/>
                <a:latin typeface="Chronicle Display Black"/>
              </a:rPr>
              <a:t>Where we are now</a:t>
            </a:r>
          </a:p>
        </p:txBody>
      </p:sp>
      <p:sp>
        <p:nvSpPr>
          <p:cNvPr id="176" name="Content Placeholder 2">
            <a:extLst>
              <a:ext uri="{FF2B5EF4-FFF2-40B4-BE49-F238E27FC236}">
                <a16:creationId xmlns:a16="http://schemas.microsoft.com/office/drawing/2014/main" id="{B17C1775-4F1C-4E77-927F-B8AE5347272A}"/>
              </a:ext>
            </a:extLst>
          </p:cNvPr>
          <p:cNvSpPr txBox="1">
            <a:spLocks/>
          </p:cNvSpPr>
          <p:nvPr/>
        </p:nvSpPr>
        <p:spPr>
          <a:xfrm>
            <a:off x="914399" y="1281631"/>
            <a:ext cx="10515601"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kumimoji="0" lang="en-US" sz="1400" b="0" i="0" u="none" strike="noStrike" kern="1200" cap="none" spc="-30" normalizeH="0" baseline="0" noProof="0">
                <a:ln>
                  <a:noFill/>
                </a:ln>
                <a:solidFill>
                  <a:srgbClr val="FFFFFF"/>
                </a:solidFill>
                <a:effectLst/>
                <a:uLnTx/>
                <a:uFillTx/>
                <a:latin typeface="Open Sans"/>
                <a:ea typeface="Open Sans" charset="0"/>
                <a:cs typeface="Open Sans" charset="0"/>
              </a:rPr>
              <a:t>We have been adding technology to the workplace, but we have not stopped to look at the work, workforce or workplace</a:t>
            </a:r>
          </a:p>
        </p:txBody>
      </p:sp>
      <p:cxnSp>
        <p:nvCxnSpPr>
          <p:cNvPr id="178" name="Straight Connector 177">
            <a:extLst>
              <a:ext uri="{FF2B5EF4-FFF2-40B4-BE49-F238E27FC236}">
                <a16:creationId xmlns:a16="http://schemas.microsoft.com/office/drawing/2014/main" id="{AF5F8449-B96A-4FF7-9D42-BC81F05CAA64}"/>
              </a:ext>
            </a:extLst>
          </p:cNvPr>
          <p:cNvCxnSpPr>
            <a:cxnSpLocks/>
          </p:cNvCxnSpPr>
          <p:nvPr/>
        </p:nvCxnSpPr>
        <p:spPr>
          <a:xfrm flipH="1">
            <a:off x="914971" y="1733547"/>
            <a:ext cx="1102110" cy="0"/>
          </a:xfrm>
          <a:prstGeom prst="line">
            <a:avLst/>
          </a:prstGeom>
          <a:ln w="82550">
            <a:solidFill>
              <a:srgbClr val="0498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46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erson&#10;&#10;Description automatically generated">
            <a:extLst>
              <a:ext uri="{FF2B5EF4-FFF2-40B4-BE49-F238E27FC236}">
                <a16:creationId xmlns:a16="http://schemas.microsoft.com/office/drawing/2014/main" id="{F2E9844C-D616-4A54-95BF-DFE6263D130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5488" b="10126"/>
          <a:stretch/>
        </p:blipFill>
        <p:spPr>
          <a:xfrm>
            <a:off x="0" y="0"/>
            <a:ext cx="12192000" cy="6858000"/>
          </a:xfrm>
          <a:prstGeom prst="rect">
            <a:avLst/>
          </a:prstGeom>
        </p:spPr>
      </p:pic>
      <p:sp>
        <p:nvSpPr>
          <p:cNvPr id="7" name="Freeform: Shape 6">
            <a:extLst>
              <a:ext uri="{FF2B5EF4-FFF2-40B4-BE49-F238E27FC236}">
                <a16:creationId xmlns:a16="http://schemas.microsoft.com/office/drawing/2014/main" id="{D222BE7E-3C0B-4BED-BF63-5EFAF0F12A26}"/>
              </a:ext>
            </a:extLst>
          </p:cNvPr>
          <p:cNvSpPr/>
          <p:nvPr/>
        </p:nvSpPr>
        <p:spPr bwMode="gray">
          <a:xfrm flipH="1" flipV="1">
            <a:off x="5188499" y="0"/>
            <a:ext cx="7002253" cy="6858000"/>
          </a:xfrm>
          <a:custGeom>
            <a:avLst/>
            <a:gdLst>
              <a:gd name="connsiteX0" fmla="*/ 6824 w 6107373"/>
              <a:gd name="connsiteY0" fmla="*/ 6824 h 6892120"/>
              <a:gd name="connsiteX1" fmla="*/ 6107373 w 6107373"/>
              <a:gd name="connsiteY1" fmla="*/ 0 h 6892120"/>
              <a:gd name="connsiteX2" fmla="*/ 3487003 w 6107373"/>
              <a:gd name="connsiteY2" fmla="*/ 6892120 h 6892120"/>
              <a:gd name="connsiteX3" fmla="*/ 0 w 6107373"/>
              <a:gd name="connsiteY3" fmla="*/ 6878472 h 6892120"/>
              <a:gd name="connsiteX0" fmla="*/ 0 w 6168788"/>
              <a:gd name="connsiteY0" fmla="*/ 0 h 6898944"/>
              <a:gd name="connsiteX1" fmla="*/ 6168788 w 6168788"/>
              <a:gd name="connsiteY1" fmla="*/ 6824 h 6898944"/>
              <a:gd name="connsiteX2" fmla="*/ 3548418 w 6168788"/>
              <a:gd name="connsiteY2" fmla="*/ 6898944 h 6898944"/>
              <a:gd name="connsiteX3" fmla="*/ 61415 w 6168788"/>
              <a:gd name="connsiteY3" fmla="*/ 6885296 h 6898944"/>
              <a:gd name="connsiteX0" fmla="*/ 0 w 6168788"/>
              <a:gd name="connsiteY0" fmla="*/ 0 h 6898944"/>
              <a:gd name="connsiteX1" fmla="*/ 6168788 w 6168788"/>
              <a:gd name="connsiteY1" fmla="*/ 6824 h 6898944"/>
              <a:gd name="connsiteX2" fmla="*/ 3548418 w 6168788"/>
              <a:gd name="connsiteY2" fmla="*/ 6898944 h 6898944"/>
              <a:gd name="connsiteX3" fmla="*/ 0 w 6168788"/>
              <a:gd name="connsiteY3" fmla="*/ 6892120 h 6898944"/>
              <a:gd name="connsiteX0" fmla="*/ 0 w 6168788"/>
              <a:gd name="connsiteY0" fmla="*/ 0 h 6892119"/>
              <a:gd name="connsiteX1" fmla="*/ 6168788 w 6168788"/>
              <a:gd name="connsiteY1" fmla="*/ 6824 h 6892119"/>
              <a:gd name="connsiteX2" fmla="*/ 3452218 w 6168788"/>
              <a:gd name="connsiteY2" fmla="*/ 6891922 h 6892119"/>
              <a:gd name="connsiteX3" fmla="*/ 0 w 6168788"/>
              <a:gd name="connsiteY3" fmla="*/ 6892120 h 6892119"/>
              <a:gd name="connsiteX0" fmla="*/ 0 w 7422688"/>
              <a:gd name="connsiteY0" fmla="*/ 0 h 6892120"/>
              <a:gd name="connsiteX1" fmla="*/ 7422688 w 7422688"/>
              <a:gd name="connsiteY1" fmla="*/ 6824 h 6892120"/>
              <a:gd name="connsiteX2" fmla="*/ 4706118 w 7422688"/>
              <a:gd name="connsiteY2" fmla="*/ 6891922 h 6892120"/>
              <a:gd name="connsiteX3" fmla="*/ 1253900 w 7422688"/>
              <a:gd name="connsiteY3" fmla="*/ 6892120 h 6892120"/>
              <a:gd name="connsiteX0" fmla="*/ 0 w 7422688"/>
              <a:gd name="connsiteY0" fmla="*/ 0 h 6891922"/>
              <a:gd name="connsiteX1" fmla="*/ 7422688 w 7422688"/>
              <a:gd name="connsiteY1" fmla="*/ 6824 h 6891922"/>
              <a:gd name="connsiteX2" fmla="*/ 4706118 w 7422688"/>
              <a:gd name="connsiteY2" fmla="*/ 6891922 h 6891922"/>
              <a:gd name="connsiteX3" fmla="*/ 10537 w 7422688"/>
              <a:gd name="connsiteY3" fmla="*/ 6882122 h 6891922"/>
            </a:gdLst>
            <a:ahLst/>
            <a:cxnLst>
              <a:cxn ang="0">
                <a:pos x="connsiteX0" y="connsiteY0"/>
              </a:cxn>
              <a:cxn ang="0">
                <a:pos x="connsiteX1" y="connsiteY1"/>
              </a:cxn>
              <a:cxn ang="0">
                <a:pos x="connsiteX2" y="connsiteY2"/>
              </a:cxn>
              <a:cxn ang="0">
                <a:pos x="connsiteX3" y="connsiteY3"/>
              </a:cxn>
            </a:cxnLst>
            <a:rect l="l" t="t" r="r" b="b"/>
            <a:pathLst>
              <a:path w="7422688" h="6891922">
                <a:moveTo>
                  <a:pt x="0" y="0"/>
                </a:moveTo>
                <a:lnTo>
                  <a:pt x="7422688" y="6824"/>
                </a:lnTo>
                <a:lnTo>
                  <a:pt x="4706118" y="6891922"/>
                </a:lnTo>
                <a:lnTo>
                  <a:pt x="10537" y="6882122"/>
                </a:lnTo>
              </a:path>
            </a:pathLst>
          </a:custGeom>
          <a:solidFill>
            <a:schemeClr val="tx1">
              <a:alpha val="75000"/>
            </a:schemeClr>
          </a:solidFill>
          <a:ln w="19050" algn="ctr">
            <a:noFill/>
            <a:miter lim="800000"/>
            <a:headEnd/>
            <a:tailEnd/>
          </a:ln>
        </p:spPr>
        <p:txBody>
          <a:bodyPr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itle 1">
            <a:extLst>
              <a:ext uri="{FF2B5EF4-FFF2-40B4-BE49-F238E27FC236}">
                <a16:creationId xmlns:a16="http://schemas.microsoft.com/office/drawing/2014/main" id="{790B8EB9-F351-48B6-81F2-1D92BCEA9490}"/>
              </a:ext>
            </a:extLst>
          </p:cNvPr>
          <p:cNvSpPr txBox="1">
            <a:spLocks/>
          </p:cNvSpPr>
          <p:nvPr/>
        </p:nvSpPr>
        <p:spPr>
          <a:xfrm>
            <a:off x="7154779" y="2658277"/>
            <a:ext cx="4694695" cy="1541446"/>
          </a:xfrm>
          <a:prstGeom prst="rect">
            <a:avLst/>
          </a:prstGeom>
        </p:spPr>
        <p:txBody>
          <a:bodyPr/>
          <a:lstStyle>
            <a:lvl1pPr algn="l" defTabSz="1219170" rtl="0" eaLnBrk="1" latinLnBrk="0" hangingPunct="1">
              <a:spcBef>
                <a:spcPct val="0"/>
              </a:spcBef>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hronicle Display Black"/>
                <a:ea typeface="Open Sans" panose="020B0606030504020204" pitchFamily="34" charset="0"/>
                <a:cs typeface="Open Sans" panose="020B0606030504020204" pitchFamily="34" charset="0"/>
              </a:rPr>
              <a:t>What do we do?</a:t>
            </a:r>
          </a:p>
        </p:txBody>
      </p:sp>
    </p:spTree>
    <p:extLst>
      <p:ext uri="{BB962C8B-B14F-4D97-AF65-F5344CB8AC3E}">
        <p14:creationId xmlns:p14="http://schemas.microsoft.com/office/powerpoint/2010/main" val="341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3CF137-E276-4363-AC32-440196700C95}"/>
              </a:ext>
            </a:extLst>
          </p:cNvPr>
          <p:cNvSpPr txBox="1"/>
          <p:nvPr/>
        </p:nvSpPr>
        <p:spPr>
          <a:xfrm>
            <a:off x="4973430" y="1840799"/>
            <a:ext cx="2078182" cy="30777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WORK</a:t>
            </a:r>
            <a:endParaRPr kumimoji="0" lang="en-US" sz="1800" b="1" i="0" u="none" strike="noStrike" kern="1200" cap="none" spc="30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3D00F0C-76A9-494C-A75F-5914413E23E6}"/>
              </a:ext>
            </a:extLst>
          </p:cNvPr>
          <p:cNvSpPr txBox="1"/>
          <p:nvPr/>
        </p:nvSpPr>
        <p:spPr>
          <a:xfrm>
            <a:off x="4345267" y="2171110"/>
            <a:ext cx="3334509" cy="6463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331"/>
              </a:spcBef>
              <a:spcAft>
                <a:spcPts val="0"/>
              </a:spcAft>
              <a:buClrTx/>
              <a:buSzPct val="100000"/>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The activities performed and technology applied to produce work outcomes and create value </a:t>
            </a:r>
          </a:p>
        </p:txBody>
      </p:sp>
      <p:cxnSp>
        <p:nvCxnSpPr>
          <p:cNvPr id="7" name="Straight Arrow Connector 6">
            <a:extLst>
              <a:ext uri="{FF2B5EF4-FFF2-40B4-BE49-F238E27FC236}">
                <a16:creationId xmlns:a16="http://schemas.microsoft.com/office/drawing/2014/main" id="{9831CEA9-86BB-4F8F-8060-A621E90628BC}"/>
              </a:ext>
            </a:extLst>
          </p:cNvPr>
          <p:cNvCxnSpPr>
            <a:cxnSpLocks/>
          </p:cNvCxnSpPr>
          <p:nvPr/>
        </p:nvCxnSpPr>
        <p:spPr>
          <a:xfrm flipV="1">
            <a:off x="4949337" y="3756203"/>
            <a:ext cx="1019424" cy="1458809"/>
          </a:xfrm>
          <a:prstGeom prst="straightConnector1">
            <a:avLst/>
          </a:prstGeom>
          <a:ln w="38100">
            <a:solidFill>
              <a:srgbClr val="FDD300"/>
            </a:solidFill>
            <a:headEnd type="stealth" w="lg" len="lg"/>
            <a:tailEnd type="none" w="med" len="sm"/>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D24E286-14E5-4FE3-A851-AF9C3C4F3EAD}"/>
              </a:ext>
            </a:extLst>
          </p:cNvPr>
          <p:cNvCxnSpPr>
            <a:cxnSpLocks/>
          </p:cNvCxnSpPr>
          <p:nvPr/>
        </p:nvCxnSpPr>
        <p:spPr>
          <a:xfrm flipH="1" flipV="1">
            <a:off x="6006074" y="3718878"/>
            <a:ext cx="1022213" cy="1460304"/>
          </a:xfrm>
          <a:prstGeom prst="straightConnector1">
            <a:avLst/>
          </a:prstGeom>
          <a:ln w="38100">
            <a:solidFill>
              <a:srgbClr val="FDD3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BB7980-F03A-458B-A94A-A58AF9981C0A}"/>
              </a:ext>
            </a:extLst>
          </p:cNvPr>
          <p:cNvCxnSpPr>
            <a:cxnSpLocks/>
          </p:cNvCxnSpPr>
          <p:nvPr/>
        </p:nvCxnSpPr>
        <p:spPr>
          <a:xfrm flipH="1" flipV="1">
            <a:off x="5048493" y="5193588"/>
            <a:ext cx="1947072" cy="0"/>
          </a:xfrm>
          <a:prstGeom prst="straightConnector1">
            <a:avLst/>
          </a:prstGeom>
          <a:ln w="38100">
            <a:solidFill>
              <a:srgbClr val="FDD300"/>
            </a:solidFill>
            <a:headEnd type="stealth" w="lg" len="lg"/>
            <a:tailEnd type="none" w="med" len="sm"/>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469AF8-E78E-448D-9A72-6FEECCD542F2}"/>
              </a:ext>
            </a:extLst>
          </p:cNvPr>
          <p:cNvGrpSpPr/>
          <p:nvPr/>
        </p:nvGrpSpPr>
        <p:grpSpPr>
          <a:xfrm>
            <a:off x="4694505" y="3499155"/>
            <a:ext cx="2605110" cy="1837798"/>
            <a:chOff x="4694505" y="3453435"/>
            <a:chExt cx="2605110" cy="1837798"/>
          </a:xfrm>
        </p:grpSpPr>
        <p:cxnSp>
          <p:nvCxnSpPr>
            <p:cNvPr id="12" name="Straight Arrow Connector 11">
              <a:extLst>
                <a:ext uri="{FF2B5EF4-FFF2-40B4-BE49-F238E27FC236}">
                  <a16:creationId xmlns:a16="http://schemas.microsoft.com/office/drawing/2014/main" id="{8ECF76CB-C619-4B56-9DBF-F113E08BACD5}"/>
                </a:ext>
              </a:extLst>
            </p:cNvPr>
            <p:cNvCxnSpPr>
              <a:cxnSpLocks/>
            </p:cNvCxnSpPr>
            <p:nvPr/>
          </p:nvCxnSpPr>
          <p:spPr>
            <a:xfrm flipV="1">
              <a:off x="4694505" y="3493645"/>
              <a:ext cx="1277818" cy="1779706"/>
            </a:xfrm>
            <a:prstGeom prst="straightConnector1">
              <a:avLst/>
            </a:prstGeom>
            <a:ln w="38100">
              <a:solidFill>
                <a:srgbClr val="04986E"/>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533669-815B-40D7-B50E-47B643985FA9}"/>
                </a:ext>
              </a:extLst>
            </p:cNvPr>
            <p:cNvCxnSpPr>
              <a:cxnSpLocks/>
            </p:cNvCxnSpPr>
            <p:nvPr/>
          </p:nvCxnSpPr>
          <p:spPr>
            <a:xfrm flipH="1" flipV="1">
              <a:off x="6012522" y="3453435"/>
              <a:ext cx="1287093" cy="1837798"/>
            </a:xfrm>
            <a:prstGeom prst="straightConnector1">
              <a:avLst/>
            </a:prstGeom>
            <a:ln w="38100">
              <a:solidFill>
                <a:srgbClr val="04986E"/>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57592D-956F-4268-9360-6371A5F02C37}"/>
                </a:ext>
              </a:extLst>
            </p:cNvPr>
            <p:cNvCxnSpPr>
              <a:cxnSpLocks/>
            </p:cNvCxnSpPr>
            <p:nvPr/>
          </p:nvCxnSpPr>
          <p:spPr>
            <a:xfrm flipH="1">
              <a:off x="4784648" y="5273205"/>
              <a:ext cx="2397782" cy="146"/>
            </a:xfrm>
            <a:prstGeom prst="straightConnector1">
              <a:avLst/>
            </a:prstGeom>
            <a:ln w="38100">
              <a:solidFill>
                <a:srgbClr val="04986E"/>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C30AB7D8-79B4-41AF-AF90-1240F5DE15DF}"/>
              </a:ext>
            </a:extLst>
          </p:cNvPr>
          <p:cNvSpPr txBox="1"/>
          <p:nvPr/>
        </p:nvSpPr>
        <p:spPr bwMode="gray">
          <a:xfrm>
            <a:off x="4271455" y="3128059"/>
            <a:ext cx="850829" cy="287924"/>
          </a:xfrm>
          <a:prstGeom prst="rect">
            <a:avLst/>
          </a:prstGeom>
        </p:spPr>
        <p:txBody>
          <a:bodyPr wrap="squar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Value of Work</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EA04B1E-2843-4FFD-A2B8-68C95419211E}"/>
              </a:ext>
            </a:extLst>
          </p:cNvPr>
          <p:cNvSpPr txBox="1"/>
          <p:nvPr/>
        </p:nvSpPr>
        <p:spPr bwMode="gray">
          <a:xfrm>
            <a:off x="5257353" y="3128059"/>
            <a:ext cx="850829" cy="287924"/>
          </a:xfrm>
          <a:prstGeom prst="rect">
            <a:avLst/>
          </a:prstGeom>
        </p:spPr>
        <p:txBody>
          <a:bodyPr wrap="squar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Outcomes of Work</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6C179B0-89AE-4206-B273-9B535A941EC2}"/>
              </a:ext>
            </a:extLst>
          </p:cNvPr>
          <p:cNvSpPr txBox="1"/>
          <p:nvPr/>
        </p:nvSpPr>
        <p:spPr bwMode="gray">
          <a:xfrm>
            <a:off x="6174671" y="3128059"/>
            <a:ext cx="850829" cy="287924"/>
          </a:xfrm>
          <a:prstGeom prst="rect">
            <a:avLst/>
          </a:prstGeom>
        </p:spPr>
        <p:txBody>
          <a:bodyPr wrap="squar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Tasks/Process</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8506BC0-99AB-4F62-8788-FA32A33857D4}"/>
              </a:ext>
            </a:extLst>
          </p:cNvPr>
          <p:cNvSpPr txBox="1"/>
          <p:nvPr/>
        </p:nvSpPr>
        <p:spPr bwMode="gray">
          <a:xfrm>
            <a:off x="6902759" y="3128059"/>
            <a:ext cx="850829" cy="287924"/>
          </a:xfrm>
          <a:prstGeom prst="rect">
            <a:avLst/>
          </a:prstGeom>
        </p:spPr>
        <p:txBody>
          <a:bodyPr wrap="squar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Technology</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20" name="Freeform 361">
            <a:extLst>
              <a:ext uri="{FF2B5EF4-FFF2-40B4-BE49-F238E27FC236}">
                <a16:creationId xmlns:a16="http://schemas.microsoft.com/office/drawing/2014/main" id="{27FACD16-A5C0-4D9A-938C-FE55BF37ECED}"/>
              </a:ext>
            </a:extLst>
          </p:cNvPr>
          <p:cNvSpPr>
            <a:spLocks noEditPoints="1"/>
          </p:cNvSpPr>
          <p:nvPr/>
        </p:nvSpPr>
        <p:spPr bwMode="auto">
          <a:xfrm>
            <a:off x="4575097" y="2979258"/>
            <a:ext cx="232678" cy="223980"/>
          </a:xfrm>
          <a:custGeom>
            <a:avLst/>
            <a:gdLst>
              <a:gd name="T0" fmla="*/ 257 w 321"/>
              <a:gd name="T1" fmla="*/ 309 h 310"/>
              <a:gd name="T2" fmla="*/ 251 w 321"/>
              <a:gd name="T3" fmla="*/ 308 h 310"/>
              <a:gd name="T4" fmla="*/ 161 w 321"/>
              <a:gd name="T5" fmla="*/ 257 h 310"/>
              <a:gd name="T6" fmla="*/ 70 w 321"/>
              <a:gd name="T7" fmla="*/ 308 h 310"/>
              <a:gd name="T8" fmla="*/ 58 w 321"/>
              <a:gd name="T9" fmla="*/ 307 h 310"/>
              <a:gd name="T10" fmla="*/ 54 w 321"/>
              <a:gd name="T11" fmla="*/ 296 h 310"/>
              <a:gd name="T12" fmla="*/ 74 w 321"/>
              <a:gd name="T13" fmla="*/ 195 h 310"/>
              <a:gd name="T14" fmla="*/ 4 w 321"/>
              <a:gd name="T15" fmla="*/ 125 h 310"/>
              <a:gd name="T16" fmla="*/ 1 w 321"/>
              <a:gd name="T17" fmla="*/ 113 h 310"/>
              <a:gd name="T18" fmla="*/ 10 w 321"/>
              <a:gd name="T19" fmla="*/ 106 h 310"/>
              <a:gd name="T20" fmla="*/ 111 w 321"/>
              <a:gd name="T21" fmla="*/ 96 h 310"/>
              <a:gd name="T22" fmla="*/ 151 w 321"/>
              <a:gd name="T23" fmla="*/ 6 h 310"/>
              <a:gd name="T24" fmla="*/ 161 w 321"/>
              <a:gd name="T25" fmla="*/ 0 h 310"/>
              <a:gd name="T26" fmla="*/ 170 w 321"/>
              <a:gd name="T27" fmla="*/ 6 h 310"/>
              <a:gd name="T28" fmla="*/ 211 w 321"/>
              <a:gd name="T29" fmla="*/ 96 h 310"/>
              <a:gd name="T30" fmla="*/ 311 w 321"/>
              <a:gd name="T31" fmla="*/ 106 h 310"/>
              <a:gd name="T32" fmla="*/ 320 w 321"/>
              <a:gd name="T33" fmla="*/ 113 h 310"/>
              <a:gd name="T34" fmla="*/ 318 w 321"/>
              <a:gd name="T35" fmla="*/ 125 h 310"/>
              <a:gd name="T36" fmla="*/ 247 w 321"/>
              <a:gd name="T37" fmla="*/ 195 h 310"/>
              <a:gd name="T38" fmla="*/ 267 w 321"/>
              <a:gd name="T39" fmla="*/ 296 h 310"/>
              <a:gd name="T40" fmla="*/ 263 w 321"/>
              <a:gd name="T41" fmla="*/ 307 h 310"/>
              <a:gd name="T42" fmla="*/ 257 w 321"/>
              <a:gd name="T43" fmla="*/ 309 h 310"/>
              <a:gd name="T44" fmla="*/ 161 w 321"/>
              <a:gd name="T45" fmla="*/ 234 h 310"/>
              <a:gd name="T46" fmla="*/ 166 w 321"/>
              <a:gd name="T47" fmla="*/ 236 h 310"/>
              <a:gd name="T48" fmla="*/ 242 w 321"/>
              <a:gd name="T49" fmla="*/ 278 h 310"/>
              <a:gd name="T50" fmla="*/ 225 w 321"/>
              <a:gd name="T51" fmla="*/ 194 h 310"/>
              <a:gd name="T52" fmla="*/ 228 w 321"/>
              <a:gd name="T53" fmla="*/ 184 h 310"/>
              <a:gd name="T54" fmla="*/ 287 w 321"/>
              <a:gd name="T55" fmla="*/ 125 h 310"/>
              <a:gd name="T56" fmla="*/ 202 w 321"/>
              <a:gd name="T57" fmla="*/ 117 h 310"/>
              <a:gd name="T58" fmla="*/ 194 w 321"/>
              <a:gd name="T59" fmla="*/ 111 h 310"/>
              <a:gd name="T60" fmla="*/ 161 w 321"/>
              <a:gd name="T61" fmla="*/ 37 h 310"/>
              <a:gd name="T62" fmla="*/ 128 w 321"/>
              <a:gd name="T63" fmla="*/ 111 h 310"/>
              <a:gd name="T64" fmla="*/ 119 w 321"/>
              <a:gd name="T65" fmla="*/ 117 h 310"/>
              <a:gd name="T66" fmla="*/ 35 w 321"/>
              <a:gd name="T67" fmla="*/ 125 h 310"/>
              <a:gd name="T68" fmla="*/ 94 w 321"/>
              <a:gd name="T69" fmla="*/ 184 h 310"/>
              <a:gd name="T70" fmla="*/ 96 w 321"/>
              <a:gd name="T71" fmla="*/ 194 h 310"/>
              <a:gd name="T72" fmla="*/ 80 w 321"/>
              <a:gd name="T73" fmla="*/ 278 h 310"/>
              <a:gd name="T74" fmla="*/ 155 w 321"/>
              <a:gd name="T75" fmla="*/ 236 h 310"/>
              <a:gd name="T76" fmla="*/ 161 w 321"/>
              <a:gd name="T77" fmla="*/ 23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1" h="310">
                <a:moveTo>
                  <a:pt x="257" y="309"/>
                </a:moveTo>
                <a:cubicBezTo>
                  <a:pt x="255" y="309"/>
                  <a:pt x="253" y="309"/>
                  <a:pt x="251" y="308"/>
                </a:cubicBezTo>
                <a:cubicBezTo>
                  <a:pt x="161" y="257"/>
                  <a:pt x="161" y="257"/>
                  <a:pt x="161" y="257"/>
                </a:cubicBezTo>
                <a:cubicBezTo>
                  <a:pt x="70" y="308"/>
                  <a:pt x="70" y="308"/>
                  <a:pt x="70" y="308"/>
                </a:cubicBezTo>
                <a:cubicBezTo>
                  <a:pt x="66" y="310"/>
                  <a:pt x="62" y="309"/>
                  <a:pt x="58" y="307"/>
                </a:cubicBezTo>
                <a:cubicBezTo>
                  <a:pt x="55" y="305"/>
                  <a:pt x="53" y="300"/>
                  <a:pt x="54" y="296"/>
                </a:cubicBezTo>
                <a:cubicBezTo>
                  <a:pt x="74" y="195"/>
                  <a:pt x="74" y="195"/>
                  <a:pt x="74" y="195"/>
                </a:cubicBezTo>
                <a:cubicBezTo>
                  <a:pt x="4" y="125"/>
                  <a:pt x="4" y="125"/>
                  <a:pt x="4" y="125"/>
                </a:cubicBezTo>
                <a:cubicBezTo>
                  <a:pt x="1" y="122"/>
                  <a:pt x="0" y="117"/>
                  <a:pt x="1" y="113"/>
                </a:cubicBezTo>
                <a:cubicBezTo>
                  <a:pt x="3" y="110"/>
                  <a:pt x="6" y="107"/>
                  <a:pt x="10" y="106"/>
                </a:cubicBezTo>
                <a:cubicBezTo>
                  <a:pt x="111" y="96"/>
                  <a:pt x="111" y="96"/>
                  <a:pt x="111" y="96"/>
                </a:cubicBezTo>
                <a:cubicBezTo>
                  <a:pt x="151" y="6"/>
                  <a:pt x="151" y="6"/>
                  <a:pt x="151" y="6"/>
                </a:cubicBezTo>
                <a:cubicBezTo>
                  <a:pt x="153" y="2"/>
                  <a:pt x="156" y="0"/>
                  <a:pt x="161" y="0"/>
                </a:cubicBezTo>
                <a:cubicBezTo>
                  <a:pt x="165" y="0"/>
                  <a:pt x="169" y="2"/>
                  <a:pt x="170" y="6"/>
                </a:cubicBezTo>
                <a:cubicBezTo>
                  <a:pt x="211" y="96"/>
                  <a:pt x="211" y="96"/>
                  <a:pt x="211" y="96"/>
                </a:cubicBezTo>
                <a:cubicBezTo>
                  <a:pt x="311" y="106"/>
                  <a:pt x="311" y="106"/>
                  <a:pt x="311" y="106"/>
                </a:cubicBezTo>
                <a:cubicBezTo>
                  <a:pt x="315" y="107"/>
                  <a:pt x="319" y="110"/>
                  <a:pt x="320" y="113"/>
                </a:cubicBezTo>
                <a:cubicBezTo>
                  <a:pt x="321" y="117"/>
                  <a:pt x="320" y="122"/>
                  <a:pt x="318" y="125"/>
                </a:cubicBezTo>
                <a:cubicBezTo>
                  <a:pt x="247" y="195"/>
                  <a:pt x="247" y="195"/>
                  <a:pt x="247" y="195"/>
                </a:cubicBezTo>
                <a:cubicBezTo>
                  <a:pt x="267" y="296"/>
                  <a:pt x="267" y="296"/>
                  <a:pt x="267" y="296"/>
                </a:cubicBezTo>
                <a:cubicBezTo>
                  <a:pt x="268" y="300"/>
                  <a:pt x="266" y="305"/>
                  <a:pt x="263" y="307"/>
                </a:cubicBezTo>
                <a:cubicBezTo>
                  <a:pt x="261" y="308"/>
                  <a:pt x="259" y="309"/>
                  <a:pt x="257" y="309"/>
                </a:cubicBezTo>
                <a:close/>
                <a:moveTo>
                  <a:pt x="161" y="234"/>
                </a:moveTo>
                <a:cubicBezTo>
                  <a:pt x="162" y="234"/>
                  <a:pt x="164" y="235"/>
                  <a:pt x="166" y="236"/>
                </a:cubicBezTo>
                <a:cubicBezTo>
                  <a:pt x="242" y="278"/>
                  <a:pt x="242" y="278"/>
                  <a:pt x="242" y="278"/>
                </a:cubicBezTo>
                <a:cubicBezTo>
                  <a:pt x="225" y="194"/>
                  <a:pt x="225" y="194"/>
                  <a:pt x="225" y="194"/>
                </a:cubicBezTo>
                <a:cubicBezTo>
                  <a:pt x="224" y="190"/>
                  <a:pt x="225" y="187"/>
                  <a:pt x="228" y="184"/>
                </a:cubicBezTo>
                <a:cubicBezTo>
                  <a:pt x="287" y="125"/>
                  <a:pt x="287" y="125"/>
                  <a:pt x="287" y="125"/>
                </a:cubicBezTo>
                <a:cubicBezTo>
                  <a:pt x="202" y="117"/>
                  <a:pt x="202" y="117"/>
                  <a:pt x="202" y="117"/>
                </a:cubicBezTo>
                <a:cubicBezTo>
                  <a:pt x="198" y="117"/>
                  <a:pt x="195" y="114"/>
                  <a:pt x="194" y="111"/>
                </a:cubicBezTo>
                <a:cubicBezTo>
                  <a:pt x="161" y="37"/>
                  <a:pt x="161" y="37"/>
                  <a:pt x="161" y="37"/>
                </a:cubicBezTo>
                <a:cubicBezTo>
                  <a:pt x="128" y="111"/>
                  <a:pt x="128" y="111"/>
                  <a:pt x="128" y="111"/>
                </a:cubicBezTo>
                <a:cubicBezTo>
                  <a:pt x="126" y="114"/>
                  <a:pt x="123" y="117"/>
                  <a:pt x="119" y="117"/>
                </a:cubicBezTo>
                <a:cubicBezTo>
                  <a:pt x="35" y="125"/>
                  <a:pt x="35" y="125"/>
                  <a:pt x="35" y="125"/>
                </a:cubicBezTo>
                <a:cubicBezTo>
                  <a:pt x="94" y="184"/>
                  <a:pt x="94" y="184"/>
                  <a:pt x="94" y="184"/>
                </a:cubicBezTo>
                <a:cubicBezTo>
                  <a:pt x="96" y="187"/>
                  <a:pt x="97" y="190"/>
                  <a:pt x="96" y="194"/>
                </a:cubicBezTo>
                <a:cubicBezTo>
                  <a:pt x="80" y="278"/>
                  <a:pt x="80" y="278"/>
                  <a:pt x="80" y="278"/>
                </a:cubicBezTo>
                <a:cubicBezTo>
                  <a:pt x="155" y="236"/>
                  <a:pt x="155" y="236"/>
                  <a:pt x="155" y="236"/>
                </a:cubicBezTo>
                <a:cubicBezTo>
                  <a:pt x="157" y="235"/>
                  <a:pt x="159" y="234"/>
                  <a:pt x="161" y="234"/>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21" name="Freeform 904">
            <a:extLst>
              <a:ext uri="{FF2B5EF4-FFF2-40B4-BE49-F238E27FC236}">
                <a16:creationId xmlns:a16="http://schemas.microsoft.com/office/drawing/2014/main" id="{D56BFD21-A31C-4712-A8B4-B4A5EA2D84E9}"/>
              </a:ext>
            </a:extLst>
          </p:cNvPr>
          <p:cNvSpPr>
            <a:spLocks noEditPoints="1"/>
          </p:cNvSpPr>
          <p:nvPr/>
        </p:nvSpPr>
        <p:spPr bwMode="auto">
          <a:xfrm>
            <a:off x="6493329" y="3003041"/>
            <a:ext cx="215378" cy="176415"/>
          </a:xfrm>
          <a:custGeom>
            <a:avLst/>
            <a:gdLst>
              <a:gd name="T0" fmla="*/ 296 w 300"/>
              <a:gd name="T1" fmla="*/ 25 h 246"/>
              <a:gd name="T2" fmla="*/ 281 w 300"/>
              <a:gd name="T3" fmla="*/ 24 h 246"/>
              <a:gd name="T4" fmla="*/ 245 w 300"/>
              <a:gd name="T5" fmla="*/ 55 h 246"/>
              <a:gd name="T6" fmla="*/ 245 w 300"/>
              <a:gd name="T7" fmla="*/ 11 h 246"/>
              <a:gd name="T8" fmla="*/ 235 w 300"/>
              <a:gd name="T9" fmla="*/ 0 h 246"/>
              <a:gd name="T10" fmla="*/ 11 w 300"/>
              <a:gd name="T11" fmla="*/ 0 h 246"/>
              <a:gd name="T12" fmla="*/ 0 w 300"/>
              <a:gd name="T13" fmla="*/ 11 h 246"/>
              <a:gd name="T14" fmla="*/ 0 w 300"/>
              <a:gd name="T15" fmla="*/ 235 h 246"/>
              <a:gd name="T16" fmla="*/ 11 w 300"/>
              <a:gd name="T17" fmla="*/ 246 h 246"/>
              <a:gd name="T18" fmla="*/ 235 w 300"/>
              <a:gd name="T19" fmla="*/ 246 h 246"/>
              <a:gd name="T20" fmla="*/ 245 w 300"/>
              <a:gd name="T21" fmla="*/ 235 h 246"/>
              <a:gd name="T22" fmla="*/ 245 w 300"/>
              <a:gd name="T23" fmla="*/ 84 h 246"/>
              <a:gd name="T24" fmla="*/ 295 w 300"/>
              <a:gd name="T25" fmla="*/ 40 h 246"/>
              <a:gd name="T26" fmla="*/ 296 w 300"/>
              <a:gd name="T27" fmla="*/ 25 h 246"/>
              <a:gd name="T28" fmla="*/ 224 w 300"/>
              <a:gd name="T29" fmla="*/ 224 h 246"/>
              <a:gd name="T30" fmla="*/ 21 w 300"/>
              <a:gd name="T31" fmla="*/ 224 h 246"/>
              <a:gd name="T32" fmla="*/ 21 w 300"/>
              <a:gd name="T33" fmla="*/ 22 h 246"/>
              <a:gd name="T34" fmla="*/ 224 w 300"/>
              <a:gd name="T35" fmla="*/ 22 h 246"/>
              <a:gd name="T36" fmla="*/ 224 w 300"/>
              <a:gd name="T37" fmla="*/ 74 h 246"/>
              <a:gd name="T38" fmla="*/ 119 w 300"/>
              <a:gd name="T39" fmla="*/ 166 h 246"/>
              <a:gd name="T40" fmla="*/ 72 w 300"/>
              <a:gd name="T41" fmla="*/ 111 h 246"/>
              <a:gd name="T42" fmla="*/ 57 w 300"/>
              <a:gd name="T43" fmla="*/ 109 h 246"/>
              <a:gd name="T44" fmla="*/ 56 w 300"/>
              <a:gd name="T45" fmla="*/ 125 h 246"/>
              <a:gd name="T46" fmla="*/ 109 w 300"/>
              <a:gd name="T47" fmla="*/ 189 h 246"/>
              <a:gd name="T48" fmla="*/ 109 w 300"/>
              <a:gd name="T49" fmla="*/ 189 h 246"/>
              <a:gd name="T50" fmla="*/ 117 w 300"/>
              <a:gd name="T51" fmla="*/ 192 h 246"/>
              <a:gd name="T52" fmla="*/ 124 w 300"/>
              <a:gd name="T53" fmla="*/ 190 h 246"/>
              <a:gd name="T54" fmla="*/ 224 w 300"/>
              <a:gd name="T55" fmla="*/ 103 h 246"/>
              <a:gd name="T56" fmla="*/ 224 w 300"/>
              <a:gd name="T57" fmla="*/ 22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0" h="246">
                <a:moveTo>
                  <a:pt x="296" y="25"/>
                </a:moveTo>
                <a:cubicBezTo>
                  <a:pt x="292" y="21"/>
                  <a:pt x="285" y="20"/>
                  <a:pt x="281" y="24"/>
                </a:cubicBezTo>
                <a:cubicBezTo>
                  <a:pt x="245" y="55"/>
                  <a:pt x="245" y="55"/>
                  <a:pt x="245" y="55"/>
                </a:cubicBezTo>
                <a:cubicBezTo>
                  <a:pt x="245" y="11"/>
                  <a:pt x="245" y="11"/>
                  <a:pt x="245" y="11"/>
                </a:cubicBezTo>
                <a:cubicBezTo>
                  <a:pt x="245" y="5"/>
                  <a:pt x="241" y="0"/>
                  <a:pt x="235" y="0"/>
                </a:cubicBezTo>
                <a:cubicBezTo>
                  <a:pt x="11" y="0"/>
                  <a:pt x="11" y="0"/>
                  <a:pt x="11" y="0"/>
                </a:cubicBezTo>
                <a:cubicBezTo>
                  <a:pt x="5" y="0"/>
                  <a:pt x="0" y="5"/>
                  <a:pt x="0" y="11"/>
                </a:cubicBezTo>
                <a:cubicBezTo>
                  <a:pt x="0" y="235"/>
                  <a:pt x="0" y="235"/>
                  <a:pt x="0" y="235"/>
                </a:cubicBezTo>
                <a:cubicBezTo>
                  <a:pt x="0" y="241"/>
                  <a:pt x="5" y="246"/>
                  <a:pt x="11" y="246"/>
                </a:cubicBezTo>
                <a:cubicBezTo>
                  <a:pt x="235" y="246"/>
                  <a:pt x="235" y="246"/>
                  <a:pt x="235" y="246"/>
                </a:cubicBezTo>
                <a:cubicBezTo>
                  <a:pt x="241" y="246"/>
                  <a:pt x="245" y="241"/>
                  <a:pt x="245" y="235"/>
                </a:cubicBezTo>
                <a:cubicBezTo>
                  <a:pt x="245" y="84"/>
                  <a:pt x="245" y="84"/>
                  <a:pt x="245" y="84"/>
                </a:cubicBezTo>
                <a:cubicBezTo>
                  <a:pt x="295" y="40"/>
                  <a:pt x="295" y="40"/>
                  <a:pt x="295" y="40"/>
                </a:cubicBezTo>
                <a:cubicBezTo>
                  <a:pt x="299" y="36"/>
                  <a:pt x="300" y="30"/>
                  <a:pt x="296" y="25"/>
                </a:cubicBezTo>
                <a:close/>
                <a:moveTo>
                  <a:pt x="224" y="224"/>
                </a:moveTo>
                <a:cubicBezTo>
                  <a:pt x="21" y="224"/>
                  <a:pt x="21" y="224"/>
                  <a:pt x="21" y="224"/>
                </a:cubicBezTo>
                <a:cubicBezTo>
                  <a:pt x="21" y="22"/>
                  <a:pt x="21" y="22"/>
                  <a:pt x="21" y="22"/>
                </a:cubicBezTo>
                <a:cubicBezTo>
                  <a:pt x="224" y="22"/>
                  <a:pt x="224" y="22"/>
                  <a:pt x="224" y="22"/>
                </a:cubicBezTo>
                <a:cubicBezTo>
                  <a:pt x="224" y="74"/>
                  <a:pt x="224" y="74"/>
                  <a:pt x="224" y="74"/>
                </a:cubicBezTo>
                <a:cubicBezTo>
                  <a:pt x="119" y="166"/>
                  <a:pt x="119" y="166"/>
                  <a:pt x="119" y="166"/>
                </a:cubicBezTo>
                <a:cubicBezTo>
                  <a:pt x="72" y="111"/>
                  <a:pt x="72" y="111"/>
                  <a:pt x="72" y="111"/>
                </a:cubicBezTo>
                <a:cubicBezTo>
                  <a:pt x="68" y="106"/>
                  <a:pt x="62" y="106"/>
                  <a:pt x="57" y="109"/>
                </a:cubicBezTo>
                <a:cubicBezTo>
                  <a:pt x="53" y="113"/>
                  <a:pt x="52" y="120"/>
                  <a:pt x="56" y="125"/>
                </a:cubicBezTo>
                <a:cubicBezTo>
                  <a:pt x="109" y="189"/>
                  <a:pt x="109" y="189"/>
                  <a:pt x="109" y="189"/>
                </a:cubicBezTo>
                <a:cubicBezTo>
                  <a:pt x="109" y="189"/>
                  <a:pt x="109" y="189"/>
                  <a:pt x="109" y="189"/>
                </a:cubicBezTo>
                <a:cubicBezTo>
                  <a:pt x="111" y="191"/>
                  <a:pt x="114" y="192"/>
                  <a:pt x="117" y="192"/>
                </a:cubicBezTo>
                <a:cubicBezTo>
                  <a:pt x="120" y="192"/>
                  <a:pt x="122" y="191"/>
                  <a:pt x="124" y="190"/>
                </a:cubicBezTo>
                <a:cubicBezTo>
                  <a:pt x="224" y="103"/>
                  <a:pt x="224" y="103"/>
                  <a:pt x="224" y="103"/>
                </a:cubicBezTo>
                <a:lnTo>
                  <a:pt x="224" y="224"/>
                </a:ln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22" name="Freeform 728">
            <a:extLst>
              <a:ext uri="{FF2B5EF4-FFF2-40B4-BE49-F238E27FC236}">
                <a16:creationId xmlns:a16="http://schemas.microsoft.com/office/drawing/2014/main" id="{1479608D-1EAC-4EEC-914B-9D1BF16E1499}"/>
              </a:ext>
            </a:extLst>
          </p:cNvPr>
          <p:cNvSpPr>
            <a:spLocks noEditPoints="1"/>
          </p:cNvSpPr>
          <p:nvPr/>
        </p:nvSpPr>
        <p:spPr bwMode="auto">
          <a:xfrm>
            <a:off x="5551201" y="2987347"/>
            <a:ext cx="206719" cy="20780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23" name="Freeform 943">
            <a:extLst>
              <a:ext uri="{FF2B5EF4-FFF2-40B4-BE49-F238E27FC236}">
                <a16:creationId xmlns:a16="http://schemas.microsoft.com/office/drawing/2014/main" id="{0FAD02F3-11C1-4646-825B-9532E67EF01F}"/>
              </a:ext>
            </a:extLst>
          </p:cNvPr>
          <p:cNvSpPr>
            <a:spLocks noEditPoints="1"/>
          </p:cNvSpPr>
          <p:nvPr/>
        </p:nvSpPr>
        <p:spPr bwMode="auto">
          <a:xfrm>
            <a:off x="7269295" y="2976818"/>
            <a:ext cx="115510" cy="228861"/>
          </a:xfrm>
          <a:custGeom>
            <a:avLst/>
            <a:gdLst>
              <a:gd name="T0" fmla="*/ 147 w 161"/>
              <a:gd name="T1" fmla="*/ 99 h 320"/>
              <a:gd name="T2" fmla="*/ 123 w 161"/>
              <a:gd name="T3" fmla="*/ 74 h 320"/>
              <a:gd name="T4" fmla="*/ 91 w 161"/>
              <a:gd name="T5" fmla="*/ 74 h 320"/>
              <a:gd name="T6" fmla="*/ 91 w 161"/>
              <a:gd name="T7" fmla="*/ 72 h 320"/>
              <a:gd name="T8" fmla="*/ 81 w 161"/>
              <a:gd name="T9" fmla="*/ 36 h 320"/>
              <a:gd name="T10" fmla="*/ 73 w 161"/>
              <a:gd name="T11" fmla="*/ 10 h 320"/>
              <a:gd name="T12" fmla="*/ 63 w 161"/>
              <a:gd name="T13" fmla="*/ 0 h 320"/>
              <a:gd name="T14" fmla="*/ 52 w 161"/>
              <a:gd name="T15" fmla="*/ 10 h 320"/>
              <a:gd name="T16" fmla="*/ 62 w 161"/>
              <a:gd name="T17" fmla="*/ 47 h 320"/>
              <a:gd name="T18" fmla="*/ 70 w 161"/>
              <a:gd name="T19" fmla="*/ 72 h 320"/>
              <a:gd name="T20" fmla="*/ 70 w 161"/>
              <a:gd name="T21" fmla="*/ 74 h 320"/>
              <a:gd name="T22" fmla="*/ 39 w 161"/>
              <a:gd name="T23" fmla="*/ 74 h 320"/>
              <a:gd name="T24" fmla="*/ 14 w 161"/>
              <a:gd name="T25" fmla="*/ 98 h 320"/>
              <a:gd name="T26" fmla="*/ 0 w 161"/>
              <a:gd name="T27" fmla="*/ 238 h 320"/>
              <a:gd name="T28" fmla="*/ 0 w 161"/>
              <a:gd name="T29" fmla="*/ 239 h 320"/>
              <a:gd name="T30" fmla="*/ 81 w 161"/>
              <a:gd name="T31" fmla="*/ 320 h 320"/>
              <a:gd name="T32" fmla="*/ 161 w 161"/>
              <a:gd name="T33" fmla="*/ 238 h 320"/>
              <a:gd name="T34" fmla="*/ 147 w 161"/>
              <a:gd name="T35" fmla="*/ 99 h 320"/>
              <a:gd name="T36" fmla="*/ 126 w 161"/>
              <a:gd name="T37" fmla="*/ 100 h 320"/>
              <a:gd name="T38" fmla="*/ 130 w 161"/>
              <a:gd name="T39" fmla="*/ 138 h 320"/>
              <a:gd name="T40" fmla="*/ 91 w 161"/>
              <a:gd name="T41" fmla="*/ 138 h 320"/>
              <a:gd name="T42" fmla="*/ 91 w 161"/>
              <a:gd name="T43" fmla="*/ 96 h 320"/>
              <a:gd name="T44" fmla="*/ 123 w 161"/>
              <a:gd name="T45" fmla="*/ 96 h 320"/>
              <a:gd name="T46" fmla="*/ 126 w 161"/>
              <a:gd name="T47" fmla="*/ 100 h 320"/>
              <a:gd name="T48" fmla="*/ 39 w 161"/>
              <a:gd name="T49" fmla="*/ 96 h 320"/>
              <a:gd name="T50" fmla="*/ 70 w 161"/>
              <a:gd name="T51" fmla="*/ 96 h 320"/>
              <a:gd name="T52" fmla="*/ 70 w 161"/>
              <a:gd name="T53" fmla="*/ 138 h 320"/>
              <a:gd name="T54" fmla="*/ 32 w 161"/>
              <a:gd name="T55" fmla="*/ 138 h 320"/>
              <a:gd name="T56" fmla="*/ 36 w 161"/>
              <a:gd name="T57" fmla="*/ 99 h 320"/>
              <a:gd name="T58" fmla="*/ 39 w 161"/>
              <a:gd name="T59" fmla="*/ 96 h 320"/>
              <a:gd name="T60" fmla="*/ 81 w 161"/>
              <a:gd name="T61" fmla="*/ 298 h 320"/>
              <a:gd name="T62" fmla="*/ 22 w 161"/>
              <a:gd name="T63" fmla="*/ 240 h 320"/>
              <a:gd name="T64" fmla="*/ 30 w 161"/>
              <a:gd name="T65" fmla="*/ 160 h 320"/>
              <a:gd name="T66" fmla="*/ 132 w 161"/>
              <a:gd name="T67" fmla="*/ 160 h 320"/>
              <a:gd name="T68" fmla="*/ 140 w 161"/>
              <a:gd name="T69" fmla="*/ 239 h 320"/>
              <a:gd name="T70" fmla="*/ 81 w 161"/>
              <a:gd name="T7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 h="320">
                <a:moveTo>
                  <a:pt x="147" y="99"/>
                </a:moveTo>
                <a:cubicBezTo>
                  <a:pt x="147" y="86"/>
                  <a:pt x="136" y="74"/>
                  <a:pt x="123" y="74"/>
                </a:cubicBezTo>
                <a:cubicBezTo>
                  <a:pt x="91" y="74"/>
                  <a:pt x="91" y="74"/>
                  <a:pt x="91" y="74"/>
                </a:cubicBezTo>
                <a:cubicBezTo>
                  <a:pt x="91" y="72"/>
                  <a:pt x="91" y="72"/>
                  <a:pt x="91" y="72"/>
                </a:cubicBezTo>
                <a:cubicBezTo>
                  <a:pt x="91" y="53"/>
                  <a:pt x="85" y="43"/>
                  <a:pt x="81" y="36"/>
                </a:cubicBezTo>
                <a:cubicBezTo>
                  <a:pt x="77" y="29"/>
                  <a:pt x="73" y="23"/>
                  <a:pt x="73" y="10"/>
                </a:cubicBezTo>
                <a:cubicBezTo>
                  <a:pt x="73" y="4"/>
                  <a:pt x="69" y="0"/>
                  <a:pt x="63" y="0"/>
                </a:cubicBezTo>
                <a:cubicBezTo>
                  <a:pt x="57" y="0"/>
                  <a:pt x="52" y="4"/>
                  <a:pt x="52" y="10"/>
                </a:cubicBezTo>
                <a:cubicBezTo>
                  <a:pt x="52" y="29"/>
                  <a:pt x="58" y="39"/>
                  <a:pt x="62" y="47"/>
                </a:cubicBezTo>
                <a:cubicBezTo>
                  <a:pt x="67" y="54"/>
                  <a:pt x="70" y="59"/>
                  <a:pt x="70" y="72"/>
                </a:cubicBezTo>
                <a:cubicBezTo>
                  <a:pt x="70" y="74"/>
                  <a:pt x="70" y="74"/>
                  <a:pt x="70" y="74"/>
                </a:cubicBezTo>
                <a:cubicBezTo>
                  <a:pt x="39" y="74"/>
                  <a:pt x="39" y="74"/>
                  <a:pt x="39" y="74"/>
                </a:cubicBezTo>
                <a:cubicBezTo>
                  <a:pt x="25" y="74"/>
                  <a:pt x="14" y="86"/>
                  <a:pt x="14" y="98"/>
                </a:cubicBezTo>
                <a:cubicBezTo>
                  <a:pt x="0" y="238"/>
                  <a:pt x="0" y="238"/>
                  <a:pt x="0" y="238"/>
                </a:cubicBezTo>
                <a:cubicBezTo>
                  <a:pt x="0" y="239"/>
                  <a:pt x="0" y="239"/>
                  <a:pt x="0" y="239"/>
                </a:cubicBezTo>
                <a:cubicBezTo>
                  <a:pt x="0" y="284"/>
                  <a:pt x="36" y="320"/>
                  <a:pt x="81" y="320"/>
                </a:cubicBezTo>
                <a:cubicBezTo>
                  <a:pt x="125" y="320"/>
                  <a:pt x="161" y="284"/>
                  <a:pt x="161" y="238"/>
                </a:cubicBezTo>
                <a:lnTo>
                  <a:pt x="147" y="99"/>
                </a:lnTo>
                <a:close/>
                <a:moveTo>
                  <a:pt x="126" y="100"/>
                </a:moveTo>
                <a:cubicBezTo>
                  <a:pt x="130" y="138"/>
                  <a:pt x="130" y="138"/>
                  <a:pt x="130" y="138"/>
                </a:cubicBezTo>
                <a:cubicBezTo>
                  <a:pt x="91" y="138"/>
                  <a:pt x="91" y="138"/>
                  <a:pt x="91" y="138"/>
                </a:cubicBezTo>
                <a:cubicBezTo>
                  <a:pt x="91" y="96"/>
                  <a:pt x="91" y="96"/>
                  <a:pt x="91" y="96"/>
                </a:cubicBezTo>
                <a:cubicBezTo>
                  <a:pt x="123" y="96"/>
                  <a:pt x="123" y="96"/>
                  <a:pt x="123" y="96"/>
                </a:cubicBezTo>
                <a:cubicBezTo>
                  <a:pt x="124" y="96"/>
                  <a:pt x="126" y="97"/>
                  <a:pt x="126" y="100"/>
                </a:cubicBezTo>
                <a:close/>
                <a:moveTo>
                  <a:pt x="39" y="96"/>
                </a:moveTo>
                <a:cubicBezTo>
                  <a:pt x="70" y="96"/>
                  <a:pt x="70" y="96"/>
                  <a:pt x="70" y="96"/>
                </a:cubicBezTo>
                <a:cubicBezTo>
                  <a:pt x="70" y="138"/>
                  <a:pt x="70" y="138"/>
                  <a:pt x="70" y="138"/>
                </a:cubicBezTo>
                <a:cubicBezTo>
                  <a:pt x="32" y="138"/>
                  <a:pt x="32" y="138"/>
                  <a:pt x="32" y="138"/>
                </a:cubicBezTo>
                <a:cubicBezTo>
                  <a:pt x="36" y="99"/>
                  <a:pt x="36" y="99"/>
                  <a:pt x="36" y="99"/>
                </a:cubicBezTo>
                <a:cubicBezTo>
                  <a:pt x="36" y="97"/>
                  <a:pt x="37" y="96"/>
                  <a:pt x="39" y="96"/>
                </a:cubicBezTo>
                <a:close/>
                <a:moveTo>
                  <a:pt x="81" y="298"/>
                </a:moveTo>
                <a:cubicBezTo>
                  <a:pt x="48" y="298"/>
                  <a:pt x="22" y="272"/>
                  <a:pt x="22" y="240"/>
                </a:cubicBezTo>
                <a:cubicBezTo>
                  <a:pt x="30" y="160"/>
                  <a:pt x="30" y="160"/>
                  <a:pt x="30" y="160"/>
                </a:cubicBezTo>
                <a:cubicBezTo>
                  <a:pt x="132" y="160"/>
                  <a:pt x="132" y="160"/>
                  <a:pt x="132" y="160"/>
                </a:cubicBezTo>
                <a:cubicBezTo>
                  <a:pt x="140" y="239"/>
                  <a:pt x="140" y="239"/>
                  <a:pt x="140" y="239"/>
                </a:cubicBezTo>
                <a:cubicBezTo>
                  <a:pt x="140" y="272"/>
                  <a:pt x="113" y="298"/>
                  <a:pt x="81" y="298"/>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id="{40E64C7D-E1F7-4429-BECD-C2B40728461C}"/>
              </a:ext>
            </a:extLst>
          </p:cNvPr>
          <p:cNvSpPr txBox="1"/>
          <p:nvPr/>
        </p:nvSpPr>
        <p:spPr>
          <a:xfrm>
            <a:off x="8442938" y="4375359"/>
            <a:ext cx="2334969" cy="30777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WORKPLACE</a:t>
            </a:r>
          </a:p>
        </p:txBody>
      </p:sp>
      <p:sp>
        <p:nvSpPr>
          <p:cNvPr id="25" name="TextBox 24">
            <a:extLst>
              <a:ext uri="{FF2B5EF4-FFF2-40B4-BE49-F238E27FC236}">
                <a16:creationId xmlns:a16="http://schemas.microsoft.com/office/drawing/2014/main" id="{0B20958F-1B5C-4338-883B-D8789572EBC2}"/>
              </a:ext>
            </a:extLst>
          </p:cNvPr>
          <p:cNvSpPr txBox="1"/>
          <p:nvPr/>
        </p:nvSpPr>
        <p:spPr>
          <a:xfrm>
            <a:off x="7854032" y="4759090"/>
            <a:ext cx="3512780" cy="86177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331"/>
              </a:spcBef>
              <a:spcAft>
                <a:spcPts val="0"/>
              </a:spcAft>
              <a:buClrTx/>
              <a:buSzPct val="100000"/>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The context and environment in which work is done </a:t>
            </a:r>
            <a:r>
              <a:rPr kumimoji="0" lang="en-US" sz="1400" b="0" i="0" u="none" strike="noStrike" kern="1200" cap="none" spc="0" normalizeH="0" baseline="0" noProof="0">
                <a:ln>
                  <a:noFill/>
                </a:ln>
                <a:solidFill>
                  <a:srgbClr val="FFFFFF"/>
                </a:solidFill>
                <a:effectLst/>
                <a:uLnTx/>
                <a:uFillTx/>
                <a:latin typeface="Open Sans"/>
                <a:ea typeface="Verdana" panose="020B0604030504040204" pitchFamily="34" charset="0"/>
                <a:cs typeface="Calibri" panose="020F0502020204030204" pitchFamily="34" charset="0"/>
              </a:rPr>
              <a:t>including physical design and technologies, collaboration, culture, and workforce preferences</a:t>
            </a:r>
            <a:endParaRPr kumimoji="0" lang="en-US" sz="1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1AA01894-9CF2-43F4-AF91-5DA3B686D1F7}"/>
              </a:ext>
            </a:extLst>
          </p:cNvPr>
          <p:cNvSpPr txBox="1"/>
          <p:nvPr/>
        </p:nvSpPr>
        <p:spPr bwMode="gray">
          <a:xfrm>
            <a:off x="9723435" y="5916110"/>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Culture</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6E2D230-730A-43AD-BE0F-F74021F18FA7}"/>
              </a:ext>
            </a:extLst>
          </p:cNvPr>
          <p:cNvSpPr txBox="1"/>
          <p:nvPr/>
        </p:nvSpPr>
        <p:spPr bwMode="gray">
          <a:xfrm>
            <a:off x="7892688" y="5903843"/>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Geographic Location</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C18A80E0-5855-41BE-9CAE-4A7F61F51A85}"/>
              </a:ext>
            </a:extLst>
          </p:cNvPr>
          <p:cNvSpPr txBox="1"/>
          <p:nvPr/>
        </p:nvSpPr>
        <p:spPr bwMode="gray">
          <a:xfrm>
            <a:off x="8870659" y="5916110"/>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Physical Design</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ADF91F22-1C06-44DF-8803-8F8D6883E762}"/>
              </a:ext>
            </a:extLst>
          </p:cNvPr>
          <p:cNvSpPr txBox="1"/>
          <p:nvPr/>
        </p:nvSpPr>
        <p:spPr bwMode="gray">
          <a:xfrm>
            <a:off x="10477327" y="5915312"/>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Collaboration</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grpSp>
        <p:nvGrpSpPr>
          <p:cNvPr id="31" name="Group 977">
            <a:extLst>
              <a:ext uri="{FF2B5EF4-FFF2-40B4-BE49-F238E27FC236}">
                <a16:creationId xmlns:a16="http://schemas.microsoft.com/office/drawing/2014/main" id="{90439F3F-DA94-40EC-9BE0-115A8E605C23}"/>
              </a:ext>
            </a:extLst>
          </p:cNvPr>
          <p:cNvGrpSpPr>
            <a:grpSpLocks noChangeAspect="1"/>
          </p:cNvGrpSpPr>
          <p:nvPr/>
        </p:nvGrpSpPr>
        <p:grpSpPr bwMode="auto">
          <a:xfrm>
            <a:off x="8249122" y="5773213"/>
            <a:ext cx="168407" cy="228861"/>
            <a:chOff x="2017" y="4049"/>
            <a:chExt cx="156" cy="212"/>
          </a:xfrm>
          <a:solidFill>
            <a:srgbClr val="FDD300"/>
          </a:solidFill>
        </p:grpSpPr>
        <p:sp>
          <p:nvSpPr>
            <p:cNvPr id="35" name="Freeform 978">
              <a:extLst>
                <a:ext uri="{FF2B5EF4-FFF2-40B4-BE49-F238E27FC236}">
                  <a16:creationId xmlns:a16="http://schemas.microsoft.com/office/drawing/2014/main" id="{76E99508-3A3F-4839-9240-99C803F11AC7}"/>
                </a:ext>
              </a:extLst>
            </p:cNvPr>
            <p:cNvSpPr>
              <a:spLocks noEditPoints="1"/>
            </p:cNvSpPr>
            <p:nvPr/>
          </p:nvSpPr>
          <p:spPr bwMode="auto">
            <a:xfrm>
              <a:off x="2017" y="4049"/>
              <a:ext cx="156" cy="212"/>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36" name="Freeform 979">
              <a:extLst>
                <a:ext uri="{FF2B5EF4-FFF2-40B4-BE49-F238E27FC236}">
                  <a16:creationId xmlns:a16="http://schemas.microsoft.com/office/drawing/2014/main" id="{DCBF9753-49F6-4A99-A2D8-A37444AF0D95}"/>
                </a:ext>
              </a:extLst>
            </p:cNvPr>
            <p:cNvSpPr>
              <a:spLocks noEditPoints="1"/>
            </p:cNvSpPr>
            <p:nvPr/>
          </p:nvSpPr>
          <p:spPr bwMode="auto">
            <a:xfrm>
              <a:off x="2059" y="4091"/>
              <a:ext cx="71" cy="71"/>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grpSp>
      <p:sp>
        <p:nvSpPr>
          <p:cNvPr id="32" name="Freeform 120">
            <a:extLst>
              <a:ext uri="{FF2B5EF4-FFF2-40B4-BE49-F238E27FC236}">
                <a16:creationId xmlns:a16="http://schemas.microsoft.com/office/drawing/2014/main" id="{9CE732D0-8C8E-4870-A991-6964A50AA8E9}"/>
              </a:ext>
            </a:extLst>
          </p:cNvPr>
          <p:cNvSpPr>
            <a:spLocks noEditPoints="1"/>
          </p:cNvSpPr>
          <p:nvPr/>
        </p:nvSpPr>
        <p:spPr bwMode="auto">
          <a:xfrm>
            <a:off x="9185555" y="5799795"/>
            <a:ext cx="198634" cy="198634"/>
          </a:xfrm>
          <a:custGeom>
            <a:avLst/>
            <a:gdLst>
              <a:gd name="T0" fmla="*/ 267 w 277"/>
              <a:gd name="T1" fmla="*/ 0 h 277"/>
              <a:gd name="T2" fmla="*/ 11 w 277"/>
              <a:gd name="T3" fmla="*/ 0 h 277"/>
              <a:gd name="T4" fmla="*/ 0 w 277"/>
              <a:gd name="T5" fmla="*/ 11 h 277"/>
              <a:gd name="T6" fmla="*/ 0 w 277"/>
              <a:gd name="T7" fmla="*/ 267 h 277"/>
              <a:gd name="T8" fmla="*/ 11 w 277"/>
              <a:gd name="T9" fmla="*/ 277 h 277"/>
              <a:gd name="T10" fmla="*/ 267 w 277"/>
              <a:gd name="T11" fmla="*/ 277 h 277"/>
              <a:gd name="T12" fmla="*/ 277 w 277"/>
              <a:gd name="T13" fmla="*/ 267 h 277"/>
              <a:gd name="T14" fmla="*/ 277 w 277"/>
              <a:gd name="T15" fmla="*/ 11 h 277"/>
              <a:gd name="T16" fmla="*/ 267 w 277"/>
              <a:gd name="T17" fmla="*/ 0 h 277"/>
              <a:gd name="T18" fmla="*/ 107 w 277"/>
              <a:gd name="T19" fmla="*/ 171 h 277"/>
              <a:gd name="T20" fmla="*/ 107 w 277"/>
              <a:gd name="T21" fmla="*/ 107 h 277"/>
              <a:gd name="T22" fmla="*/ 171 w 277"/>
              <a:gd name="T23" fmla="*/ 107 h 277"/>
              <a:gd name="T24" fmla="*/ 171 w 277"/>
              <a:gd name="T25" fmla="*/ 171 h 277"/>
              <a:gd name="T26" fmla="*/ 107 w 277"/>
              <a:gd name="T27" fmla="*/ 171 h 277"/>
              <a:gd name="T28" fmla="*/ 171 w 277"/>
              <a:gd name="T29" fmla="*/ 192 h 277"/>
              <a:gd name="T30" fmla="*/ 171 w 277"/>
              <a:gd name="T31" fmla="*/ 256 h 277"/>
              <a:gd name="T32" fmla="*/ 107 w 277"/>
              <a:gd name="T33" fmla="*/ 256 h 277"/>
              <a:gd name="T34" fmla="*/ 107 w 277"/>
              <a:gd name="T35" fmla="*/ 192 h 277"/>
              <a:gd name="T36" fmla="*/ 171 w 277"/>
              <a:gd name="T37" fmla="*/ 192 h 277"/>
              <a:gd name="T38" fmla="*/ 21 w 277"/>
              <a:gd name="T39" fmla="*/ 107 h 277"/>
              <a:gd name="T40" fmla="*/ 85 w 277"/>
              <a:gd name="T41" fmla="*/ 107 h 277"/>
              <a:gd name="T42" fmla="*/ 85 w 277"/>
              <a:gd name="T43" fmla="*/ 171 h 277"/>
              <a:gd name="T44" fmla="*/ 21 w 277"/>
              <a:gd name="T45" fmla="*/ 171 h 277"/>
              <a:gd name="T46" fmla="*/ 21 w 277"/>
              <a:gd name="T47" fmla="*/ 107 h 277"/>
              <a:gd name="T48" fmla="*/ 107 w 277"/>
              <a:gd name="T49" fmla="*/ 85 h 277"/>
              <a:gd name="T50" fmla="*/ 107 w 277"/>
              <a:gd name="T51" fmla="*/ 21 h 277"/>
              <a:gd name="T52" fmla="*/ 171 w 277"/>
              <a:gd name="T53" fmla="*/ 21 h 277"/>
              <a:gd name="T54" fmla="*/ 171 w 277"/>
              <a:gd name="T55" fmla="*/ 85 h 277"/>
              <a:gd name="T56" fmla="*/ 107 w 277"/>
              <a:gd name="T57" fmla="*/ 85 h 277"/>
              <a:gd name="T58" fmla="*/ 192 w 277"/>
              <a:gd name="T59" fmla="*/ 107 h 277"/>
              <a:gd name="T60" fmla="*/ 256 w 277"/>
              <a:gd name="T61" fmla="*/ 107 h 277"/>
              <a:gd name="T62" fmla="*/ 256 w 277"/>
              <a:gd name="T63" fmla="*/ 171 h 277"/>
              <a:gd name="T64" fmla="*/ 192 w 277"/>
              <a:gd name="T65" fmla="*/ 171 h 277"/>
              <a:gd name="T66" fmla="*/ 192 w 277"/>
              <a:gd name="T67" fmla="*/ 107 h 277"/>
              <a:gd name="T68" fmla="*/ 256 w 277"/>
              <a:gd name="T69" fmla="*/ 85 h 277"/>
              <a:gd name="T70" fmla="*/ 192 w 277"/>
              <a:gd name="T71" fmla="*/ 85 h 277"/>
              <a:gd name="T72" fmla="*/ 192 w 277"/>
              <a:gd name="T73" fmla="*/ 21 h 277"/>
              <a:gd name="T74" fmla="*/ 256 w 277"/>
              <a:gd name="T75" fmla="*/ 21 h 277"/>
              <a:gd name="T76" fmla="*/ 256 w 277"/>
              <a:gd name="T77" fmla="*/ 85 h 277"/>
              <a:gd name="T78" fmla="*/ 85 w 277"/>
              <a:gd name="T79" fmla="*/ 21 h 277"/>
              <a:gd name="T80" fmla="*/ 85 w 277"/>
              <a:gd name="T81" fmla="*/ 85 h 277"/>
              <a:gd name="T82" fmla="*/ 21 w 277"/>
              <a:gd name="T83" fmla="*/ 85 h 277"/>
              <a:gd name="T84" fmla="*/ 21 w 277"/>
              <a:gd name="T85" fmla="*/ 21 h 277"/>
              <a:gd name="T86" fmla="*/ 85 w 277"/>
              <a:gd name="T87" fmla="*/ 21 h 277"/>
              <a:gd name="T88" fmla="*/ 21 w 277"/>
              <a:gd name="T89" fmla="*/ 192 h 277"/>
              <a:gd name="T90" fmla="*/ 85 w 277"/>
              <a:gd name="T91" fmla="*/ 192 h 277"/>
              <a:gd name="T92" fmla="*/ 85 w 277"/>
              <a:gd name="T93" fmla="*/ 256 h 277"/>
              <a:gd name="T94" fmla="*/ 21 w 277"/>
              <a:gd name="T95" fmla="*/ 256 h 277"/>
              <a:gd name="T96" fmla="*/ 21 w 277"/>
              <a:gd name="T97" fmla="*/ 192 h 277"/>
              <a:gd name="T98" fmla="*/ 192 w 277"/>
              <a:gd name="T99" fmla="*/ 256 h 277"/>
              <a:gd name="T100" fmla="*/ 192 w 277"/>
              <a:gd name="T101" fmla="*/ 192 h 277"/>
              <a:gd name="T102" fmla="*/ 256 w 277"/>
              <a:gd name="T103" fmla="*/ 192 h 277"/>
              <a:gd name="T104" fmla="*/ 256 w 277"/>
              <a:gd name="T105" fmla="*/ 256 h 277"/>
              <a:gd name="T106" fmla="*/ 192 w 277"/>
              <a:gd name="T107" fmla="*/ 25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77">
                <a:moveTo>
                  <a:pt x="267" y="0"/>
                </a:moveTo>
                <a:cubicBezTo>
                  <a:pt x="11" y="0"/>
                  <a:pt x="11" y="0"/>
                  <a:pt x="11" y="0"/>
                </a:cubicBezTo>
                <a:cubicBezTo>
                  <a:pt x="5" y="0"/>
                  <a:pt x="0" y="5"/>
                  <a:pt x="0" y="11"/>
                </a:cubicBezTo>
                <a:cubicBezTo>
                  <a:pt x="0" y="267"/>
                  <a:pt x="0" y="267"/>
                  <a:pt x="0" y="267"/>
                </a:cubicBezTo>
                <a:cubicBezTo>
                  <a:pt x="0" y="273"/>
                  <a:pt x="5" y="277"/>
                  <a:pt x="11" y="277"/>
                </a:cubicBezTo>
                <a:cubicBezTo>
                  <a:pt x="267" y="277"/>
                  <a:pt x="267" y="277"/>
                  <a:pt x="267" y="277"/>
                </a:cubicBezTo>
                <a:cubicBezTo>
                  <a:pt x="273" y="277"/>
                  <a:pt x="277" y="273"/>
                  <a:pt x="277" y="267"/>
                </a:cubicBezTo>
                <a:cubicBezTo>
                  <a:pt x="277" y="11"/>
                  <a:pt x="277" y="11"/>
                  <a:pt x="277" y="11"/>
                </a:cubicBezTo>
                <a:cubicBezTo>
                  <a:pt x="277" y="5"/>
                  <a:pt x="273" y="0"/>
                  <a:pt x="267" y="0"/>
                </a:cubicBezTo>
                <a:close/>
                <a:moveTo>
                  <a:pt x="107" y="171"/>
                </a:moveTo>
                <a:cubicBezTo>
                  <a:pt x="107" y="107"/>
                  <a:pt x="107" y="107"/>
                  <a:pt x="107" y="107"/>
                </a:cubicBezTo>
                <a:cubicBezTo>
                  <a:pt x="171" y="107"/>
                  <a:pt x="171" y="107"/>
                  <a:pt x="171" y="107"/>
                </a:cubicBezTo>
                <a:cubicBezTo>
                  <a:pt x="171" y="171"/>
                  <a:pt x="171" y="171"/>
                  <a:pt x="171" y="171"/>
                </a:cubicBezTo>
                <a:lnTo>
                  <a:pt x="107" y="171"/>
                </a:lnTo>
                <a:close/>
                <a:moveTo>
                  <a:pt x="171" y="192"/>
                </a:moveTo>
                <a:cubicBezTo>
                  <a:pt x="171" y="256"/>
                  <a:pt x="171" y="256"/>
                  <a:pt x="171" y="256"/>
                </a:cubicBezTo>
                <a:cubicBezTo>
                  <a:pt x="107" y="256"/>
                  <a:pt x="107" y="256"/>
                  <a:pt x="107" y="256"/>
                </a:cubicBezTo>
                <a:cubicBezTo>
                  <a:pt x="107" y="192"/>
                  <a:pt x="107" y="192"/>
                  <a:pt x="107" y="192"/>
                </a:cubicBezTo>
                <a:lnTo>
                  <a:pt x="171" y="192"/>
                </a:lnTo>
                <a:close/>
                <a:moveTo>
                  <a:pt x="21" y="107"/>
                </a:moveTo>
                <a:cubicBezTo>
                  <a:pt x="85" y="107"/>
                  <a:pt x="85" y="107"/>
                  <a:pt x="85" y="107"/>
                </a:cubicBezTo>
                <a:cubicBezTo>
                  <a:pt x="85" y="171"/>
                  <a:pt x="85" y="171"/>
                  <a:pt x="85" y="171"/>
                </a:cubicBezTo>
                <a:cubicBezTo>
                  <a:pt x="21" y="171"/>
                  <a:pt x="21" y="171"/>
                  <a:pt x="21" y="171"/>
                </a:cubicBezTo>
                <a:lnTo>
                  <a:pt x="21" y="107"/>
                </a:lnTo>
                <a:close/>
                <a:moveTo>
                  <a:pt x="107" y="85"/>
                </a:moveTo>
                <a:cubicBezTo>
                  <a:pt x="107" y="21"/>
                  <a:pt x="107" y="21"/>
                  <a:pt x="107" y="21"/>
                </a:cubicBezTo>
                <a:cubicBezTo>
                  <a:pt x="171" y="21"/>
                  <a:pt x="171" y="21"/>
                  <a:pt x="171" y="21"/>
                </a:cubicBezTo>
                <a:cubicBezTo>
                  <a:pt x="171" y="85"/>
                  <a:pt x="171" y="85"/>
                  <a:pt x="171" y="85"/>
                </a:cubicBezTo>
                <a:lnTo>
                  <a:pt x="107" y="85"/>
                </a:lnTo>
                <a:close/>
                <a:moveTo>
                  <a:pt x="192" y="107"/>
                </a:moveTo>
                <a:cubicBezTo>
                  <a:pt x="256" y="107"/>
                  <a:pt x="256" y="107"/>
                  <a:pt x="256" y="107"/>
                </a:cubicBezTo>
                <a:cubicBezTo>
                  <a:pt x="256" y="171"/>
                  <a:pt x="256" y="171"/>
                  <a:pt x="256" y="171"/>
                </a:cubicBezTo>
                <a:cubicBezTo>
                  <a:pt x="192" y="171"/>
                  <a:pt x="192" y="171"/>
                  <a:pt x="192" y="171"/>
                </a:cubicBezTo>
                <a:lnTo>
                  <a:pt x="192" y="107"/>
                </a:lnTo>
                <a:close/>
                <a:moveTo>
                  <a:pt x="256" y="85"/>
                </a:moveTo>
                <a:cubicBezTo>
                  <a:pt x="192" y="85"/>
                  <a:pt x="192" y="85"/>
                  <a:pt x="192" y="85"/>
                </a:cubicBezTo>
                <a:cubicBezTo>
                  <a:pt x="192" y="21"/>
                  <a:pt x="192" y="21"/>
                  <a:pt x="192" y="21"/>
                </a:cubicBezTo>
                <a:cubicBezTo>
                  <a:pt x="256" y="21"/>
                  <a:pt x="256" y="21"/>
                  <a:pt x="256" y="21"/>
                </a:cubicBezTo>
                <a:lnTo>
                  <a:pt x="256" y="85"/>
                </a:lnTo>
                <a:close/>
                <a:moveTo>
                  <a:pt x="85" y="21"/>
                </a:moveTo>
                <a:cubicBezTo>
                  <a:pt x="85" y="85"/>
                  <a:pt x="85" y="85"/>
                  <a:pt x="85" y="85"/>
                </a:cubicBezTo>
                <a:cubicBezTo>
                  <a:pt x="21" y="85"/>
                  <a:pt x="21" y="85"/>
                  <a:pt x="21" y="85"/>
                </a:cubicBezTo>
                <a:cubicBezTo>
                  <a:pt x="21" y="21"/>
                  <a:pt x="21" y="21"/>
                  <a:pt x="21" y="21"/>
                </a:cubicBezTo>
                <a:lnTo>
                  <a:pt x="85" y="21"/>
                </a:lnTo>
                <a:close/>
                <a:moveTo>
                  <a:pt x="21" y="192"/>
                </a:moveTo>
                <a:cubicBezTo>
                  <a:pt x="85" y="192"/>
                  <a:pt x="85" y="192"/>
                  <a:pt x="85" y="192"/>
                </a:cubicBezTo>
                <a:cubicBezTo>
                  <a:pt x="85" y="256"/>
                  <a:pt x="85" y="256"/>
                  <a:pt x="85" y="256"/>
                </a:cubicBezTo>
                <a:cubicBezTo>
                  <a:pt x="21" y="256"/>
                  <a:pt x="21" y="256"/>
                  <a:pt x="21" y="256"/>
                </a:cubicBezTo>
                <a:lnTo>
                  <a:pt x="21" y="192"/>
                </a:lnTo>
                <a:close/>
                <a:moveTo>
                  <a:pt x="192" y="256"/>
                </a:moveTo>
                <a:cubicBezTo>
                  <a:pt x="192" y="192"/>
                  <a:pt x="192" y="192"/>
                  <a:pt x="192" y="192"/>
                </a:cubicBezTo>
                <a:cubicBezTo>
                  <a:pt x="256" y="192"/>
                  <a:pt x="256" y="192"/>
                  <a:pt x="256" y="192"/>
                </a:cubicBezTo>
                <a:cubicBezTo>
                  <a:pt x="256" y="256"/>
                  <a:pt x="256" y="256"/>
                  <a:pt x="256" y="256"/>
                </a:cubicBezTo>
                <a:lnTo>
                  <a:pt x="192" y="256"/>
                </a:ln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986E"/>
              </a:solidFill>
              <a:effectLst/>
              <a:uLnTx/>
              <a:uFillTx/>
              <a:latin typeface="Open Sans"/>
              <a:ea typeface="+mn-ea"/>
              <a:cs typeface="+mn-cs"/>
            </a:endParaRPr>
          </a:p>
        </p:txBody>
      </p:sp>
      <p:sp>
        <p:nvSpPr>
          <p:cNvPr id="33" name="Freeform 281">
            <a:extLst>
              <a:ext uri="{FF2B5EF4-FFF2-40B4-BE49-F238E27FC236}">
                <a16:creationId xmlns:a16="http://schemas.microsoft.com/office/drawing/2014/main" id="{B68FFC27-48AC-4B6A-8126-755EB33519E4}"/>
              </a:ext>
            </a:extLst>
          </p:cNvPr>
          <p:cNvSpPr>
            <a:spLocks noEditPoints="1"/>
          </p:cNvSpPr>
          <p:nvPr/>
        </p:nvSpPr>
        <p:spPr bwMode="auto">
          <a:xfrm>
            <a:off x="10744182" y="5814233"/>
            <a:ext cx="230310" cy="169759"/>
          </a:xfrm>
          <a:custGeom>
            <a:avLst/>
            <a:gdLst>
              <a:gd name="T0" fmla="*/ 1 w 321"/>
              <a:gd name="T1" fmla="*/ 55 h 236"/>
              <a:gd name="T2" fmla="*/ 11 w 321"/>
              <a:gd name="T3" fmla="*/ 44 h 236"/>
              <a:gd name="T4" fmla="*/ 284 w 321"/>
              <a:gd name="T5" fmla="*/ 44 h 236"/>
              <a:gd name="T6" fmla="*/ 260 w 321"/>
              <a:gd name="T7" fmla="*/ 20 h 236"/>
              <a:gd name="T8" fmla="*/ 260 w 321"/>
              <a:gd name="T9" fmla="*/ 4 h 236"/>
              <a:gd name="T10" fmla="*/ 275 w 321"/>
              <a:gd name="T11" fmla="*/ 4 h 236"/>
              <a:gd name="T12" fmla="*/ 318 w 321"/>
              <a:gd name="T13" fmla="*/ 47 h 236"/>
              <a:gd name="T14" fmla="*/ 320 w 321"/>
              <a:gd name="T15" fmla="*/ 51 h 236"/>
              <a:gd name="T16" fmla="*/ 320 w 321"/>
              <a:gd name="T17" fmla="*/ 59 h 236"/>
              <a:gd name="T18" fmla="*/ 318 w 321"/>
              <a:gd name="T19" fmla="*/ 62 h 236"/>
              <a:gd name="T20" fmla="*/ 275 w 321"/>
              <a:gd name="T21" fmla="*/ 105 h 236"/>
              <a:gd name="T22" fmla="*/ 267 w 321"/>
              <a:gd name="T23" fmla="*/ 108 h 236"/>
              <a:gd name="T24" fmla="*/ 260 w 321"/>
              <a:gd name="T25" fmla="*/ 105 h 236"/>
              <a:gd name="T26" fmla="*/ 260 w 321"/>
              <a:gd name="T27" fmla="*/ 90 h 236"/>
              <a:gd name="T28" fmla="*/ 284 w 321"/>
              <a:gd name="T29" fmla="*/ 65 h 236"/>
              <a:gd name="T30" fmla="*/ 11 w 321"/>
              <a:gd name="T31" fmla="*/ 65 h 236"/>
              <a:gd name="T32" fmla="*/ 1 w 321"/>
              <a:gd name="T33" fmla="*/ 55 h 236"/>
              <a:gd name="T34" fmla="*/ 310 w 321"/>
              <a:gd name="T35" fmla="*/ 172 h 236"/>
              <a:gd name="T36" fmla="*/ 37 w 321"/>
              <a:gd name="T37" fmla="*/ 172 h 236"/>
              <a:gd name="T38" fmla="*/ 62 w 321"/>
              <a:gd name="T39" fmla="*/ 148 h 236"/>
              <a:gd name="T40" fmla="*/ 62 w 321"/>
              <a:gd name="T41" fmla="*/ 132 h 236"/>
              <a:gd name="T42" fmla="*/ 46 w 321"/>
              <a:gd name="T43" fmla="*/ 132 h 236"/>
              <a:gd name="T44" fmla="*/ 4 w 321"/>
              <a:gd name="T45" fmla="*/ 175 h 236"/>
              <a:gd name="T46" fmla="*/ 1 w 321"/>
              <a:gd name="T47" fmla="*/ 179 h 236"/>
              <a:gd name="T48" fmla="*/ 1 w 321"/>
              <a:gd name="T49" fmla="*/ 187 h 236"/>
              <a:gd name="T50" fmla="*/ 4 w 321"/>
              <a:gd name="T51" fmla="*/ 190 h 236"/>
              <a:gd name="T52" fmla="*/ 46 w 321"/>
              <a:gd name="T53" fmla="*/ 233 h 236"/>
              <a:gd name="T54" fmla="*/ 54 w 321"/>
              <a:gd name="T55" fmla="*/ 236 h 236"/>
              <a:gd name="T56" fmla="*/ 62 w 321"/>
              <a:gd name="T57" fmla="*/ 233 h 236"/>
              <a:gd name="T58" fmla="*/ 62 w 321"/>
              <a:gd name="T59" fmla="*/ 218 h 236"/>
              <a:gd name="T60" fmla="*/ 37 w 321"/>
              <a:gd name="T61" fmla="*/ 193 h 236"/>
              <a:gd name="T62" fmla="*/ 310 w 321"/>
              <a:gd name="T63" fmla="*/ 193 h 236"/>
              <a:gd name="T64" fmla="*/ 321 w 321"/>
              <a:gd name="T65" fmla="*/ 183 h 236"/>
              <a:gd name="T66" fmla="*/ 310 w 321"/>
              <a:gd name="T67" fmla="*/ 17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236">
                <a:moveTo>
                  <a:pt x="1" y="55"/>
                </a:moveTo>
                <a:cubicBezTo>
                  <a:pt x="1" y="49"/>
                  <a:pt x="5" y="44"/>
                  <a:pt x="11" y="44"/>
                </a:cubicBezTo>
                <a:cubicBezTo>
                  <a:pt x="284" y="44"/>
                  <a:pt x="284" y="44"/>
                  <a:pt x="284" y="44"/>
                </a:cubicBezTo>
                <a:cubicBezTo>
                  <a:pt x="260" y="20"/>
                  <a:pt x="260" y="20"/>
                  <a:pt x="260" y="20"/>
                </a:cubicBezTo>
                <a:cubicBezTo>
                  <a:pt x="256" y="15"/>
                  <a:pt x="256" y="9"/>
                  <a:pt x="260" y="4"/>
                </a:cubicBezTo>
                <a:cubicBezTo>
                  <a:pt x="264" y="0"/>
                  <a:pt x="271" y="0"/>
                  <a:pt x="275" y="4"/>
                </a:cubicBezTo>
                <a:cubicBezTo>
                  <a:pt x="318" y="47"/>
                  <a:pt x="318" y="47"/>
                  <a:pt x="318" y="47"/>
                </a:cubicBezTo>
                <a:cubicBezTo>
                  <a:pt x="319" y="48"/>
                  <a:pt x="319" y="49"/>
                  <a:pt x="320" y="51"/>
                </a:cubicBezTo>
                <a:cubicBezTo>
                  <a:pt x="321" y="53"/>
                  <a:pt x="321" y="56"/>
                  <a:pt x="320" y="59"/>
                </a:cubicBezTo>
                <a:cubicBezTo>
                  <a:pt x="319" y="60"/>
                  <a:pt x="319" y="61"/>
                  <a:pt x="318" y="62"/>
                </a:cubicBezTo>
                <a:cubicBezTo>
                  <a:pt x="275" y="105"/>
                  <a:pt x="275" y="105"/>
                  <a:pt x="275" y="105"/>
                </a:cubicBezTo>
                <a:cubicBezTo>
                  <a:pt x="273" y="107"/>
                  <a:pt x="270" y="108"/>
                  <a:pt x="267" y="108"/>
                </a:cubicBezTo>
                <a:cubicBezTo>
                  <a:pt x="265" y="108"/>
                  <a:pt x="262" y="107"/>
                  <a:pt x="260" y="105"/>
                </a:cubicBezTo>
                <a:cubicBezTo>
                  <a:pt x="256" y="101"/>
                  <a:pt x="256" y="94"/>
                  <a:pt x="260" y="90"/>
                </a:cubicBezTo>
                <a:cubicBezTo>
                  <a:pt x="284" y="65"/>
                  <a:pt x="284" y="65"/>
                  <a:pt x="284" y="65"/>
                </a:cubicBezTo>
                <a:cubicBezTo>
                  <a:pt x="11" y="65"/>
                  <a:pt x="11" y="65"/>
                  <a:pt x="11" y="65"/>
                </a:cubicBezTo>
                <a:cubicBezTo>
                  <a:pt x="5" y="65"/>
                  <a:pt x="1" y="61"/>
                  <a:pt x="1" y="55"/>
                </a:cubicBezTo>
                <a:close/>
                <a:moveTo>
                  <a:pt x="310" y="172"/>
                </a:moveTo>
                <a:cubicBezTo>
                  <a:pt x="37" y="172"/>
                  <a:pt x="37" y="172"/>
                  <a:pt x="37" y="172"/>
                </a:cubicBezTo>
                <a:cubicBezTo>
                  <a:pt x="62" y="148"/>
                  <a:pt x="62" y="148"/>
                  <a:pt x="62" y="148"/>
                </a:cubicBezTo>
                <a:cubicBezTo>
                  <a:pt x="66" y="143"/>
                  <a:pt x="66" y="137"/>
                  <a:pt x="62" y="132"/>
                </a:cubicBezTo>
                <a:cubicBezTo>
                  <a:pt x="57" y="128"/>
                  <a:pt x="51" y="128"/>
                  <a:pt x="46" y="132"/>
                </a:cubicBezTo>
                <a:cubicBezTo>
                  <a:pt x="4" y="175"/>
                  <a:pt x="4" y="175"/>
                  <a:pt x="4" y="175"/>
                </a:cubicBezTo>
                <a:cubicBezTo>
                  <a:pt x="3" y="176"/>
                  <a:pt x="2" y="177"/>
                  <a:pt x="1" y="179"/>
                </a:cubicBezTo>
                <a:cubicBezTo>
                  <a:pt x="0" y="181"/>
                  <a:pt x="0" y="184"/>
                  <a:pt x="1" y="187"/>
                </a:cubicBezTo>
                <a:cubicBezTo>
                  <a:pt x="2" y="188"/>
                  <a:pt x="3" y="189"/>
                  <a:pt x="4" y="190"/>
                </a:cubicBezTo>
                <a:cubicBezTo>
                  <a:pt x="46" y="233"/>
                  <a:pt x="46" y="233"/>
                  <a:pt x="46" y="233"/>
                </a:cubicBezTo>
                <a:cubicBezTo>
                  <a:pt x="49" y="235"/>
                  <a:pt x="51" y="236"/>
                  <a:pt x="54" y="236"/>
                </a:cubicBezTo>
                <a:cubicBezTo>
                  <a:pt x="57" y="236"/>
                  <a:pt x="59" y="235"/>
                  <a:pt x="62" y="233"/>
                </a:cubicBezTo>
                <a:cubicBezTo>
                  <a:pt x="66" y="229"/>
                  <a:pt x="66" y="222"/>
                  <a:pt x="62" y="218"/>
                </a:cubicBezTo>
                <a:cubicBezTo>
                  <a:pt x="37" y="193"/>
                  <a:pt x="37" y="193"/>
                  <a:pt x="37" y="193"/>
                </a:cubicBezTo>
                <a:cubicBezTo>
                  <a:pt x="310" y="193"/>
                  <a:pt x="310" y="193"/>
                  <a:pt x="310" y="193"/>
                </a:cubicBezTo>
                <a:cubicBezTo>
                  <a:pt x="316" y="193"/>
                  <a:pt x="321" y="189"/>
                  <a:pt x="321" y="183"/>
                </a:cubicBezTo>
                <a:cubicBezTo>
                  <a:pt x="321" y="177"/>
                  <a:pt x="316" y="172"/>
                  <a:pt x="310" y="172"/>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34" name="Freeform 585">
            <a:extLst>
              <a:ext uri="{FF2B5EF4-FFF2-40B4-BE49-F238E27FC236}">
                <a16:creationId xmlns:a16="http://schemas.microsoft.com/office/drawing/2014/main" id="{44B3478E-8B8C-4101-B1E9-CF6626C304C3}"/>
              </a:ext>
            </a:extLst>
          </p:cNvPr>
          <p:cNvSpPr>
            <a:spLocks noEditPoints="1"/>
          </p:cNvSpPr>
          <p:nvPr/>
        </p:nvSpPr>
        <p:spPr bwMode="auto">
          <a:xfrm>
            <a:off x="10113342" y="5783860"/>
            <a:ext cx="77197" cy="230504"/>
          </a:xfrm>
          <a:custGeom>
            <a:avLst/>
            <a:gdLst>
              <a:gd name="T0" fmla="*/ 86 w 107"/>
              <a:gd name="T1" fmla="*/ 54 h 320"/>
              <a:gd name="T2" fmla="*/ 96 w 107"/>
              <a:gd name="T3" fmla="*/ 13 h 320"/>
              <a:gd name="T4" fmla="*/ 94 w 107"/>
              <a:gd name="T5" fmla="*/ 4 h 320"/>
              <a:gd name="T6" fmla="*/ 86 w 107"/>
              <a:gd name="T7" fmla="*/ 0 h 320"/>
              <a:gd name="T8" fmla="*/ 22 w 107"/>
              <a:gd name="T9" fmla="*/ 0 h 320"/>
              <a:gd name="T10" fmla="*/ 13 w 107"/>
              <a:gd name="T11" fmla="*/ 4 h 320"/>
              <a:gd name="T12" fmla="*/ 11 w 107"/>
              <a:gd name="T13" fmla="*/ 13 h 320"/>
              <a:gd name="T14" fmla="*/ 22 w 107"/>
              <a:gd name="T15" fmla="*/ 54 h 320"/>
              <a:gd name="T16" fmla="*/ 0 w 107"/>
              <a:gd name="T17" fmla="*/ 255 h 320"/>
              <a:gd name="T18" fmla="*/ 3 w 107"/>
              <a:gd name="T19" fmla="*/ 262 h 320"/>
              <a:gd name="T20" fmla="*/ 45 w 107"/>
              <a:gd name="T21" fmla="*/ 316 h 320"/>
              <a:gd name="T22" fmla="*/ 54 w 107"/>
              <a:gd name="T23" fmla="*/ 320 h 320"/>
              <a:gd name="T24" fmla="*/ 62 w 107"/>
              <a:gd name="T25" fmla="*/ 316 h 320"/>
              <a:gd name="T26" fmla="*/ 105 w 107"/>
              <a:gd name="T27" fmla="*/ 262 h 320"/>
              <a:gd name="T28" fmla="*/ 107 w 107"/>
              <a:gd name="T29" fmla="*/ 255 h 320"/>
              <a:gd name="T30" fmla="*/ 86 w 107"/>
              <a:gd name="T31" fmla="*/ 54 h 320"/>
              <a:gd name="T32" fmla="*/ 72 w 107"/>
              <a:gd name="T33" fmla="*/ 21 h 320"/>
              <a:gd name="T34" fmla="*/ 67 w 107"/>
              <a:gd name="T35" fmla="*/ 42 h 320"/>
              <a:gd name="T36" fmla="*/ 41 w 107"/>
              <a:gd name="T37" fmla="*/ 42 h 320"/>
              <a:gd name="T38" fmla="*/ 35 w 107"/>
              <a:gd name="T39" fmla="*/ 21 h 320"/>
              <a:gd name="T40" fmla="*/ 72 w 107"/>
              <a:gd name="T41" fmla="*/ 21 h 320"/>
              <a:gd name="T42" fmla="*/ 54 w 107"/>
              <a:gd name="T43" fmla="*/ 292 h 320"/>
              <a:gd name="T44" fmla="*/ 22 w 107"/>
              <a:gd name="T45" fmla="*/ 252 h 320"/>
              <a:gd name="T46" fmla="*/ 42 w 107"/>
              <a:gd name="T47" fmla="*/ 64 h 320"/>
              <a:gd name="T48" fmla="*/ 65 w 107"/>
              <a:gd name="T49" fmla="*/ 64 h 320"/>
              <a:gd name="T50" fmla="*/ 85 w 107"/>
              <a:gd name="T51" fmla="*/ 252 h 320"/>
              <a:gd name="T52" fmla="*/ 54 w 107"/>
              <a:gd name="T53" fmla="*/ 2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320">
                <a:moveTo>
                  <a:pt x="86" y="54"/>
                </a:moveTo>
                <a:cubicBezTo>
                  <a:pt x="96" y="13"/>
                  <a:pt x="96" y="13"/>
                  <a:pt x="96" y="13"/>
                </a:cubicBezTo>
                <a:cubicBezTo>
                  <a:pt x="97" y="10"/>
                  <a:pt x="96" y="6"/>
                  <a:pt x="94" y="4"/>
                </a:cubicBezTo>
                <a:cubicBezTo>
                  <a:pt x="92" y="1"/>
                  <a:pt x="89" y="0"/>
                  <a:pt x="86" y="0"/>
                </a:cubicBezTo>
                <a:cubicBezTo>
                  <a:pt x="22" y="0"/>
                  <a:pt x="22" y="0"/>
                  <a:pt x="22" y="0"/>
                </a:cubicBezTo>
                <a:cubicBezTo>
                  <a:pt x="18" y="0"/>
                  <a:pt x="15" y="1"/>
                  <a:pt x="13" y="4"/>
                </a:cubicBezTo>
                <a:cubicBezTo>
                  <a:pt x="11" y="6"/>
                  <a:pt x="11" y="10"/>
                  <a:pt x="11" y="13"/>
                </a:cubicBezTo>
                <a:cubicBezTo>
                  <a:pt x="22" y="54"/>
                  <a:pt x="22" y="54"/>
                  <a:pt x="22" y="54"/>
                </a:cubicBezTo>
                <a:cubicBezTo>
                  <a:pt x="0" y="255"/>
                  <a:pt x="0" y="255"/>
                  <a:pt x="0" y="255"/>
                </a:cubicBezTo>
                <a:cubicBezTo>
                  <a:pt x="0" y="257"/>
                  <a:pt x="1" y="260"/>
                  <a:pt x="3" y="262"/>
                </a:cubicBezTo>
                <a:cubicBezTo>
                  <a:pt x="45" y="316"/>
                  <a:pt x="45" y="316"/>
                  <a:pt x="45" y="316"/>
                </a:cubicBezTo>
                <a:cubicBezTo>
                  <a:pt x="47" y="318"/>
                  <a:pt x="50" y="320"/>
                  <a:pt x="54" y="320"/>
                </a:cubicBezTo>
                <a:cubicBezTo>
                  <a:pt x="57" y="320"/>
                  <a:pt x="60" y="318"/>
                  <a:pt x="62" y="316"/>
                </a:cubicBezTo>
                <a:cubicBezTo>
                  <a:pt x="105" y="262"/>
                  <a:pt x="105" y="262"/>
                  <a:pt x="105" y="262"/>
                </a:cubicBezTo>
                <a:cubicBezTo>
                  <a:pt x="106" y="260"/>
                  <a:pt x="107" y="257"/>
                  <a:pt x="107" y="255"/>
                </a:cubicBezTo>
                <a:lnTo>
                  <a:pt x="86" y="54"/>
                </a:lnTo>
                <a:close/>
                <a:moveTo>
                  <a:pt x="72" y="21"/>
                </a:moveTo>
                <a:cubicBezTo>
                  <a:pt x="67" y="42"/>
                  <a:pt x="67" y="42"/>
                  <a:pt x="67" y="42"/>
                </a:cubicBezTo>
                <a:cubicBezTo>
                  <a:pt x="41" y="42"/>
                  <a:pt x="41" y="42"/>
                  <a:pt x="41" y="42"/>
                </a:cubicBezTo>
                <a:cubicBezTo>
                  <a:pt x="35" y="21"/>
                  <a:pt x="35" y="21"/>
                  <a:pt x="35" y="21"/>
                </a:cubicBezTo>
                <a:lnTo>
                  <a:pt x="72" y="21"/>
                </a:lnTo>
                <a:close/>
                <a:moveTo>
                  <a:pt x="54" y="292"/>
                </a:moveTo>
                <a:cubicBezTo>
                  <a:pt x="22" y="252"/>
                  <a:pt x="22" y="252"/>
                  <a:pt x="22" y="252"/>
                </a:cubicBezTo>
                <a:cubicBezTo>
                  <a:pt x="42" y="64"/>
                  <a:pt x="42" y="64"/>
                  <a:pt x="42" y="64"/>
                </a:cubicBezTo>
                <a:cubicBezTo>
                  <a:pt x="65" y="64"/>
                  <a:pt x="65" y="64"/>
                  <a:pt x="65" y="64"/>
                </a:cubicBezTo>
                <a:cubicBezTo>
                  <a:pt x="85" y="252"/>
                  <a:pt x="85" y="252"/>
                  <a:pt x="85" y="252"/>
                </a:cubicBezTo>
                <a:lnTo>
                  <a:pt x="54" y="292"/>
                </a:ln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id="{A6DB96E4-CFAA-404A-9573-4A09D6E5204F}"/>
              </a:ext>
            </a:extLst>
          </p:cNvPr>
          <p:cNvSpPr txBox="1"/>
          <p:nvPr/>
        </p:nvSpPr>
        <p:spPr>
          <a:xfrm>
            <a:off x="1171941" y="4375359"/>
            <a:ext cx="2423515" cy="30777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WORKFORCE</a:t>
            </a:r>
            <a:endParaRPr kumimoji="0" lang="en-US" sz="1800" b="1" i="0" u="none" strike="noStrike" kern="1200" cap="none" spc="30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3DEFEE30-B0A6-403E-BC28-5A448C09D7A7}"/>
              </a:ext>
            </a:extLst>
          </p:cNvPr>
          <p:cNvSpPr txBox="1"/>
          <p:nvPr/>
        </p:nvSpPr>
        <p:spPr>
          <a:xfrm>
            <a:off x="627308" y="4759090"/>
            <a:ext cx="3512780" cy="86177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331"/>
              </a:spcBef>
              <a:spcAft>
                <a:spcPts val="0"/>
              </a:spcAft>
              <a:buClrTx/>
              <a:buSzPct val="100000"/>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The combination of skills, talent options (such as FTEs, contractors, gig workers, crowd sourcing), jobs and teams to perform the work</a:t>
            </a:r>
          </a:p>
        </p:txBody>
      </p:sp>
      <p:sp>
        <p:nvSpPr>
          <p:cNvPr id="40" name="TextBox 39">
            <a:extLst>
              <a:ext uri="{FF2B5EF4-FFF2-40B4-BE49-F238E27FC236}">
                <a16:creationId xmlns:a16="http://schemas.microsoft.com/office/drawing/2014/main" id="{D31A7319-CFB9-4989-BBCA-4BE4C0F39A85}"/>
              </a:ext>
            </a:extLst>
          </p:cNvPr>
          <p:cNvSpPr txBox="1"/>
          <p:nvPr/>
        </p:nvSpPr>
        <p:spPr bwMode="gray">
          <a:xfrm>
            <a:off x="742716" y="5906500"/>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Skills</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8B2DEFFA-CBB5-4553-98B7-7732A1C91AB7}"/>
              </a:ext>
            </a:extLst>
          </p:cNvPr>
          <p:cNvSpPr txBox="1"/>
          <p:nvPr/>
        </p:nvSpPr>
        <p:spPr bwMode="gray">
          <a:xfrm>
            <a:off x="1492087" y="5905702"/>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Human Capabilities</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4519AF4F-25CD-43F2-AE37-CB0FB0BAEA94}"/>
              </a:ext>
            </a:extLst>
          </p:cNvPr>
          <p:cNvSpPr txBox="1"/>
          <p:nvPr/>
        </p:nvSpPr>
        <p:spPr bwMode="gray">
          <a:xfrm>
            <a:off x="2482687" y="5911638"/>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Talent Options</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8DC029F0-D88F-4A51-A28D-CAB889EC2A2C}"/>
              </a:ext>
            </a:extLst>
          </p:cNvPr>
          <p:cNvSpPr txBox="1"/>
          <p:nvPr/>
        </p:nvSpPr>
        <p:spPr bwMode="gray">
          <a:xfrm>
            <a:off x="3173852" y="5905702"/>
            <a:ext cx="850829" cy="287924"/>
          </a:xfrm>
          <a:prstGeom prst="rect">
            <a:avLst/>
          </a:prstGeom>
        </p:spPr>
        <p:txBody>
          <a:bodyPr wrap="none" lIns="0" rIns="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Jobs</a:t>
            </a:r>
            <a:endParaRPr kumimoji="0" lang="en-GB" sz="700" b="0" i="0" u="none" strike="noStrike" kern="120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endParaRPr>
          </a:p>
        </p:txBody>
      </p:sp>
      <p:grpSp>
        <p:nvGrpSpPr>
          <p:cNvPr id="44" name="Group 795">
            <a:extLst>
              <a:ext uri="{FF2B5EF4-FFF2-40B4-BE49-F238E27FC236}">
                <a16:creationId xmlns:a16="http://schemas.microsoft.com/office/drawing/2014/main" id="{B77D414F-7A79-4256-8B3E-6946336E9074}"/>
              </a:ext>
            </a:extLst>
          </p:cNvPr>
          <p:cNvGrpSpPr>
            <a:grpSpLocks noChangeAspect="1"/>
          </p:cNvGrpSpPr>
          <p:nvPr/>
        </p:nvGrpSpPr>
        <p:grpSpPr bwMode="auto">
          <a:xfrm>
            <a:off x="2796872" y="5780962"/>
            <a:ext cx="216369" cy="215282"/>
            <a:chOff x="7431" y="3073"/>
            <a:chExt cx="199" cy="198"/>
          </a:xfrm>
          <a:solidFill>
            <a:srgbClr val="FDD300"/>
          </a:solidFill>
        </p:grpSpPr>
        <p:sp>
          <p:nvSpPr>
            <p:cNvPr id="50" name="Freeform 796">
              <a:extLst>
                <a:ext uri="{FF2B5EF4-FFF2-40B4-BE49-F238E27FC236}">
                  <a16:creationId xmlns:a16="http://schemas.microsoft.com/office/drawing/2014/main" id="{26367535-9B8A-4D1A-B2DA-8A3A78888BA0}"/>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1" name="Freeform 797">
              <a:extLst>
                <a:ext uri="{FF2B5EF4-FFF2-40B4-BE49-F238E27FC236}">
                  <a16:creationId xmlns:a16="http://schemas.microsoft.com/office/drawing/2014/main" id="{C0B92BFD-0062-4F72-AB77-B320596A4239}"/>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2" name="Freeform 798">
              <a:extLst>
                <a:ext uri="{FF2B5EF4-FFF2-40B4-BE49-F238E27FC236}">
                  <a16:creationId xmlns:a16="http://schemas.microsoft.com/office/drawing/2014/main" id="{4D5FAE3B-DF14-4936-AE8D-404CC059D8BB}"/>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3" name="Freeform 799">
              <a:extLst>
                <a:ext uri="{FF2B5EF4-FFF2-40B4-BE49-F238E27FC236}">
                  <a16:creationId xmlns:a16="http://schemas.microsoft.com/office/drawing/2014/main" id="{9B6C5B66-39A7-4074-816F-3A5541B09944}"/>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4" name="Freeform 800">
              <a:extLst>
                <a:ext uri="{FF2B5EF4-FFF2-40B4-BE49-F238E27FC236}">
                  <a16:creationId xmlns:a16="http://schemas.microsoft.com/office/drawing/2014/main" id="{DAAF7042-F95E-4EB6-9F7A-54D5E628E885}"/>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5" name="Freeform 801">
              <a:extLst>
                <a:ext uri="{FF2B5EF4-FFF2-40B4-BE49-F238E27FC236}">
                  <a16:creationId xmlns:a16="http://schemas.microsoft.com/office/drawing/2014/main" id="{E92832C4-22F5-45E4-9C4A-7332F5F63F43}"/>
                </a:ext>
              </a:extLst>
            </p:cNvPr>
            <p:cNvSpPr>
              <a:spLocks noEditPoints="1"/>
            </p:cNvSpPr>
            <p:nvPr/>
          </p:nvSpPr>
          <p:spPr bwMode="auto">
            <a:xfrm>
              <a:off x="7569"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grpSp>
      <p:grpSp>
        <p:nvGrpSpPr>
          <p:cNvPr id="45" name="Group 252">
            <a:extLst>
              <a:ext uri="{FF2B5EF4-FFF2-40B4-BE49-F238E27FC236}">
                <a16:creationId xmlns:a16="http://schemas.microsoft.com/office/drawing/2014/main" id="{E0A3CAEB-DB5C-4089-8DC6-52029A2A7847}"/>
              </a:ext>
            </a:extLst>
          </p:cNvPr>
          <p:cNvGrpSpPr>
            <a:grpSpLocks noChangeAspect="1"/>
          </p:cNvGrpSpPr>
          <p:nvPr/>
        </p:nvGrpSpPr>
        <p:grpSpPr bwMode="auto">
          <a:xfrm>
            <a:off x="1061599" y="5804777"/>
            <a:ext cx="208389" cy="157377"/>
            <a:chOff x="4314" y="902"/>
            <a:chExt cx="192" cy="145"/>
          </a:xfrm>
          <a:solidFill>
            <a:srgbClr val="FDD300"/>
          </a:solidFill>
        </p:grpSpPr>
        <p:sp>
          <p:nvSpPr>
            <p:cNvPr id="48" name="Freeform 253">
              <a:extLst>
                <a:ext uri="{FF2B5EF4-FFF2-40B4-BE49-F238E27FC236}">
                  <a16:creationId xmlns:a16="http://schemas.microsoft.com/office/drawing/2014/main" id="{88F1509C-63BA-4D74-B506-B534CFB413CC}"/>
                </a:ext>
              </a:extLst>
            </p:cNvPr>
            <p:cNvSpPr>
              <a:spLocks/>
            </p:cNvSpPr>
            <p:nvPr/>
          </p:nvSpPr>
          <p:spPr bwMode="auto">
            <a:xfrm>
              <a:off x="4314" y="950"/>
              <a:ext cx="70" cy="89"/>
            </a:xfrm>
            <a:custGeom>
              <a:avLst/>
              <a:gdLst>
                <a:gd name="T0" fmla="*/ 58 w 105"/>
                <a:gd name="T1" fmla="*/ 91 h 134"/>
                <a:gd name="T2" fmla="*/ 99 w 105"/>
                <a:gd name="T3" fmla="*/ 35 h 134"/>
                <a:gd name="T4" fmla="*/ 10 w 105"/>
                <a:gd name="T5" fmla="*/ 6 h 134"/>
                <a:gd name="T6" fmla="*/ 1 w 105"/>
                <a:gd name="T7" fmla="*/ 18 h 134"/>
                <a:gd name="T8" fmla="*/ 12 w 105"/>
                <a:gd name="T9" fmla="*/ 28 h 134"/>
                <a:gd name="T10" fmla="*/ 79 w 105"/>
                <a:gd name="T11" fmla="*/ 41 h 134"/>
                <a:gd name="T12" fmla="*/ 50 w 105"/>
                <a:gd name="T13" fmla="*/ 71 h 134"/>
                <a:gd name="T14" fmla="*/ 27 w 105"/>
                <a:gd name="T15" fmla="*/ 98 h 134"/>
                <a:gd name="T16" fmla="*/ 48 w 105"/>
                <a:gd name="T17" fmla="*/ 132 h 134"/>
                <a:gd name="T18" fmla="*/ 54 w 105"/>
                <a:gd name="T19" fmla="*/ 134 h 134"/>
                <a:gd name="T20" fmla="*/ 63 w 105"/>
                <a:gd name="T21" fmla="*/ 130 h 134"/>
                <a:gd name="T22" fmla="*/ 60 w 105"/>
                <a:gd name="T23" fmla="*/ 115 h 134"/>
                <a:gd name="T24" fmla="*/ 48 w 105"/>
                <a:gd name="T25" fmla="*/ 99 h 134"/>
                <a:gd name="T26" fmla="*/ 58 w 105"/>
                <a:gd name="T27" fmla="*/ 9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4">
                  <a:moveTo>
                    <a:pt x="58" y="91"/>
                  </a:moveTo>
                  <a:cubicBezTo>
                    <a:pt x="88" y="77"/>
                    <a:pt x="105" y="55"/>
                    <a:pt x="99" y="35"/>
                  </a:cubicBezTo>
                  <a:cubicBezTo>
                    <a:pt x="96" y="22"/>
                    <a:pt x="80" y="0"/>
                    <a:pt x="10" y="6"/>
                  </a:cubicBezTo>
                  <a:cubicBezTo>
                    <a:pt x="5" y="7"/>
                    <a:pt x="0" y="12"/>
                    <a:pt x="1" y="18"/>
                  </a:cubicBezTo>
                  <a:cubicBezTo>
                    <a:pt x="1" y="24"/>
                    <a:pt x="6" y="28"/>
                    <a:pt x="12" y="28"/>
                  </a:cubicBezTo>
                  <a:cubicBezTo>
                    <a:pt x="61" y="23"/>
                    <a:pt x="77" y="34"/>
                    <a:pt x="79" y="41"/>
                  </a:cubicBezTo>
                  <a:cubicBezTo>
                    <a:pt x="81" y="48"/>
                    <a:pt x="70" y="62"/>
                    <a:pt x="50" y="71"/>
                  </a:cubicBezTo>
                  <a:cubicBezTo>
                    <a:pt x="35" y="78"/>
                    <a:pt x="28" y="87"/>
                    <a:pt x="27" y="98"/>
                  </a:cubicBezTo>
                  <a:cubicBezTo>
                    <a:pt x="25" y="116"/>
                    <a:pt x="46" y="131"/>
                    <a:pt x="48" y="132"/>
                  </a:cubicBezTo>
                  <a:cubicBezTo>
                    <a:pt x="50" y="134"/>
                    <a:pt x="52" y="134"/>
                    <a:pt x="54" y="134"/>
                  </a:cubicBezTo>
                  <a:cubicBezTo>
                    <a:pt x="57" y="134"/>
                    <a:pt x="61" y="133"/>
                    <a:pt x="63" y="130"/>
                  </a:cubicBezTo>
                  <a:cubicBezTo>
                    <a:pt x="66" y="125"/>
                    <a:pt x="65" y="118"/>
                    <a:pt x="60" y="115"/>
                  </a:cubicBezTo>
                  <a:cubicBezTo>
                    <a:pt x="56" y="112"/>
                    <a:pt x="48" y="104"/>
                    <a:pt x="48" y="99"/>
                  </a:cubicBezTo>
                  <a:cubicBezTo>
                    <a:pt x="48" y="97"/>
                    <a:pt x="52" y="94"/>
                    <a:pt x="58" y="9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49" name="Freeform 254">
              <a:extLst>
                <a:ext uri="{FF2B5EF4-FFF2-40B4-BE49-F238E27FC236}">
                  <a16:creationId xmlns:a16="http://schemas.microsoft.com/office/drawing/2014/main" id="{9F241A2B-DBA2-4335-B4CA-0D7DAE865804}"/>
                </a:ext>
              </a:extLst>
            </p:cNvPr>
            <p:cNvSpPr>
              <a:spLocks noEditPoints="1"/>
            </p:cNvSpPr>
            <p:nvPr/>
          </p:nvSpPr>
          <p:spPr bwMode="auto">
            <a:xfrm>
              <a:off x="4360" y="902"/>
              <a:ext cx="146" cy="145"/>
            </a:xfrm>
            <a:custGeom>
              <a:avLst/>
              <a:gdLst>
                <a:gd name="T0" fmla="*/ 215 w 219"/>
                <a:gd name="T1" fmla="*/ 35 h 219"/>
                <a:gd name="T2" fmla="*/ 185 w 219"/>
                <a:gd name="T3" fmla="*/ 4 h 219"/>
                <a:gd name="T4" fmla="*/ 170 w 219"/>
                <a:gd name="T5" fmla="*/ 4 h 219"/>
                <a:gd name="T6" fmla="*/ 110 w 219"/>
                <a:gd name="T7" fmla="*/ 65 h 219"/>
                <a:gd name="T8" fmla="*/ 19 w 219"/>
                <a:gd name="T9" fmla="*/ 155 h 219"/>
                <a:gd name="T10" fmla="*/ 17 w 219"/>
                <a:gd name="T11" fmla="*/ 159 h 219"/>
                <a:gd name="T12" fmla="*/ 2 w 219"/>
                <a:gd name="T13" fmla="*/ 205 h 219"/>
                <a:gd name="T14" fmla="*/ 4 w 219"/>
                <a:gd name="T15" fmla="*/ 216 h 219"/>
                <a:gd name="T16" fmla="*/ 12 w 219"/>
                <a:gd name="T17" fmla="*/ 219 h 219"/>
                <a:gd name="T18" fmla="*/ 15 w 219"/>
                <a:gd name="T19" fmla="*/ 218 h 219"/>
                <a:gd name="T20" fmla="*/ 60 w 219"/>
                <a:gd name="T21" fmla="*/ 203 h 219"/>
                <a:gd name="T22" fmla="*/ 65 w 219"/>
                <a:gd name="T23" fmla="*/ 201 h 219"/>
                <a:gd name="T24" fmla="*/ 155 w 219"/>
                <a:gd name="T25" fmla="*/ 110 h 219"/>
                <a:gd name="T26" fmla="*/ 215 w 219"/>
                <a:gd name="T27" fmla="*/ 50 h 219"/>
                <a:gd name="T28" fmla="*/ 219 w 219"/>
                <a:gd name="T29" fmla="*/ 42 h 219"/>
                <a:gd name="T30" fmla="*/ 215 w 219"/>
                <a:gd name="T31" fmla="*/ 35 h 219"/>
                <a:gd name="T32" fmla="*/ 51 w 219"/>
                <a:gd name="T33" fmla="*/ 184 h 219"/>
                <a:gd name="T34" fmla="*/ 29 w 219"/>
                <a:gd name="T35" fmla="*/ 191 h 219"/>
                <a:gd name="T36" fmla="*/ 36 w 219"/>
                <a:gd name="T37" fmla="*/ 169 h 219"/>
                <a:gd name="T38" fmla="*/ 117 w 219"/>
                <a:gd name="T39" fmla="*/ 87 h 219"/>
                <a:gd name="T40" fmla="*/ 132 w 219"/>
                <a:gd name="T41" fmla="*/ 102 h 219"/>
                <a:gd name="T42" fmla="*/ 51 w 219"/>
                <a:gd name="T43" fmla="*/ 184 h 219"/>
                <a:gd name="T44" fmla="*/ 148 w 219"/>
                <a:gd name="T45" fmla="*/ 87 h 219"/>
                <a:gd name="T46" fmla="*/ 132 w 219"/>
                <a:gd name="T47" fmla="*/ 72 h 219"/>
                <a:gd name="T48" fmla="*/ 178 w 219"/>
                <a:gd name="T49" fmla="*/ 27 h 219"/>
                <a:gd name="T50" fmla="*/ 193 w 219"/>
                <a:gd name="T51" fmla="*/ 42 h 219"/>
                <a:gd name="T52" fmla="*/ 148 w 219"/>
                <a:gd name="T53" fmla="*/ 8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19">
                  <a:moveTo>
                    <a:pt x="215" y="35"/>
                  </a:moveTo>
                  <a:cubicBezTo>
                    <a:pt x="185" y="4"/>
                    <a:pt x="185" y="4"/>
                    <a:pt x="185" y="4"/>
                  </a:cubicBezTo>
                  <a:cubicBezTo>
                    <a:pt x="181" y="0"/>
                    <a:pt x="174" y="0"/>
                    <a:pt x="170" y="4"/>
                  </a:cubicBezTo>
                  <a:cubicBezTo>
                    <a:pt x="110" y="65"/>
                    <a:pt x="110" y="65"/>
                    <a:pt x="110" y="65"/>
                  </a:cubicBezTo>
                  <a:cubicBezTo>
                    <a:pt x="19" y="155"/>
                    <a:pt x="19" y="155"/>
                    <a:pt x="19" y="155"/>
                  </a:cubicBezTo>
                  <a:cubicBezTo>
                    <a:pt x="18" y="156"/>
                    <a:pt x="17" y="158"/>
                    <a:pt x="17" y="159"/>
                  </a:cubicBezTo>
                  <a:cubicBezTo>
                    <a:pt x="2" y="205"/>
                    <a:pt x="2" y="205"/>
                    <a:pt x="2" y="205"/>
                  </a:cubicBezTo>
                  <a:cubicBezTo>
                    <a:pt x="0" y="209"/>
                    <a:pt x="1" y="213"/>
                    <a:pt x="4" y="216"/>
                  </a:cubicBezTo>
                  <a:cubicBezTo>
                    <a:pt x="6" y="218"/>
                    <a:pt x="9" y="219"/>
                    <a:pt x="12" y="219"/>
                  </a:cubicBezTo>
                  <a:cubicBezTo>
                    <a:pt x="13" y="219"/>
                    <a:pt x="14" y="219"/>
                    <a:pt x="15" y="218"/>
                  </a:cubicBezTo>
                  <a:cubicBezTo>
                    <a:pt x="60" y="203"/>
                    <a:pt x="60" y="203"/>
                    <a:pt x="60" y="203"/>
                  </a:cubicBezTo>
                  <a:cubicBezTo>
                    <a:pt x="62" y="203"/>
                    <a:pt x="63" y="202"/>
                    <a:pt x="65" y="201"/>
                  </a:cubicBezTo>
                  <a:cubicBezTo>
                    <a:pt x="155" y="110"/>
                    <a:pt x="155" y="110"/>
                    <a:pt x="155" y="110"/>
                  </a:cubicBezTo>
                  <a:cubicBezTo>
                    <a:pt x="215" y="50"/>
                    <a:pt x="215" y="50"/>
                    <a:pt x="215" y="50"/>
                  </a:cubicBezTo>
                  <a:cubicBezTo>
                    <a:pt x="217" y="48"/>
                    <a:pt x="219" y="45"/>
                    <a:pt x="219" y="42"/>
                  </a:cubicBezTo>
                  <a:cubicBezTo>
                    <a:pt x="219" y="39"/>
                    <a:pt x="217" y="37"/>
                    <a:pt x="215" y="35"/>
                  </a:cubicBezTo>
                  <a:close/>
                  <a:moveTo>
                    <a:pt x="51" y="184"/>
                  </a:moveTo>
                  <a:cubicBezTo>
                    <a:pt x="29" y="191"/>
                    <a:pt x="29" y="191"/>
                    <a:pt x="29" y="191"/>
                  </a:cubicBezTo>
                  <a:cubicBezTo>
                    <a:pt x="36" y="169"/>
                    <a:pt x="36" y="169"/>
                    <a:pt x="36" y="169"/>
                  </a:cubicBezTo>
                  <a:cubicBezTo>
                    <a:pt x="117" y="87"/>
                    <a:pt x="117" y="87"/>
                    <a:pt x="117" y="87"/>
                  </a:cubicBezTo>
                  <a:cubicBezTo>
                    <a:pt x="132" y="102"/>
                    <a:pt x="132" y="102"/>
                    <a:pt x="132" y="102"/>
                  </a:cubicBezTo>
                  <a:lnTo>
                    <a:pt x="51" y="184"/>
                  </a:lnTo>
                  <a:close/>
                  <a:moveTo>
                    <a:pt x="148" y="87"/>
                  </a:moveTo>
                  <a:cubicBezTo>
                    <a:pt x="132" y="72"/>
                    <a:pt x="132" y="72"/>
                    <a:pt x="132" y="72"/>
                  </a:cubicBezTo>
                  <a:cubicBezTo>
                    <a:pt x="178" y="27"/>
                    <a:pt x="178" y="27"/>
                    <a:pt x="178" y="27"/>
                  </a:cubicBezTo>
                  <a:cubicBezTo>
                    <a:pt x="193" y="42"/>
                    <a:pt x="193" y="42"/>
                    <a:pt x="193" y="42"/>
                  </a:cubicBezTo>
                  <a:lnTo>
                    <a:pt x="148" y="8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986E"/>
                </a:solidFill>
                <a:effectLst/>
                <a:uLnTx/>
                <a:uFillTx/>
                <a:latin typeface="Open Sans"/>
                <a:ea typeface="+mn-ea"/>
                <a:cs typeface="+mn-cs"/>
              </a:endParaRPr>
            </a:p>
          </p:txBody>
        </p:sp>
      </p:grpSp>
      <p:sp>
        <p:nvSpPr>
          <p:cNvPr id="46" name="Freeform 389">
            <a:extLst>
              <a:ext uri="{FF2B5EF4-FFF2-40B4-BE49-F238E27FC236}">
                <a16:creationId xmlns:a16="http://schemas.microsoft.com/office/drawing/2014/main" id="{C35BED29-5939-4630-AFEF-EEB03286C97B}"/>
              </a:ext>
            </a:extLst>
          </p:cNvPr>
          <p:cNvSpPr>
            <a:spLocks noEditPoints="1"/>
          </p:cNvSpPr>
          <p:nvPr/>
        </p:nvSpPr>
        <p:spPr bwMode="auto">
          <a:xfrm>
            <a:off x="3472841" y="5802606"/>
            <a:ext cx="231181" cy="161718"/>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47" name="Freeform 629">
            <a:extLst>
              <a:ext uri="{FF2B5EF4-FFF2-40B4-BE49-F238E27FC236}">
                <a16:creationId xmlns:a16="http://schemas.microsoft.com/office/drawing/2014/main" id="{B7F76F1B-2654-47C9-948B-8C20CC27CD1D}"/>
              </a:ext>
            </a:extLst>
          </p:cNvPr>
          <p:cNvSpPr>
            <a:spLocks noEditPoints="1"/>
          </p:cNvSpPr>
          <p:nvPr/>
        </p:nvSpPr>
        <p:spPr bwMode="auto">
          <a:xfrm>
            <a:off x="1794885" y="5791963"/>
            <a:ext cx="229448" cy="199143"/>
          </a:xfrm>
          <a:custGeom>
            <a:avLst/>
            <a:gdLst>
              <a:gd name="T0" fmla="*/ 309 w 320"/>
              <a:gd name="T1" fmla="*/ 91 h 277"/>
              <a:gd name="T2" fmla="*/ 199 w 320"/>
              <a:gd name="T3" fmla="*/ 15 h 277"/>
              <a:gd name="T4" fmla="*/ 91 w 320"/>
              <a:gd name="T5" fmla="*/ 23 h 277"/>
              <a:gd name="T6" fmla="*/ 32 w 320"/>
              <a:gd name="T7" fmla="*/ 73 h 277"/>
              <a:gd name="T8" fmla="*/ 87 w 320"/>
              <a:gd name="T9" fmla="*/ 187 h 277"/>
              <a:gd name="T10" fmla="*/ 170 w 320"/>
              <a:gd name="T11" fmla="*/ 211 h 277"/>
              <a:gd name="T12" fmla="*/ 245 w 320"/>
              <a:gd name="T13" fmla="*/ 277 h 277"/>
              <a:gd name="T14" fmla="*/ 298 w 320"/>
              <a:gd name="T15" fmla="*/ 197 h 277"/>
              <a:gd name="T16" fmla="*/ 280 w 320"/>
              <a:gd name="T17" fmla="*/ 169 h 277"/>
              <a:gd name="T18" fmla="*/ 277 w 320"/>
              <a:gd name="T19" fmla="*/ 198 h 277"/>
              <a:gd name="T20" fmla="*/ 192 w 320"/>
              <a:gd name="T21" fmla="*/ 256 h 277"/>
              <a:gd name="T22" fmla="*/ 161 w 320"/>
              <a:gd name="T23" fmla="*/ 174 h 277"/>
              <a:gd name="T24" fmla="*/ 122 w 320"/>
              <a:gd name="T25" fmla="*/ 181 h 277"/>
              <a:gd name="T26" fmla="*/ 64 w 320"/>
              <a:gd name="T27" fmla="*/ 171 h 277"/>
              <a:gd name="T28" fmla="*/ 54 w 320"/>
              <a:gd name="T29" fmla="*/ 76 h 277"/>
              <a:gd name="T30" fmla="*/ 90 w 320"/>
              <a:gd name="T31" fmla="*/ 45 h 277"/>
              <a:gd name="T32" fmla="*/ 145 w 320"/>
              <a:gd name="T33" fmla="*/ 31 h 277"/>
              <a:gd name="T34" fmla="*/ 195 w 320"/>
              <a:gd name="T35" fmla="*/ 39 h 277"/>
              <a:gd name="T36" fmla="*/ 245 w 320"/>
              <a:gd name="T37" fmla="*/ 55 h 277"/>
              <a:gd name="T38" fmla="*/ 261 w 320"/>
              <a:gd name="T39" fmla="*/ 64 h 277"/>
              <a:gd name="T40" fmla="*/ 281 w 320"/>
              <a:gd name="T41" fmla="*/ 114 h 277"/>
              <a:gd name="T42" fmla="*/ 280 w 320"/>
              <a:gd name="T43" fmla="*/ 169 h 277"/>
              <a:gd name="T44" fmla="*/ 100 w 320"/>
              <a:gd name="T45" fmla="*/ 127 h 277"/>
              <a:gd name="T46" fmla="*/ 53 w 320"/>
              <a:gd name="T47" fmla="*/ 139 h 277"/>
              <a:gd name="T48" fmla="*/ 83 w 320"/>
              <a:gd name="T49" fmla="*/ 104 h 277"/>
              <a:gd name="T50" fmla="*/ 94 w 320"/>
              <a:gd name="T51" fmla="*/ 70 h 277"/>
              <a:gd name="T52" fmla="*/ 138 w 320"/>
              <a:gd name="T53" fmla="*/ 68 h 277"/>
              <a:gd name="T54" fmla="*/ 159 w 320"/>
              <a:gd name="T55" fmla="*/ 60 h 277"/>
              <a:gd name="T56" fmla="*/ 163 w 320"/>
              <a:gd name="T57" fmla="*/ 81 h 277"/>
              <a:gd name="T58" fmla="*/ 138 w 320"/>
              <a:gd name="T59" fmla="*/ 96 h 277"/>
              <a:gd name="T60" fmla="*/ 188 w 320"/>
              <a:gd name="T61" fmla="*/ 131 h 277"/>
              <a:gd name="T62" fmla="*/ 177 w 320"/>
              <a:gd name="T63" fmla="*/ 149 h 277"/>
              <a:gd name="T64" fmla="*/ 134 w 320"/>
              <a:gd name="T65" fmla="*/ 129 h 277"/>
              <a:gd name="T66" fmla="*/ 187 w 320"/>
              <a:gd name="T67" fmla="*/ 98 h 277"/>
              <a:gd name="T68" fmla="*/ 224 w 320"/>
              <a:gd name="T69" fmla="*/ 75 h 277"/>
              <a:gd name="T70" fmla="*/ 251 w 320"/>
              <a:gd name="T71" fmla="*/ 116 h 277"/>
              <a:gd name="T72" fmla="*/ 222 w 320"/>
              <a:gd name="T73" fmla="*/ 96 h 277"/>
              <a:gd name="T74" fmla="*/ 266 w 320"/>
              <a:gd name="T75" fmla="*/ 149 h 277"/>
              <a:gd name="T76" fmla="*/ 244 w 320"/>
              <a:gd name="T77" fmla="*/ 164 h 277"/>
              <a:gd name="T78" fmla="*/ 244 w 320"/>
              <a:gd name="T79" fmla="*/ 207 h 277"/>
              <a:gd name="T80" fmla="*/ 212 w 320"/>
              <a:gd name="T81" fmla="*/ 194 h 277"/>
              <a:gd name="T82" fmla="*/ 217 w 320"/>
              <a:gd name="T83" fmla="*/ 147 h 277"/>
              <a:gd name="T84" fmla="*/ 238 w 320"/>
              <a:gd name="T85"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77">
                <a:moveTo>
                  <a:pt x="320" y="144"/>
                </a:moveTo>
                <a:cubicBezTo>
                  <a:pt x="320" y="131"/>
                  <a:pt x="314" y="119"/>
                  <a:pt x="305" y="110"/>
                </a:cubicBezTo>
                <a:cubicBezTo>
                  <a:pt x="308" y="104"/>
                  <a:pt x="309" y="97"/>
                  <a:pt x="309" y="91"/>
                </a:cubicBezTo>
                <a:cubicBezTo>
                  <a:pt x="309" y="65"/>
                  <a:pt x="289" y="44"/>
                  <a:pt x="263" y="43"/>
                </a:cubicBezTo>
                <a:cubicBezTo>
                  <a:pt x="257" y="24"/>
                  <a:pt x="239" y="11"/>
                  <a:pt x="218" y="11"/>
                </a:cubicBezTo>
                <a:cubicBezTo>
                  <a:pt x="212" y="11"/>
                  <a:pt x="205" y="12"/>
                  <a:pt x="199" y="15"/>
                </a:cubicBezTo>
                <a:cubicBezTo>
                  <a:pt x="190" y="5"/>
                  <a:pt x="178" y="0"/>
                  <a:pt x="165" y="0"/>
                </a:cubicBezTo>
                <a:cubicBezTo>
                  <a:pt x="153" y="0"/>
                  <a:pt x="142" y="4"/>
                  <a:pt x="133" y="12"/>
                </a:cubicBezTo>
                <a:cubicBezTo>
                  <a:pt x="119" y="8"/>
                  <a:pt x="102" y="12"/>
                  <a:pt x="91" y="23"/>
                </a:cubicBezTo>
                <a:cubicBezTo>
                  <a:pt x="87" y="22"/>
                  <a:pt x="83" y="21"/>
                  <a:pt x="80" y="21"/>
                </a:cubicBezTo>
                <a:cubicBezTo>
                  <a:pt x="53" y="21"/>
                  <a:pt x="32" y="43"/>
                  <a:pt x="32" y="69"/>
                </a:cubicBezTo>
                <a:cubicBezTo>
                  <a:pt x="32" y="70"/>
                  <a:pt x="32" y="71"/>
                  <a:pt x="32" y="73"/>
                </a:cubicBezTo>
                <a:cubicBezTo>
                  <a:pt x="12" y="84"/>
                  <a:pt x="0" y="105"/>
                  <a:pt x="0" y="128"/>
                </a:cubicBezTo>
                <a:cubicBezTo>
                  <a:pt x="0" y="163"/>
                  <a:pt x="28" y="192"/>
                  <a:pt x="64" y="192"/>
                </a:cubicBezTo>
                <a:cubicBezTo>
                  <a:pt x="72" y="192"/>
                  <a:pt x="80" y="190"/>
                  <a:pt x="87" y="187"/>
                </a:cubicBezTo>
                <a:cubicBezTo>
                  <a:pt x="96" y="197"/>
                  <a:pt x="109" y="203"/>
                  <a:pt x="122" y="203"/>
                </a:cubicBezTo>
                <a:cubicBezTo>
                  <a:pt x="132" y="203"/>
                  <a:pt x="141" y="200"/>
                  <a:pt x="149" y="195"/>
                </a:cubicBezTo>
                <a:cubicBezTo>
                  <a:pt x="154" y="202"/>
                  <a:pt x="162" y="207"/>
                  <a:pt x="170" y="211"/>
                </a:cubicBezTo>
                <a:cubicBezTo>
                  <a:pt x="170" y="267"/>
                  <a:pt x="170" y="267"/>
                  <a:pt x="170" y="267"/>
                </a:cubicBezTo>
                <a:cubicBezTo>
                  <a:pt x="170" y="273"/>
                  <a:pt x="175" y="277"/>
                  <a:pt x="181" y="277"/>
                </a:cubicBezTo>
                <a:cubicBezTo>
                  <a:pt x="245" y="277"/>
                  <a:pt x="245" y="277"/>
                  <a:pt x="245" y="277"/>
                </a:cubicBezTo>
                <a:cubicBezTo>
                  <a:pt x="251" y="277"/>
                  <a:pt x="256" y="273"/>
                  <a:pt x="256" y="267"/>
                </a:cubicBezTo>
                <a:cubicBezTo>
                  <a:pt x="256" y="267"/>
                  <a:pt x="256" y="249"/>
                  <a:pt x="269" y="241"/>
                </a:cubicBezTo>
                <a:cubicBezTo>
                  <a:pt x="283" y="232"/>
                  <a:pt x="299" y="219"/>
                  <a:pt x="298" y="197"/>
                </a:cubicBezTo>
                <a:cubicBezTo>
                  <a:pt x="298" y="193"/>
                  <a:pt x="298" y="189"/>
                  <a:pt x="297" y="185"/>
                </a:cubicBezTo>
                <a:cubicBezTo>
                  <a:pt x="311" y="176"/>
                  <a:pt x="320" y="161"/>
                  <a:pt x="320" y="144"/>
                </a:cubicBezTo>
                <a:close/>
                <a:moveTo>
                  <a:pt x="280" y="169"/>
                </a:moveTo>
                <a:cubicBezTo>
                  <a:pt x="277" y="170"/>
                  <a:pt x="274" y="173"/>
                  <a:pt x="273" y="175"/>
                </a:cubicBezTo>
                <a:cubicBezTo>
                  <a:pt x="272" y="178"/>
                  <a:pt x="272" y="182"/>
                  <a:pt x="274" y="185"/>
                </a:cubicBezTo>
                <a:cubicBezTo>
                  <a:pt x="276" y="189"/>
                  <a:pt x="277" y="193"/>
                  <a:pt x="277" y="198"/>
                </a:cubicBezTo>
                <a:cubicBezTo>
                  <a:pt x="277" y="205"/>
                  <a:pt x="274" y="213"/>
                  <a:pt x="257" y="223"/>
                </a:cubicBezTo>
                <a:cubicBezTo>
                  <a:pt x="243" y="232"/>
                  <a:pt x="238" y="246"/>
                  <a:pt x="236" y="256"/>
                </a:cubicBezTo>
                <a:cubicBezTo>
                  <a:pt x="192" y="256"/>
                  <a:pt x="192" y="256"/>
                  <a:pt x="192" y="256"/>
                </a:cubicBezTo>
                <a:cubicBezTo>
                  <a:pt x="192" y="202"/>
                  <a:pt x="192" y="202"/>
                  <a:pt x="192" y="202"/>
                </a:cubicBezTo>
                <a:cubicBezTo>
                  <a:pt x="192" y="197"/>
                  <a:pt x="188" y="192"/>
                  <a:pt x="183" y="192"/>
                </a:cubicBezTo>
                <a:cubicBezTo>
                  <a:pt x="173" y="190"/>
                  <a:pt x="165" y="184"/>
                  <a:pt x="161" y="174"/>
                </a:cubicBezTo>
                <a:cubicBezTo>
                  <a:pt x="160" y="171"/>
                  <a:pt x="157" y="168"/>
                  <a:pt x="153" y="167"/>
                </a:cubicBezTo>
                <a:cubicBezTo>
                  <a:pt x="149" y="167"/>
                  <a:pt x="145" y="168"/>
                  <a:pt x="143" y="171"/>
                </a:cubicBezTo>
                <a:cubicBezTo>
                  <a:pt x="138" y="178"/>
                  <a:pt x="130" y="181"/>
                  <a:pt x="122" y="181"/>
                </a:cubicBezTo>
                <a:cubicBezTo>
                  <a:pt x="113" y="181"/>
                  <a:pt x="105" y="176"/>
                  <a:pt x="100" y="168"/>
                </a:cubicBezTo>
                <a:cubicBezTo>
                  <a:pt x="97" y="163"/>
                  <a:pt x="90" y="162"/>
                  <a:pt x="85" y="165"/>
                </a:cubicBezTo>
                <a:cubicBezTo>
                  <a:pt x="78" y="169"/>
                  <a:pt x="71" y="171"/>
                  <a:pt x="64" y="171"/>
                </a:cubicBezTo>
                <a:cubicBezTo>
                  <a:pt x="40" y="171"/>
                  <a:pt x="21" y="152"/>
                  <a:pt x="21" y="128"/>
                </a:cubicBezTo>
                <a:cubicBezTo>
                  <a:pt x="21" y="111"/>
                  <a:pt x="31" y="95"/>
                  <a:pt x="48" y="89"/>
                </a:cubicBezTo>
                <a:cubicBezTo>
                  <a:pt x="53" y="86"/>
                  <a:pt x="55" y="81"/>
                  <a:pt x="54" y="76"/>
                </a:cubicBezTo>
                <a:cubicBezTo>
                  <a:pt x="53" y="73"/>
                  <a:pt x="53" y="71"/>
                  <a:pt x="53" y="69"/>
                </a:cubicBezTo>
                <a:cubicBezTo>
                  <a:pt x="53" y="55"/>
                  <a:pt x="65" y="43"/>
                  <a:pt x="80" y="43"/>
                </a:cubicBezTo>
                <a:cubicBezTo>
                  <a:pt x="83" y="43"/>
                  <a:pt x="87" y="43"/>
                  <a:pt x="90" y="45"/>
                </a:cubicBezTo>
                <a:cubicBezTo>
                  <a:pt x="94" y="46"/>
                  <a:pt x="99" y="45"/>
                  <a:pt x="102" y="42"/>
                </a:cubicBezTo>
                <a:cubicBezTo>
                  <a:pt x="109" y="33"/>
                  <a:pt x="122" y="30"/>
                  <a:pt x="132" y="34"/>
                </a:cubicBezTo>
                <a:cubicBezTo>
                  <a:pt x="137" y="36"/>
                  <a:pt x="142" y="35"/>
                  <a:pt x="145" y="31"/>
                </a:cubicBezTo>
                <a:cubicBezTo>
                  <a:pt x="150" y="25"/>
                  <a:pt x="157" y="21"/>
                  <a:pt x="165" y="21"/>
                </a:cubicBezTo>
                <a:cubicBezTo>
                  <a:pt x="174" y="21"/>
                  <a:pt x="183" y="26"/>
                  <a:pt x="188" y="34"/>
                </a:cubicBezTo>
                <a:cubicBezTo>
                  <a:pt x="189" y="37"/>
                  <a:pt x="192" y="38"/>
                  <a:pt x="195" y="39"/>
                </a:cubicBezTo>
                <a:cubicBezTo>
                  <a:pt x="197" y="39"/>
                  <a:pt x="200" y="39"/>
                  <a:pt x="203" y="37"/>
                </a:cubicBezTo>
                <a:cubicBezTo>
                  <a:pt x="207" y="34"/>
                  <a:pt x="213" y="32"/>
                  <a:pt x="218" y="32"/>
                </a:cubicBezTo>
                <a:cubicBezTo>
                  <a:pt x="232" y="32"/>
                  <a:pt x="243" y="42"/>
                  <a:pt x="245" y="55"/>
                </a:cubicBezTo>
                <a:cubicBezTo>
                  <a:pt x="245" y="58"/>
                  <a:pt x="246" y="61"/>
                  <a:pt x="249" y="62"/>
                </a:cubicBezTo>
                <a:cubicBezTo>
                  <a:pt x="251" y="64"/>
                  <a:pt x="254" y="65"/>
                  <a:pt x="257" y="64"/>
                </a:cubicBezTo>
                <a:cubicBezTo>
                  <a:pt x="258" y="64"/>
                  <a:pt x="260" y="64"/>
                  <a:pt x="261" y="64"/>
                </a:cubicBezTo>
                <a:cubicBezTo>
                  <a:pt x="276" y="64"/>
                  <a:pt x="288" y="76"/>
                  <a:pt x="288" y="91"/>
                </a:cubicBezTo>
                <a:cubicBezTo>
                  <a:pt x="288" y="96"/>
                  <a:pt x="286" y="102"/>
                  <a:pt x="283" y="106"/>
                </a:cubicBezTo>
                <a:cubicBezTo>
                  <a:pt x="281" y="109"/>
                  <a:pt x="280" y="112"/>
                  <a:pt x="281" y="114"/>
                </a:cubicBezTo>
                <a:cubicBezTo>
                  <a:pt x="281" y="117"/>
                  <a:pt x="283" y="120"/>
                  <a:pt x="286" y="121"/>
                </a:cubicBezTo>
                <a:cubicBezTo>
                  <a:pt x="294" y="126"/>
                  <a:pt x="298" y="135"/>
                  <a:pt x="298" y="144"/>
                </a:cubicBezTo>
                <a:cubicBezTo>
                  <a:pt x="298" y="156"/>
                  <a:pt x="291" y="166"/>
                  <a:pt x="280" y="169"/>
                </a:cubicBezTo>
                <a:close/>
                <a:moveTo>
                  <a:pt x="94" y="70"/>
                </a:moveTo>
                <a:cubicBezTo>
                  <a:pt x="103" y="86"/>
                  <a:pt x="106" y="113"/>
                  <a:pt x="106" y="116"/>
                </a:cubicBezTo>
                <a:cubicBezTo>
                  <a:pt x="107" y="121"/>
                  <a:pt x="104" y="125"/>
                  <a:pt x="100" y="127"/>
                </a:cubicBezTo>
                <a:cubicBezTo>
                  <a:pt x="97" y="129"/>
                  <a:pt x="92" y="128"/>
                  <a:pt x="89" y="125"/>
                </a:cubicBezTo>
                <a:cubicBezTo>
                  <a:pt x="86" y="123"/>
                  <a:pt x="72" y="128"/>
                  <a:pt x="59" y="137"/>
                </a:cubicBezTo>
                <a:cubicBezTo>
                  <a:pt x="57" y="138"/>
                  <a:pt x="55" y="139"/>
                  <a:pt x="53" y="139"/>
                </a:cubicBezTo>
                <a:cubicBezTo>
                  <a:pt x="50" y="139"/>
                  <a:pt x="46" y="137"/>
                  <a:pt x="44" y="134"/>
                </a:cubicBezTo>
                <a:cubicBezTo>
                  <a:pt x="41" y="130"/>
                  <a:pt x="42" y="123"/>
                  <a:pt x="47" y="119"/>
                </a:cubicBezTo>
                <a:cubicBezTo>
                  <a:pt x="51" y="116"/>
                  <a:pt x="67" y="105"/>
                  <a:pt x="83" y="104"/>
                </a:cubicBezTo>
                <a:cubicBezTo>
                  <a:pt x="81" y="95"/>
                  <a:pt x="79" y="86"/>
                  <a:pt x="76" y="80"/>
                </a:cubicBezTo>
                <a:cubicBezTo>
                  <a:pt x="73" y="75"/>
                  <a:pt x="75" y="68"/>
                  <a:pt x="80" y="65"/>
                </a:cubicBezTo>
                <a:cubicBezTo>
                  <a:pt x="85" y="62"/>
                  <a:pt x="92" y="64"/>
                  <a:pt x="94" y="70"/>
                </a:cubicBezTo>
                <a:close/>
                <a:moveTo>
                  <a:pt x="131" y="93"/>
                </a:moveTo>
                <a:cubicBezTo>
                  <a:pt x="127" y="90"/>
                  <a:pt x="126" y="85"/>
                  <a:pt x="127" y="80"/>
                </a:cubicBezTo>
                <a:cubicBezTo>
                  <a:pt x="128" y="78"/>
                  <a:pt x="129" y="74"/>
                  <a:pt x="138" y="68"/>
                </a:cubicBezTo>
                <a:cubicBezTo>
                  <a:pt x="137" y="65"/>
                  <a:pt x="138" y="61"/>
                  <a:pt x="140" y="59"/>
                </a:cubicBezTo>
                <a:cubicBezTo>
                  <a:pt x="143" y="54"/>
                  <a:pt x="149" y="52"/>
                  <a:pt x="154" y="55"/>
                </a:cubicBezTo>
                <a:cubicBezTo>
                  <a:pt x="157" y="56"/>
                  <a:pt x="158" y="58"/>
                  <a:pt x="159" y="60"/>
                </a:cubicBezTo>
                <a:cubicBezTo>
                  <a:pt x="159" y="60"/>
                  <a:pt x="160" y="60"/>
                  <a:pt x="161" y="60"/>
                </a:cubicBezTo>
                <a:cubicBezTo>
                  <a:pt x="166" y="61"/>
                  <a:pt x="170" y="65"/>
                  <a:pt x="170" y="70"/>
                </a:cubicBezTo>
                <a:cubicBezTo>
                  <a:pt x="171" y="75"/>
                  <a:pt x="168" y="80"/>
                  <a:pt x="163" y="81"/>
                </a:cubicBezTo>
                <a:cubicBezTo>
                  <a:pt x="158" y="83"/>
                  <a:pt x="152" y="85"/>
                  <a:pt x="149" y="87"/>
                </a:cubicBezTo>
                <a:cubicBezTo>
                  <a:pt x="149" y="89"/>
                  <a:pt x="148" y="91"/>
                  <a:pt x="146" y="93"/>
                </a:cubicBezTo>
                <a:cubicBezTo>
                  <a:pt x="144" y="95"/>
                  <a:pt x="141" y="96"/>
                  <a:pt x="138" y="96"/>
                </a:cubicBezTo>
                <a:cubicBezTo>
                  <a:pt x="136" y="96"/>
                  <a:pt x="133" y="95"/>
                  <a:pt x="131" y="93"/>
                </a:cubicBezTo>
                <a:close/>
                <a:moveTo>
                  <a:pt x="190" y="113"/>
                </a:moveTo>
                <a:cubicBezTo>
                  <a:pt x="181" y="124"/>
                  <a:pt x="187" y="130"/>
                  <a:pt x="188" y="131"/>
                </a:cubicBezTo>
                <a:cubicBezTo>
                  <a:pt x="192" y="134"/>
                  <a:pt x="193" y="140"/>
                  <a:pt x="190" y="144"/>
                </a:cubicBezTo>
                <a:cubicBezTo>
                  <a:pt x="188" y="148"/>
                  <a:pt x="185" y="149"/>
                  <a:pt x="181" y="149"/>
                </a:cubicBezTo>
                <a:cubicBezTo>
                  <a:pt x="180" y="149"/>
                  <a:pt x="178" y="149"/>
                  <a:pt x="177" y="149"/>
                </a:cubicBezTo>
                <a:cubicBezTo>
                  <a:pt x="159" y="141"/>
                  <a:pt x="143" y="148"/>
                  <a:pt x="143" y="148"/>
                </a:cubicBezTo>
                <a:cubicBezTo>
                  <a:pt x="137" y="151"/>
                  <a:pt x="131" y="148"/>
                  <a:pt x="129" y="143"/>
                </a:cubicBezTo>
                <a:cubicBezTo>
                  <a:pt x="126" y="138"/>
                  <a:pt x="128" y="132"/>
                  <a:pt x="134" y="129"/>
                </a:cubicBezTo>
                <a:cubicBezTo>
                  <a:pt x="134" y="129"/>
                  <a:pt x="147" y="123"/>
                  <a:pt x="164" y="124"/>
                </a:cubicBezTo>
                <a:cubicBezTo>
                  <a:pt x="164" y="117"/>
                  <a:pt x="166" y="109"/>
                  <a:pt x="172" y="100"/>
                </a:cubicBezTo>
                <a:cubicBezTo>
                  <a:pt x="176" y="96"/>
                  <a:pt x="183" y="95"/>
                  <a:pt x="187" y="98"/>
                </a:cubicBezTo>
                <a:cubicBezTo>
                  <a:pt x="192" y="102"/>
                  <a:pt x="193" y="108"/>
                  <a:pt x="190" y="113"/>
                </a:cubicBezTo>
                <a:close/>
                <a:moveTo>
                  <a:pt x="213" y="85"/>
                </a:moveTo>
                <a:cubicBezTo>
                  <a:pt x="213" y="79"/>
                  <a:pt x="218" y="75"/>
                  <a:pt x="224" y="75"/>
                </a:cubicBezTo>
                <a:cubicBezTo>
                  <a:pt x="224" y="75"/>
                  <a:pt x="224" y="75"/>
                  <a:pt x="224" y="75"/>
                </a:cubicBezTo>
                <a:cubicBezTo>
                  <a:pt x="229" y="75"/>
                  <a:pt x="240" y="78"/>
                  <a:pt x="254" y="101"/>
                </a:cubicBezTo>
                <a:cubicBezTo>
                  <a:pt x="257" y="106"/>
                  <a:pt x="256" y="113"/>
                  <a:pt x="251" y="116"/>
                </a:cubicBezTo>
                <a:cubicBezTo>
                  <a:pt x="249" y="117"/>
                  <a:pt x="247" y="117"/>
                  <a:pt x="245" y="117"/>
                </a:cubicBezTo>
                <a:cubicBezTo>
                  <a:pt x="241" y="117"/>
                  <a:pt x="238" y="116"/>
                  <a:pt x="236" y="112"/>
                </a:cubicBezTo>
                <a:cubicBezTo>
                  <a:pt x="228" y="100"/>
                  <a:pt x="223" y="96"/>
                  <a:pt x="222" y="96"/>
                </a:cubicBezTo>
                <a:cubicBezTo>
                  <a:pt x="217" y="95"/>
                  <a:pt x="213" y="91"/>
                  <a:pt x="213" y="85"/>
                </a:cubicBezTo>
                <a:close/>
                <a:moveTo>
                  <a:pt x="277" y="139"/>
                </a:moveTo>
                <a:cubicBezTo>
                  <a:pt x="277" y="145"/>
                  <a:pt x="272" y="149"/>
                  <a:pt x="266" y="149"/>
                </a:cubicBezTo>
                <a:cubicBezTo>
                  <a:pt x="250" y="149"/>
                  <a:pt x="245" y="162"/>
                  <a:pt x="244" y="163"/>
                </a:cubicBezTo>
                <a:cubicBezTo>
                  <a:pt x="244" y="163"/>
                  <a:pt x="244" y="164"/>
                  <a:pt x="244" y="164"/>
                </a:cubicBezTo>
                <a:cubicBezTo>
                  <a:pt x="244" y="164"/>
                  <a:pt x="244" y="164"/>
                  <a:pt x="244" y="164"/>
                </a:cubicBezTo>
                <a:cubicBezTo>
                  <a:pt x="244" y="165"/>
                  <a:pt x="239" y="177"/>
                  <a:pt x="233" y="187"/>
                </a:cubicBezTo>
                <a:cubicBezTo>
                  <a:pt x="233" y="189"/>
                  <a:pt x="236" y="192"/>
                  <a:pt x="239" y="193"/>
                </a:cubicBezTo>
                <a:cubicBezTo>
                  <a:pt x="244" y="196"/>
                  <a:pt x="246" y="202"/>
                  <a:pt x="244" y="207"/>
                </a:cubicBezTo>
                <a:cubicBezTo>
                  <a:pt x="242" y="211"/>
                  <a:pt x="238" y="213"/>
                  <a:pt x="234" y="213"/>
                </a:cubicBezTo>
                <a:cubicBezTo>
                  <a:pt x="233" y="213"/>
                  <a:pt x="231" y="213"/>
                  <a:pt x="230" y="212"/>
                </a:cubicBezTo>
                <a:cubicBezTo>
                  <a:pt x="227" y="211"/>
                  <a:pt x="215" y="205"/>
                  <a:pt x="212" y="194"/>
                </a:cubicBezTo>
                <a:cubicBezTo>
                  <a:pt x="210" y="188"/>
                  <a:pt x="211" y="181"/>
                  <a:pt x="215" y="176"/>
                </a:cubicBezTo>
                <a:cubicBezTo>
                  <a:pt x="219" y="169"/>
                  <a:pt x="223" y="160"/>
                  <a:pt x="224" y="157"/>
                </a:cubicBezTo>
                <a:cubicBezTo>
                  <a:pt x="224" y="155"/>
                  <a:pt x="221" y="150"/>
                  <a:pt x="217" y="147"/>
                </a:cubicBezTo>
                <a:cubicBezTo>
                  <a:pt x="212" y="144"/>
                  <a:pt x="212" y="137"/>
                  <a:pt x="215" y="132"/>
                </a:cubicBezTo>
                <a:cubicBezTo>
                  <a:pt x="219" y="127"/>
                  <a:pt x="225" y="127"/>
                  <a:pt x="230" y="130"/>
                </a:cubicBezTo>
                <a:cubicBezTo>
                  <a:pt x="231" y="131"/>
                  <a:pt x="234" y="133"/>
                  <a:pt x="238" y="138"/>
                </a:cubicBezTo>
                <a:cubicBezTo>
                  <a:pt x="245" y="132"/>
                  <a:pt x="254" y="128"/>
                  <a:pt x="267" y="128"/>
                </a:cubicBezTo>
                <a:cubicBezTo>
                  <a:pt x="273" y="128"/>
                  <a:pt x="277" y="133"/>
                  <a:pt x="277" y="139"/>
                </a:cubicBezTo>
                <a:close/>
              </a:path>
            </a:pathLst>
          </a:custGeom>
          <a:solidFill>
            <a:srgbClr val="FDD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D300"/>
              </a:solidFill>
              <a:effectLst/>
              <a:uLnTx/>
              <a:uFillTx/>
              <a:latin typeface="Open Sans"/>
              <a:ea typeface="+mn-ea"/>
              <a:cs typeface="+mn-cs"/>
            </a:endParaRPr>
          </a:p>
        </p:txBody>
      </p:sp>
      <p:sp>
        <p:nvSpPr>
          <p:cNvPr id="56" name="TextBox 55">
            <a:extLst>
              <a:ext uri="{FF2B5EF4-FFF2-40B4-BE49-F238E27FC236}">
                <a16:creationId xmlns:a16="http://schemas.microsoft.com/office/drawing/2014/main" id="{7075C572-D3C9-4A84-ADC4-C73F8A3EF05E}"/>
              </a:ext>
            </a:extLst>
          </p:cNvPr>
          <p:cNvSpPr txBox="1"/>
          <p:nvPr/>
        </p:nvSpPr>
        <p:spPr>
          <a:xfrm>
            <a:off x="267865" y="3919666"/>
            <a:ext cx="4181705" cy="3077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2000" b="1" i="0" u="none" strike="noStrike" cap="none" spc="30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Unleash the Workforce</a:t>
            </a:r>
          </a:p>
        </p:txBody>
      </p:sp>
      <p:sp>
        <p:nvSpPr>
          <p:cNvPr id="57" name="TextBox 56">
            <a:extLst>
              <a:ext uri="{FF2B5EF4-FFF2-40B4-BE49-F238E27FC236}">
                <a16:creationId xmlns:a16="http://schemas.microsoft.com/office/drawing/2014/main" id="{52B18E65-363A-4509-BCD8-13ABA87BD88F}"/>
              </a:ext>
            </a:extLst>
          </p:cNvPr>
          <p:cNvSpPr txBox="1"/>
          <p:nvPr/>
        </p:nvSpPr>
        <p:spPr>
          <a:xfrm>
            <a:off x="7196635" y="3919666"/>
            <a:ext cx="4848154" cy="3077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2000" b="1" i="0" u="none" strike="noStrike" cap="none" spc="30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Adapt the Workplace</a:t>
            </a:r>
          </a:p>
        </p:txBody>
      </p:sp>
      <p:sp>
        <p:nvSpPr>
          <p:cNvPr id="58" name="TextBox 57">
            <a:extLst>
              <a:ext uri="{FF2B5EF4-FFF2-40B4-BE49-F238E27FC236}">
                <a16:creationId xmlns:a16="http://schemas.microsoft.com/office/drawing/2014/main" id="{94524C63-0DDA-442A-9D7E-CC858EC10D4F}"/>
              </a:ext>
            </a:extLst>
          </p:cNvPr>
          <p:cNvSpPr txBox="1"/>
          <p:nvPr/>
        </p:nvSpPr>
        <p:spPr>
          <a:xfrm>
            <a:off x="3931176" y="1468096"/>
            <a:ext cx="4181705" cy="307777"/>
          </a:xfrm>
          <a:prstGeom prst="rect">
            <a:avLst/>
          </a:prstGeom>
          <a:noFill/>
        </p:spPr>
        <p:txBody>
          <a:bodyPr wrap="square" lIns="0" tIns="0" rIns="0" bIns="0" rtlCol="0">
            <a:spAutoFit/>
          </a:bodyPr>
          <a:lstStyle>
            <a:defPPr>
              <a:defRPr lang="en-US"/>
            </a:defPPr>
            <a:lvl1pPr marR="0" lvl="0" indent="0" algn="ctr" fontAlgn="auto">
              <a:lnSpc>
                <a:spcPct val="100000"/>
              </a:lnSpc>
              <a:spcBef>
                <a:spcPts val="600"/>
              </a:spcBef>
              <a:spcAft>
                <a:spcPts val="0"/>
              </a:spcAft>
              <a:buClrTx/>
              <a:buSzPct val="100000"/>
              <a:buFontTx/>
              <a:buNone/>
              <a:tabLst/>
              <a:defRPr kumimoji="0" sz="2000" b="1" i="0" u="none" strike="noStrike" cap="none" spc="30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30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Rearchitect the Work</a:t>
            </a:r>
          </a:p>
        </p:txBody>
      </p:sp>
      <p:sp>
        <p:nvSpPr>
          <p:cNvPr id="93" name="Title 1">
            <a:extLst>
              <a:ext uri="{FF2B5EF4-FFF2-40B4-BE49-F238E27FC236}">
                <a16:creationId xmlns:a16="http://schemas.microsoft.com/office/drawing/2014/main" id="{3832D5B6-78E2-4470-AED8-04465E518BEE}"/>
              </a:ext>
            </a:extLst>
          </p:cNvPr>
          <p:cNvSpPr txBox="1">
            <a:spLocks/>
          </p:cNvSpPr>
          <p:nvPr/>
        </p:nvSpPr>
        <p:spPr>
          <a:xfrm>
            <a:off x="914400" y="540948"/>
            <a:ext cx="10503414" cy="932150"/>
          </a:xfrm>
          <a:prstGeom prst="rect">
            <a:avLst/>
          </a:prstGeom>
        </p:spPr>
        <p:txBody>
          <a:bodyPr vert="horz" lIns="0" tIns="45720" rIns="0" bIns="0" rtlCol="0" anchor="t"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75" normalizeH="0" baseline="0" noProof="0">
                <a:ln>
                  <a:noFill/>
                </a:ln>
                <a:solidFill>
                  <a:srgbClr val="FFFFFF"/>
                </a:solidFill>
                <a:effectLst/>
                <a:uLnTx/>
                <a:uFillTx/>
                <a:latin typeface="Chronicle Display Black"/>
              </a:rPr>
              <a:t>We must look at work, workforce, and workplace through an enhanced lens</a:t>
            </a:r>
          </a:p>
        </p:txBody>
      </p:sp>
    </p:spTree>
    <p:extLst>
      <p:ext uri="{BB962C8B-B14F-4D97-AF65-F5344CB8AC3E}">
        <p14:creationId xmlns:p14="http://schemas.microsoft.com/office/powerpoint/2010/main" val="31816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8A4F47-3F91-4B7D-B44E-4CF7B2AA9CFB}"/>
              </a:ext>
            </a:extLst>
          </p:cNvPr>
          <p:cNvGrpSpPr/>
          <p:nvPr/>
        </p:nvGrpSpPr>
        <p:grpSpPr>
          <a:xfrm>
            <a:off x="914400" y="1748809"/>
            <a:ext cx="10363195" cy="457200"/>
            <a:chOff x="914400" y="1642692"/>
            <a:chExt cx="10480828" cy="457200"/>
          </a:xfrm>
        </p:grpSpPr>
        <p:sp>
          <p:nvSpPr>
            <p:cNvPr id="5" name="Rectangle 4">
              <a:extLst>
                <a:ext uri="{FF2B5EF4-FFF2-40B4-BE49-F238E27FC236}">
                  <a16:creationId xmlns:a16="http://schemas.microsoft.com/office/drawing/2014/main" id="{05DEB1BD-7295-4DD3-95DE-58B9D8307BAA}"/>
                </a:ext>
              </a:extLst>
            </p:cNvPr>
            <p:cNvSpPr/>
            <p:nvPr/>
          </p:nvSpPr>
          <p:spPr>
            <a:xfrm>
              <a:off x="914400" y="1642692"/>
              <a:ext cx="3356419" cy="457200"/>
            </a:xfrm>
            <a:prstGeom prst="rect">
              <a:avLst/>
            </a:prstGeom>
            <a:solidFill>
              <a:srgbClr val="04986E"/>
            </a:solidFill>
            <a:ln>
              <a:solidFill>
                <a:srgbClr val="0498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000000"/>
                  </a:solidFill>
                  <a:effectLst/>
                  <a:uLnTx/>
                  <a:uFillTx/>
                  <a:latin typeface="Open Sans"/>
                  <a:ea typeface="+mn-ea"/>
                  <a:cs typeface="+mn-cs"/>
                </a:rPr>
                <a:t>ACCESS</a:t>
              </a:r>
            </a:p>
          </p:txBody>
        </p:sp>
        <p:sp>
          <p:nvSpPr>
            <p:cNvPr id="6" name="Rectangle 5">
              <a:extLst>
                <a:ext uri="{FF2B5EF4-FFF2-40B4-BE49-F238E27FC236}">
                  <a16:creationId xmlns:a16="http://schemas.microsoft.com/office/drawing/2014/main" id="{B1533371-20BD-40E0-A48F-AF656C0BD38A}"/>
                </a:ext>
              </a:extLst>
            </p:cNvPr>
            <p:cNvSpPr/>
            <p:nvPr/>
          </p:nvSpPr>
          <p:spPr>
            <a:xfrm>
              <a:off x="4476604" y="1642692"/>
              <a:ext cx="3356419" cy="457200"/>
            </a:xfrm>
            <a:prstGeom prst="rect">
              <a:avLst/>
            </a:prstGeom>
            <a:solidFill>
              <a:srgbClr val="FDD300"/>
            </a:solidFill>
            <a:ln>
              <a:solidFill>
                <a:srgbClr val="FDD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000000"/>
                  </a:solidFill>
                  <a:effectLst/>
                  <a:uLnTx/>
                  <a:uFillTx/>
                  <a:latin typeface="Open Sans"/>
                  <a:ea typeface="+mn-ea"/>
                  <a:cs typeface="+mn-cs"/>
                </a:rPr>
                <a:t>CURATE</a:t>
              </a:r>
            </a:p>
          </p:txBody>
        </p:sp>
        <p:sp>
          <p:nvSpPr>
            <p:cNvPr id="7" name="Rectangle 6">
              <a:extLst>
                <a:ext uri="{FF2B5EF4-FFF2-40B4-BE49-F238E27FC236}">
                  <a16:creationId xmlns:a16="http://schemas.microsoft.com/office/drawing/2014/main" id="{24BAF2F4-F25E-4232-80A9-0DD15E32071E}"/>
                </a:ext>
              </a:extLst>
            </p:cNvPr>
            <p:cNvSpPr/>
            <p:nvPr/>
          </p:nvSpPr>
          <p:spPr>
            <a:xfrm>
              <a:off x="8038809" y="1642692"/>
              <a:ext cx="3356419" cy="457200"/>
            </a:xfrm>
            <a:prstGeom prst="rect">
              <a:avLst/>
            </a:prstGeom>
            <a:solidFill>
              <a:srgbClr val="0587C2"/>
            </a:solidFill>
            <a:ln>
              <a:solidFill>
                <a:srgbClr val="0587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000000"/>
                  </a:solidFill>
                  <a:effectLst/>
                  <a:uLnTx/>
                  <a:uFillTx/>
                  <a:latin typeface="Open Sans"/>
                  <a:ea typeface="+mn-ea"/>
                  <a:cs typeface="+mn-cs"/>
                </a:rPr>
                <a:t>ENGAGE</a:t>
              </a:r>
            </a:p>
          </p:txBody>
        </p:sp>
      </p:grpSp>
      <p:sp>
        <p:nvSpPr>
          <p:cNvPr id="8" name="TextBox 7">
            <a:extLst>
              <a:ext uri="{FF2B5EF4-FFF2-40B4-BE49-F238E27FC236}">
                <a16:creationId xmlns:a16="http://schemas.microsoft.com/office/drawing/2014/main" id="{36FA4BC3-A003-43B4-93F2-3BA6BDE553C0}"/>
              </a:ext>
            </a:extLst>
          </p:cNvPr>
          <p:cNvSpPr txBox="1"/>
          <p:nvPr/>
        </p:nvSpPr>
        <p:spPr>
          <a:xfrm>
            <a:off x="914395" y="2268461"/>
            <a:ext cx="3263841" cy="646331"/>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Create talent markets and mobility practices to source the best </a:t>
            </a:r>
            <a:r>
              <a:rPr kumimoji="0" lang="en-US" sz="1400" b="1" i="0" u="none" strike="noStrike" kern="0" cap="none" spc="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people, capabilities,</a:t>
            </a:r>
            <a:r>
              <a:rPr kumimoji="0" lang="en-US" sz="1400" b="0" i="0" u="none" strike="noStrike" kern="0" cap="none" spc="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 </a:t>
            </a:r>
            <a:r>
              <a:rPr kumimoji="0" lang="en-US" sz="1400" b="1" i="0" u="none" strike="noStrike" kern="0" cap="none" spc="0" normalizeH="0" baseline="0" noProof="0">
                <a:ln>
                  <a:noFill/>
                </a:ln>
                <a:solidFill>
                  <a:srgbClr val="04986E"/>
                </a:solidFill>
                <a:effectLst/>
                <a:uLnTx/>
                <a:uFillTx/>
                <a:latin typeface="Open Sans"/>
                <a:ea typeface="Open Sans" panose="020B0606030504020204" pitchFamily="34" charset="0"/>
                <a:cs typeface="Open Sans" panose="020B0606030504020204" pitchFamily="34" charset="0"/>
              </a:rPr>
              <a:t>and skills </a:t>
            </a:r>
          </a:p>
        </p:txBody>
      </p:sp>
      <p:sp>
        <p:nvSpPr>
          <p:cNvPr id="9" name="TextBox 8">
            <a:extLst>
              <a:ext uri="{FF2B5EF4-FFF2-40B4-BE49-F238E27FC236}">
                <a16:creationId xmlns:a16="http://schemas.microsoft.com/office/drawing/2014/main" id="{48A58102-9C96-46C5-91A7-59D307995B0D}"/>
              </a:ext>
            </a:extLst>
          </p:cNvPr>
          <p:cNvSpPr txBox="1"/>
          <p:nvPr/>
        </p:nvSpPr>
        <p:spPr>
          <a:xfrm>
            <a:off x="4464080" y="2268461"/>
            <a:ext cx="3263840" cy="861774"/>
          </a:xfrm>
          <a:prstGeom prst="rect">
            <a:avLst/>
          </a:prstGeom>
          <a:noFill/>
        </p:spPr>
        <p:txBody>
          <a:bodyPr vert="horz" wrap="square" lIns="0" tIns="0" rIns="0" bIns="0" rtlCol="0">
            <a:spAutoFit/>
          </a:bodyPr>
          <a:lstStyle>
            <a:defPPr>
              <a:defRPr lang="en-US"/>
            </a:defPPr>
            <a:lvl1pPr marR="0" lvl="0" indent="0" fontAlgn="b">
              <a:lnSpc>
                <a:spcPct val="120000"/>
              </a:lnSpc>
              <a:spcBef>
                <a:spcPts val="600"/>
              </a:spcBef>
              <a:spcAft>
                <a:spcPts val="0"/>
              </a:spcAft>
              <a:buClrTx/>
              <a:buSzPct val="100000"/>
              <a:buFontTx/>
              <a:buNone/>
              <a:tabLst/>
              <a:defRPr sz="1100" b="1">
                <a:solidFill>
                  <a:prstClr val="black"/>
                </a:solidFill>
                <a:cs typeface="Calibri"/>
              </a:defRPr>
            </a:lvl1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Deliver </a:t>
            </a:r>
            <a:r>
              <a:rPr kumimoji="0" lang="en-US" sz="1400" b="1" i="0" u="none" strike="noStrike" kern="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consumer-grade development </a:t>
            </a: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experiences and services to optimize the way people</a:t>
            </a:r>
            <a:r>
              <a:rPr kumimoji="0" lang="en-US" sz="1400" b="0" i="0" u="none" strike="noStrike" kern="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rPr>
              <a:t> </a:t>
            </a:r>
            <a:r>
              <a:rPr kumimoji="0" lang="en-US" sz="1400" b="1" i="0" u="none" strike="noStrike" kern="0" cap="none" spc="0" normalizeH="0" baseline="0" noProof="0">
                <a:ln>
                  <a:noFill/>
                </a:ln>
                <a:solidFill>
                  <a:srgbClr val="FDD300"/>
                </a:solidFill>
                <a:effectLst/>
                <a:uLnTx/>
                <a:uFillTx/>
                <a:latin typeface="Open Sans"/>
                <a:ea typeface="Open Sans" panose="020B0606030504020204" pitchFamily="34" charset="0"/>
                <a:cs typeface="Open Sans" panose="020B0606030504020204" pitchFamily="34" charset="0"/>
              </a:rPr>
              <a:t>grow their career, mentor, and learn</a:t>
            </a:r>
          </a:p>
        </p:txBody>
      </p:sp>
      <p:sp>
        <p:nvSpPr>
          <p:cNvPr id="10" name="TextBox 9">
            <a:extLst>
              <a:ext uri="{FF2B5EF4-FFF2-40B4-BE49-F238E27FC236}">
                <a16:creationId xmlns:a16="http://schemas.microsoft.com/office/drawing/2014/main" id="{7E63EA98-1266-4692-B53D-0BC8BF60B149}"/>
              </a:ext>
            </a:extLst>
          </p:cNvPr>
          <p:cNvSpPr txBox="1"/>
          <p:nvPr/>
        </p:nvSpPr>
        <p:spPr>
          <a:xfrm>
            <a:off x="8013758" y="2268461"/>
            <a:ext cx="3263839" cy="861774"/>
          </a:xfrm>
          <a:prstGeom prst="rect">
            <a:avLst/>
          </a:prstGeom>
          <a:noFill/>
        </p:spPr>
        <p:txBody>
          <a:bodyPr vert="horz" wrap="square" lIns="0" tIns="0" rIns="0" bIns="0" rtlCol="0">
            <a:spAutoFit/>
          </a:bodyPr>
          <a:lstStyle>
            <a:defPPr>
              <a:defRPr lang="en-US"/>
            </a:defPPr>
            <a:lvl1pPr marR="0" lvl="0" indent="0" fontAlgn="b">
              <a:lnSpc>
                <a:spcPct val="120000"/>
              </a:lnSpc>
              <a:spcBef>
                <a:spcPts val="600"/>
              </a:spcBef>
              <a:spcAft>
                <a:spcPts val="0"/>
              </a:spcAft>
              <a:buClrTx/>
              <a:buSzPct val="100000"/>
              <a:buFontTx/>
              <a:buNone/>
              <a:tabLst/>
              <a:defRPr sz="1100" b="1">
                <a:solidFill>
                  <a:prstClr val="black"/>
                </a:solidFill>
                <a:cs typeface="Calibri"/>
              </a:defRPr>
            </a:lvl1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Integrate, redesign, and create </a:t>
            </a:r>
            <a:r>
              <a:rPr kumimoji="0" lang="en-US" sz="1400" b="1" i="0" u="none" strike="noStrike" kern="0" cap="none" spc="0" normalizeH="0" baseline="0" noProof="0">
                <a:ln>
                  <a:noFill/>
                </a:ln>
                <a:solidFill>
                  <a:srgbClr val="3098D4"/>
                </a:solidFill>
                <a:effectLst/>
                <a:uLnTx/>
                <a:uFillTx/>
                <a:latin typeface="Open Sans"/>
                <a:ea typeface="Open Sans" panose="020B0606030504020204" pitchFamily="34" charset="0"/>
                <a:cs typeface="Open Sans" panose="020B0606030504020204" pitchFamily="34" charset="0"/>
              </a:rPr>
              <a:t>workforce</a:t>
            </a:r>
            <a:r>
              <a:rPr kumimoji="0" lang="en-US" sz="1400" b="0" i="0" u="none" strike="noStrike" kern="0" cap="none" spc="0" normalizeH="0" baseline="0" noProof="0">
                <a:ln>
                  <a:noFill/>
                </a:ln>
                <a:solidFill>
                  <a:srgbClr val="3098D4"/>
                </a:solidFill>
                <a:effectLst/>
                <a:uLnTx/>
                <a:uFillTx/>
                <a:latin typeface="Open Sans"/>
                <a:ea typeface="Open Sans" panose="020B0606030504020204" pitchFamily="34" charset="0"/>
                <a:cs typeface="Open Sans" panose="020B0606030504020204" pitchFamily="34" charset="0"/>
              </a:rPr>
              <a:t> </a:t>
            </a:r>
            <a:r>
              <a:rPr kumimoji="0" lang="en-US" sz="1400" b="1" i="0" u="none" strike="noStrike" kern="0" cap="none" spc="0" normalizeH="0" baseline="0" noProof="0">
                <a:ln>
                  <a:noFill/>
                </a:ln>
                <a:solidFill>
                  <a:srgbClr val="3098D4"/>
                </a:solidFill>
                <a:effectLst/>
                <a:uLnTx/>
                <a:uFillTx/>
                <a:latin typeface="Open Sans"/>
                <a:ea typeface="Open Sans" panose="020B0606030504020204" pitchFamily="34" charset="0"/>
                <a:cs typeface="Open Sans" panose="020B0606030504020204" pitchFamily="34" charset="0"/>
              </a:rPr>
              <a:t>platforms and policies </a:t>
            </a: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that maximize </a:t>
            </a:r>
            <a:r>
              <a:rPr kumimoji="0" lang="en-US" sz="1400" b="1" i="0" u="none" strike="noStrike" kern="0" cap="none" spc="0" normalizeH="0" baseline="0" noProof="0">
                <a:ln>
                  <a:noFill/>
                </a:ln>
                <a:solidFill>
                  <a:srgbClr val="3098D4"/>
                </a:solidFill>
                <a:effectLst/>
                <a:uLnTx/>
                <a:uFillTx/>
                <a:latin typeface="Open Sans"/>
                <a:ea typeface="Open Sans" panose="020B0606030504020204" pitchFamily="34" charset="0"/>
                <a:cs typeface="Open Sans" panose="020B0606030504020204" pitchFamily="34" charset="0"/>
              </a:rPr>
              <a:t>performance and engagement </a:t>
            </a:r>
            <a:r>
              <a:rPr kumimoji="0" lang="en-US" sz="1400" b="0"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for a diverse workforce</a:t>
            </a:r>
            <a:endParaRPr kumimoji="0" lang="en-US" sz="1400" b="1" i="0" u="none" strike="noStrike" kern="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endParaRPr>
          </a:p>
        </p:txBody>
      </p:sp>
      <p:sp>
        <p:nvSpPr>
          <p:cNvPr id="26" name="Title 1">
            <a:extLst>
              <a:ext uri="{FF2B5EF4-FFF2-40B4-BE49-F238E27FC236}">
                <a16:creationId xmlns:a16="http://schemas.microsoft.com/office/drawing/2014/main" id="{3429FD1D-DD76-4169-87B8-03D2C99C00E2}"/>
              </a:ext>
            </a:extLst>
          </p:cNvPr>
          <p:cNvSpPr txBox="1">
            <a:spLocks/>
          </p:cNvSpPr>
          <p:nvPr/>
        </p:nvSpPr>
        <p:spPr>
          <a:xfrm>
            <a:off x="914400" y="540948"/>
            <a:ext cx="10503414" cy="932150"/>
          </a:xfrm>
          <a:prstGeom prst="rect">
            <a:avLst/>
          </a:prstGeom>
        </p:spPr>
        <p:txBody>
          <a:bodyPr vert="horz" lIns="0" tIns="45720" rIns="0" bIns="0" rtlCol="0" anchor="t"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75" normalizeH="0" baseline="0" noProof="0">
                <a:ln>
                  <a:noFill/>
                </a:ln>
                <a:solidFill>
                  <a:srgbClr val="FFFFFF"/>
                </a:solidFill>
                <a:effectLst/>
                <a:uLnTx/>
                <a:uFillTx/>
                <a:latin typeface="Chronicle Display Black"/>
              </a:rPr>
              <a:t>Talent management is shifting to directing a workforce ecosystem of machines and people</a:t>
            </a:r>
          </a:p>
        </p:txBody>
      </p:sp>
      <p:sp>
        <p:nvSpPr>
          <p:cNvPr id="20" name="Rectangle 19">
            <a:extLst>
              <a:ext uri="{FF2B5EF4-FFF2-40B4-BE49-F238E27FC236}">
                <a16:creationId xmlns:a16="http://schemas.microsoft.com/office/drawing/2014/main" id="{9121414E-3618-4EE0-9EE0-DD14CD70CE38}"/>
              </a:ext>
            </a:extLst>
          </p:cNvPr>
          <p:cNvSpPr/>
          <p:nvPr/>
        </p:nvSpPr>
        <p:spPr>
          <a:xfrm>
            <a:off x="955579" y="3523730"/>
            <a:ext cx="3222657" cy="738664"/>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Open Sans"/>
                <a:ea typeface="+mn-ea"/>
                <a:cs typeface="+mn-cs"/>
              </a:rPr>
              <a:t>87%</a:t>
            </a:r>
            <a:r>
              <a:rPr kumimoji="0" lang="en-US" sz="1400" b="0" i="1" u="none" strike="noStrike" kern="1200" cap="none" spc="0" normalizeH="0" baseline="0" noProof="0">
                <a:ln>
                  <a:noFill/>
                </a:ln>
                <a:solidFill>
                  <a:srgbClr val="FFFFFF"/>
                </a:solidFill>
                <a:effectLst/>
                <a:uLnTx/>
                <a:uFillTx/>
                <a:latin typeface="Open Sans"/>
                <a:ea typeface="+mn-ea"/>
                <a:cs typeface="+mn-cs"/>
              </a:rPr>
              <a:t> of respondents define their workforce in broader terms than just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full- and part-time employees </a:t>
            </a: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sp>
        <p:nvSpPr>
          <p:cNvPr id="27" name="Rectangle 26">
            <a:extLst>
              <a:ext uri="{FF2B5EF4-FFF2-40B4-BE49-F238E27FC236}">
                <a16:creationId xmlns:a16="http://schemas.microsoft.com/office/drawing/2014/main" id="{CC502EE5-0749-4E9C-A461-949988B01A67}"/>
              </a:ext>
            </a:extLst>
          </p:cNvPr>
          <p:cNvSpPr/>
          <p:nvPr/>
        </p:nvSpPr>
        <p:spPr>
          <a:xfrm>
            <a:off x="4436624" y="3523730"/>
            <a:ext cx="3318747" cy="116955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p</a:t>
            </a:r>
            <a:r>
              <a:rPr kumimoji="0" lang="en-US" sz="1400" b="0" i="1" u="none" strike="noStrike" kern="1200" cap="none" spc="0" normalizeH="0" baseline="0" noProof="0" err="1">
                <a:ln>
                  <a:noFill/>
                </a:ln>
                <a:solidFill>
                  <a:srgbClr val="FFFFFF"/>
                </a:solidFill>
                <a:effectLst/>
                <a:uLnTx/>
                <a:uFillTx/>
                <a:latin typeface="Open Sans"/>
                <a:ea typeface="+mn-ea"/>
                <a:cs typeface="+mn-cs"/>
              </a:rPr>
              <a:t>artner</a:t>
            </a:r>
            <a:r>
              <a:rPr kumimoji="0" lang="en-US" sz="1400" b="0" i="1" u="none" strike="noStrike" kern="1200" cap="none" spc="0" normalizeH="0" baseline="0" noProof="0">
                <a:ln>
                  <a:noFill/>
                </a:ln>
                <a:solidFill>
                  <a:srgbClr val="FFFFFF"/>
                </a:solidFill>
                <a:effectLst/>
                <a:uLnTx/>
                <a:uFillTx/>
                <a:latin typeface="Open Sans"/>
                <a:ea typeface="+mn-ea"/>
                <a:cs typeface="+mn-cs"/>
              </a:rPr>
              <a:t>ed with Mesa                                     	  Community College to teach students how to assemble and test equipment that create the “central nervous system” of Boeing’s airplanes</a:t>
            </a:r>
          </a:p>
        </p:txBody>
      </p:sp>
      <p:grpSp>
        <p:nvGrpSpPr>
          <p:cNvPr id="12" name="Group 11">
            <a:extLst>
              <a:ext uri="{FF2B5EF4-FFF2-40B4-BE49-F238E27FC236}">
                <a16:creationId xmlns:a16="http://schemas.microsoft.com/office/drawing/2014/main" id="{79F9CEA2-E7DA-4A38-B21E-6B265E721462}"/>
              </a:ext>
            </a:extLst>
          </p:cNvPr>
          <p:cNvGrpSpPr/>
          <p:nvPr/>
        </p:nvGrpSpPr>
        <p:grpSpPr>
          <a:xfrm>
            <a:off x="914395" y="5227473"/>
            <a:ext cx="3318753" cy="1009606"/>
            <a:chOff x="914395" y="4606424"/>
            <a:chExt cx="3318753" cy="1009606"/>
          </a:xfrm>
        </p:grpSpPr>
        <p:pic>
          <p:nvPicPr>
            <p:cNvPr id="19" name="Picture 18">
              <a:extLst>
                <a:ext uri="{FF2B5EF4-FFF2-40B4-BE49-F238E27FC236}">
                  <a16:creationId xmlns:a16="http://schemas.microsoft.com/office/drawing/2014/main" id="{B954AC32-36FF-4A4F-9972-F0A8299855CB}"/>
                </a:ext>
              </a:extLst>
            </p:cNvPr>
            <p:cNvPicPr>
              <a:picLocks noChangeAspect="1"/>
            </p:cNvPicPr>
            <p:nvPr/>
          </p:nvPicPr>
          <p:blipFill rotWithShape="1">
            <a:blip r:embed="rId3"/>
            <a:srcRect t="23729" b="25509"/>
            <a:stretch/>
          </p:blipFill>
          <p:spPr>
            <a:xfrm>
              <a:off x="962452" y="4606424"/>
              <a:ext cx="1161268" cy="368426"/>
            </a:xfrm>
            <a:prstGeom prst="rect">
              <a:avLst/>
            </a:prstGeom>
          </p:spPr>
        </p:pic>
        <p:sp>
          <p:nvSpPr>
            <p:cNvPr id="28" name="Rectangle 27">
              <a:extLst>
                <a:ext uri="{FF2B5EF4-FFF2-40B4-BE49-F238E27FC236}">
                  <a16:creationId xmlns:a16="http://schemas.microsoft.com/office/drawing/2014/main" id="{F25966EE-AB82-4A73-8F2F-736D963500C5}"/>
                </a:ext>
              </a:extLst>
            </p:cNvPr>
            <p:cNvSpPr/>
            <p:nvPr/>
          </p:nvSpPr>
          <p:spPr>
            <a:xfrm>
              <a:off x="914395" y="4661923"/>
              <a:ext cx="3318753" cy="954107"/>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is piloting </a:t>
              </a:r>
              <a:r>
                <a:rPr kumimoji="0" lang="en-US" sz="1400" b="1" i="1" u="none" strike="noStrike" kern="1200" cap="none" spc="0" normalizeH="0" baseline="0" noProof="0">
                  <a:ln>
                    <a:noFill/>
                  </a:ln>
                  <a:solidFill>
                    <a:srgbClr val="FFFFFF"/>
                  </a:solidFill>
                  <a:effectLst/>
                  <a:uLnTx/>
                  <a:uFillTx/>
                  <a:latin typeface="Open Sans"/>
                  <a:ea typeface="+mn-ea"/>
                  <a:cs typeface="+mn-cs"/>
                </a:rPr>
                <a:t>Skills Path</a:t>
              </a:r>
              <a:r>
                <a:rPr kumimoji="0" lang="en-US" sz="1400" b="0" i="1" u="none" strike="noStrike" kern="1200" cap="none" spc="0" normalizeH="0" baseline="0" noProof="0">
                  <a:ln>
                    <a:noFill/>
                  </a:ln>
                  <a:solidFill>
                    <a:srgbClr val="FFFFFF"/>
                  </a:solidFill>
                  <a:effectLst/>
                  <a:uLnTx/>
                  <a:uFillTx/>
                  <a:latin typeface="Open Sans"/>
                  <a:ea typeface="+mn-ea"/>
                  <a:cs typeface="+mn-cs"/>
                </a:rPr>
                <a:t>, a new method for skills-based hiring with commitments from BlackRock, Gap Inc., TaskRabbit, and more</a:t>
              </a:r>
            </a:p>
          </p:txBody>
        </p:sp>
      </p:grpSp>
      <p:grpSp>
        <p:nvGrpSpPr>
          <p:cNvPr id="2" name="Group 1">
            <a:extLst>
              <a:ext uri="{FF2B5EF4-FFF2-40B4-BE49-F238E27FC236}">
                <a16:creationId xmlns:a16="http://schemas.microsoft.com/office/drawing/2014/main" id="{09251BEE-0FB6-45B4-ADE9-358019A8D413}"/>
              </a:ext>
            </a:extLst>
          </p:cNvPr>
          <p:cNvGrpSpPr/>
          <p:nvPr/>
        </p:nvGrpSpPr>
        <p:grpSpPr>
          <a:xfrm>
            <a:off x="7950268" y="3523730"/>
            <a:ext cx="3318747" cy="1092606"/>
            <a:chOff x="914394" y="5057230"/>
            <a:chExt cx="3318747" cy="1092606"/>
          </a:xfrm>
        </p:grpSpPr>
        <p:sp>
          <p:nvSpPr>
            <p:cNvPr id="33" name="Rectangle 32">
              <a:extLst>
                <a:ext uri="{FF2B5EF4-FFF2-40B4-BE49-F238E27FC236}">
                  <a16:creationId xmlns:a16="http://schemas.microsoft.com/office/drawing/2014/main" id="{8863B7FE-3B18-4A03-9350-FC3F16300690}"/>
                </a:ext>
              </a:extLst>
            </p:cNvPr>
            <p:cNvSpPr/>
            <p:nvPr/>
          </p:nvSpPr>
          <p:spPr>
            <a:xfrm>
              <a:off x="914394" y="5195729"/>
              <a:ext cx="3318747" cy="954107"/>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b</a:t>
              </a:r>
              <a:r>
                <a:rPr kumimoji="0" lang="en-US" sz="1400" b="0" i="1" u="none" strike="noStrike" kern="1200" cap="none" spc="0" normalizeH="0" baseline="0" noProof="0" err="1">
                  <a:ln>
                    <a:noFill/>
                  </a:ln>
                  <a:solidFill>
                    <a:srgbClr val="FFFFFF"/>
                  </a:solidFill>
                  <a:effectLst/>
                  <a:uLnTx/>
                  <a:uFillTx/>
                  <a:latin typeface="Open Sans"/>
                  <a:ea typeface="+mn-ea"/>
                  <a:cs typeface="+mn-cs"/>
                </a:rPr>
                <a:t>uilt</a:t>
              </a:r>
              <a:r>
                <a:rPr kumimoji="0" lang="en-US" sz="1400" b="0" i="1" u="none" strike="noStrike" kern="1200" cap="none" spc="0" normalizeH="0" baseline="0" noProof="0">
                  <a:ln>
                    <a:noFill/>
                  </a:ln>
                  <a:solidFill>
                    <a:srgbClr val="FFFFFF"/>
                  </a:solidFill>
                  <a:effectLst/>
                  <a:uLnTx/>
                  <a:uFillTx/>
                  <a:latin typeface="Open Sans"/>
                  <a:ea typeface="+mn-ea"/>
                  <a:cs typeface="+mn-cs"/>
                </a:rPr>
                <a:t> an agency-wide internal</a:t>
              </a:r>
              <a:br>
                <a:rPr kumimoji="0" lang="en-US" sz="1400" b="0" i="1" u="none" strike="noStrike" kern="1200" cap="none" spc="0" normalizeH="0" baseline="0" noProof="0">
                  <a:ln>
                    <a:noFill/>
                  </a:ln>
                  <a:solidFill>
                    <a:srgbClr val="FFFFFF"/>
                  </a:solidFill>
                  <a:effectLst/>
                  <a:uLnTx/>
                  <a:uFillTx/>
                  <a:latin typeface="Open Sans"/>
                  <a:ea typeface="+mn-ea"/>
                  <a:cs typeface="+mn-cs"/>
                </a:rPr>
              </a:br>
              <a:r>
                <a:rPr kumimoji="0" lang="en-US" sz="1400" b="0" i="1" u="none" strike="noStrike" kern="1200" cap="none" spc="0" normalizeH="0" baseline="0" noProof="0">
                  <a:ln>
                    <a:noFill/>
                  </a:ln>
                  <a:solidFill>
                    <a:srgbClr val="FFFFFF"/>
                  </a:solidFill>
                  <a:effectLst/>
                  <a:uLnTx/>
                  <a:uFillTx/>
                  <a:latin typeface="Open Sans"/>
                  <a:ea typeface="+mn-ea"/>
                  <a:cs typeface="+mn-cs"/>
                </a:rPr>
                <a:t> talent marketplace creating a </a:t>
              </a:r>
              <a:br>
                <a:rPr kumimoji="0" lang="en-US" sz="1400" b="0" i="1" u="none" strike="noStrike" kern="1200" cap="none" spc="0" normalizeH="0" baseline="0" noProof="0">
                  <a:ln>
                    <a:noFill/>
                  </a:ln>
                  <a:solidFill>
                    <a:srgbClr val="FFFFFF"/>
                  </a:solidFill>
                  <a:effectLst/>
                  <a:uLnTx/>
                  <a:uFillTx/>
                  <a:latin typeface="Open Sans"/>
                  <a:ea typeface="+mn-ea"/>
                  <a:cs typeface="+mn-cs"/>
                </a:rPr>
              </a:br>
              <a:r>
                <a:rPr kumimoji="0" lang="en-US" sz="1400" b="0" i="1" u="none" strike="noStrike" kern="1200" cap="none" spc="0" normalizeH="0" baseline="0" noProof="0">
                  <a:ln>
                    <a:noFill/>
                  </a:ln>
                  <a:solidFill>
                    <a:srgbClr val="FFFFFF"/>
                  </a:solidFill>
                  <a:effectLst/>
                  <a:uLnTx/>
                  <a:uFillTx/>
                  <a:latin typeface="Open Sans"/>
                  <a:ea typeface="+mn-ea"/>
                  <a:cs typeface="+mn-cs"/>
                </a:rPr>
                <a:t>transparent and accessible way for internal talent to seek opportunities</a:t>
              </a:r>
              <a:r>
                <a:rPr kumimoji="0" lang="en-US" sz="1400" b="0" i="1" u="none" strike="noStrike" kern="1200" cap="none" spc="0" normalizeH="0" baseline="30000" noProof="0">
                  <a:ln>
                    <a:noFill/>
                  </a:ln>
                  <a:solidFill>
                    <a:srgbClr val="FFFFFF"/>
                  </a:solidFill>
                  <a:effectLst/>
                  <a:uLnTx/>
                  <a:uFillTx/>
                  <a:latin typeface="Open Sans"/>
                  <a:ea typeface="+mn-ea"/>
                  <a:cs typeface="+mn-cs"/>
                </a:rPr>
                <a:t>1</a:t>
              </a: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pic>
          <p:nvPicPr>
            <p:cNvPr id="34" name="Picture 8" descr="NASA Logo Wallpapers - Top Free NASA Logo Backgrounds - WallpaperAccess">
              <a:extLst>
                <a:ext uri="{FF2B5EF4-FFF2-40B4-BE49-F238E27FC236}">
                  <a16:creationId xmlns:a16="http://schemas.microsoft.com/office/drawing/2014/main" id="{0F0D3857-C7F0-4183-9F18-63633689C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09" t="23803" r="32156" b="23485"/>
            <a:stretch/>
          </p:blipFill>
          <p:spPr bwMode="auto">
            <a:xfrm>
              <a:off x="1272477" y="5057230"/>
              <a:ext cx="541217" cy="44408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D51ED893-47E2-4E2C-9985-1E22444AE517}"/>
              </a:ext>
            </a:extLst>
          </p:cNvPr>
          <p:cNvPicPr>
            <a:picLocks noChangeAspect="1"/>
          </p:cNvPicPr>
          <p:nvPr/>
        </p:nvPicPr>
        <p:blipFill>
          <a:blip r:embed="rId5"/>
          <a:stretch>
            <a:fillRect/>
          </a:stretch>
        </p:blipFill>
        <p:spPr>
          <a:xfrm>
            <a:off x="4548055" y="3554706"/>
            <a:ext cx="852324" cy="387541"/>
          </a:xfrm>
          <a:prstGeom prst="rect">
            <a:avLst/>
          </a:prstGeom>
        </p:spPr>
      </p:pic>
      <p:sp>
        <p:nvSpPr>
          <p:cNvPr id="42" name="Rectangle 41">
            <a:extLst>
              <a:ext uri="{FF2B5EF4-FFF2-40B4-BE49-F238E27FC236}">
                <a16:creationId xmlns:a16="http://schemas.microsoft.com/office/drawing/2014/main" id="{F0CED2BA-7B96-45BB-B75B-FB5477F7AD16}"/>
              </a:ext>
            </a:extLst>
          </p:cNvPr>
          <p:cNvSpPr/>
          <p:nvPr/>
        </p:nvSpPr>
        <p:spPr>
          <a:xfrm>
            <a:off x="7958847" y="5147501"/>
            <a:ext cx="3175899" cy="116955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Employees in JP Morgan’s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‘Autism at Work’ program,</a:t>
            </a:r>
            <a:r>
              <a:rPr kumimoji="0" lang="en-US" sz="1400" b="0" i="0" u="none" strike="noStrike" kern="1200" cap="none" spc="0" normalizeH="0" baseline="0" noProof="0">
                <a:ln>
                  <a:noFill/>
                </a:ln>
                <a:solidFill>
                  <a:srgbClr val="FFFFFF"/>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achieve, on average, 48% to 140% more work than their typical colleagues, depending on the roles</a:t>
            </a:r>
          </a:p>
        </p:txBody>
      </p:sp>
      <p:pic>
        <p:nvPicPr>
          <p:cNvPr id="2055" name="Picture 7" descr="JPMorgan Chase Logo Transparent Background | PNG Play">
            <a:extLst>
              <a:ext uri="{FF2B5EF4-FFF2-40B4-BE49-F238E27FC236}">
                <a16:creationId xmlns:a16="http://schemas.microsoft.com/office/drawing/2014/main" id="{454A71F5-04B8-4862-A2C8-302B7AB29A0F}"/>
              </a:ext>
            </a:extLst>
          </p:cNvPr>
          <p:cNvPicPr>
            <a:picLocks noChangeAspect="1" noChangeArrowheads="1"/>
          </p:cNvPicPr>
          <p:nvPr/>
        </p:nvPicPr>
        <p:blipFill rotWithShape="1">
          <a:blip r:embed="rId6">
            <a:lum bright="70000" contrast="-70000"/>
            <a:extLst>
              <a:ext uri="{28A0092B-C50C-407E-A947-70E740481C1C}">
                <a14:useLocalDpi xmlns:a14="http://schemas.microsoft.com/office/drawing/2010/main" val="0"/>
              </a:ext>
            </a:extLst>
          </a:blip>
          <a:srcRect l="51264"/>
          <a:stretch/>
        </p:blipFill>
        <p:spPr bwMode="auto">
          <a:xfrm>
            <a:off x="9020472" y="4724918"/>
            <a:ext cx="1178340" cy="45711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8FB0B05D-60FF-4E57-A584-DE89123633BC}"/>
              </a:ext>
            </a:extLst>
          </p:cNvPr>
          <p:cNvSpPr/>
          <p:nvPr/>
        </p:nvSpPr>
        <p:spPr>
          <a:xfrm>
            <a:off x="4631153" y="5140494"/>
            <a:ext cx="2929688" cy="1169551"/>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Open Sans"/>
                <a:ea typeface="+mn-ea"/>
                <a:cs typeface="+mn-cs"/>
              </a:rPr>
              <a:t> It is estimated that </a:t>
            </a:r>
            <a:r>
              <a:rPr kumimoji="0" lang="en-US" sz="1400" b="1" i="1" u="none" strike="noStrike" kern="1200" cap="none" spc="0" normalizeH="0" baseline="0" noProof="0">
                <a:ln>
                  <a:noFill/>
                </a:ln>
                <a:solidFill>
                  <a:srgbClr val="FFFFFF"/>
                </a:solidFill>
                <a:effectLst/>
                <a:uLnTx/>
                <a:uFillTx/>
                <a:latin typeface="Open Sans"/>
                <a:ea typeface="+mn-ea"/>
                <a:cs typeface="+mn-cs"/>
              </a:rPr>
              <a:t>1-in-6 people</a:t>
            </a:r>
            <a:r>
              <a:rPr kumimoji="0" lang="en-US" sz="1400" b="1" i="1" u="none" strike="noStrike" kern="1200" cap="none" spc="0" normalizeH="0" baseline="0" noProof="0">
                <a:ln>
                  <a:noFill/>
                </a:ln>
                <a:solidFill>
                  <a:srgbClr val="3098D4"/>
                </a:solidFill>
                <a:effectLst/>
                <a:uLnTx/>
                <a:uFillTx/>
                <a:latin typeface="Open Sans"/>
                <a:ea typeface="+mn-ea"/>
                <a:cs typeface="+mn-cs"/>
              </a:rPr>
              <a:t> </a:t>
            </a:r>
            <a:r>
              <a:rPr kumimoji="0" lang="en-US" sz="1400" b="0" i="1" u="none" strike="noStrike" kern="1200" cap="none" spc="0" normalizeH="0" baseline="0" noProof="0">
                <a:ln>
                  <a:noFill/>
                </a:ln>
                <a:solidFill>
                  <a:srgbClr val="FFFFFF"/>
                </a:solidFill>
                <a:effectLst/>
                <a:uLnTx/>
                <a:uFillTx/>
                <a:latin typeface="Open Sans"/>
                <a:ea typeface="+mn-ea"/>
                <a:cs typeface="+mn-cs"/>
              </a:rPr>
              <a:t>have some sort of neuro-minority status, yet unemployment rates for neuro-minority people are far higher than for others - up to </a:t>
            </a:r>
            <a:r>
              <a:rPr kumimoji="0" lang="en-US" sz="1400" b="1" i="1" u="none" strike="noStrike" kern="1200" cap="none" spc="0" normalizeH="0" baseline="0" noProof="0">
                <a:ln>
                  <a:noFill/>
                </a:ln>
                <a:solidFill>
                  <a:srgbClr val="FFFFFF"/>
                </a:solidFill>
                <a:effectLst/>
                <a:uLnTx/>
                <a:uFillTx/>
                <a:latin typeface="Open Sans"/>
                <a:ea typeface="+mn-ea"/>
                <a:cs typeface="+mn-cs"/>
              </a:rPr>
              <a:t>80%</a:t>
            </a:r>
          </a:p>
        </p:txBody>
      </p:sp>
      <p:cxnSp>
        <p:nvCxnSpPr>
          <p:cNvPr id="49" name="Straight Connector 48">
            <a:extLst>
              <a:ext uri="{FF2B5EF4-FFF2-40B4-BE49-F238E27FC236}">
                <a16:creationId xmlns:a16="http://schemas.microsoft.com/office/drawing/2014/main" id="{0408989F-D627-47F5-A586-A983A02482AF}"/>
              </a:ext>
            </a:extLst>
          </p:cNvPr>
          <p:cNvCxnSpPr>
            <a:cxnSpLocks/>
          </p:cNvCxnSpPr>
          <p:nvPr/>
        </p:nvCxnSpPr>
        <p:spPr>
          <a:xfrm>
            <a:off x="1264247" y="3282211"/>
            <a:ext cx="262309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F8BD447-93B8-4921-860C-CEA8F485F953}"/>
              </a:ext>
            </a:extLst>
          </p:cNvPr>
          <p:cNvCxnSpPr>
            <a:cxnSpLocks/>
          </p:cNvCxnSpPr>
          <p:nvPr/>
        </p:nvCxnSpPr>
        <p:spPr>
          <a:xfrm>
            <a:off x="4781170" y="3282211"/>
            <a:ext cx="262309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15BF471-7C0B-41CE-8163-4FFEF6D2FBF8}"/>
              </a:ext>
            </a:extLst>
          </p:cNvPr>
          <p:cNvCxnSpPr>
            <a:cxnSpLocks/>
          </p:cNvCxnSpPr>
          <p:nvPr/>
        </p:nvCxnSpPr>
        <p:spPr>
          <a:xfrm>
            <a:off x="8298093" y="3282211"/>
            <a:ext cx="262309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78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55EDB38C-F5C6-41F9-BBE5-0027E08D6E33}"/>
              </a:ext>
            </a:extLst>
          </p:cNvPr>
          <p:cNvSpPr txBox="1">
            <a:spLocks/>
          </p:cNvSpPr>
          <p:nvPr/>
        </p:nvSpPr>
        <p:spPr>
          <a:xfrm>
            <a:off x="914399" y="804672"/>
            <a:ext cx="10503414" cy="932150"/>
          </a:xfrm>
          <a:prstGeom prst="rect">
            <a:avLst/>
          </a:prstGeom>
        </p:spPr>
        <p:txBody>
          <a:bodyPr vert="horz" lIns="0" tIns="45720" rIns="0" bIns="0" rtlCol="0" anchor="t"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75" normalizeH="0" baseline="0" noProof="0">
                <a:ln>
                  <a:noFill/>
                </a:ln>
                <a:solidFill>
                  <a:srgbClr val="FFFFFF"/>
                </a:solidFill>
                <a:effectLst/>
                <a:uLnTx/>
                <a:uFillTx/>
                <a:latin typeface="Chronicle Display Black"/>
              </a:rPr>
              <a:t>Challenging orthodoxies will be crucial for success</a:t>
            </a:r>
          </a:p>
        </p:txBody>
      </p:sp>
      <p:sp>
        <p:nvSpPr>
          <p:cNvPr id="40" name="Rectangle 39">
            <a:extLst>
              <a:ext uri="{FF2B5EF4-FFF2-40B4-BE49-F238E27FC236}">
                <a16:creationId xmlns:a16="http://schemas.microsoft.com/office/drawing/2014/main" id="{59ADEE4C-9897-4D00-9D8B-0D3CACA3244C}"/>
              </a:ext>
            </a:extLst>
          </p:cNvPr>
          <p:cNvSpPr/>
          <p:nvPr/>
        </p:nvSpPr>
        <p:spPr>
          <a:xfrm>
            <a:off x="4440891" y="1376145"/>
            <a:ext cx="3366923" cy="3658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marR="0" lvl="0" indent="0" algn="ctr" defTabSz="914400" rtl="0" eaLnBrk="1" fontAlgn="auto" latinLnBrk="0" hangingPunct="1">
              <a:lnSpc>
                <a:spcPct val="120000"/>
              </a:lnSpc>
              <a:spcBef>
                <a:spcPts val="0"/>
              </a:spcBef>
              <a:spcAft>
                <a:spcPts val="600"/>
              </a:spcAft>
              <a:buClr>
                <a:srgbClr val="000000"/>
              </a:buClr>
              <a:buSzTx/>
              <a:buFontTx/>
              <a:buNone/>
              <a:tabLst/>
              <a:defRPr/>
            </a:pPr>
            <a:r>
              <a:rPr kumimoji="0" lang="en-US" sz="1600" b="1" i="0" u="none" strike="noStrike" kern="1200" cap="none" spc="0" normalizeH="0" baseline="0" noProof="0">
                <a:ln>
                  <a:noFill/>
                </a:ln>
                <a:solidFill>
                  <a:srgbClr val="000000"/>
                </a:solidFill>
                <a:effectLst/>
                <a:uLnTx/>
                <a:uFillTx/>
                <a:latin typeface="Open Sans"/>
                <a:ea typeface="+mn-ea"/>
                <a:cs typeface="+mn-cs"/>
              </a:rPr>
              <a:t>An ideal customer experience</a:t>
            </a:r>
          </a:p>
        </p:txBody>
      </p:sp>
      <p:sp>
        <p:nvSpPr>
          <p:cNvPr id="55" name="Content Placeholder 2">
            <a:extLst>
              <a:ext uri="{FF2B5EF4-FFF2-40B4-BE49-F238E27FC236}">
                <a16:creationId xmlns:a16="http://schemas.microsoft.com/office/drawing/2014/main" id="{D79ED2FF-C5D3-414A-BC14-7F7361B6AC6B}"/>
              </a:ext>
            </a:extLst>
          </p:cNvPr>
          <p:cNvSpPr txBox="1">
            <a:spLocks/>
          </p:cNvSpPr>
          <p:nvPr/>
        </p:nvSpPr>
        <p:spPr>
          <a:xfrm>
            <a:off x="914399" y="1281631"/>
            <a:ext cx="10515601"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rPr>
              <a:t>There are many traditionally-held ideas about working remotely and its shortcomings that must be challenged to move into the future of work.</a:t>
            </a:r>
          </a:p>
        </p:txBody>
      </p:sp>
      <p:sp>
        <p:nvSpPr>
          <p:cNvPr id="43" name="Text Placeholder 11">
            <a:extLst>
              <a:ext uri="{FF2B5EF4-FFF2-40B4-BE49-F238E27FC236}">
                <a16:creationId xmlns:a16="http://schemas.microsoft.com/office/drawing/2014/main" id="{AFA42C91-EC2E-44E2-914B-3EE89B5DCA52}"/>
              </a:ext>
            </a:extLst>
          </p:cNvPr>
          <p:cNvSpPr txBox="1">
            <a:spLocks/>
          </p:cNvSpPr>
          <p:nvPr/>
        </p:nvSpPr>
        <p:spPr>
          <a:xfrm>
            <a:off x="1586582" y="4582483"/>
            <a:ext cx="2342860"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Wingdings" charset="2"/>
              <a:buNone/>
              <a:tabLst/>
              <a:defRPr/>
            </a:pPr>
            <a:r>
              <a:rPr kumimoji="0" lang="en-US" sz="1600" b="1" i="0" u="none" strike="noStrike" kern="1200" cap="none" spc="0" normalizeH="0" baseline="0" noProof="0">
                <a:ln>
                  <a:noFill/>
                </a:ln>
                <a:solidFill>
                  <a:srgbClr val="FFFFFF"/>
                </a:solidFill>
                <a:effectLst/>
                <a:uLnTx/>
                <a:uFillTx/>
                <a:latin typeface="Open Sans"/>
                <a:ea typeface="Chronicle Display Black" charset="0"/>
                <a:cs typeface="Chronicle Display Black" charset="0"/>
              </a:rPr>
              <a:t>Innovation</a:t>
            </a:r>
          </a:p>
        </p:txBody>
      </p:sp>
      <p:cxnSp>
        <p:nvCxnSpPr>
          <p:cNvPr id="49" name="Straight Connector 48">
            <a:extLst>
              <a:ext uri="{FF2B5EF4-FFF2-40B4-BE49-F238E27FC236}">
                <a16:creationId xmlns:a16="http://schemas.microsoft.com/office/drawing/2014/main" id="{889609DB-48F0-4DB3-8CB8-88B4804BE82B}"/>
              </a:ext>
            </a:extLst>
          </p:cNvPr>
          <p:cNvCxnSpPr>
            <a:cxnSpLocks/>
          </p:cNvCxnSpPr>
          <p:nvPr/>
        </p:nvCxnSpPr>
        <p:spPr>
          <a:xfrm>
            <a:off x="3334233" y="4848163"/>
            <a:ext cx="0" cy="623774"/>
          </a:xfrm>
          <a:prstGeom prst="line">
            <a:avLst/>
          </a:prstGeom>
          <a:ln w="38100">
            <a:solidFill>
              <a:srgbClr val="FDD300"/>
            </a:solidFill>
          </a:ln>
        </p:spPr>
        <p:style>
          <a:lnRef idx="1">
            <a:schemeClr val="accent1"/>
          </a:lnRef>
          <a:fillRef idx="0">
            <a:schemeClr val="accent1"/>
          </a:fillRef>
          <a:effectRef idx="0">
            <a:schemeClr val="accent1"/>
          </a:effectRef>
          <a:fontRef idx="minor">
            <a:schemeClr val="tx1"/>
          </a:fontRef>
        </p:style>
      </p:cxnSp>
      <p:sp>
        <p:nvSpPr>
          <p:cNvPr id="76" name="Text Placeholder 16">
            <a:extLst>
              <a:ext uri="{FF2B5EF4-FFF2-40B4-BE49-F238E27FC236}">
                <a16:creationId xmlns:a16="http://schemas.microsoft.com/office/drawing/2014/main" id="{10C7AF21-43DA-4BFE-8BBA-9EA11A4E49E8}"/>
              </a:ext>
            </a:extLst>
          </p:cNvPr>
          <p:cNvSpPr txBox="1">
            <a:spLocks/>
          </p:cNvSpPr>
          <p:nvPr/>
        </p:nvSpPr>
        <p:spPr>
          <a:xfrm>
            <a:off x="3547533" y="4582483"/>
            <a:ext cx="7882468"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tab pos="182880"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Open Sans"/>
              </a:rPr>
              <a:t>“We </a:t>
            </a:r>
            <a:r>
              <a:rPr kumimoji="0" lang="en-US" sz="1600" b="1" i="0" u="none" strike="noStrike" kern="1200" cap="none" spc="0" normalizeH="0" baseline="0" noProof="0">
                <a:ln>
                  <a:noFill/>
                </a:ln>
                <a:solidFill>
                  <a:srgbClr val="FDD300"/>
                </a:solidFill>
                <a:effectLst/>
                <a:uLnTx/>
                <a:uFillTx/>
                <a:latin typeface="Open Sans"/>
                <a:ea typeface="+mn-ea"/>
                <a:cs typeface="Open Sans"/>
              </a:rPr>
              <a:t>won’t be able to innovate </a:t>
            </a:r>
            <a:r>
              <a:rPr kumimoji="0" lang="en-US" sz="1600" b="0" i="0" u="none" strike="noStrike" kern="1200" cap="none" spc="0" normalizeH="0" baseline="0" noProof="0">
                <a:ln>
                  <a:noFill/>
                </a:ln>
                <a:solidFill>
                  <a:srgbClr val="FFFFFF"/>
                </a:solidFill>
                <a:effectLst/>
                <a:uLnTx/>
                <a:uFillTx/>
                <a:latin typeface="Open Sans"/>
                <a:ea typeface="+mn-ea"/>
                <a:cs typeface="Open Sans"/>
              </a:rPr>
              <a:t>if we can’t have serendipitous interactions at the coffee bar”</a:t>
            </a:r>
          </a:p>
        </p:txBody>
      </p:sp>
      <p:grpSp>
        <p:nvGrpSpPr>
          <p:cNvPr id="87" name="Graphic 4">
            <a:extLst>
              <a:ext uri="{FF2B5EF4-FFF2-40B4-BE49-F238E27FC236}">
                <a16:creationId xmlns:a16="http://schemas.microsoft.com/office/drawing/2014/main" id="{7730C4BB-9899-426E-B4B8-90BA9AD84949}"/>
              </a:ext>
            </a:extLst>
          </p:cNvPr>
          <p:cNvGrpSpPr/>
          <p:nvPr/>
        </p:nvGrpSpPr>
        <p:grpSpPr>
          <a:xfrm>
            <a:off x="866358" y="4848163"/>
            <a:ext cx="548640" cy="548640"/>
            <a:chOff x="2560447" y="2371173"/>
            <a:chExt cx="361670" cy="361333"/>
          </a:xfrm>
          <a:solidFill>
            <a:srgbClr val="FDD300"/>
          </a:solidFill>
        </p:grpSpPr>
        <p:sp>
          <p:nvSpPr>
            <p:cNvPr id="88" name="Graphic 4">
              <a:extLst>
                <a:ext uri="{FF2B5EF4-FFF2-40B4-BE49-F238E27FC236}">
                  <a16:creationId xmlns:a16="http://schemas.microsoft.com/office/drawing/2014/main" id="{6306703E-D893-4B99-89E4-877B16B4E03B}"/>
                </a:ext>
              </a:extLst>
            </p:cNvPr>
            <p:cNvSpPr/>
            <p:nvPr/>
          </p:nvSpPr>
          <p:spPr>
            <a:xfrm>
              <a:off x="2560447" y="2371173"/>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0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3"/>
                    <a:pt x="180835" y="361333"/>
                  </a:cubicBezTo>
                  <a:cubicBezTo>
                    <a:pt x="280518" y="361333"/>
                    <a:pt x="361670" y="280257"/>
                    <a:pt x="361670" y="180667"/>
                  </a:cubicBezTo>
                  <a:cubicBezTo>
                    <a:pt x="361670" y="81077"/>
                    <a:pt x="281157" y="0"/>
                    <a:pt x="180835" y="0"/>
                  </a:cubicBezTo>
                  <a:close/>
                  <a:moveTo>
                    <a:pt x="180835" y="349204"/>
                  </a:moveTo>
                  <a:cubicBezTo>
                    <a:pt x="88181" y="349204"/>
                    <a:pt x="12780" y="273873"/>
                    <a:pt x="12780" y="181305"/>
                  </a:cubicBezTo>
                  <a:cubicBezTo>
                    <a:pt x="12780" y="88738"/>
                    <a:pt x="88181" y="13406"/>
                    <a:pt x="180835" y="13406"/>
                  </a:cubicBezTo>
                  <a:cubicBezTo>
                    <a:pt x="273489" y="13406"/>
                    <a:pt x="348890" y="88738"/>
                    <a:pt x="348890" y="181305"/>
                  </a:cubicBezTo>
                  <a:cubicBezTo>
                    <a:pt x="348890" y="273873"/>
                    <a:pt x="274128" y="349204"/>
                    <a:pt x="180835"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9" name="Graphic 4">
              <a:extLst>
                <a:ext uri="{FF2B5EF4-FFF2-40B4-BE49-F238E27FC236}">
                  <a16:creationId xmlns:a16="http://schemas.microsoft.com/office/drawing/2014/main" id="{60E83A7C-9E0A-40AA-8885-1E50B9D55AF1}"/>
                </a:ext>
              </a:extLst>
            </p:cNvPr>
            <p:cNvSpPr/>
            <p:nvPr/>
          </p:nvSpPr>
          <p:spPr>
            <a:xfrm>
              <a:off x="2657415" y="2443422"/>
              <a:ext cx="168768" cy="216945"/>
            </a:xfrm>
            <a:custGeom>
              <a:avLst/>
              <a:gdLst>
                <a:gd name="connsiteX0" fmla="*/ 129236 w 168768"/>
                <a:gd name="connsiteY0" fmla="*/ 8827 h 216945"/>
                <a:gd name="connsiteX1" fmla="*/ 71727 w 168768"/>
                <a:gd name="connsiteY1" fmla="*/ 3720 h 216945"/>
                <a:gd name="connsiteX2" fmla="*/ 18690 w 168768"/>
                <a:gd name="connsiteY2" fmla="*/ 63730 h 216945"/>
                <a:gd name="connsiteX3" fmla="*/ 18052 w 168768"/>
                <a:gd name="connsiteY3" fmla="*/ 68837 h 216945"/>
                <a:gd name="connsiteX4" fmla="*/ 15495 w 168768"/>
                <a:gd name="connsiteY4" fmla="*/ 78413 h 216945"/>
                <a:gd name="connsiteX5" fmla="*/ 799 w 168768"/>
                <a:gd name="connsiteY5" fmla="*/ 109694 h 216945"/>
                <a:gd name="connsiteX6" fmla="*/ 799 w 168768"/>
                <a:gd name="connsiteY6" fmla="*/ 110333 h 216945"/>
                <a:gd name="connsiteX7" fmla="*/ 2077 w 168768"/>
                <a:gd name="connsiteY7" fmla="*/ 122462 h 216945"/>
                <a:gd name="connsiteX8" fmla="*/ 11662 w 168768"/>
                <a:gd name="connsiteY8" fmla="*/ 127569 h 216945"/>
                <a:gd name="connsiteX9" fmla="*/ 18052 w 168768"/>
                <a:gd name="connsiteY9" fmla="*/ 128208 h 216945"/>
                <a:gd name="connsiteX10" fmla="*/ 18052 w 168768"/>
                <a:gd name="connsiteY10" fmla="*/ 146083 h 216945"/>
                <a:gd name="connsiteX11" fmla="*/ 22524 w 168768"/>
                <a:gd name="connsiteY11" fmla="*/ 160766 h 216945"/>
                <a:gd name="connsiteX12" fmla="*/ 39777 w 168768"/>
                <a:gd name="connsiteY12" fmla="*/ 168427 h 216945"/>
                <a:gd name="connsiteX13" fmla="*/ 55113 w 168768"/>
                <a:gd name="connsiteY13" fmla="*/ 169065 h 216945"/>
                <a:gd name="connsiteX14" fmla="*/ 55113 w 168768"/>
                <a:gd name="connsiteY14" fmla="*/ 210561 h 216945"/>
                <a:gd name="connsiteX15" fmla="*/ 61503 w 168768"/>
                <a:gd name="connsiteY15" fmla="*/ 216945 h 216945"/>
                <a:gd name="connsiteX16" fmla="*/ 136265 w 168768"/>
                <a:gd name="connsiteY16" fmla="*/ 216945 h 216945"/>
                <a:gd name="connsiteX17" fmla="*/ 142655 w 168768"/>
                <a:gd name="connsiteY17" fmla="*/ 210561 h 216945"/>
                <a:gd name="connsiteX18" fmla="*/ 142655 w 168768"/>
                <a:gd name="connsiteY18" fmla="*/ 141614 h 216945"/>
                <a:gd name="connsiteX19" fmla="*/ 150323 w 168768"/>
                <a:gd name="connsiteY19" fmla="*/ 123101 h 216945"/>
                <a:gd name="connsiteX20" fmla="*/ 166298 w 168768"/>
                <a:gd name="connsiteY20" fmla="*/ 53515 h 216945"/>
                <a:gd name="connsiteX21" fmla="*/ 129236 w 168768"/>
                <a:gd name="connsiteY21" fmla="*/ 8827 h 216945"/>
                <a:gd name="connsiteX22" fmla="*/ 140099 w 168768"/>
                <a:gd name="connsiteY22" fmla="*/ 115440 h 216945"/>
                <a:gd name="connsiteX23" fmla="*/ 129876 w 168768"/>
                <a:gd name="connsiteY23" fmla="*/ 140976 h 216945"/>
                <a:gd name="connsiteX24" fmla="*/ 129876 w 168768"/>
                <a:gd name="connsiteY24" fmla="*/ 142253 h 216945"/>
                <a:gd name="connsiteX25" fmla="*/ 129876 w 168768"/>
                <a:gd name="connsiteY25" fmla="*/ 205454 h 216945"/>
                <a:gd name="connsiteX26" fmla="*/ 67893 w 168768"/>
                <a:gd name="connsiteY26" fmla="*/ 205454 h 216945"/>
                <a:gd name="connsiteX27" fmla="*/ 67893 w 168768"/>
                <a:gd name="connsiteY27" fmla="*/ 163958 h 216945"/>
                <a:gd name="connsiteX28" fmla="*/ 65976 w 168768"/>
                <a:gd name="connsiteY28" fmla="*/ 159489 h 216945"/>
                <a:gd name="connsiteX29" fmla="*/ 61503 w 168768"/>
                <a:gd name="connsiteY29" fmla="*/ 157574 h 216945"/>
                <a:gd name="connsiteX30" fmla="*/ 41055 w 168768"/>
                <a:gd name="connsiteY30" fmla="*/ 156936 h 216945"/>
                <a:gd name="connsiteX31" fmla="*/ 32748 w 168768"/>
                <a:gd name="connsiteY31" fmla="*/ 153744 h 216945"/>
                <a:gd name="connsiteX32" fmla="*/ 30832 w 168768"/>
                <a:gd name="connsiteY32" fmla="*/ 147998 h 216945"/>
                <a:gd name="connsiteX33" fmla="*/ 30832 w 168768"/>
                <a:gd name="connsiteY33" fmla="*/ 147360 h 216945"/>
                <a:gd name="connsiteX34" fmla="*/ 30832 w 168768"/>
                <a:gd name="connsiteY34" fmla="*/ 123101 h 216945"/>
                <a:gd name="connsiteX35" fmla="*/ 24442 w 168768"/>
                <a:gd name="connsiteY35" fmla="*/ 116717 h 216945"/>
                <a:gd name="connsiteX36" fmla="*/ 12940 w 168768"/>
                <a:gd name="connsiteY36" fmla="*/ 116078 h 216945"/>
                <a:gd name="connsiteX37" fmla="*/ 12940 w 168768"/>
                <a:gd name="connsiteY37" fmla="*/ 116078 h 216945"/>
                <a:gd name="connsiteX38" fmla="*/ 12940 w 168768"/>
                <a:gd name="connsiteY38" fmla="*/ 115440 h 216945"/>
                <a:gd name="connsiteX39" fmla="*/ 26997 w 168768"/>
                <a:gd name="connsiteY39" fmla="*/ 86074 h 216945"/>
                <a:gd name="connsiteX40" fmla="*/ 30832 w 168768"/>
                <a:gd name="connsiteY40" fmla="*/ 70752 h 216945"/>
                <a:gd name="connsiteX41" fmla="*/ 31470 w 168768"/>
                <a:gd name="connsiteY41" fmla="*/ 65645 h 216945"/>
                <a:gd name="connsiteX42" fmla="*/ 75561 w 168768"/>
                <a:gd name="connsiteY42" fmla="*/ 15850 h 216945"/>
                <a:gd name="connsiteX43" fmla="*/ 123486 w 168768"/>
                <a:gd name="connsiteY43" fmla="*/ 20318 h 216945"/>
                <a:gd name="connsiteX44" fmla="*/ 154157 w 168768"/>
                <a:gd name="connsiteY44" fmla="*/ 57346 h 216945"/>
                <a:gd name="connsiteX45" fmla="*/ 140099 w 168768"/>
                <a:gd name="connsiteY45" fmla="*/ 115440 h 2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8768" h="216945">
                  <a:moveTo>
                    <a:pt x="129236" y="8827"/>
                  </a:moveTo>
                  <a:cubicBezTo>
                    <a:pt x="110706" y="-749"/>
                    <a:pt x="89619" y="-2664"/>
                    <a:pt x="71727" y="3720"/>
                  </a:cubicBezTo>
                  <a:cubicBezTo>
                    <a:pt x="42333" y="13934"/>
                    <a:pt x="21885" y="37555"/>
                    <a:pt x="18690" y="63730"/>
                  </a:cubicBezTo>
                  <a:cubicBezTo>
                    <a:pt x="18690" y="65645"/>
                    <a:pt x="18052" y="67560"/>
                    <a:pt x="18052" y="68837"/>
                  </a:cubicBezTo>
                  <a:cubicBezTo>
                    <a:pt x="17413" y="73306"/>
                    <a:pt x="17413" y="75221"/>
                    <a:pt x="15495" y="78413"/>
                  </a:cubicBezTo>
                  <a:cubicBezTo>
                    <a:pt x="11662" y="84797"/>
                    <a:pt x="799" y="108418"/>
                    <a:pt x="799" y="109694"/>
                  </a:cubicBezTo>
                  <a:cubicBezTo>
                    <a:pt x="799" y="109694"/>
                    <a:pt x="799" y="110333"/>
                    <a:pt x="799" y="110333"/>
                  </a:cubicBezTo>
                  <a:cubicBezTo>
                    <a:pt x="160" y="111610"/>
                    <a:pt x="-1118" y="117355"/>
                    <a:pt x="2077" y="122462"/>
                  </a:cubicBezTo>
                  <a:cubicBezTo>
                    <a:pt x="3355" y="124377"/>
                    <a:pt x="6550" y="127569"/>
                    <a:pt x="11662" y="127569"/>
                  </a:cubicBezTo>
                  <a:cubicBezTo>
                    <a:pt x="14218" y="127569"/>
                    <a:pt x="16135" y="127569"/>
                    <a:pt x="18052" y="128208"/>
                  </a:cubicBezTo>
                  <a:lnTo>
                    <a:pt x="18052" y="146083"/>
                  </a:lnTo>
                  <a:cubicBezTo>
                    <a:pt x="18052" y="147998"/>
                    <a:pt x="18052" y="155021"/>
                    <a:pt x="22524" y="160766"/>
                  </a:cubicBezTo>
                  <a:cubicBezTo>
                    <a:pt x="26358" y="165235"/>
                    <a:pt x="32109" y="167788"/>
                    <a:pt x="39777" y="168427"/>
                  </a:cubicBezTo>
                  <a:cubicBezTo>
                    <a:pt x="46806" y="169065"/>
                    <a:pt x="51918" y="169065"/>
                    <a:pt x="55113" y="169065"/>
                  </a:cubicBezTo>
                  <a:lnTo>
                    <a:pt x="55113" y="210561"/>
                  </a:lnTo>
                  <a:cubicBezTo>
                    <a:pt x="55113" y="214392"/>
                    <a:pt x="57669" y="216945"/>
                    <a:pt x="61503" y="216945"/>
                  </a:cubicBezTo>
                  <a:lnTo>
                    <a:pt x="136265" y="216945"/>
                  </a:lnTo>
                  <a:cubicBezTo>
                    <a:pt x="140099" y="216945"/>
                    <a:pt x="142655" y="214392"/>
                    <a:pt x="142655" y="210561"/>
                  </a:cubicBezTo>
                  <a:lnTo>
                    <a:pt x="142655" y="141614"/>
                  </a:lnTo>
                  <a:cubicBezTo>
                    <a:pt x="143294" y="137784"/>
                    <a:pt x="145850" y="127569"/>
                    <a:pt x="150323" y="123101"/>
                  </a:cubicBezTo>
                  <a:cubicBezTo>
                    <a:pt x="154796" y="117993"/>
                    <a:pt x="175883" y="90542"/>
                    <a:pt x="166298" y="53515"/>
                  </a:cubicBezTo>
                  <a:cubicBezTo>
                    <a:pt x="161186" y="35002"/>
                    <a:pt x="147767" y="18403"/>
                    <a:pt x="129236" y="8827"/>
                  </a:cubicBezTo>
                  <a:close/>
                  <a:moveTo>
                    <a:pt x="140099" y="115440"/>
                  </a:moveTo>
                  <a:cubicBezTo>
                    <a:pt x="132431" y="124377"/>
                    <a:pt x="129876" y="139061"/>
                    <a:pt x="129876" y="140976"/>
                  </a:cubicBezTo>
                  <a:cubicBezTo>
                    <a:pt x="129876" y="141614"/>
                    <a:pt x="129876" y="141614"/>
                    <a:pt x="129876" y="142253"/>
                  </a:cubicBezTo>
                  <a:lnTo>
                    <a:pt x="129876" y="205454"/>
                  </a:lnTo>
                  <a:lnTo>
                    <a:pt x="67893" y="205454"/>
                  </a:lnTo>
                  <a:lnTo>
                    <a:pt x="67893" y="163958"/>
                  </a:lnTo>
                  <a:cubicBezTo>
                    <a:pt x="67893" y="162043"/>
                    <a:pt x="67254" y="160766"/>
                    <a:pt x="65976" y="159489"/>
                  </a:cubicBezTo>
                  <a:cubicBezTo>
                    <a:pt x="64698" y="158213"/>
                    <a:pt x="62781" y="157574"/>
                    <a:pt x="61503" y="157574"/>
                  </a:cubicBezTo>
                  <a:cubicBezTo>
                    <a:pt x="61503" y="157574"/>
                    <a:pt x="57030" y="157574"/>
                    <a:pt x="41055" y="156936"/>
                  </a:cubicBezTo>
                  <a:cubicBezTo>
                    <a:pt x="37221" y="156936"/>
                    <a:pt x="34665" y="155659"/>
                    <a:pt x="32748" y="153744"/>
                  </a:cubicBezTo>
                  <a:cubicBezTo>
                    <a:pt x="30832" y="151190"/>
                    <a:pt x="30832" y="147998"/>
                    <a:pt x="30832" y="147998"/>
                  </a:cubicBezTo>
                  <a:cubicBezTo>
                    <a:pt x="30832" y="147998"/>
                    <a:pt x="30832" y="147360"/>
                    <a:pt x="30832" y="147360"/>
                  </a:cubicBezTo>
                  <a:lnTo>
                    <a:pt x="30832" y="123101"/>
                  </a:lnTo>
                  <a:cubicBezTo>
                    <a:pt x="30832" y="119270"/>
                    <a:pt x="28275" y="116717"/>
                    <a:pt x="24442" y="116717"/>
                  </a:cubicBezTo>
                  <a:cubicBezTo>
                    <a:pt x="24442" y="116717"/>
                    <a:pt x="20608" y="116717"/>
                    <a:pt x="12940" y="116078"/>
                  </a:cubicBezTo>
                  <a:cubicBezTo>
                    <a:pt x="12940" y="116078"/>
                    <a:pt x="12940" y="116078"/>
                    <a:pt x="12940" y="116078"/>
                  </a:cubicBezTo>
                  <a:cubicBezTo>
                    <a:pt x="12940" y="116078"/>
                    <a:pt x="12940" y="115440"/>
                    <a:pt x="12940" y="115440"/>
                  </a:cubicBezTo>
                  <a:cubicBezTo>
                    <a:pt x="16135" y="108418"/>
                    <a:pt x="24442" y="90542"/>
                    <a:pt x="26997" y="86074"/>
                  </a:cubicBezTo>
                  <a:cubicBezTo>
                    <a:pt x="30192" y="80328"/>
                    <a:pt x="30832" y="75859"/>
                    <a:pt x="30832" y="70752"/>
                  </a:cubicBezTo>
                  <a:cubicBezTo>
                    <a:pt x="30832" y="69475"/>
                    <a:pt x="30832" y="67560"/>
                    <a:pt x="31470" y="65645"/>
                  </a:cubicBezTo>
                  <a:cubicBezTo>
                    <a:pt x="34026" y="41386"/>
                    <a:pt x="55752" y="22872"/>
                    <a:pt x="75561" y="15850"/>
                  </a:cubicBezTo>
                  <a:cubicBezTo>
                    <a:pt x="90258" y="10742"/>
                    <a:pt x="108150" y="12019"/>
                    <a:pt x="123486" y="20318"/>
                  </a:cubicBezTo>
                  <a:cubicBezTo>
                    <a:pt x="138821" y="28618"/>
                    <a:pt x="149684" y="42024"/>
                    <a:pt x="154157" y="57346"/>
                  </a:cubicBezTo>
                  <a:cubicBezTo>
                    <a:pt x="161825" y="87989"/>
                    <a:pt x="143933" y="110971"/>
                    <a:pt x="140099" y="11544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0" name="Graphic 4">
              <a:extLst>
                <a:ext uri="{FF2B5EF4-FFF2-40B4-BE49-F238E27FC236}">
                  <a16:creationId xmlns:a16="http://schemas.microsoft.com/office/drawing/2014/main" id="{359FB540-CDD4-4067-919E-B91731ECC83F}"/>
                </a:ext>
              </a:extLst>
            </p:cNvPr>
            <p:cNvSpPr/>
            <p:nvPr/>
          </p:nvSpPr>
          <p:spPr>
            <a:xfrm>
              <a:off x="2701026" y="2472088"/>
              <a:ext cx="95849" cy="92519"/>
            </a:xfrm>
            <a:custGeom>
              <a:avLst/>
              <a:gdLst>
                <a:gd name="connsiteX0" fmla="*/ 88181 w 95849"/>
                <a:gd name="connsiteY0" fmla="*/ 34426 h 92519"/>
                <a:gd name="connsiteX1" fmla="*/ 86903 w 95849"/>
                <a:gd name="connsiteY1" fmla="*/ 19104 h 92519"/>
                <a:gd name="connsiteX2" fmla="*/ 73484 w 95849"/>
                <a:gd name="connsiteY2" fmla="*/ 12720 h 92519"/>
                <a:gd name="connsiteX3" fmla="*/ 63260 w 95849"/>
                <a:gd name="connsiteY3" fmla="*/ 1229 h 92519"/>
                <a:gd name="connsiteX4" fmla="*/ 48563 w 95849"/>
                <a:gd name="connsiteY4" fmla="*/ 3783 h 92519"/>
                <a:gd name="connsiteX5" fmla="*/ 33867 w 95849"/>
                <a:gd name="connsiteY5" fmla="*/ 591 h 92519"/>
                <a:gd name="connsiteX6" fmla="*/ 23643 w 95849"/>
                <a:gd name="connsiteY6" fmla="*/ 11443 h 92519"/>
                <a:gd name="connsiteX7" fmla="*/ 9585 w 95849"/>
                <a:gd name="connsiteY7" fmla="*/ 17189 h 92519"/>
                <a:gd name="connsiteX8" fmla="*/ 7668 w 95849"/>
                <a:gd name="connsiteY8" fmla="*/ 31872 h 92519"/>
                <a:gd name="connsiteX9" fmla="*/ 0 w 95849"/>
                <a:gd name="connsiteY9" fmla="*/ 44640 h 92519"/>
                <a:gd name="connsiteX10" fmla="*/ 7668 w 95849"/>
                <a:gd name="connsiteY10" fmla="*/ 58046 h 92519"/>
                <a:gd name="connsiteX11" fmla="*/ 8946 w 95849"/>
                <a:gd name="connsiteY11" fmla="*/ 73368 h 92519"/>
                <a:gd name="connsiteX12" fmla="*/ 22365 w 95849"/>
                <a:gd name="connsiteY12" fmla="*/ 79752 h 92519"/>
                <a:gd name="connsiteX13" fmla="*/ 32589 w 95849"/>
                <a:gd name="connsiteY13" fmla="*/ 91243 h 92519"/>
                <a:gd name="connsiteX14" fmla="*/ 47285 w 95849"/>
                <a:gd name="connsiteY14" fmla="*/ 88689 h 92519"/>
                <a:gd name="connsiteX15" fmla="*/ 58148 w 95849"/>
                <a:gd name="connsiteY15" fmla="*/ 92520 h 92519"/>
                <a:gd name="connsiteX16" fmla="*/ 61982 w 95849"/>
                <a:gd name="connsiteY16" fmla="*/ 91881 h 92519"/>
                <a:gd name="connsiteX17" fmla="*/ 72206 w 95849"/>
                <a:gd name="connsiteY17" fmla="*/ 81029 h 92519"/>
                <a:gd name="connsiteX18" fmla="*/ 86264 w 95849"/>
                <a:gd name="connsiteY18" fmla="*/ 75283 h 92519"/>
                <a:gd name="connsiteX19" fmla="*/ 88181 w 95849"/>
                <a:gd name="connsiteY19" fmla="*/ 60600 h 92519"/>
                <a:gd name="connsiteX20" fmla="*/ 95849 w 95849"/>
                <a:gd name="connsiteY20" fmla="*/ 47832 h 92519"/>
                <a:gd name="connsiteX21" fmla="*/ 88181 w 95849"/>
                <a:gd name="connsiteY21" fmla="*/ 34426 h 92519"/>
                <a:gd name="connsiteX22" fmla="*/ 83069 w 95849"/>
                <a:gd name="connsiteY22" fmla="*/ 38895 h 92519"/>
                <a:gd name="connsiteX23" fmla="*/ 79235 w 95849"/>
                <a:gd name="connsiteY23" fmla="*/ 44002 h 92519"/>
                <a:gd name="connsiteX24" fmla="*/ 79235 w 95849"/>
                <a:gd name="connsiteY24" fmla="*/ 44002 h 92519"/>
                <a:gd name="connsiteX25" fmla="*/ 82430 w 95849"/>
                <a:gd name="connsiteY25" fmla="*/ 47832 h 92519"/>
                <a:gd name="connsiteX26" fmla="*/ 78596 w 95849"/>
                <a:gd name="connsiteY26" fmla="*/ 51662 h 92519"/>
                <a:gd name="connsiteX27" fmla="*/ 75401 w 95849"/>
                <a:gd name="connsiteY27" fmla="*/ 54216 h 92519"/>
                <a:gd name="connsiteX28" fmla="*/ 73484 w 95849"/>
                <a:gd name="connsiteY28" fmla="*/ 56131 h 92519"/>
                <a:gd name="connsiteX29" fmla="*/ 73484 w 95849"/>
                <a:gd name="connsiteY29" fmla="*/ 59323 h 92519"/>
                <a:gd name="connsiteX30" fmla="*/ 74123 w 95849"/>
                <a:gd name="connsiteY30" fmla="*/ 63154 h 92519"/>
                <a:gd name="connsiteX31" fmla="*/ 74762 w 95849"/>
                <a:gd name="connsiteY31" fmla="*/ 68261 h 92519"/>
                <a:gd name="connsiteX32" fmla="*/ 69650 w 95849"/>
                <a:gd name="connsiteY32" fmla="*/ 68899 h 92519"/>
                <a:gd name="connsiteX33" fmla="*/ 65177 w 95849"/>
                <a:gd name="connsiteY33" fmla="*/ 68899 h 92519"/>
                <a:gd name="connsiteX34" fmla="*/ 62621 w 95849"/>
                <a:gd name="connsiteY34" fmla="*/ 69538 h 92519"/>
                <a:gd name="connsiteX35" fmla="*/ 61343 w 95849"/>
                <a:gd name="connsiteY35" fmla="*/ 72091 h 92519"/>
                <a:gd name="connsiteX36" fmla="*/ 60065 w 95849"/>
                <a:gd name="connsiteY36" fmla="*/ 75922 h 92519"/>
                <a:gd name="connsiteX37" fmla="*/ 56870 w 95849"/>
                <a:gd name="connsiteY37" fmla="*/ 80390 h 92519"/>
                <a:gd name="connsiteX38" fmla="*/ 52397 w 95849"/>
                <a:gd name="connsiteY38" fmla="*/ 77837 h 92519"/>
                <a:gd name="connsiteX39" fmla="*/ 49202 w 95849"/>
                <a:gd name="connsiteY39" fmla="*/ 75922 h 92519"/>
                <a:gd name="connsiteX40" fmla="*/ 46646 w 95849"/>
                <a:gd name="connsiteY40" fmla="*/ 74645 h 92519"/>
                <a:gd name="connsiteX41" fmla="*/ 44091 w 95849"/>
                <a:gd name="connsiteY41" fmla="*/ 75922 h 92519"/>
                <a:gd name="connsiteX42" fmla="*/ 40257 w 95849"/>
                <a:gd name="connsiteY42" fmla="*/ 77837 h 92519"/>
                <a:gd name="connsiteX43" fmla="*/ 35783 w 95849"/>
                <a:gd name="connsiteY43" fmla="*/ 79752 h 92519"/>
                <a:gd name="connsiteX44" fmla="*/ 33228 w 95849"/>
                <a:gd name="connsiteY44" fmla="*/ 75283 h 92519"/>
                <a:gd name="connsiteX45" fmla="*/ 31950 w 95849"/>
                <a:gd name="connsiteY45" fmla="*/ 71453 h 92519"/>
                <a:gd name="connsiteX46" fmla="*/ 30672 w 95849"/>
                <a:gd name="connsiteY46" fmla="*/ 68899 h 92519"/>
                <a:gd name="connsiteX47" fmla="*/ 28116 w 95849"/>
                <a:gd name="connsiteY47" fmla="*/ 68261 h 92519"/>
                <a:gd name="connsiteX48" fmla="*/ 24282 w 95849"/>
                <a:gd name="connsiteY48" fmla="*/ 67622 h 92519"/>
                <a:gd name="connsiteX49" fmla="*/ 19170 w 95849"/>
                <a:gd name="connsiteY49" fmla="*/ 66346 h 92519"/>
                <a:gd name="connsiteX50" fmla="*/ 19809 w 95849"/>
                <a:gd name="connsiteY50" fmla="*/ 61238 h 92519"/>
                <a:gd name="connsiteX51" fmla="*/ 21087 w 95849"/>
                <a:gd name="connsiteY51" fmla="*/ 55493 h 92519"/>
                <a:gd name="connsiteX52" fmla="*/ 21087 w 95849"/>
                <a:gd name="connsiteY52" fmla="*/ 52301 h 92519"/>
                <a:gd name="connsiteX53" fmla="*/ 18531 w 95849"/>
                <a:gd name="connsiteY53" fmla="*/ 50386 h 92519"/>
                <a:gd name="connsiteX54" fmla="*/ 16614 w 95849"/>
                <a:gd name="connsiteY54" fmla="*/ 48470 h 92519"/>
                <a:gd name="connsiteX55" fmla="*/ 13419 w 95849"/>
                <a:gd name="connsiteY55" fmla="*/ 44640 h 92519"/>
                <a:gd name="connsiteX56" fmla="*/ 17253 w 95849"/>
                <a:gd name="connsiteY56" fmla="*/ 40810 h 92519"/>
                <a:gd name="connsiteX57" fmla="*/ 20448 w 95849"/>
                <a:gd name="connsiteY57" fmla="*/ 38256 h 92519"/>
                <a:gd name="connsiteX58" fmla="*/ 22365 w 95849"/>
                <a:gd name="connsiteY58" fmla="*/ 36341 h 92519"/>
                <a:gd name="connsiteX59" fmla="*/ 22365 w 95849"/>
                <a:gd name="connsiteY59" fmla="*/ 33787 h 92519"/>
                <a:gd name="connsiteX60" fmla="*/ 21726 w 95849"/>
                <a:gd name="connsiteY60" fmla="*/ 29957 h 92519"/>
                <a:gd name="connsiteX61" fmla="*/ 21087 w 95849"/>
                <a:gd name="connsiteY61" fmla="*/ 24850 h 92519"/>
                <a:gd name="connsiteX62" fmla="*/ 26199 w 95849"/>
                <a:gd name="connsiteY62" fmla="*/ 24211 h 92519"/>
                <a:gd name="connsiteX63" fmla="*/ 30672 w 95849"/>
                <a:gd name="connsiteY63" fmla="*/ 24211 h 92519"/>
                <a:gd name="connsiteX64" fmla="*/ 33228 w 95849"/>
                <a:gd name="connsiteY64" fmla="*/ 23573 h 92519"/>
                <a:gd name="connsiteX65" fmla="*/ 34506 w 95849"/>
                <a:gd name="connsiteY65" fmla="*/ 21019 h 92519"/>
                <a:gd name="connsiteX66" fmla="*/ 35783 w 95849"/>
                <a:gd name="connsiteY66" fmla="*/ 17189 h 92519"/>
                <a:gd name="connsiteX67" fmla="*/ 38340 w 95849"/>
                <a:gd name="connsiteY67" fmla="*/ 12720 h 92519"/>
                <a:gd name="connsiteX68" fmla="*/ 42812 w 95849"/>
                <a:gd name="connsiteY68" fmla="*/ 15274 h 92519"/>
                <a:gd name="connsiteX69" fmla="*/ 46007 w 95849"/>
                <a:gd name="connsiteY69" fmla="*/ 17189 h 92519"/>
                <a:gd name="connsiteX70" fmla="*/ 48563 w 95849"/>
                <a:gd name="connsiteY70" fmla="*/ 18466 h 92519"/>
                <a:gd name="connsiteX71" fmla="*/ 51119 w 95849"/>
                <a:gd name="connsiteY71" fmla="*/ 17189 h 92519"/>
                <a:gd name="connsiteX72" fmla="*/ 54953 w 95849"/>
                <a:gd name="connsiteY72" fmla="*/ 15274 h 92519"/>
                <a:gd name="connsiteX73" fmla="*/ 59426 w 95849"/>
                <a:gd name="connsiteY73" fmla="*/ 13359 h 92519"/>
                <a:gd name="connsiteX74" fmla="*/ 61982 w 95849"/>
                <a:gd name="connsiteY74" fmla="*/ 17827 h 92519"/>
                <a:gd name="connsiteX75" fmla="*/ 63260 w 95849"/>
                <a:gd name="connsiteY75" fmla="*/ 21658 h 92519"/>
                <a:gd name="connsiteX76" fmla="*/ 64538 w 95849"/>
                <a:gd name="connsiteY76" fmla="*/ 24211 h 92519"/>
                <a:gd name="connsiteX77" fmla="*/ 67733 w 95849"/>
                <a:gd name="connsiteY77" fmla="*/ 24850 h 92519"/>
                <a:gd name="connsiteX78" fmla="*/ 71567 w 95849"/>
                <a:gd name="connsiteY78" fmla="*/ 25488 h 92519"/>
                <a:gd name="connsiteX79" fmla="*/ 76679 w 95849"/>
                <a:gd name="connsiteY79" fmla="*/ 26765 h 92519"/>
                <a:gd name="connsiteX80" fmla="*/ 76040 w 95849"/>
                <a:gd name="connsiteY80" fmla="*/ 31872 h 92519"/>
                <a:gd name="connsiteX81" fmla="*/ 74762 w 95849"/>
                <a:gd name="connsiteY81" fmla="*/ 36341 h 92519"/>
                <a:gd name="connsiteX82" fmla="*/ 74762 w 95849"/>
                <a:gd name="connsiteY82" fmla="*/ 38895 h 92519"/>
                <a:gd name="connsiteX83" fmla="*/ 76679 w 95849"/>
                <a:gd name="connsiteY83" fmla="*/ 40810 h 92519"/>
                <a:gd name="connsiteX84" fmla="*/ 79874 w 95849"/>
                <a:gd name="connsiteY84" fmla="*/ 44002 h 92519"/>
                <a:gd name="connsiteX85" fmla="*/ 83069 w 95849"/>
                <a:gd name="connsiteY85" fmla="*/ 38895 h 92519"/>
                <a:gd name="connsiteX86" fmla="*/ 84347 w 95849"/>
                <a:gd name="connsiteY86" fmla="*/ 36979 h 92519"/>
                <a:gd name="connsiteX87" fmla="*/ 84347 w 95849"/>
                <a:gd name="connsiteY87" fmla="*/ 36979 h 92519"/>
                <a:gd name="connsiteX88" fmla="*/ 83069 w 95849"/>
                <a:gd name="connsiteY88" fmla="*/ 38895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5849" h="92519">
                  <a:moveTo>
                    <a:pt x="88181" y="34426"/>
                  </a:moveTo>
                  <a:cubicBezTo>
                    <a:pt x="89459" y="30595"/>
                    <a:pt x="90737" y="24850"/>
                    <a:pt x="86903" y="19104"/>
                  </a:cubicBezTo>
                  <a:cubicBezTo>
                    <a:pt x="83069" y="13997"/>
                    <a:pt x="77318" y="12720"/>
                    <a:pt x="73484" y="12720"/>
                  </a:cubicBezTo>
                  <a:cubicBezTo>
                    <a:pt x="72206" y="8890"/>
                    <a:pt x="69650" y="3783"/>
                    <a:pt x="63260" y="1229"/>
                  </a:cubicBezTo>
                  <a:cubicBezTo>
                    <a:pt x="56870" y="-686"/>
                    <a:pt x="51758" y="1867"/>
                    <a:pt x="48563" y="3783"/>
                  </a:cubicBezTo>
                  <a:cubicBezTo>
                    <a:pt x="45368" y="1867"/>
                    <a:pt x="40257" y="-1325"/>
                    <a:pt x="33867" y="591"/>
                  </a:cubicBezTo>
                  <a:cubicBezTo>
                    <a:pt x="27477" y="2506"/>
                    <a:pt x="24921" y="7613"/>
                    <a:pt x="23643" y="11443"/>
                  </a:cubicBezTo>
                  <a:cubicBezTo>
                    <a:pt x="19809" y="11443"/>
                    <a:pt x="14058" y="12082"/>
                    <a:pt x="9585" y="17189"/>
                  </a:cubicBezTo>
                  <a:cubicBezTo>
                    <a:pt x="5751" y="22296"/>
                    <a:pt x="6390" y="28042"/>
                    <a:pt x="7668" y="31872"/>
                  </a:cubicBezTo>
                  <a:cubicBezTo>
                    <a:pt x="4473" y="34426"/>
                    <a:pt x="0" y="38256"/>
                    <a:pt x="0" y="44640"/>
                  </a:cubicBezTo>
                  <a:cubicBezTo>
                    <a:pt x="0" y="51024"/>
                    <a:pt x="4473" y="55493"/>
                    <a:pt x="7668" y="58046"/>
                  </a:cubicBezTo>
                  <a:cubicBezTo>
                    <a:pt x="6390" y="61877"/>
                    <a:pt x="5112" y="67622"/>
                    <a:pt x="8946" y="73368"/>
                  </a:cubicBezTo>
                  <a:cubicBezTo>
                    <a:pt x="12780" y="78475"/>
                    <a:pt x="18531" y="79752"/>
                    <a:pt x="22365" y="79752"/>
                  </a:cubicBezTo>
                  <a:cubicBezTo>
                    <a:pt x="23643" y="83582"/>
                    <a:pt x="26199" y="88689"/>
                    <a:pt x="32589" y="91243"/>
                  </a:cubicBezTo>
                  <a:cubicBezTo>
                    <a:pt x="38978" y="93158"/>
                    <a:pt x="44091" y="90605"/>
                    <a:pt x="47285" y="88689"/>
                  </a:cubicBezTo>
                  <a:cubicBezTo>
                    <a:pt x="49841" y="90605"/>
                    <a:pt x="53675" y="92520"/>
                    <a:pt x="58148" y="92520"/>
                  </a:cubicBezTo>
                  <a:cubicBezTo>
                    <a:pt x="59426" y="92520"/>
                    <a:pt x="60704" y="92520"/>
                    <a:pt x="61982" y="91881"/>
                  </a:cubicBezTo>
                  <a:cubicBezTo>
                    <a:pt x="68372" y="89966"/>
                    <a:pt x="70928" y="84859"/>
                    <a:pt x="72206" y="81029"/>
                  </a:cubicBezTo>
                  <a:cubicBezTo>
                    <a:pt x="76040" y="81029"/>
                    <a:pt x="81791" y="80390"/>
                    <a:pt x="86264" y="75283"/>
                  </a:cubicBezTo>
                  <a:cubicBezTo>
                    <a:pt x="90098" y="70176"/>
                    <a:pt x="89459" y="64430"/>
                    <a:pt x="88181" y="60600"/>
                  </a:cubicBezTo>
                  <a:cubicBezTo>
                    <a:pt x="91376" y="58046"/>
                    <a:pt x="95849" y="54216"/>
                    <a:pt x="95849" y="47832"/>
                  </a:cubicBezTo>
                  <a:cubicBezTo>
                    <a:pt x="95849" y="40810"/>
                    <a:pt x="91376" y="36979"/>
                    <a:pt x="88181" y="34426"/>
                  </a:cubicBezTo>
                  <a:close/>
                  <a:moveTo>
                    <a:pt x="83069" y="38895"/>
                  </a:moveTo>
                  <a:lnTo>
                    <a:pt x="79235" y="44002"/>
                  </a:lnTo>
                  <a:lnTo>
                    <a:pt x="79235" y="44002"/>
                  </a:lnTo>
                  <a:cubicBezTo>
                    <a:pt x="80513" y="45278"/>
                    <a:pt x="82430" y="46555"/>
                    <a:pt x="82430" y="47832"/>
                  </a:cubicBezTo>
                  <a:cubicBezTo>
                    <a:pt x="82430" y="49109"/>
                    <a:pt x="80513" y="50386"/>
                    <a:pt x="78596" y="51662"/>
                  </a:cubicBezTo>
                  <a:cubicBezTo>
                    <a:pt x="77318" y="52301"/>
                    <a:pt x="76040" y="53578"/>
                    <a:pt x="75401" y="54216"/>
                  </a:cubicBezTo>
                  <a:lnTo>
                    <a:pt x="73484" y="56131"/>
                  </a:lnTo>
                  <a:lnTo>
                    <a:pt x="73484" y="59323"/>
                  </a:lnTo>
                  <a:cubicBezTo>
                    <a:pt x="73484" y="59962"/>
                    <a:pt x="74123" y="61877"/>
                    <a:pt x="74123" y="63154"/>
                  </a:cubicBezTo>
                  <a:cubicBezTo>
                    <a:pt x="74762" y="65069"/>
                    <a:pt x="75401" y="67622"/>
                    <a:pt x="74762" y="68261"/>
                  </a:cubicBezTo>
                  <a:cubicBezTo>
                    <a:pt x="74123" y="68899"/>
                    <a:pt x="71567" y="68899"/>
                    <a:pt x="69650" y="68899"/>
                  </a:cubicBezTo>
                  <a:cubicBezTo>
                    <a:pt x="68372" y="68899"/>
                    <a:pt x="66455" y="68899"/>
                    <a:pt x="65177" y="68899"/>
                  </a:cubicBezTo>
                  <a:lnTo>
                    <a:pt x="62621" y="69538"/>
                  </a:lnTo>
                  <a:lnTo>
                    <a:pt x="61343" y="72091"/>
                  </a:lnTo>
                  <a:cubicBezTo>
                    <a:pt x="60704" y="72730"/>
                    <a:pt x="60065" y="74645"/>
                    <a:pt x="60065" y="75922"/>
                  </a:cubicBezTo>
                  <a:cubicBezTo>
                    <a:pt x="59426" y="77837"/>
                    <a:pt x="58787" y="80390"/>
                    <a:pt x="56870" y="80390"/>
                  </a:cubicBezTo>
                  <a:cubicBezTo>
                    <a:pt x="55592" y="80390"/>
                    <a:pt x="53675" y="79114"/>
                    <a:pt x="52397" y="77837"/>
                  </a:cubicBezTo>
                  <a:cubicBezTo>
                    <a:pt x="51119" y="77198"/>
                    <a:pt x="49841" y="75922"/>
                    <a:pt x="49202" y="75922"/>
                  </a:cubicBezTo>
                  <a:lnTo>
                    <a:pt x="46646" y="74645"/>
                  </a:lnTo>
                  <a:lnTo>
                    <a:pt x="44091" y="75922"/>
                  </a:lnTo>
                  <a:cubicBezTo>
                    <a:pt x="43451" y="76560"/>
                    <a:pt x="41535" y="77198"/>
                    <a:pt x="40257" y="77837"/>
                  </a:cubicBezTo>
                  <a:cubicBezTo>
                    <a:pt x="38978" y="79114"/>
                    <a:pt x="36423" y="80390"/>
                    <a:pt x="35783" y="79752"/>
                  </a:cubicBezTo>
                  <a:cubicBezTo>
                    <a:pt x="34506" y="79114"/>
                    <a:pt x="33867" y="77198"/>
                    <a:pt x="33228" y="75283"/>
                  </a:cubicBezTo>
                  <a:cubicBezTo>
                    <a:pt x="32589" y="74006"/>
                    <a:pt x="31950" y="72730"/>
                    <a:pt x="31950" y="71453"/>
                  </a:cubicBezTo>
                  <a:lnTo>
                    <a:pt x="30672" y="68899"/>
                  </a:lnTo>
                  <a:lnTo>
                    <a:pt x="28116" y="68261"/>
                  </a:lnTo>
                  <a:cubicBezTo>
                    <a:pt x="27477" y="68261"/>
                    <a:pt x="25560" y="68261"/>
                    <a:pt x="24282" y="67622"/>
                  </a:cubicBezTo>
                  <a:cubicBezTo>
                    <a:pt x="22365" y="67622"/>
                    <a:pt x="19809" y="67622"/>
                    <a:pt x="19170" y="66346"/>
                  </a:cubicBezTo>
                  <a:cubicBezTo>
                    <a:pt x="18531" y="65707"/>
                    <a:pt x="19170" y="63154"/>
                    <a:pt x="19809" y="61238"/>
                  </a:cubicBezTo>
                  <a:cubicBezTo>
                    <a:pt x="20448" y="58685"/>
                    <a:pt x="21087" y="57408"/>
                    <a:pt x="21087" y="55493"/>
                  </a:cubicBezTo>
                  <a:lnTo>
                    <a:pt x="21087" y="52301"/>
                  </a:lnTo>
                  <a:lnTo>
                    <a:pt x="18531" y="50386"/>
                  </a:lnTo>
                  <a:cubicBezTo>
                    <a:pt x="17892" y="50386"/>
                    <a:pt x="17253" y="49109"/>
                    <a:pt x="16614" y="48470"/>
                  </a:cubicBezTo>
                  <a:cubicBezTo>
                    <a:pt x="15336" y="47194"/>
                    <a:pt x="13419" y="45917"/>
                    <a:pt x="13419" y="44640"/>
                  </a:cubicBezTo>
                  <a:cubicBezTo>
                    <a:pt x="13419" y="43363"/>
                    <a:pt x="15336" y="42086"/>
                    <a:pt x="17253" y="40810"/>
                  </a:cubicBezTo>
                  <a:cubicBezTo>
                    <a:pt x="18531" y="40171"/>
                    <a:pt x="19809" y="38895"/>
                    <a:pt x="20448" y="38256"/>
                  </a:cubicBezTo>
                  <a:lnTo>
                    <a:pt x="22365" y="36341"/>
                  </a:lnTo>
                  <a:lnTo>
                    <a:pt x="22365" y="33787"/>
                  </a:lnTo>
                  <a:cubicBezTo>
                    <a:pt x="22365" y="33149"/>
                    <a:pt x="21726" y="31234"/>
                    <a:pt x="21726" y="29957"/>
                  </a:cubicBezTo>
                  <a:cubicBezTo>
                    <a:pt x="21087" y="28042"/>
                    <a:pt x="20448" y="25488"/>
                    <a:pt x="21087" y="24850"/>
                  </a:cubicBezTo>
                  <a:cubicBezTo>
                    <a:pt x="21726" y="24211"/>
                    <a:pt x="24282" y="24211"/>
                    <a:pt x="26199" y="24211"/>
                  </a:cubicBezTo>
                  <a:cubicBezTo>
                    <a:pt x="27477" y="24211"/>
                    <a:pt x="29394" y="24211"/>
                    <a:pt x="30672" y="24211"/>
                  </a:cubicBezTo>
                  <a:lnTo>
                    <a:pt x="33228" y="23573"/>
                  </a:lnTo>
                  <a:lnTo>
                    <a:pt x="34506" y="21019"/>
                  </a:lnTo>
                  <a:cubicBezTo>
                    <a:pt x="35145" y="20381"/>
                    <a:pt x="35783" y="18466"/>
                    <a:pt x="35783" y="17189"/>
                  </a:cubicBezTo>
                  <a:cubicBezTo>
                    <a:pt x="36423" y="15274"/>
                    <a:pt x="37062" y="12720"/>
                    <a:pt x="38340" y="12720"/>
                  </a:cubicBezTo>
                  <a:cubicBezTo>
                    <a:pt x="39617" y="12720"/>
                    <a:pt x="41535" y="13997"/>
                    <a:pt x="42812" y="15274"/>
                  </a:cubicBezTo>
                  <a:cubicBezTo>
                    <a:pt x="44091" y="15912"/>
                    <a:pt x="45368" y="17189"/>
                    <a:pt x="46007" y="17189"/>
                  </a:cubicBezTo>
                  <a:lnTo>
                    <a:pt x="48563" y="18466"/>
                  </a:lnTo>
                  <a:lnTo>
                    <a:pt x="51119" y="17189"/>
                  </a:lnTo>
                  <a:cubicBezTo>
                    <a:pt x="51758" y="16551"/>
                    <a:pt x="53675" y="15912"/>
                    <a:pt x="54953" y="15274"/>
                  </a:cubicBezTo>
                  <a:cubicBezTo>
                    <a:pt x="56231" y="13997"/>
                    <a:pt x="58787" y="12720"/>
                    <a:pt x="59426" y="13359"/>
                  </a:cubicBezTo>
                  <a:cubicBezTo>
                    <a:pt x="60704" y="13997"/>
                    <a:pt x="61343" y="16551"/>
                    <a:pt x="61982" y="17827"/>
                  </a:cubicBezTo>
                  <a:cubicBezTo>
                    <a:pt x="62621" y="19104"/>
                    <a:pt x="63260" y="21019"/>
                    <a:pt x="63260" y="21658"/>
                  </a:cubicBezTo>
                  <a:lnTo>
                    <a:pt x="64538" y="24211"/>
                  </a:lnTo>
                  <a:lnTo>
                    <a:pt x="67733" y="24850"/>
                  </a:lnTo>
                  <a:cubicBezTo>
                    <a:pt x="68372" y="24850"/>
                    <a:pt x="70289" y="24850"/>
                    <a:pt x="71567" y="25488"/>
                  </a:cubicBezTo>
                  <a:cubicBezTo>
                    <a:pt x="73484" y="25488"/>
                    <a:pt x="76040" y="25488"/>
                    <a:pt x="76679" y="26765"/>
                  </a:cubicBezTo>
                  <a:cubicBezTo>
                    <a:pt x="77318" y="27403"/>
                    <a:pt x="76679" y="29957"/>
                    <a:pt x="76040" y="31872"/>
                  </a:cubicBezTo>
                  <a:cubicBezTo>
                    <a:pt x="75401" y="33787"/>
                    <a:pt x="75401" y="35064"/>
                    <a:pt x="74762" y="36341"/>
                  </a:cubicBezTo>
                  <a:lnTo>
                    <a:pt x="74762" y="38895"/>
                  </a:lnTo>
                  <a:lnTo>
                    <a:pt x="76679" y="40810"/>
                  </a:lnTo>
                  <a:cubicBezTo>
                    <a:pt x="77318" y="42086"/>
                    <a:pt x="78596" y="42725"/>
                    <a:pt x="79874" y="44002"/>
                  </a:cubicBezTo>
                  <a:lnTo>
                    <a:pt x="83069" y="38895"/>
                  </a:lnTo>
                  <a:lnTo>
                    <a:pt x="84347" y="36979"/>
                  </a:lnTo>
                  <a:lnTo>
                    <a:pt x="84347" y="36979"/>
                  </a:lnTo>
                  <a:lnTo>
                    <a:pt x="83069" y="38895"/>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1" name="Graphic 4">
              <a:extLst>
                <a:ext uri="{FF2B5EF4-FFF2-40B4-BE49-F238E27FC236}">
                  <a16:creationId xmlns:a16="http://schemas.microsoft.com/office/drawing/2014/main" id="{44BB66C8-6EE7-4EFC-9ACB-A8B9AFE1315F}"/>
                </a:ext>
              </a:extLst>
            </p:cNvPr>
            <p:cNvSpPr/>
            <p:nvPr/>
          </p:nvSpPr>
          <p:spPr>
            <a:xfrm>
              <a:off x="2726110" y="2497101"/>
              <a:ext cx="44402" cy="45163"/>
            </a:xfrm>
            <a:custGeom>
              <a:avLst/>
              <a:gdLst>
                <a:gd name="connsiteX0" fmla="*/ 33064 w 44402"/>
                <a:gd name="connsiteY0" fmla="*/ 2390 h 45163"/>
                <a:gd name="connsiteX1" fmla="*/ 15812 w 44402"/>
                <a:gd name="connsiteY1" fmla="*/ 1114 h 45163"/>
                <a:gd name="connsiteX2" fmla="*/ 2393 w 44402"/>
                <a:gd name="connsiteY2" fmla="*/ 11966 h 45163"/>
                <a:gd name="connsiteX3" fmla="*/ 1115 w 44402"/>
                <a:gd name="connsiteY3" fmla="*/ 29203 h 45163"/>
                <a:gd name="connsiteX4" fmla="*/ 11978 w 44402"/>
                <a:gd name="connsiteY4" fmla="*/ 42610 h 45163"/>
                <a:gd name="connsiteX5" fmla="*/ 22201 w 44402"/>
                <a:gd name="connsiteY5" fmla="*/ 45163 h 45163"/>
                <a:gd name="connsiteX6" fmla="*/ 28591 w 44402"/>
                <a:gd name="connsiteY6" fmla="*/ 43886 h 45163"/>
                <a:gd name="connsiteX7" fmla="*/ 42010 w 44402"/>
                <a:gd name="connsiteY7" fmla="*/ 33034 h 45163"/>
                <a:gd name="connsiteX8" fmla="*/ 43288 w 44402"/>
                <a:gd name="connsiteY8" fmla="*/ 15797 h 45163"/>
                <a:gd name="connsiteX9" fmla="*/ 33064 w 44402"/>
                <a:gd name="connsiteY9" fmla="*/ 2390 h 45163"/>
                <a:gd name="connsiteX10" fmla="*/ 31147 w 44402"/>
                <a:gd name="connsiteY10" fmla="*/ 26650 h 45163"/>
                <a:gd name="connsiteX11" fmla="*/ 25396 w 44402"/>
                <a:gd name="connsiteY11" fmla="*/ 31118 h 45163"/>
                <a:gd name="connsiteX12" fmla="*/ 18367 w 44402"/>
                <a:gd name="connsiteY12" fmla="*/ 30480 h 45163"/>
                <a:gd name="connsiteX13" fmla="*/ 13894 w 44402"/>
                <a:gd name="connsiteY13" fmla="*/ 24734 h 45163"/>
                <a:gd name="connsiteX14" fmla="*/ 14533 w 44402"/>
                <a:gd name="connsiteY14" fmla="*/ 17712 h 45163"/>
                <a:gd name="connsiteX15" fmla="*/ 20284 w 44402"/>
                <a:gd name="connsiteY15" fmla="*/ 13243 h 45163"/>
                <a:gd name="connsiteX16" fmla="*/ 22840 w 44402"/>
                <a:gd name="connsiteY16" fmla="*/ 12605 h 45163"/>
                <a:gd name="connsiteX17" fmla="*/ 27313 w 44402"/>
                <a:gd name="connsiteY17" fmla="*/ 13882 h 45163"/>
                <a:gd name="connsiteX18" fmla="*/ 31786 w 44402"/>
                <a:gd name="connsiteY18" fmla="*/ 19627 h 45163"/>
                <a:gd name="connsiteX19" fmla="*/ 31147 w 44402"/>
                <a:gd name="connsiteY19" fmla="*/ 26650 h 4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02" h="45163">
                  <a:moveTo>
                    <a:pt x="33064" y="2390"/>
                  </a:moveTo>
                  <a:cubicBezTo>
                    <a:pt x="27952" y="-163"/>
                    <a:pt x="21562" y="-802"/>
                    <a:pt x="15812" y="1114"/>
                  </a:cubicBezTo>
                  <a:cubicBezTo>
                    <a:pt x="10061" y="3029"/>
                    <a:pt x="5588" y="6859"/>
                    <a:pt x="2393" y="11966"/>
                  </a:cubicBezTo>
                  <a:cubicBezTo>
                    <a:pt x="-163" y="17074"/>
                    <a:pt x="-802" y="23458"/>
                    <a:pt x="1115" y="29203"/>
                  </a:cubicBezTo>
                  <a:cubicBezTo>
                    <a:pt x="3032" y="34949"/>
                    <a:pt x="6866" y="39418"/>
                    <a:pt x="11978" y="42610"/>
                  </a:cubicBezTo>
                  <a:cubicBezTo>
                    <a:pt x="15172" y="44525"/>
                    <a:pt x="19006" y="45163"/>
                    <a:pt x="22201" y="45163"/>
                  </a:cubicBezTo>
                  <a:cubicBezTo>
                    <a:pt x="24757" y="45163"/>
                    <a:pt x="26674" y="44525"/>
                    <a:pt x="28591" y="43886"/>
                  </a:cubicBezTo>
                  <a:cubicBezTo>
                    <a:pt x="34342" y="41971"/>
                    <a:pt x="38815" y="38141"/>
                    <a:pt x="42010" y="33034"/>
                  </a:cubicBezTo>
                  <a:cubicBezTo>
                    <a:pt x="44566" y="27926"/>
                    <a:pt x="45205" y="21542"/>
                    <a:pt x="43288" y="15797"/>
                  </a:cubicBezTo>
                  <a:cubicBezTo>
                    <a:pt x="42010" y="10051"/>
                    <a:pt x="38176" y="4944"/>
                    <a:pt x="33064" y="2390"/>
                  </a:cubicBezTo>
                  <a:close/>
                  <a:moveTo>
                    <a:pt x="31147" y="26650"/>
                  </a:moveTo>
                  <a:cubicBezTo>
                    <a:pt x="29869" y="29203"/>
                    <a:pt x="27952" y="30480"/>
                    <a:pt x="25396" y="31118"/>
                  </a:cubicBezTo>
                  <a:cubicBezTo>
                    <a:pt x="22840" y="31757"/>
                    <a:pt x="20284" y="31757"/>
                    <a:pt x="18367" y="30480"/>
                  </a:cubicBezTo>
                  <a:cubicBezTo>
                    <a:pt x="15812" y="29203"/>
                    <a:pt x="14533" y="27288"/>
                    <a:pt x="13894" y="24734"/>
                  </a:cubicBezTo>
                  <a:cubicBezTo>
                    <a:pt x="13256" y="22181"/>
                    <a:pt x="13256" y="19627"/>
                    <a:pt x="14533" y="17712"/>
                  </a:cubicBezTo>
                  <a:cubicBezTo>
                    <a:pt x="15812" y="15158"/>
                    <a:pt x="17728" y="13882"/>
                    <a:pt x="20284" y="13243"/>
                  </a:cubicBezTo>
                  <a:cubicBezTo>
                    <a:pt x="20923" y="13243"/>
                    <a:pt x="22201" y="12605"/>
                    <a:pt x="22840" y="12605"/>
                  </a:cubicBezTo>
                  <a:cubicBezTo>
                    <a:pt x="24118" y="12605"/>
                    <a:pt x="26035" y="13243"/>
                    <a:pt x="27313" y="13882"/>
                  </a:cubicBezTo>
                  <a:cubicBezTo>
                    <a:pt x="29869" y="15158"/>
                    <a:pt x="31147" y="17074"/>
                    <a:pt x="31786" y="19627"/>
                  </a:cubicBezTo>
                  <a:cubicBezTo>
                    <a:pt x="32425" y="22181"/>
                    <a:pt x="31786" y="24096"/>
                    <a:pt x="31147" y="2665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77" name="Text Placeholder 13">
            <a:extLst>
              <a:ext uri="{FF2B5EF4-FFF2-40B4-BE49-F238E27FC236}">
                <a16:creationId xmlns:a16="http://schemas.microsoft.com/office/drawing/2014/main" id="{8AEB44AD-BE65-47B0-8040-4CADDBB3632F}"/>
              </a:ext>
            </a:extLst>
          </p:cNvPr>
          <p:cNvSpPr txBox="1">
            <a:spLocks/>
          </p:cNvSpPr>
          <p:nvPr/>
        </p:nvSpPr>
        <p:spPr>
          <a:xfrm>
            <a:off x="1586582" y="3665434"/>
            <a:ext cx="2342860" cy="1080000"/>
          </a:xfrm>
          <a:prstGeom prst="rect">
            <a:avLst/>
          </a:prstGeom>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1600" b="1" i="0" u="none" strike="noStrike" kern="1200" cap="none" spc="0" normalizeH="0" baseline="0" noProof="0">
                <a:ln>
                  <a:noFill/>
                </a:ln>
                <a:solidFill>
                  <a:srgbClr val="FFFFFF"/>
                </a:solidFill>
                <a:effectLst/>
                <a:uLnTx/>
                <a:uFillTx/>
                <a:latin typeface="Open Sans"/>
                <a:ea typeface="Chronicle Display Black" charset="0"/>
                <a:cs typeface="Chronicle Display Black" charset="0"/>
              </a:rPr>
              <a:t>Onboarding</a:t>
            </a:r>
          </a:p>
        </p:txBody>
      </p:sp>
      <p:sp>
        <p:nvSpPr>
          <p:cNvPr id="78" name="Text Placeholder 17">
            <a:extLst>
              <a:ext uri="{FF2B5EF4-FFF2-40B4-BE49-F238E27FC236}">
                <a16:creationId xmlns:a16="http://schemas.microsoft.com/office/drawing/2014/main" id="{3EF878DB-B01E-47B8-90A6-3FC869706309}"/>
              </a:ext>
            </a:extLst>
          </p:cNvPr>
          <p:cNvSpPr txBox="1">
            <a:spLocks/>
          </p:cNvSpPr>
          <p:nvPr/>
        </p:nvSpPr>
        <p:spPr>
          <a:xfrm>
            <a:off x="3547534" y="3665434"/>
            <a:ext cx="7778108"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600"/>
              </a:spcAft>
              <a:buClr>
                <a:srgbClr val="787878"/>
              </a:buClr>
              <a:buSzPct val="75000"/>
              <a:buFont typeface="Arial" panose="020B0604020202020204" pitchFamily="34" charset="0"/>
              <a:buNone/>
              <a:tabLst>
                <a:tab pos="2854325"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Open Sans"/>
              </a:rPr>
              <a:t>“You can’t onboard </a:t>
            </a:r>
            <a:r>
              <a:rPr kumimoji="0" lang="en-US" sz="1600" b="1" i="0" u="none" strike="noStrike" kern="1200" cap="none" spc="0" normalizeH="0" baseline="0" noProof="0">
                <a:ln>
                  <a:noFill/>
                </a:ln>
                <a:solidFill>
                  <a:srgbClr val="0587C2"/>
                </a:solidFill>
                <a:effectLst/>
                <a:uLnTx/>
                <a:uFillTx/>
                <a:latin typeface="Open Sans"/>
                <a:ea typeface="+mn-ea"/>
                <a:cs typeface="Open Sans"/>
              </a:rPr>
              <a:t>new joiners</a:t>
            </a:r>
            <a:r>
              <a:rPr kumimoji="0" lang="en-US" sz="1600" b="0" i="0" u="none" strike="noStrike" kern="1200" cap="none" spc="0" normalizeH="0" baseline="0" noProof="0">
                <a:ln>
                  <a:noFill/>
                </a:ln>
                <a:solidFill>
                  <a:srgbClr val="FFFFFF"/>
                </a:solidFill>
                <a:effectLst/>
                <a:uLnTx/>
                <a:uFillTx/>
                <a:latin typeface="Open Sans"/>
                <a:ea typeface="+mn-ea"/>
                <a:cs typeface="Open Sans"/>
              </a:rPr>
              <a:t>”</a:t>
            </a:r>
          </a:p>
        </p:txBody>
      </p:sp>
      <p:grpSp>
        <p:nvGrpSpPr>
          <p:cNvPr id="92" name="Graphic 4">
            <a:extLst>
              <a:ext uri="{FF2B5EF4-FFF2-40B4-BE49-F238E27FC236}">
                <a16:creationId xmlns:a16="http://schemas.microsoft.com/office/drawing/2014/main" id="{D879B824-AC48-4B0C-91E9-81A0E587B05D}"/>
              </a:ext>
            </a:extLst>
          </p:cNvPr>
          <p:cNvGrpSpPr/>
          <p:nvPr/>
        </p:nvGrpSpPr>
        <p:grpSpPr>
          <a:xfrm>
            <a:off x="866358" y="3934657"/>
            <a:ext cx="548640" cy="548640"/>
            <a:chOff x="2561086" y="1402085"/>
            <a:chExt cx="361670" cy="361333"/>
          </a:xfrm>
          <a:solidFill>
            <a:srgbClr val="0587C2"/>
          </a:solidFill>
        </p:grpSpPr>
        <p:sp>
          <p:nvSpPr>
            <p:cNvPr id="93" name="Graphic 4">
              <a:extLst>
                <a:ext uri="{FF2B5EF4-FFF2-40B4-BE49-F238E27FC236}">
                  <a16:creationId xmlns:a16="http://schemas.microsoft.com/office/drawing/2014/main" id="{40F54D3D-9E8D-42A1-91C4-B6A3DF220CA8}"/>
                </a:ext>
              </a:extLst>
            </p:cNvPr>
            <p:cNvSpPr/>
            <p:nvPr/>
          </p:nvSpPr>
          <p:spPr>
            <a:xfrm>
              <a:off x="2561086" y="1402085"/>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1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3"/>
                    <a:pt x="180835" y="361333"/>
                  </a:cubicBezTo>
                  <a:cubicBezTo>
                    <a:pt x="280518" y="361333"/>
                    <a:pt x="361670" y="280257"/>
                    <a:pt x="361670" y="180667"/>
                  </a:cubicBezTo>
                  <a:cubicBezTo>
                    <a:pt x="361670" y="81077"/>
                    <a:pt x="280518" y="0"/>
                    <a:pt x="180835" y="0"/>
                  </a:cubicBezTo>
                  <a:close/>
                  <a:moveTo>
                    <a:pt x="180835" y="349204"/>
                  </a:moveTo>
                  <a:cubicBezTo>
                    <a:pt x="88181" y="349204"/>
                    <a:pt x="12780" y="273873"/>
                    <a:pt x="12780" y="181305"/>
                  </a:cubicBezTo>
                  <a:cubicBezTo>
                    <a:pt x="12780" y="88737"/>
                    <a:pt x="88181" y="13406"/>
                    <a:pt x="180835" y="13406"/>
                  </a:cubicBezTo>
                  <a:cubicBezTo>
                    <a:pt x="273489" y="13406"/>
                    <a:pt x="348891" y="88737"/>
                    <a:pt x="348891" y="181305"/>
                  </a:cubicBezTo>
                  <a:cubicBezTo>
                    <a:pt x="348891" y="273873"/>
                    <a:pt x="273489" y="349204"/>
                    <a:pt x="180835"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4" name="Graphic 4">
              <a:extLst>
                <a:ext uri="{FF2B5EF4-FFF2-40B4-BE49-F238E27FC236}">
                  <a16:creationId xmlns:a16="http://schemas.microsoft.com/office/drawing/2014/main" id="{87C69EC4-459B-470A-8945-5FBE7EA5CF33}"/>
                </a:ext>
              </a:extLst>
            </p:cNvPr>
            <p:cNvSpPr/>
            <p:nvPr/>
          </p:nvSpPr>
          <p:spPr>
            <a:xfrm>
              <a:off x="2663325" y="1535510"/>
              <a:ext cx="67733" cy="172367"/>
            </a:xfrm>
            <a:custGeom>
              <a:avLst/>
              <a:gdLst>
                <a:gd name="connsiteX0" fmla="*/ 61343 w 67733"/>
                <a:gd name="connsiteY0" fmla="*/ 0 h 172367"/>
                <a:gd name="connsiteX1" fmla="*/ 6390 w 67733"/>
                <a:gd name="connsiteY1" fmla="*/ 0 h 172367"/>
                <a:gd name="connsiteX2" fmla="*/ 0 w 67733"/>
                <a:gd name="connsiteY2" fmla="*/ 6384 h 172367"/>
                <a:gd name="connsiteX3" fmla="*/ 0 w 67733"/>
                <a:gd name="connsiteY3" fmla="*/ 75331 h 172367"/>
                <a:gd name="connsiteX4" fmla="*/ 6390 w 67733"/>
                <a:gd name="connsiteY4" fmla="*/ 81715 h 172367"/>
                <a:gd name="connsiteX5" fmla="*/ 9585 w 67733"/>
                <a:gd name="connsiteY5" fmla="*/ 81715 h 172367"/>
                <a:gd name="connsiteX6" fmla="*/ 9585 w 67733"/>
                <a:gd name="connsiteY6" fmla="*/ 165984 h 172367"/>
                <a:gd name="connsiteX7" fmla="*/ 15975 w 67733"/>
                <a:gd name="connsiteY7" fmla="*/ 172368 h 172367"/>
                <a:gd name="connsiteX8" fmla="*/ 22365 w 67733"/>
                <a:gd name="connsiteY8" fmla="*/ 165984 h 172367"/>
                <a:gd name="connsiteX9" fmla="*/ 22365 w 67733"/>
                <a:gd name="connsiteY9" fmla="*/ 81715 h 172367"/>
                <a:gd name="connsiteX10" fmla="*/ 45369 w 67733"/>
                <a:gd name="connsiteY10" fmla="*/ 81715 h 172367"/>
                <a:gd name="connsiteX11" fmla="*/ 45369 w 67733"/>
                <a:gd name="connsiteY11" fmla="*/ 165984 h 172367"/>
                <a:gd name="connsiteX12" fmla="*/ 51759 w 67733"/>
                <a:gd name="connsiteY12" fmla="*/ 172368 h 172367"/>
                <a:gd name="connsiteX13" fmla="*/ 58148 w 67733"/>
                <a:gd name="connsiteY13" fmla="*/ 165984 h 172367"/>
                <a:gd name="connsiteX14" fmla="*/ 58148 w 67733"/>
                <a:gd name="connsiteY14" fmla="*/ 81715 h 172367"/>
                <a:gd name="connsiteX15" fmla="*/ 61343 w 67733"/>
                <a:gd name="connsiteY15" fmla="*/ 81715 h 172367"/>
                <a:gd name="connsiteX16" fmla="*/ 67733 w 67733"/>
                <a:gd name="connsiteY16" fmla="*/ 75331 h 172367"/>
                <a:gd name="connsiteX17" fmla="*/ 67733 w 67733"/>
                <a:gd name="connsiteY17" fmla="*/ 6384 h 172367"/>
                <a:gd name="connsiteX18" fmla="*/ 61343 w 67733"/>
                <a:gd name="connsiteY18" fmla="*/ 0 h 172367"/>
                <a:gd name="connsiteX19" fmla="*/ 12780 w 67733"/>
                <a:gd name="connsiteY19" fmla="*/ 12768 h 172367"/>
                <a:gd name="connsiteX20" fmla="*/ 54954 w 67733"/>
                <a:gd name="connsiteY20" fmla="*/ 12768 h 172367"/>
                <a:gd name="connsiteX21" fmla="*/ 54954 w 67733"/>
                <a:gd name="connsiteY21" fmla="*/ 68947 h 172367"/>
                <a:gd name="connsiteX22" fmla="*/ 12780 w 67733"/>
                <a:gd name="connsiteY22" fmla="*/ 68947 h 172367"/>
                <a:gd name="connsiteX23" fmla="*/ 12780 w 67733"/>
                <a:gd name="connsiteY23" fmla="*/ 12768 h 17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33" h="172367">
                  <a:moveTo>
                    <a:pt x="61343" y="0"/>
                  </a:moveTo>
                  <a:lnTo>
                    <a:pt x="6390" y="0"/>
                  </a:lnTo>
                  <a:cubicBezTo>
                    <a:pt x="2556" y="0"/>
                    <a:pt x="0" y="2554"/>
                    <a:pt x="0" y="6384"/>
                  </a:cubicBezTo>
                  <a:lnTo>
                    <a:pt x="0" y="75331"/>
                  </a:lnTo>
                  <a:cubicBezTo>
                    <a:pt x="0" y="79161"/>
                    <a:pt x="2556" y="81715"/>
                    <a:pt x="6390" y="81715"/>
                  </a:cubicBezTo>
                  <a:lnTo>
                    <a:pt x="9585" y="81715"/>
                  </a:lnTo>
                  <a:lnTo>
                    <a:pt x="9585" y="165984"/>
                  </a:lnTo>
                  <a:cubicBezTo>
                    <a:pt x="9585" y="169814"/>
                    <a:pt x="12141" y="172368"/>
                    <a:pt x="15975" y="172368"/>
                  </a:cubicBezTo>
                  <a:cubicBezTo>
                    <a:pt x="19809" y="172368"/>
                    <a:pt x="22365" y="169814"/>
                    <a:pt x="22365" y="165984"/>
                  </a:cubicBezTo>
                  <a:lnTo>
                    <a:pt x="22365" y="81715"/>
                  </a:lnTo>
                  <a:lnTo>
                    <a:pt x="45369" y="81715"/>
                  </a:lnTo>
                  <a:lnTo>
                    <a:pt x="45369" y="165984"/>
                  </a:lnTo>
                  <a:cubicBezTo>
                    <a:pt x="45369" y="169814"/>
                    <a:pt x="47925" y="172368"/>
                    <a:pt x="51759" y="172368"/>
                  </a:cubicBezTo>
                  <a:cubicBezTo>
                    <a:pt x="55593" y="172368"/>
                    <a:pt x="58148" y="169814"/>
                    <a:pt x="58148" y="165984"/>
                  </a:cubicBezTo>
                  <a:lnTo>
                    <a:pt x="58148" y="81715"/>
                  </a:lnTo>
                  <a:lnTo>
                    <a:pt x="61343" y="81715"/>
                  </a:lnTo>
                  <a:cubicBezTo>
                    <a:pt x="65177" y="81715"/>
                    <a:pt x="67733" y="79161"/>
                    <a:pt x="67733" y="75331"/>
                  </a:cubicBezTo>
                  <a:lnTo>
                    <a:pt x="67733" y="6384"/>
                  </a:lnTo>
                  <a:cubicBezTo>
                    <a:pt x="67733" y="3192"/>
                    <a:pt x="64538" y="0"/>
                    <a:pt x="61343" y="0"/>
                  </a:cubicBezTo>
                  <a:close/>
                  <a:moveTo>
                    <a:pt x="12780" y="12768"/>
                  </a:moveTo>
                  <a:lnTo>
                    <a:pt x="54954" y="12768"/>
                  </a:lnTo>
                  <a:lnTo>
                    <a:pt x="54954" y="68947"/>
                  </a:lnTo>
                  <a:lnTo>
                    <a:pt x="12780" y="68947"/>
                  </a:lnTo>
                  <a:lnTo>
                    <a:pt x="12780" y="1276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5" name="Graphic 4">
              <a:extLst>
                <a:ext uri="{FF2B5EF4-FFF2-40B4-BE49-F238E27FC236}">
                  <a16:creationId xmlns:a16="http://schemas.microsoft.com/office/drawing/2014/main" id="{F3BEE02B-66FC-4F08-92B7-16D45B5F5E12}"/>
                </a:ext>
              </a:extLst>
            </p:cNvPr>
            <p:cNvSpPr/>
            <p:nvPr/>
          </p:nvSpPr>
          <p:spPr>
            <a:xfrm>
              <a:off x="2673549" y="1465924"/>
              <a:ext cx="47285" cy="47241"/>
            </a:xfrm>
            <a:custGeom>
              <a:avLst/>
              <a:gdLst>
                <a:gd name="connsiteX0" fmla="*/ 23643 w 47285"/>
                <a:gd name="connsiteY0" fmla="*/ 47241 h 47241"/>
                <a:gd name="connsiteX1" fmla="*/ 47285 w 47285"/>
                <a:gd name="connsiteY1" fmla="*/ 23621 h 47241"/>
                <a:gd name="connsiteX2" fmla="*/ 23643 w 47285"/>
                <a:gd name="connsiteY2" fmla="*/ 0 h 47241"/>
                <a:gd name="connsiteX3" fmla="*/ 0 w 47285"/>
                <a:gd name="connsiteY3" fmla="*/ 23621 h 47241"/>
                <a:gd name="connsiteX4" fmla="*/ 23643 w 47285"/>
                <a:gd name="connsiteY4" fmla="*/ 47241 h 47241"/>
                <a:gd name="connsiteX5" fmla="*/ 23643 w 47285"/>
                <a:gd name="connsiteY5" fmla="*/ 12768 h 47241"/>
                <a:gd name="connsiteX6" fmla="*/ 34506 w 47285"/>
                <a:gd name="connsiteY6" fmla="*/ 23621 h 47241"/>
                <a:gd name="connsiteX7" fmla="*/ 23643 w 47285"/>
                <a:gd name="connsiteY7" fmla="*/ 34473 h 47241"/>
                <a:gd name="connsiteX8" fmla="*/ 12780 w 47285"/>
                <a:gd name="connsiteY8" fmla="*/ 23621 h 47241"/>
                <a:gd name="connsiteX9" fmla="*/ 23643 w 47285"/>
                <a:gd name="connsiteY9" fmla="*/ 12768 h 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5" h="47241">
                  <a:moveTo>
                    <a:pt x="23643" y="47241"/>
                  </a:moveTo>
                  <a:cubicBezTo>
                    <a:pt x="36423" y="47241"/>
                    <a:pt x="47285" y="37027"/>
                    <a:pt x="47285" y="23621"/>
                  </a:cubicBezTo>
                  <a:cubicBezTo>
                    <a:pt x="47285" y="10214"/>
                    <a:pt x="37062" y="0"/>
                    <a:pt x="23643" y="0"/>
                  </a:cubicBezTo>
                  <a:cubicBezTo>
                    <a:pt x="10224" y="0"/>
                    <a:pt x="0" y="10214"/>
                    <a:pt x="0" y="23621"/>
                  </a:cubicBezTo>
                  <a:cubicBezTo>
                    <a:pt x="0" y="37027"/>
                    <a:pt x="10224" y="47241"/>
                    <a:pt x="23643" y="47241"/>
                  </a:cubicBezTo>
                  <a:close/>
                  <a:moveTo>
                    <a:pt x="23643" y="12768"/>
                  </a:moveTo>
                  <a:cubicBezTo>
                    <a:pt x="29394" y="12768"/>
                    <a:pt x="34506" y="17237"/>
                    <a:pt x="34506" y="23621"/>
                  </a:cubicBezTo>
                  <a:cubicBezTo>
                    <a:pt x="34506" y="29366"/>
                    <a:pt x="30033" y="34473"/>
                    <a:pt x="23643" y="34473"/>
                  </a:cubicBezTo>
                  <a:cubicBezTo>
                    <a:pt x="17253" y="34473"/>
                    <a:pt x="12780" y="30005"/>
                    <a:pt x="12780" y="23621"/>
                  </a:cubicBezTo>
                  <a:cubicBezTo>
                    <a:pt x="12780" y="17875"/>
                    <a:pt x="17253" y="12768"/>
                    <a:pt x="23643" y="1276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6" name="Graphic 4">
              <a:extLst>
                <a:ext uri="{FF2B5EF4-FFF2-40B4-BE49-F238E27FC236}">
                  <a16:creationId xmlns:a16="http://schemas.microsoft.com/office/drawing/2014/main" id="{F2FF0788-C0C1-4AFD-8765-83E8B9CCD8D4}"/>
                </a:ext>
              </a:extLst>
            </p:cNvPr>
            <p:cNvSpPr/>
            <p:nvPr/>
          </p:nvSpPr>
          <p:spPr>
            <a:xfrm>
              <a:off x="2773232" y="1467201"/>
              <a:ext cx="44729" cy="44687"/>
            </a:xfrm>
            <a:custGeom>
              <a:avLst/>
              <a:gdLst>
                <a:gd name="connsiteX0" fmla="*/ 22365 w 44729"/>
                <a:gd name="connsiteY0" fmla="*/ 44688 h 44687"/>
                <a:gd name="connsiteX1" fmla="*/ 44730 w 44729"/>
                <a:gd name="connsiteY1" fmla="*/ 22344 h 44687"/>
                <a:gd name="connsiteX2" fmla="*/ 22365 w 44729"/>
                <a:gd name="connsiteY2" fmla="*/ 0 h 44687"/>
                <a:gd name="connsiteX3" fmla="*/ 0 w 44729"/>
                <a:gd name="connsiteY3" fmla="*/ 22344 h 44687"/>
                <a:gd name="connsiteX4" fmla="*/ 22365 w 44729"/>
                <a:gd name="connsiteY4" fmla="*/ 44688 h 4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9" h="44687">
                  <a:moveTo>
                    <a:pt x="22365" y="44688"/>
                  </a:moveTo>
                  <a:cubicBezTo>
                    <a:pt x="34506" y="44688"/>
                    <a:pt x="44730" y="34474"/>
                    <a:pt x="44730" y="22344"/>
                  </a:cubicBezTo>
                  <a:cubicBezTo>
                    <a:pt x="44730" y="10214"/>
                    <a:pt x="34506" y="0"/>
                    <a:pt x="22365" y="0"/>
                  </a:cubicBezTo>
                  <a:cubicBezTo>
                    <a:pt x="10224" y="0"/>
                    <a:pt x="0" y="10214"/>
                    <a:pt x="0" y="22344"/>
                  </a:cubicBezTo>
                  <a:cubicBezTo>
                    <a:pt x="0" y="34474"/>
                    <a:pt x="9585" y="44688"/>
                    <a:pt x="22365" y="4468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7" name="Graphic 4">
              <a:extLst>
                <a:ext uri="{FF2B5EF4-FFF2-40B4-BE49-F238E27FC236}">
                  <a16:creationId xmlns:a16="http://schemas.microsoft.com/office/drawing/2014/main" id="{CFA35095-EAB5-4E45-98EA-6A3A38EFA638}"/>
                </a:ext>
              </a:extLst>
            </p:cNvPr>
            <p:cNvSpPr/>
            <p:nvPr/>
          </p:nvSpPr>
          <p:spPr>
            <a:xfrm>
              <a:off x="2762119" y="1534233"/>
              <a:ext cx="66956" cy="174282"/>
            </a:xfrm>
            <a:custGeom>
              <a:avLst/>
              <a:gdLst>
                <a:gd name="connsiteX0" fmla="*/ 41785 w 66956"/>
                <a:gd name="connsiteY0" fmla="*/ 0 h 174282"/>
                <a:gd name="connsiteX1" fmla="*/ 24532 w 66956"/>
                <a:gd name="connsiteY1" fmla="*/ 0 h 174282"/>
                <a:gd name="connsiteX2" fmla="*/ 18143 w 66956"/>
                <a:gd name="connsiteY2" fmla="*/ 5107 h 174282"/>
                <a:gd name="connsiteX3" fmla="*/ 251 w 66956"/>
                <a:gd name="connsiteY3" fmla="*/ 91929 h 174282"/>
                <a:gd name="connsiteX4" fmla="*/ 1529 w 66956"/>
                <a:gd name="connsiteY4" fmla="*/ 97037 h 174282"/>
                <a:gd name="connsiteX5" fmla="*/ 6641 w 66956"/>
                <a:gd name="connsiteY5" fmla="*/ 99590 h 174282"/>
                <a:gd name="connsiteX6" fmla="*/ 9197 w 66956"/>
                <a:gd name="connsiteY6" fmla="*/ 99590 h 174282"/>
                <a:gd name="connsiteX7" fmla="*/ 9197 w 66956"/>
                <a:gd name="connsiteY7" fmla="*/ 167899 h 174282"/>
                <a:gd name="connsiteX8" fmla="*/ 15587 w 66956"/>
                <a:gd name="connsiteY8" fmla="*/ 174283 h 174282"/>
                <a:gd name="connsiteX9" fmla="*/ 21977 w 66956"/>
                <a:gd name="connsiteY9" fmla="*/ 167899 h 174282"/>
                <a:gd name="connsiteX10" fmla="*/ 21977 w 66956"/>
                <a:gd name="connsiteY10" fmla="*/ 99590 h 174282"/>
                <a:gd name="connsiteX11" fmla="*/ 44980 w 66956"/>
                <a:gd name="connsiteY11" fmla="*/ 99590 h 174282"/>
                <a:gd name="connsiteX12" fmla="*/ 44980 w 66956"/>
                <a:gd name="connsiteY12" fmla="*/ 167899 h 174282"/>
                <a:gd name="connsiteX13" fmla="*/ 51370 w 66956"/>
                <a:gd name="connsiteY13" fmla="*/ 174283 h 174282"/>
                <a:gd name="connsiteX14" fmla="*/ 57760 w 66956"/>
                <a:gd name="connsiteY14" fmla="*/ 167899 h 174282"/>
                <a:gd name="connsiteX15" fmla="*/ 57760 w 66956"/>
                <a:gd name="connsiteY15" fmla="*/ 99590 h 174282"/>
                <a:gd name="connsiteX16" fmla="*/ 60316 w 66956"/>
                <a:gd name="connsiteY16" fmla="*/ 99590 h 174282"/>
                <a:gd name="connsiteX17" fmla="*/ 65428 w 66956"/>
                <a:gd name="connsiteY17" fmla="*/ 97037 h 174282"/>
                <a:gd name="connsiteX18" fmla="*/ 66706 w 66956"/>
                <a:gd name="connsiteY18" fmla="*/ 91929 h 174282"/>
                <a:gd name="connsiteX19" fmla="*/ 48814 w 66956"/>
                <a:gd name="connsiteY19" fmla="*/ 5107 h 174282"/>
                <a:gd name="connsiteX20" fmla="*/ 41785 w 66956"/>
                <a:gd name="connsiteY20" fmla="*/ 0 h 17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956" h="174282">
                  <a:moveTo>
                    <a:pt x="41785" y="0"/>
                  </a:moveTo>
                  <a:lnTo>
                    <a:pt x="24532" y="0"/>
                  </a:lnTo>
                  <a:cubicBezTo>
                    <a:pt x="21338" y="0"/>
                    <a:pt x="18782" y="1915"/>
                    <a:pt x="18143" y="5107"/>
                  </a:cubicBezTo>
                  <a:lnTo>
                    <a:pt x="251" y="91929"/>
                  </a:lnTo>
                  <a:cubicBezTo>
                    <a:pt x="-388" y="93845"/>
                    <a:pt x="251" y="95760"/>
                    <a:pt x="1529" y="97037"/>
                  </a:cubicBezTo>
                  <a:cubicBezTo>
                    <a:pt x="2807" y="98313"/>
                    <a:pt x="4724" y="99590"/>
                    <a:pt x="6641" y="99590"/>
                  </a:cubicBezTo>
                  <a:lnTo>
                    <a:pt x="9197" y="99590"/>
                  </a:lnTo>
                  <a:lnTo>
                    <a:pt x="9197" y="167899"/>
                  </a:lnTo>
                  <a:cubicBezTo>
                    <a:pt x="9197" y="171729"/>
                    <a:pt x="11753" y="174283"/>
                    <a:pt x="15587" y="174283"/>
                  </a:cubicBezTo>
                  <a:cubicBezTo>
                    <a:pt x="19420" y="174283"/>
                    <a:pt x="21977" y="171729"/>
                    <a:pt x="21977" y="167899"/>
                  </a:cubicBezTo>
                  <a:lnTo>
                    <a:pt x="21977" y="99590"/>
                  </a:lnTo>
                  <a:lnTo>
                    <a:pt x="44980" y="99590"/>
                  </a:lnTo>
                  <a:lnTo>
                    <a:pt x="44980" y="167899"/>
                  </a:lnTo>
                  <a:cubicBezTo>
                    <a:pt x="44980" y="171729"/>
                    <a:pt x="47536" y="174283"/>
                    <a:pt x="51370" y="174283"/>
                  </a:cubicBezTo>
                  <a:cubicBezTo>
                    <a:pt x="55204" y="174283"/>
                    <a:pt x="57760" y="171729"/>
                    <a:pt x="57760" y="167899"/>
                  </a:cubicBezTo>
                  <a:lnTo>
                    <a:pt x="57760" y="99590"/>
                  </a:lnTo>
                  <a:lnTo>
                    <a:pt x="60316" y="99590"/>
                  </a:lnTo>
                  <a:cubicBezTo>
                    <a:pt x="62233" y="99590"/>
                    <a:pt x="64150" y="98952"/>
                    <a:pt x="65428" y="97037"/>
                  </a:cubicBezTo>
                  <a:cubicBezTo>
                    <a:pt x="66706" y="95760"/>
                    <a:pt x="67345" y="93845"/>
                    <a:pt x="66706" y="91929"/>
                  </a:cubicBezTo>
                  <a:lnTo>
                    <a:pt x="48814" y="5107"/>
                  </a:lnTo>
                  <a:cubicBezTo>
                    <a:pt x="47536" y="1915"/>
                    <a:pt x="44980" y="0"/>
                    <a:pt x="41785" y="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cxnSp>
        <p:nvCxnSpPr>
          <p:cNvPr id="69" name="Straight Connector 68">
            <a:extLst>
              <a:ext uri="{FF2B5EF4-FFF2-40B4-BE49-F238E27FC236}">
                <a16:creationId xmlns:a16="http://schemas.microsoft.com/office/drawing/2014/main" id="{0C3D5DC0-1BC2-426B-B5B9-96E5EA22D83D}"/>
              </a:ext>
            </a:extLst>
          </p:cNvPr>
          <p:cNvCxnSpPr>
            <a:cxnSpLocks/>
          </p:cNvCxnSpPr>
          <p:nvPr/>
        </p:nvCxnSpPr>
        <p:spPr>
          <a:xfrm>
            <a:off x="3334233" y="3934657"/>
            <a:ext cx="0" cy="623774"/>
          </a:xfrm>
          <a:prstGeom prst="line">
            <a:avLst/>
          </a:prstGeom>
          <a:ln w="38100">
            <a:solidFill>
              <a:srgbClr val="0587C2"/>
            </a:solidFill>
          </a:ln>
        </p:spPr>
        <p:style>
          <a:lnRef idx="1">
            <a:schemeClr val="accent1"/>
          </a:lnRef>
          <a:fillRef idx="0">
            <a:schemeClr val="accent1"/>
          </a:fillRef>
          <a:effectRef idx="0">
            <a:schemeClr val="accent1"/>
          </a:effectRef>
          <a:fontRef idx="minor">
            <a:schemeClr val="tx1"/>
          </a:fontRef>
        </p:style>
      </p:cxnSp>
      <p:sp>
        <p:nvSpPr>
          <p:cNvPr id="42" name="Text Placeholder 9">
            <a:extLst>
              <a:ext uri="{FF2B5EF4-FFF2-40B4-BE49-F238E27FC236}">
                <a16:creationId xmlns:a16="http://schemas.microsoft.com/office/drawing/2014/main" id="{BEF54CAA-7CAF-4800-80C9-5C8AE47E071E}"/>
              </a:ext>
            </a:extLst>
          </p:cNvPr>
          <p:cNvSpPr txBox="1">
            <a:spLocks/>
          </p:cNvSpPr>
          <p:nvPr/>
        </p:nvSpPr>
        <p:spPr>
          <a:xfrm>
            <a:off x="1586582" y="2748385"/>
            <a:ext cx="1670475"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1600" b="1" i="0" u="none" strike="noStrike" kern="1200" cap="none" spc="0" normalizeH="0" baseline="0" noProof="0">
                <a:ln>
                  <a:noFill/>
                </a:ln>
                <a:solidFill>
                  <a:srgbClr val="FFFFFF"/>
                </a:solidFill>
                <a:effectLst/>
                <a:uLnTx/>
                <a:uFillTx/>
                <a:latin typeface="Open Sans"/>
                <a:ea typeface="Chronicle Display Black" charset="0"/>
                <a:cs typeface="Chronicle Display Black" charset="0"/>
              </a:rPr>
              <a:t>Culture and Relationship Building</a:t>
            </a:r>
          </a:p>
        </p:txBody>
      </p:sp>
      <p:sp>
        <p:nvSpPr>
          <p:cNvPr id="75" name="Text Placeholder 15">
            <a:extLst>
              <a:ext uri="{FF2B5EF4-FFF2-40B4-BE49-F238E27FC236}">
                <a16:creationId xmlns:a16="http://schemas.microsoft.com/office/drawing/2014/main" id="{140F8377-9FF5-404D-B30B-D27CC514480C}"/>
              </a:ext>
            </a:extLst>
          </p:cNvPr>
          <p:cNvSpPr txBox="1">
            <a:spLocks/>
          </p:cNvSpPr>
          <p:nvPr/>
        </p:nvSpPr>
        <p:spPr>
          <a:xfrm>
            <a:off x="3547534" y="2748385"/>
            <a:ext cx="7870280"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tab pos="182880"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Open Sans"/>
              </a:rPr>
              <a:t>“You can’t build relationships….</a:t>
            </a:r>
            <a:r>
              <a:rPr kumimoji="0" lang="en-US" sz="1600" b="1" i="0" u="none" strike="noStrike" kern="1200" cap="none" spc="0" normalizeH="0" baseline="0" noProof="0">
                <a:ln>
                  <a:noFill/>
                </a:ln>
                <a:solidFill>
                  <a:srgbClr val="FDD300"/>
                </a:solidFill>
                <a:effectLst/>
                <a:uLnTx/>
                <a:uFillTx/>
                <a:latin typeface="Open Sans"/>
                <a:ea typeface="+mn-ea"/>
                <a:cs typeface="Open Sans"/>
              </a:rPr>
              <a:t>our culture will erode</a:t>
            </a:r>
            <a:r>
              <a:rPr kumimoji="0" lang="en-US" sz="1600" b="0" i="0" u="none" strike="noStrike" kern="1200" cap="none" spc="0" normalizeH="0" baseline="0" noProof="0">
                <a:ln>
                  <a:noFill/>
                </a:ln>
                <a:solidFill>
                  <a:srgbClr val="FFFFFF"/>
                </a:solidFill>
                <a:effectLst/>
                <a:uLnTx/>
                <a:uFillTx/>
                <a:latin typeface="Open Sans"/>
                <a:ea typeface="+mn-ea"/>
                <a:cs typeface="Open Sans"/>
              </a:rPr>
              <a:t>”</a:t>
            </a:r>
          </a:p>
        </p:txBody>
      </p:sp>
      <p:grpSp>
        <p:nvGrpSpPr>
          <p:cNvPr id="82" name="Graphic 4">
            <a:extLst>
              <a:ext uri="{FF2B5EF4-FFF2-40B4-BE49-F238E27FC236}">
                <a16:creationId xmlns:a16="http://schemas.microsoft.com/office/drawing/2014/main" id="{39384F65-F364-4718-8B4B-E938A16F9A68}"/>
              </a:ext>
            </a:extLst>
          </p:cNvPr>
          <p:cNvGrpSpPr/>
          <p:nvPr/>
        </p:nvGrpSpPr>
        <p:grpSpPr>
          <a:xfrm>
            <a:off x="866358" y="3014065"/>
            <a:ext cx="548640" cy="548640"/>
            <a:chOff x="467743" y="2855717"/>
            <a:chExt cx="361670" cy="362610"/>
          </a:xfrm>
          <a:solidFill>
            <a:srgbClr val="FDD300"/>
          </a:solidFill>
        </p:grpSpPr>
        <p:sp>
          <p:nvSpPr>
            <p:cNvPr id="83" name="Graphic 4">
              <a:extLst>
                <a:ext uri="{FF2B5EF4-FFF2-40B4-BE49-F238E27FC236}">
                  <a16:creationId xmlns:a16="http://schemas.microsoft.com/office/drawing/2014/main" id="{117AA174-4092-4609-8A2B-CDD65EA2248B}"/>
                </a:ext>
              </a:extLst>
            </p:cNvPr>
            <p:cNvSpPr/>
            <p:nvPr/>
          </p:nvSpPr>
          <p:spPr>
            <a:xfrm>
              <a:off x="467743" y="2855717"/>
              <a:ext cx="361670" cy="362610"/>
            </a:xfrm>
            <a:custGeom>
              <a:avLst/>
              <a:gdLst>
                <a:gd name="connsiteX0" fmla="*/ 180835 w 361670"/>
                <a:gd name="connsiteY0" fmla="*/ 0 h 362610"/>
                <a:gd name="connsiteX1" fmla="*/ 0 w 361670"/>
                <a:gd name="connsiteY1" fmla="*/ 181305 h 362610"/>
                <a:gd name="connsiteX2" fmla="*/ 180835 w 361670"/>
                <a:gd name="connsiteY2" fmla="*/ 362610 h 362610"/>
                <a:gd name="connsiteX3" fmla="*/ 361670 w 361670"/>
                <a:gd name="connsiteY3" fmla="*/ 181305 h 362610"/>
                <a:gd name="connsiteX4" fmla="*/ 361670 w 361670"/>
                <a:gd name="connsiteY4" fmla="*/ 181305 h 362610"/>
                <a:gd name="connsiteX5" fmla="*/ 180835 w 361670"/>
                <a:gd name="connsiteY5" fmla="*/ 0 h 362610"/>
                <a:gd name="connsiteX6" fmla="*/ 180835 w 361670"/>
                <a:gd name="connsiteY6" fmla="*/ 0 h 362610"/>
                <a:gd name="connsiteX7" fmla="*/ 180835 w 361670"/>
                <a:gd name="connsiteY7" fmla="*/ 349204 h 362610"/>
                <a:gd name="connsiteX8" fmla="*/ 12780 w 361670"/>
                <a:gd name="connsiteY8" fmla="*/ 180667 h 362610"/>
                <a:gd name="connsiteX9" fmla="*/ 180835 w 361670"/>
                <a:gd name="connsiteY9" fmla="*/ 12130 h 362610"/>
                <a:gd name="connsiteX10" fmla="*/ 348891 w 361670"/>
                <a:gd name="connsiteY10" fmla="*/ 180667 h 362610"/>
                <a:gd name="connsiteX11" fmla="*/ 180835 w 361670"/>
                <a:gd name="connsiteY11" fmla="*/ 349204 h 3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70" h="362610">
                  <a:moveTo>
                    <a:pt x="180835" y="0"/>
                  </a:moveTo>
                  <a:cubicBezTo>
                    <a:pt x="80513" y="0"/>
                    <a:pt x="0" y="81076"/>
                    <a:pt x="0" y="181305"/>
                  </a:cubicBezTo>
                  <a:cubicBezTo>
                    <a:pt x="0" y="281533"/>
                    <a:pt x="81152" y="362610"/>
                    <a:pt x="180835" y="362610"/>
                  </a:cubicBezTo>
                  <a:cubicBezTo>
                    <a:pt x="280518" y="362610"/>
                    <a:pt x="361670" y="281533"/>
                    <a:pt x="361670" y="181305"/>
                  </a:cubicBezTo>
                  <a:cubicBezTo>
                    <a:pt x="361670" y="181305"/>
                    <a:pt x="361670" y="181305"/>
                    <a:pt x="361670" y="181305"/>
                  </a:cubicBezTo>
                  <a:cubicBezTo>
                    <a:pt x="361670" y="80438"/>
                    <a:pt x="281157" y="0"/>
                    <a:pt x="180835" y="0"/>
                  </a:cubicBezTo>
                  <a:cubicBezTo>
                    <a:pt x="180835" y="0"/>
                    <a:pt x="180835" y="0"/>
                    <a:pt x="180835" y="0"/>
                  </a:cubicBezTo>
                  <a:close/>
                  <a:moveTo>
                    <a:pt x="180835" y="349204"/>
                  </a:moveTo>
                  <a:cubicBezTo>
                    <a:pt x="87542" y="349204"/>
                    <a:pt x="12780" y="273873"/>
                    <a:pt x="12780" y="180667"/>
                  </a:cubicBezTo>
                  <a:cubicBezTo>
                    <a:pt x="12780" y="87460"/>
                    <a:pt x="88181" y="12130"/>
                    <a:pt x="180835" y="12130"/>
                  </a:cubicBezTo>
                  <a:cubicBezTo>
                    <a:pt x="273489" y="12130"/>
                    <a:pt x="348891" y="87460"/>
                    <a:pt x="348891" y="180667"/>
                  </a:cubicBezTo>
                  <a:cubicBezTo>
                    <a:pt x="348891" y="273234"/>
                    <a:pt x="273489" y="348565"/>
                    <a:pt x="180835"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4" name="Graphic 4">
              <a:extLst>
                <a:ext uri="{FF2B5EF4-FFF2-40B4-BE49-F238E27FC236}">
                  <a16:creationId xmlns:a16="http://schemas.microsoft.com/office/drawing/2014/main" id="{9E387E01-F7D0-4F1C-8483-BADA1D60611A}"/>
                </a:ext>
              </a:extLst>
            </p:cNvPr>
            <p:cNvSpPr/>
            <p:nvPr/>
          </p:nvSpPr>
          <p:spPr>
            <a:xfrm>
              <a:off x="519200" y="2906545"/>
              <a:ext cx="259338" cy="257762"/>
            </a:xfrm>
            <a:custGeom>
              <a:avLst/>
              <a:gdLst>
                <a:gd name="connsiteX0" fmla="*/ 238646 w 259338"/>
                <a:gd name="connsiteY0" fmla="*/ 110048 h 257762"/>
                <a:gd name="connsiteX1" fmla="*/ 219477 w 259338"/>
                <a:gd name="connsiteY1" fmla="*/ 123455 h 257762"/>
                <a:gd name="connsiteX2" fmla="*/ 207975 w 259338"/>
                <a:gd name="connsiteY2" fmla="*/ 123455 h 257762"/>
                <a:gd name="connsiteX3" fmla="*/ 189444 w 259338"/>
                <a:gd name="connsiteY3" fmla="*/ 78767 h 257762"/>
                <a:gd name="connsiteX4" fmla="*/ 197751 w 259338"/>
                <a:gd name="connsiteY4" fmla="*/ 70468 h 257762"/>
                <a:gd name="connsiteX5" fmla="*/ 220755 w 259338"/>
                <a:gd name="connsiteY5" fmla="*/ 66637 h 257762"/>
                <a:gd name="connsiteX6" fmla="*/ 220755 w 259338"/>
                <a:gd name="connsiteY6" fmla="*/ 66637 h 257762"/>
                <a:gd name="connsiteX7" fmla="*/ 220755 w 259338"/>
                <a:gd name="connsiteY7" fmla="*/ 37910 h 257762"/>
                <a:gd name="connsiteX8" fmla="*/ 192639 w 259338"/>
                <a:gd name="connsiteY8" fmla="*/ 37910 h 257762"/>
                <a:gd name="connsiteX9" fmla="*/ 188805 w 259338"/>
                <a:gd name="connsiteY9" fmla="*/ 60892 h 257762"/>
                <a:gd name="connsiteX10" fmla="*/ 180498 w 259338"/>
                <a:gd name="connsiteY10" fmla="*/ 69191 h 257762"/>
                <a:gd name="connsiteX11" fmla="*/ 135768 w 259338"/>
                <a:gd name="connsiteY11" fmla="*/ 50677 h 257762"/>
                <a:gd name="connsiteX12" fmla="*/ 135768 w 259338"/>
                <a:gd name="connsiteY12" fmla="*/ 39186 h 257762"/>
                <a:gd name="connsiteX13" fmla="*/ 148548 w 259338"/>
                <a:gd name="connsiteY13" fmla="*/ 13650 h 257762"/>
                <a:gd name="connsiteX14" fmla="*/ 122988 w 259338"/>
                <a:gd name="connsiteY14" fmla="*/ 882 h 257762"/>
                <a:gd name="connsiteX15" fmla="*/ 110209 w 259338"/>
                <a:gd name="connsiteY15" fmla="*/ 26418 h 257762"/>
                <a:gd name="connsiteX16" fmla="*/ 122988 w 259338"/>
                <a:gd name="connsiteY16" fmla="*/ 39186 h 257762"/>
                <a:gd name="connsiteX17" fmla="*/ 122988 w 259338"/>
                <a:gd name="connsiteY17" fmla="*/ 50677 h 257762"/>
                <a:gd name="connsiteX18" fmla="*/ 78259 w 259338"/>
                <a:gd name="connsiteY18" fmla="*/ 69191 h 257762"/>
                <a:gd name="connsiteX19" fmla="*/ 69952 w 259338"/>
                <a:gd name="connsiteY19" fmla="*/ 60892 h 257762"/>
                <a:gd name="connsiteX20" fmla="*/ 66118 w 259338"/>
                <a:gd name="connsiteY20" fmla="*/ 37910 h 257762"/>
                <a:gd name="connsiteX21" fmla="*/ 38002 w 259338"/>
                <a:gd name="connsiteY21" fmla="*/ 37910 h 257762"/>
                <a:gd name="connsiteX22" fmla="*/ 38002 w 259338"/>
                <a:gd name="connsiteY22" fmla="*/ 66637 h 257762"/>
                <a:gd name="connsiteX23" fmla="*/ 52060 w 259338"/>
                <a:gd name="connsiteY23" fmla="*/ 72383 h 257762"/>
                <a:gd name="connsiteX24" fmla="*/ 61006 w 259338"/>
                <a:gd name="connsiteY24" fmla="*/ 70468 h 257762"/>
                <a:gd name="connsiteX25" fmla="*/ 69313 w 259338"/>
                <a:gd name="connsiteY25" fmla="*/ 78129 h 257762"/>
                <a:gd name="connsiteX26" fmla="*/ 50782 w 259338"/>
                <a:gd name="connsiteY26" fmla="*/ 122816 h 257762"/>
                <a:gd name="connsiteX27" fmla="*/ 39280 w 259338"/>
                <a:gd name="connsiteY27" fmla="*/ 122816 h 257762"/>
                <a:gd name="connsiteX28" fmla="*/ 13721 w 259338"/>
                <a:gd name="connsiteY28" fmla="*/ 110048 h 257762"/>
                <a:gd name="connsiteX29" fmla="*/ 941 w 259338"/>
                <a:gd name="connsiteY29" fmla="*/ 135584 h 257762"/>
                <a:gd name="connsiteX30" fmla="*/ 26500 w 259338"/>
                <a:gd name="connsiteY30" fmla="*/ 148352 h 257762"/>
                <a:gd name="connsiteX31" fmla="*/ 39280 w 259338"/>
                <a:gd name="connsiteY31" fmla="*/ 135584 h 257762"/>
                <a:gd name="connsiteX32" fmla="*/ 50782 w 259338"/>
                <a:gd name="connsiteY32" fmla="*/ 135584 h 257762"/>
                <a:gd name="connsiteX33" fmla="*/ 69313 w 259338"/>
                <a:gd name="connsiteY33" fmla="*/ 180272 h 257762"/>
                <a:gd name="connsiteX34" fmla="*/ 61006 w 259338"/>
                <a:gd name="connsiteY34" fmla="*/ 188572 h 257762"/>
                <a:gd name="connsiteX35" fmla="*/ 38002 w 259338"/>
                <a:gd name="connsiteY35" fmla="*/ 192402 h 257762"/>
                <a:gd name="connsiteX36" fmla="*/ 38002 w 259338"/>
                <a:gd name="connsiteY36" fmla="*/ 192402 h 257762"/>
                <a:gd name="connsiteX37" fmla="*/ 38002 w 259338"/>
                <a:gd name="connsiteY37" fmla="*/ 220491 h 257762"/>
                <a:gd name="connsiteX38" fmla="*/ 66118 w 259338"/>
                <a:gd name="connsiteY38" fmla="*/ 220491 h 257762"/>
                <a:gd name="connsiteX39" fmla="*/ 69952 w 259338"/>
                <a:gd name="connsiteY39" fmla="*/ 196871 h 257762"/>
                <a:gd name="connsiteX40" fmla="*/ 78259 w 259338"/>
                <a:gd name="connsiteY40" fmla="*/ 188572 h 257762"/>
                <a:gd name="connsiteX41" fmla="*/ 122988 w 259338"/>
                <a:gd name="connsiteY41" fmla="*/ 207085 h 257762"/>
                <a:gd name="connsiteX42" fmla="*/ 122988 w 259338"/>
                <a:gd name="connsiteY42" fmla="*/ 218576 h 257762"/>
                <a:gd name="connsiteX43" fmla="*/ 110209 w 259338"/>
                <a:gd name="connsiteY43" fmla="*/ 244112 h 257762"/>
                <a:gd name="connsiteX44" fmla="*/ 135768 w 259338"/>
                <a:gd name="connsiteY44" fmla="*/ 256880 h 257762"/>
                <a:gd name="connsiteX45" fmla="*/ 148548 w 259338"/>
                <a:gd name="connsiteY45" fmla="*/ 231344 h 257762"/>
                <a:gd name="connsiteX46" fmla="*/ 135768 w 259338"/>
                <a:gd name="connsiteY46" fmla="*/ 218576 h 257762"/>
                <a:gd name="connsiteX47" fmla="*/ 135768 w 259338"/>
                <a:gd name="connsiteY47" fmla="*/ 207085 h 257762"/>
                <a:gd name="connsiteX48" fmla="*/ 180498 w 259338"/>
                <a:gd name="connsiteY48" fmla="*/ 188572 h 257762"/>
                <a:gd name="connsiteX49" fmla="*/ 188805 w 259338"/>
                <a:gd name="connsiteY49" fmla="*/ 196871 h 257762"/>
                <a:gd name="connsiteX50" fmla="*/ 192639 w 259338"/>
                <a:gd name="connsiteY50" fmla="*/ 219853 h 257762"/>
                <a:gd name="connsiteX51" fmla="*/ 192639 w 259338"/>
                <a:gd name="connsiteY51" fmla="*/ 219853 h 257762"/>
                <a:gd name="connsiteX52" fmla="*/ 220755 w 259338"/>
                <a:gd name="connsiteY52" fmla="*/ 220491 h 257762"/>
                <a:gd name="connsiteX53" fmla="*/ 221394 w 259338"/>
                <a:gd name="connsiteY53" fmla="*/ 192402 h 257762"/>
                <a:gd name="connsiteX54" fmla="*/ 197751 w 259338"/>
                <a:gd name="connsiteY54" fmla="*/ 188572 h 257762"/>
                <a:gd name="connsiteX55" fmla="*/ 190083 w 259338"/>
                <a:gd name="connsiteY55" fmla="*/ 180272 h 257762"/>
                <a:gd name="connsiteX56" fmla="*/ 208614 w 259338"/>
                <a:gd name="connsiteY56" fmla="*/ 135584 h 257762"/>
                <a:gd name="connsiteX57" fmla="*/ 220115 w 259338"/>
                <a:gd name="connsiteY57" fmla="*/ 135584 h 257762"/>
                <a:gd name="connsiteX58" fmla="*/ 245675 w 259338"/>
                <a:gd name="connsiteY58" fmla="*/ 148352 h 257762"/>
                <a:gd name="connsiteX59" fmla="*/ 258455 w 259338"/>
                <a:gd name="connsiteY59" fmla="*/ 122816 h 257762"/>
                <a:gd name="connsiteX60" fmla="*/ 238646 w 259338"/>
                <a:gd name="connsiteY60" fmla="*/ 110048 h 257762"/>
                <a:gd name="connsiteX61" fmla="*/ 238646 w 259338"/>
                <a:gd name="connsiteY61" fmla="*/ 110048 h 257762"/>
                <a:gd name="connsiteX62" fmla="*/ 201585 w 259338"/>
                <a:gd name="connsiteY62" fmla="*/ 47485 h 257762"/>
                <a:gd name="connsiteX63" fmla="*/ 211809 w 259338"/>
                <a:gd name="connsiteY63" fmla="*/ 47485 h 257762"/>
                <a:gd name="connsiteX64" fmla="*/ 211809 w 259338"/>
                <a:gd name="connsiteY64" fmla="*/ 47485 h 257762"/>
                <a:gd name="connsiteX65" fmla="*/ 211809 w 259338"/>
                <a:gd name="connsiteY65" fmla="*/ 57700 h 257762"/>
                <a:gd name="connsiteX66" fmla="*/ 201585 w 259338"/>
                <a:gd name="connsiteY66" fmla="*/ 57700 h 257762"/>
                <a:gd name="connsiteX67" fmla="*/ 201585 w 259338"/>
                <a:gd name="connsiteY67" fmla="*/ 47485 h 257762"/>
                <a:gd name="connsiteX68" fmla="*/ 201585 w 259338"/>
                <a:gd name="connsiteY68" fmla="*/ 47485 h 257762"/>
                <a:gd name="connsiteX69" fmla="*/ 129378 w 259338"/>
                <a:gd name="connsiteY69" fmla="*/ 13650 h 257762"/>
                <a:gd name="connsiteX70" fmla="*/ 136407 w 259338"/>
                <a:gd name="connsiteY70" fmla="*/ 20673 h 257762"/>
                <a:gd name="connsiteX71" fmla="*/ 129378 w 259338"/>
                <a:gd name="connsiteY71" fmla="*/ 27695 h 257762"/>
                <a:gd name="connsiteX72" fmla="*/ 122349 w 259338"/>
                <a:gd name="connsiteY72" fmla="*/ 20673 h 257762"/>
                <a:gd name="connsiteX73" fmla="*/ 129378 w 259338"/>
                <a:gd name="connsiteY73" fmla="*/ 13650 h 257762"/>
                <a:gd name="connsiteX74" fmla="*/ 46948 w 259338"/>
                <a:gd name="connsiteY74" fmla="*/ 58338 h 257762"/>
                <a:gd name="connsiteX75" fmla="*/ 46948 w 259338"/>
                <a:gd name="connsiteY75" fmla="*/ 48124 h 257762"/>
                <a:gd name="connsiteX76" fmla="*/ 46948 w 259338"/>
                <a:gd name="connsiteY76" fmla="*/ 48124 h 257762"/>
                <a:gd name="connsiteX77" fmla="*/ 52060 w 259338"/>
                <a:gd name="connsiteY77" fmla="*/ 46209 h 257762"/>
                <a:gd name="connsiteX78" fmla="*/ 59089 w 259338"/>
                <a:gd name="connsiteY78" fmla="*/ 53869 h 257762"/>
                <a:gd name="connsiteX79" fmla="*/ 51421 w 259338"/>
                <a:gd name="connsiteY79" fmla="*/ 60892 h 257762"/>
                <a:gd name="connsiteX80" fmla="*/ 46948 w 259338"/>
                <a:gd name="connsiteY80" fmla="*/ 58338 h 257762"/>
                <a:gd name="connsiteX81" fmla="*/ 46948 w 259338"/>
                <a:gd name="connsiteY81" fmla="*/ 58338 h 257762"/>
                <a:gd name="connsiteX82" fmla="*/ 20110 w 259338"/>
                <a:gd name="connsiteY82" fmla="*/ 137500 h 257762"/>
                <a:gd name="connsiteX83" fmla="*/ 13082 w 259338"/>
                <a:gd name="connsiteY83" fmla="*/ 129839 h 257762"/>
                <a:gd name="connsiteX84" fmla="*/ 20749 w 259338"/>
                <a:gd name="connsiteY84" fmla="*/ 122816 h 257762"/>
                <a:gd name="connsiteX85" fmla="*/ 27778 w 259338"/>
                <a:gd name="connsiteY85" fmla="*/ 129839 h 257762"/>
                <a:gd name="connsiteX86" fmla="*/ 20110 w 259338"/>
                <a:gd name="connsiteY86" fmla="*/ 137500 h 257762"/>
                <a:gd name="connsiteX87" fmla="*/ 20110 w 259338"/>
                <a:gd name="connsiteY87" fmla="*/ 137500 h 257762"/>
                <a:gd name="connsiteX88" fmla="*/ 20110 w 259338"/>
                <a:gd name="connsiteY88" fmla="*/ 137500 h 257762"/>
                <a:gd name="connsiteX89" fmla="*/ 57172 w 259338"/>
                <a:gd name="connsiteY89" fmla="*/ 212831 h 257762"/>
                <a:gd name="connsiteX90" fmla="*/ 46948 w 259338"/>
                <a:gd name="connsiteY90" fmla="*/ 212192 h 257762"/>
                <a:gd name="connsiteX91" fmla="*/ 46948 w 259338"/>
                <a:gd name="connsiteY91" fmla="*/ 202616 h 257762"/>
                <a:gd name="connsiteX92" fmla="*/ 57172 w 259338"/>
                <a:gd name="connsiteY92" fmla="*/ 202616 h 257762"/>
                <a:gd name="connsiteX93" fmla="*/ 57172 w 259338"/>
                <a:gd name="connsiteY93" fmla="*/ 212831 h 257762"/>
                <a:gd name="connsiteX94" fmla="*/ 57172 w 259338"/>
                <a:gd name="connsiteY94" fmla="*/ 212831 h 257762"/>
                <a:gd name="connsiteX95" fmla="*/ 129378 w 259338"/>
                <a:gd name="connsiteY95" fmla="*/ 246666 h 257762"/>
                <a:gd name="connsiteX96" fmla="*/ 122988 w 259338"/>
                <a:gd name="connsiteY96" fmla="*/ 238367 h 257762"/>
                <a:gd name="connsiteX97" fmla="*/ 129378 w 259338"/>
                <a:gd name="connsiteY97" fmla="*/ 231983 h 257762"/>
                <a:gd name="connsiteX98" fmla="*/ 137685 w 259338"/>
                <a:gd name="connsiteY98" fmla="*/ 238367 h 257762"/>
                <a:gd name="connsiteX99" fmla="*/ 131295 w 259338"/>
                <a:gd name="connsiteY99" fmla="*/ 246666 h 257762"/>
                <a:gd name="connsiteX100" fmla="*/ 129378 w 259338"/>
                <a:gd name="connsiteY100" fmla="*/ 246666 h 257762"/>
                <a:gd name="connsiteX101" fmla="*/ 211809 w 259338"/>
                <a:gd name="connsiteY101" fmla="*/ 201978 h 257762"/>
                <a:gd name="connsiteX102" fmla="*/ 211809 w 259338"/>
                <a:gd name="connsiteY102" fmla="*/ 212192 h 257762"/>
                <a:gd name="connsiteX103" fmla="*/ 201585 w 259338"/>
                <a:gd name="connsiteY103" fmla="*/ 212192 h 257762"/>
                <a:gd name="connsiteX104" fmla="*/ 201585 w 259338"/>
                <a:gd name="connsiteY104" fmla="*/ 201978 h 257762"/>
                <a:gd name="connsiteX105" fmla="*/ 201585 w 259338"/>
                <a:gd name="connsiteY105" fmla="*/ 201978 h 257762"/>
                <a:gd name="connsiteX106" fmla="*/ 211809 w 259338"/>
                <a:gd name="connsiteY106" fmla="*/ 201978 h 257762"/>
                <a:gd name="connsiteX107" fmla="*/ 211809 w 259338"/>
                <a:gd name="connsiteY107" fmla="*/ 201978 h 257762"/>
                <a:gd name="connsiteX108" fmla="*/ 129378 w 259338"/>
                <a:gd name="connsiteY108" fmla="*/ 196232 h 257762"/>
                <a:gd name="connsiteX109" fmla="*/ 62923 w 259338"/>
                <a:gd name="connsiteY109" fmla="*/ 129839 h 257762"/>
                <a:gd name="connsiteX110" fmla="*/ 129378 w 259338"/>
                <a:gd name="connsiteY110" fmla="*/ 63445 h 257762"/>
                <a:gd name="connsiteX111" fmla="*/ 195834 w 259338"/>
                <a:gd name="connsiteY111" fmla="*/ 129839 h 257762"/>
                <a:gd name="connsiteX112" fmla="*/ 129378 w 259338"/>
                <a:gd name="connsiteY112" fmla="*/ 196232 h 257762"/>
                <a:gd name="connsiteX113" fmla="*/ 129378 w 259338"/>
                <a:gd name="connsiteY113" fmla="*/ 196232 h 257762"/>
                <a:gd name="connsiteX114" fmla="*/ 238646 w 259338"/>
                <a:gd name="connsiteY114" fmla="*/ 137500 h 257762"/>
                <a:gd name="connsiteX115" fmla="*/ 231617 w 259338"/>
                <a:gd name="connsiteY115" fmla="*/ 130477 h 257762"/>
                <a:gd name="connsiteX116" fmla="*/ 238646 w 259338"/>
                <a:gd name="connsiteY116" fmla="*/ 123455 h 257762"/>
                <a:gd name="connsiteX117" fmla="*/ 245675 w 259338"/>
                <a:gd name="connsiteY117" fmla="*/ 130477 h 257762"/>
                <a:gd name="connsiteX118" fmla="*/ 238646 w 259338"/>
                <a:gd name="connsiteY118" fmla="*/ 137500 h 257762"/>
                <a:gd name="connsiteX119" fmla="*/ 238646 w 259338"/>
                <a:gd name="connsiteY119" fmla="*/ 137500 h 2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59338" h="257762">
                  <a:moveTo>
                    <a:pt x="238646" y="110048"/>
                  </a:moveTo>
                  <a:cubicBezTo>
                    <a:pt x="229700" y="110048"/>
                    <a:pt x="222032" y="115794"/>
                    <a:pt x="219477" y="123455"/>
                  </a:cubicBezTo>
                  <a:lnTo>
                    <a:pt x="207975" y="123455"/>
                  </a:lnTo>
                  <a:cubicBezTo>
                    <a:pt x="206697" y="106856"/>
                    <a:pt x="200307" y="91535"/>
                    <a:pt x="189444" y="78767"/>
                  </a:cubicBezTo>
                  <a:lnTo>
                    <a:pt x="197751" y="70468"/>
                  </a:lnTo>
                  <a:cubicBezTo>
                    <a:pt x="205419" y="74298"/>
                    <a:pt x="215004" y="73021"/>
                    <a:pt x="220755" y="66637"/>
                  </a:cubicBezTo>
                  <a:lnTo>
                    <a:pt x="220755" y="66637"/>
                  </a:lnTo>
                  <a:cubicBezTo>
                    <a:pt x="228422" y="58977"/>
                    <a:pt x="228422" y="46209"/>
                    <a:pt x="220755" y="37910"/>
                  </a:cubicBezTo>
                  <a:cubicBezTo>
                    <a:pt x="213087" y="30249"/>
                    <a:pt x="200307" y="30249"/>
                    <a:pt x="192639" y="37910"/>
                  </a:cubicBezTo>
                  <a:cubicBezTo>
                    <a:pt x="186888" y="44294"/>
                    <a:pt x="184971" y="53231"/>
                    <a:pt x="188805" y="60892"/>
                  </a:cubicBezTo>
                  <a:lnTo>
                    <a:pt x="180498" y="69191"/>
                  </a:lnTo>
                  <a:cubicBezTo>
                    <a:pt x="167718" y="58338"/>
                    <a:pt x="152382" y="51954"/>
                    <a:pt x="135768" y="50677"/>
                  </a:cubicBezTo>
                  <a:lnTo>
                    <a:pt x="135768" y="39186"/>
                  </a:lnTo>
                  <a:cubicBezTo>
                    <a:pt x="145992" y="35356"/>
                    <a:pt x="151743" y="24503"/>
                    <a:pt x="148548" y="13650"/>
                  </a:cubicBezTo>
                  <a:cubicBezTo>
                    <a:pt x="144714" y="3436"/>
                    <a:pt x="133851" y="-2310"/>
                    <a:pt x="122988" y="882"/>
                  </a:cubicBezTo>
                  <a:cubicBezTo>
                    <a:pt x="112765" y="4713"/>
                    <a:pt x="107014" y="15566"/>
                    <a:pt x="110209" y="26418"/>
                  </a:cubicBezTo>
                  <a:cubicBezTo>
                    <a:pt x="112126" y="32164"/>
                    <a:pt x="116599" y="37271"/>
                    <a:pt x="122988" y="39186"/>
                  </a:cubicBezTo>
                  <a:lnTo>
                    <a:pt x="122988" y="50677"/>
                  </a:lnTo>
                  <a:cubicBezTo>
                    <a:pt x="106375" y="51954"/>
                    <a:pt x="91039" y="58338"/>
                    <a:pt x="78259" y="69191"/>
                  </a:cubicBezTo>
                  <a:lnTo>
                    <a:pt x="69952" y="60892"/>
                  </a:lnTo>
                  <a:cubicBezTo>
                    <a:pt x="73786" y="53231"/>
                    <a:pt x="72508" y="43655"/>
                    <a:pt x="66118" y="37910"/>
                  </a:cubicBezTo>
                  <a:cubicBezTo>
                    <a:pt x="58450" y="30249"/>
                    <a:pt x="45670" y="30249"/>
                    <a:pt x="38002" y="37910"/>
                  </a:cubicBezTo>
                  <a:cubicBezTo>
                    <a:pt x="30334" y="45570"/>
                    <a:pt x="30334" y="58338"/>
                    <a:pt x="38002" y="66637"/>
                  </a:cubicBezTo>
                  <a:cubicBezTo>
                    <a:pt x="41836" y="70468"/>
                    <a:pt x="46948" y="72383"/>
                    <a:pt x="52060" y="72383"/>
                  </a:cubicBezTo>
                  <a:cubicBezTo>
                    <a:pt x="55255" y="72383"/>
                    <a:pt x="58450" y="71745"/>
                    <a:pt x="61006" y="70468"/>
                  </a:cubicBezTo>
                  <a:lnTo>
                    <a:pt x="69313" y="78129"/>
                  </a:lnTo>
                  <a:cubicBezTo>
                    <a:pt x="58450" y="90896"/>
                    <a:pt x="52060" y="106218"/>
                    <a:pt x="50782" y="122816"/>
                  </a:cubicBezTo>
                  <a:lnTo>
                    <a:pt x="39280" y="122816"/>
                  </a:lnTo>
                  <a:cubicBezTo>
                    <a:pt x="35446" y="112602"/>
                    <a:pt x="24583" y="106856"/>
                    <a:pt x="13721" y="110048"/>
                  </a:cubicBezTo>
                  <a:cubicBezTo>
                    <a:pt x="2858" y="113240"/>
                    <a:pt x="-2254" y="124732"/>
                    <a:pt x="941" y="135584"/>
                  </a:cubicBezTo>
                  <a:cubicBezTo>
                    <a:pt x="4136" y="146437"/>
                    <a:pt x="15637" y="151544"/>
                    <a:pt x="26500" y="148352"/>
                  </a:cubicBezTo>
                  <a:cubicBezTo>
                    <a:pt x="32251" y="146437"/>
                    <a:pt x="37363" y="141968"/>
                    <a:pt x="39280" y="135584"/>
                  </a:cubicBezTo>
                  <a:lnTo>
                    <a:pt x="50782" y="135584"/>
                  </a:lnTo>
                  <a:cubicBezTo>
                    <a:pt x="52060" y="152183"/>
                    <a:pt x="58450" y="167504"/>
                    <a:pt x="69313" y="180272"/>
                  </a:cubicBezTo>
                  <a:lnTo>
                    <a:pt x="61006" y="188572"/>
                  </a:lnTo>
                  <a:cubicBezTo>
                    <a:pt x="53338" y="184741"/>
                    <a:pt x="43753" y="186018"/>
                    <a:pt x="38002" y="192402"/>
                  </a:cubicBezTo>
                  <a:lnTo>
                    <a:pt x="38002" y="192402"/>
                  </a:lnTo>
                  <a:cubicBezTo>
                    <a:pt x="30334" y="200063"/>
                    <a:pt x="29695" y="212831"/>
                    <a:pt x="38002" y="220491"/>
                  </a:cubicBezTo>
                  <a:cubicBezTo>
                    <a:pt x="46309" y="228152"/>
                    <a:pt x="58450" y="228791"/>
                    <a:pt x="66118" y="220491"/>
                  </a:cubicBezTo>
                  <a:cubicBezTo>
                    <a:pt x="72508" y="214107"/>
                    <a:pt x="73786" y="205170"/>
                    <a:pt x="69952" y="196871"/>
                  </a:cubicBezTo>
                  <a:lnTo>
                    <a:pt x="78259" y="188572"/>
                  </a:lnTo>
                  <a:cubicBezTo>
                    <a:pt x="91039" y="199424"/>
                    <a:pt x="106375" y="205808"/>
                    <a:pt x="122988" y="207085"/>
                  </a:cubicBezTo>
                  <a:lnTo>
                    <a:pt x="122988" y="218576"/>
                  </a:lnTo>
                  <a:cubicBezTo>
                    <a:pt x="112765" y="222407"/>
                    <a:pt x="107014" y="233259"/>
                    <a:pt x="110209" y="244112"/>
                  </a:cubicBezTo>
                  <a:cubicBezTo>
                    <a:pt x="114043" y="254326"/>
                    <a:pt x="124905" y="260072"/>
                    <a:pt x="135768" y="256880"/>
                  </a:cubicBezTo>
                  <a:cubicBezTo>
                    <a:pt x="145992" y="253050"/>
                    <a:pt x="151743" y="242197"/>
                    <a:pt x="148548" y="231344"/>
                  </a:cubicBezTo>
                  <a:cubicBezTo>
                    <a:pt x="146631" y="225599"/>
                    <a:pt x="142158" y="220491"/>
                    <a:pt x="135768" y="218576"/>
                  </a:cubicBezTo>
                  <a:lnTo>
                    <a:pt x="135768" y="207085"/>
                  </a:lnTo>
                  <a:cubicBezTo>
                    <a:pt x="152382" y="205808"/>
                    <a:pt x="167718" y="199424"/>
                    <a:pt x="180498" y="188572"/>
                  </a:cubicBezTo>
                  <a:lnTo>
                    <a:pt x="188805" y="196871"/>
                  </a:lnTo>
                  <a:cubicBezTo>
                    <a:pt x="184971" y="204532"/>
                    <a:pt x="186249" y="214107"/>
                    <a:pt x="192639" y="219853"/>
                  </a:cubicBezTo>
                  <a:lnTo>
                    <a:pt x="192639" y="219853"/>
                  </a:lnTo>
                  <a:cubicBezTo>
                    <a:pt x="200307" y="227514"/>
                    <a:pt x="213087" y="228152"/>
                    <a:pt x="220755" y="220491"/>
                  </a:cubicBezTo>
                  <a:cubicBezTo>
                    <a:pt x="228422" y="212831"/>
                    <a:pt x="229061" y="200063"/>
                    <a:pt x="221394" y="192402"/>
                  </a:cubicBezTo>
                  <a:cubicBezTo>
                    <a:pt x="215004" y="186018"/>
                    <a:pt x="206058" y="184741"/>
                    <a:pt x="197751" y="188572"/>
                  </a:cubicBezTo>
                  <a:lnTo>
                    <a:pt x="190083" y="180272"/>
                  </a:lnTo>
                  <a:cubicBezTo>
                    <a:pt x="200946" y="167504"/>
                    <a:pt x="207336" y="152183"/>
                    <a:pt x="208614" y="135584"/>
                  </a:cubicBezTo>
                  <a:lnTo>
                    <a:pt x="220115" y="135584"/>
                  </a:lnTo>
                  <a:cubicBezTo>
                    <a:pt x="223949" y="145799"/>
                    <a:pt x="234812" y="151544"/>
                    <a:pt x="245675" y="148352"/>
                  </a:cubicBezTo>
                  <a:cubicBezTo>
                    <a:pt x="255899" y="144522"/>
                    <a:pt x="261650" y="133669"/>
                    <a:pt x="258455" y="122816"/>
                  </a:cubicBezTo>
                  <a:cubicBezTo>
                    <a:pt x="254621" y="115156"/>
                    <a:pt x="247592" y="110048"/>
                    <a:pt x="238646" y="110048"/>
                  </a:cubicBezTo>
                  <a:lnTo>
                    <a:pt x="238646" y="110048"/>
                  </a:lnTo>
                  <a:close/>
                  <a:moveTo>
                    <a:pt x="201585" y="47485"/>
                  </a:moveTo>
                  <a:cubicBezTo>
                    <a:pt x="204141" y="44932"/>
                    <a:pt x="208614" y="44294"/>
                    <a:pt x="211809" y="47485"/>
                  </a:cubicBezTo>
                  <a:cubicBezTo>
                    <a:pt x="211809" y="47485"/>
                    <a:pt x="211809" y="47485"/>
                    <a:pt x="211809" y="47485"/>
                  </a:cubicBezTo>
                  <a:cubicBezTo>
                    <a:pt x="214365" y="50039"/>
                    <a:pt x="214365" y="55146"/>
                    <a:pt x="211809" y="57700"/>
                  </a:cubicBezTo>
                  <a:cubicBezTo>
                    <a:pt x="209253" y="60253"/>
                    <a:pt x="204141" y="60253"/>
                    <a:pt x="201585" y="57700"/>
                  </a:cubicBezTo>
                  <a:cubicBezTo>
                    <a:pt x="198390" y="55146"/>
                    <a:pt x="198390" y="50677"/>
                    <a:pt x="201585" y="47485"/>
                  </a:cubicBezTo>
                  <a:cubicBezTo>
                    <a:pt x="201585" y="47485"/>
                    <a:pt x="201585" y="47485"/>
                    <a:pt x="201585" y="47485"/>
                  </a:cubicBezTo>
                  <a:close/>
                  <a:moveTo>
                    <a:pt x="129378" y="13650"/>
                  </a:moveTo>
                  <a:cubicBezTo>
                    <a:pt x="133212" y="13650"/>
                    <a:pt x="136407" y="16842"/>
                    <a:pt x="136407" y="20673"/>
                  </a:cubicBezTo>
                  <a:cubicBezTo>
                    <a:pt x="136407" y="24503"/>
                    <a:pt x="133212" y="27695"/>
                    <a:pt x="129378" y="27695"/>
                  </a:cubicBezTo>
                  <a:cubicBezTo>
                    <a:pt x="125544" y="27695"/>
                    <a:pt x="122349" y="24503"/>
                    <a:pt x="122349" y="20673"/>
                  </a:cubicBezTo>
                  <a:cubicBezTo>
                    <a:pt x="122349" y="16842"/>
                    <a:pt x="125544" y="13650"/>
                    <a:pt x="129378" y="13650"/>
                  </a:cubicBezTo>
                  <a:close/>
                  <a:moveTo>
                    <a:pt x="46948" y="58338"/>
                  </a:moveTo>
                  <a:cubicBezTo>
                    <a:pt x="44392" y="55785"/>
                    <a:pt x="44392" y="50677"/>
                    <a:pt x="46948" y="48124"/>
                  </a:cubicBezTo>
                  <a:cubicBezTo>
                    <a:pt x="46948" y="48124"/>
                    <a:pt x="46948" y="48124"/>
                    <a:pt x="46948" y="48124"/>
                  </a:cubicBezTo>
                  <a:cubicBezTo>
                    <a:pt x="48226" y="46847"/>
                    <a:pt x="50143" y="46209"/>
                    <a:pt x="52060" y="46209"/>
                  </a:cubicBezTo>
                  <a:cubicBezTo>
                    <a:pt x="55894" y="46209"/>
                    <a:pt x="59089" y="50039"/>
                    <a:pt x="59089" y="53869"/>
                  </a:cubicBezTo>
                  <a:cubicBezTo>
                    <a:pt x="59089" y="57700"/>
                    <a:pt x="55255" y="60892"/>
                    <a:pt x="51421" y="60892"/>
                  </a:cubicBezTo>
                  <a:cubicBezTo>
                    <a:pt x="49504" y="60253"/>
                    <a:pt x="48226" y="59615"/>
                    <a:pt x="46948" y="58338"/>
                  </a:cubicBezTo>
                  <a:lnTo>
                    <a:pt x="46948" y="58338"/>
                  </a:lnTo>
                  <a:close/>
                  <a:moveTo>
                    <a:pt x="20110" y="137500"/>
                  </a:moveTo>
                  <a:cubicBezTo>
                    <a:pt x="16277" y="137500"/>
                    <a:pt x="13082" y="134308"/>
                    <a:pt x="13082" y="129839"/>
                  </a:cubicBezTo>
                  <a:cubicBezTo>
                    <a:pt x="13082" y="126008"/>
                    <a:pt x="16277" y="122816"/>
                    <a:pt x="20749" y="122816"/>
                  </a:cubicBezTo>
                  <a:cubicBezTo>
                    <a:pt x="24583" y="122816"/>
                    <a:pt x="27778" y="126008"/>
                    <a:pt x="27778" y="129839"/>
                  </a:cubicBezTo>
                  <a:cubicBezTo>
                    <a:pt x="27139" y="133669"/>
                    <a:pt x="23944" y="136861"/>
                    <a:pt x="20110" y="137500"/>
                  </a:cubicBezTo>
                  <a:cubicBezTo>
                    <a:pt x="20110" y="137500"/>
                    <a:pt x="20110" y="137500"/>
                    <a:pt x="20110" y="137500"/>
                  </a:cubicBezTo>
                  <a:lnTo>
                    <a:pt x="20110" y="137500"/>
                  </a:lnTo>
                  <a:close/>
                  <a:moveTo>
                    <a:pt x="57172" y="212831"/>
                  </a:moveTo>
                  <a:cubicBezTo>
                    <a:pt x="53977" y="215384"/>
                    <a:pt x="49504" y="214746"/>
                    <a:pt x="46948" y="212192"/>
                  </a:cubicBezTo>
                  <a:cubicBezTo>
                    <a:pt x="44392" y="209639"/>
                    <a:pt x="44392" y="205808"/>
                    <a:pt x="46948" y="202616"/>
                  </a:cubicBezTo>
                  <a:cubicBezTo>
                    <a:pt x="50143" y="200063"/>
                    <a:pt x="54616" y="200063"/>
                    <a:pt x="57172" y="202616"/>
                  </a:cubicBezTo>
                  <a:cubicBezTo>
                    <a:pt x="59728" y="205170"/>
                    <a:pt x="59728" y="209639"/>
                    <a:pt x="57172" y="212831"/>
                  </a:cubicBezTo>
                  <a:lnTo>
                    <a:pt x="57172" y="212831"/>
                  </a:lnTo>
                  <a:close/>
                  <a:moveTo>
                    <a:pt x="129378" y="246666"/>
                  </a:moveTo>
                  <a:cubicBezTo>
                    <a:pt x="125544" y="246027"/>
                    <a:pt x="122349" y="242835"/>
                    <a:pt x="122988" y="238367"/>
                  </a:cubicBezTo>
                  <a:cubicBezTo>
                    <a:pt x="123627" y="234536"/>
                    <a:pt x="126183" y="231983"/>
                    <a:pt x="129378" y="231983"/>
                  </a:cubicBezTo>
                  <a:cubicBezTo>
                    <a:pt x="133212" y="231344"/>
                    <a:pt x="137046" y="234536"/>
                    <a:pt x="137685" y="238367"/>
                  </a:cubicBezTo>
                  <a:cubicBezTo>
                    <a:pt x="138324" y="242197"/>
                    <a:pt x="135129" y="246027"/>
                    <a:pt x="131295" y="246666"/>
                  </a:cubicBezTo>
                  <a:cubicBezTo>
                    <a:pt x="130017" y="246666"/>
                    <a:pt x="130017" y="246666"/>
                    <a:pt x="129378" y="246666"/>
                  </a:cubicBezTo>
                  <a:close/>
                  <a:moveTo>
                    <a:pt x="211809" y="201978"/>
                  </a:moveTo>
                  <a:cubicBezTo>
                    <a:pt x="214365" y="204532"/>
                    <a:pt x="214365" y="209639"/>
                    <a:pt x="211809" y="212192"/>
                  </a:cubicBezTo>
                  <a:cubicBezTo>
                    <a:pt x="209253" y="214746"/>
                    <a:pt x="204141" y="214746"/>
                    <a:pt x="201585" y="212192"/>
                  </a:cubicBezTo>
                  <a:cubicBezTo>
                    <a:pt x="199029" y="209639"/>
                    <a:pt x="199029" y="204532"/>
                    <a:pt x="201585" y="201978"/>
                  </a:cubicBezTo>
                  <a:cubicBezTo>
                    <a:pt x="201585" y="201978"/>
                    <a:pt x="201585" y="201978"/>
                    <a:pt x="201585" y="201978"/>
                  </a:cubicBezTo>
                  <a:cubicBezTo>
                    <a:pt x="204141" y="199424"/>
                    <a:pt x="208614" y="198786"/>
                    <a:pt x="211809" y="201978"/>
                  </a:cubicBezTo>
                  <a:lnTo>
                    <a:pt x="211809" y="201978"/>
                  </a:lnTo>
                  <a:close/>
                  <a:moveTo>
                    <a:pt x="129378" y="196232"/>
                  </a:moveTo>
                  <a:cubicBezTo>
                    <a:pt x="92956" y="196232"/>
                    <a:pt x="62923" y="166228"/>
                    <a:pt x="62923" y="129839"/>
                  </a:cubicBezTo>
                  <a:cubicBezTo>
                    <a:pt x="62923" y="93450"/>
                    <a:pt x="92956" y="63445"/>
                    <a:pt x="129378" y="63445"/>
                  </a:cubicBezTo>
                  <a:cubicBezTo>
                    <a:pt x="165801" y="63445"/>
                    <a:pt x="195834" y="93450"/>
                    <a:pt x="195834" y="129839"/>
                  </a:cubicBezTo>
                  <a:cubicBezTo>
                    <a:pt x="195834" y="166228"/>
                    <a:pt x="165801" y="196232"/>
                    <a:pt x="129378" y="196232"/>
                  </a:cubicBezTo>
                  <a:lnTo>
                    <a:pt x="129378" y="196232"/>
                  </a:lnTo>
                  <a:close/>
                  <a:moveTo>
                    <a:pt x="238646" y="137500"/>
                  </a:moveTo>
                  <a:cubicBezTo>
                    <a:pt x="234812" y="137500"/>
                    <a:pt x="231617" y="134308"/>
                    <a:pt x="231617" y="130477"/>
                  </a:cubicBezTo>
                  <a:cubicBezTo>
                    <a:pt x="231617" y="126647"/>
                    <a:pt x="234812" y="123455"/>
                    <a:pt x="238646" y="123455"/>
                  </a:cubicBezTo>
                  <a:cubicBezTo>
                    <a:pt x="242480" y="123455"/>
                    <a:pt x="245675" y="126647"/>
                    <a:pt x="245675" y="130477"/>
                  </a:cubicBezTo>
                  <a:cubicBezTo>
                    <a:pt x="245675" y="133669"/>
                    <a:pt x="242480" y="137500"/>
                    <a:pt x="238646" y="137500"/>
                  </a:cubicBezTo>
                  <a:lnTo>
                    <a:pt x="238646" y="13750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5" name="Graphic 4">
              <a:extLst>
                <a:ext uri="{FF2B5EF4-FFF2-40B4-BE49-F238E27FC236}">
                  <a16:creationId xmlns:a16="http://schemas.microsoft.com/office/drawing/2014/main" id="{AE398BA3-2DB3-49EE-BDEF-6AA6A0666828}"/>
                </a:ext>
              </a:extLst>
            </p:cNvPr>
            <p:cNvSpPr/>
            <p:nvPr/>
          </p:nvSpPr>
          <p:spPr>
            <a:xfrm>
              <a:off x="612958" y="2978130"/>
              <a:ext cx="71403" cy="55700"/>
            </a:xfrm>
            <a:custGeom>
              <a:avLst/>
              <a:gdLst>
                <a:gd name="connsiteX0" fmla="*/ 39454 w 71403"/>
                <a:gd name="connsiteY0" fmla="*/ 1436 h 55700"/>
                <a:gd name="connsiteX1" fmla="*/ 31786 w 71403"/>
                <a:gd name="connsiteY1" fmla="*/ 1436 h 55700"/>
                <a:gd name="connsiteX2" fmla="*/ 2393 w 71403"/>
                <a:gd name="connsiteY2" fmla="*/ 24419 h 55700"/>
                <a:gd name="connsiteX3" fmla="*/ 1115 w 71403"/>
                <a:gd name="connsiteY3" fmla="*/ 33356 h 55700"/>
                <a:gd name="connsiteX4" fmla="*/ 6227 w 71403"/>
                <a:gd name="connsiteY4" fmla="*/ 35910 h 55700"/>
                <a:gd name="connsiteX5" fmla="*/ 13255 w 71403"/>
                <a:gd name="connsiteY5" fmla="*/ 35910 h 55700"/>
                <a:gd name="connsiteX6" fmla="*/ 13255 w 71403"/>
                <a:gd name="connsiteY6" fmla="*/ 49316 h 55700"/>
                <a:gd name="connsiteX7" fmla="*/ 19645 w 71403"/>
                <a:gd name="connsiteY7" fmla="*/ 55700 h 55700"/>
                <a:gd name="connsiteX8" fmla="*/ 51595 w 71403"/>
                <a:gd name="connsiteY8" fmla="*/ 55700 h 55700"/>
                <a:gd name="connsiteX9" fmla="*/ 57985 w 71403"/>
                <a:gd name="connsiteY9" fmla="*/ 49316 h 55700"/>
                <a:gd name="connsiteX10" fmla="*/ 57985 w 71403"/>
                <a:gd name="connsiteY10" fmla="*/ 35910 h 55700"/>
                <a:gd name="connsiteX11" fmla="*/ 65014 w 71403"/>
                <a:gd name="connsiteY11" fmla="*/ 35910 h 55700"/>
                <a:gd name="connsiteX12" fmla="*/ 71404 w 71403"/>
                <a:gd name="connsiteY12" fmla="*/ 29526 h 55700"/>
                <a:gd name="connsiteX13" fmla="*/ 68848 w 71403"/>
                <a:gd name="connsiteY13" fmla="*/ 24419 h 55700"/>
                <a:gd name="connsiteX14" fmla="*/ 39454 w 71403"/>
                <a:gd name="connsiteY14" fmla="*/ 1436 h 55700"/>
                <a:gd name="connsiteX15" fmla="*/ 45205 w 71403"/>
                <a:gd name="connsiteY15" fmla="*/ 29526 h 55700"/>
                <a:gd name="connsiteX16" fmla="*/ 45205 w 71403"/>
                <a:gd name="connsiteY16" fmla="*/ 42932 h 55700"/>
                <a:gd name="connsiteX17" fmla="*/ 26035 w 71403"/>
                <a:gd name="connsiteY17" fmla="*/ 42932 h 55700"/>
                <a:gd name="connsiteX18" fmla="*/ 26035 w 71403"/>
                <a:gd name="connsiteY18" fmla="*/ 29526 h 55700"/>
                <a:gd name="connsiteX19" fmla="*/ 23479 w 71403"/>
                <a:gd name="connsiteY19" fmla="*/ 24419 h 55700"/>
                <a:gd name="connsiteX20" fmla="*/ 35620 w 71403"/>
                <a:gd name="connsiteY20" fmla="*/ 14843 h 55700"/>
                <a:gd name="connsiteX21" fmla="*/ 48400 w 71403"/>
                <a:gd name="connsiteY21" fmla="*/ 24419 h 55700"/>
                <a:gd name="connsiteX22" fmla="*/ 45205 w 71403"/>
                <a:gd name="connsiteY22" fmla="*/ 29526 h 55700"/>
                <a:gd name="connsiteX23" fmla="*/ 45205 w 71403"/>
                <a:gd name="connsiteY23" fmla="*/ 29526 h 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403" h="55700">
                  <a:moveTo>
                    <a:pt x="39454" y="1436"/>
                  </a:moveTo>
                  <a:cubicBezTo>
                    <a:pt x="36898" y="-479"/>
                    <a:pt x="33703" y="-479"/>
                    <a:pt x="31786" y="1436"/>
                  </a:cubicBezTo>
                  <a:lnTo>
                    <a:pt x="2393" y="24419"/>
                  </a:lnTo>
                  <a:cubicBezTo>
                    <a:pt x="-163" y="26334"/>
                    <a:pt x="-802" y="30803"/>
                    <a:pt x="1115" y="33356"/>
                  </a:cubicBezTo>
                  <a:cubicBezTo>
                    <a:pt x="2393" y="34633"/>
                    <a:pt x="4310" y="35910"/>
                    <a:pt x="6227" y="35910"/>
                  </a:cubicBezTo>
                  <a:lnTo>
                    <a:pt x="13255" y="35910"/>
                  </a:lnTo>
                  <a:lnTo>
                    <a:pt x="13255" y="49316"/>
                  </a:lnTo>
                  <a:cubicBezTo>
                    <a:pt x="13255" y="53147"/>
                    <a:pt x="15811" y="55700"/>
                    <a:pt x="19645" y="55700"/>
                  </a:cubicBezTo>
                  <a:lnTo>
                    <a:pt x="51595" y="55700"/>
                  </a:lnTo>
                  <a:cubicBezTo>
                    <a:pt x="55429" y="55700"/>
                    <a:pt x="57985" y="53147"/>
                    <a:pt x="57985" y="49316"/>
                  </a:cubicBezTo>
                  <a:lnTo>
                    <a:pt x="57985" y="35910"/>
                  </a:lnTo>
                  <a:lnTo>
                    <a:pt x="65014" y="35910"/>
                  </a:lnTo>
                  <a:cubicBezTo>
                    <a:pt x="68848" y="35910"/>
                    <a:pt x="71404" y="33356"/>
                    <a:pt x="71404" y="29526"/>
                  </a:cubicBezTo>
                  <a:cubicBezTo>
                    <a:pt x="71404" y="27611"/>
                    <a:pt x="70765" y="25696"/>
                    <a:pt x="68848" y="24419"/>
                  </a:cubicBezTo>
                  <a:lnTo>
                    <a:pt x="39454" y="1436"/>
                  </a:lnTo>
                  <a:close/>
                  <a:moveTo>
                    <a:pt x="45205" y="29526"/>
                  </a:moveTo>
                  <a:lnTo>
                    <a:pt x="45205" y="42932"/>
                  </a:lnTo>
                  <a:lnTo>
                    <a:pt x="26035" y="42932"/>
                  </a:lnTo>
                  <a:lnTo>
                    <a:pt x="26035" y="29526"/>
                  </a:lnTo>
                  <a:cubicBezTo>
                    <a:pt x="26035" y="27611"/>
                    <a:pt x="24757" y="25696"/>
                    <a:pt x="23479" y="24419"/>
                  </a:cubicBezTo>
                  <a:lnTo>
                    <a:pt x="35620" y="14843"/>
                  </a:lnTo>
                  <a:lnTo>
                    <a:pt x="48400" y="24419"/>
                  </a:lnTo>
                  <a:cubicBezTo>
                    <a:pt x="46483" y="25057"/>
                    <a:pt x="45205" y="26972"/>
                    <a:pt x="45205" y="29526"/>
                  </a:cubicBezTo>
                  <a:lnTo>
                    <a:pt x="45205" y="29526"/>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6" name="Graphic 4">
              <a:extLst>
                <a:ext uri="{FF2B5EF4-FFF2-40B4-BE49-F238E27FC236}">
                  <a16:creationId xmlns:a16="http://schemas.microsoft.com/office/drawing/2014/main" id="{BC437ECF-D868-4FEA-9F37-9D647BDDEC90}"/>
                </a:ext>
              </a:extLst>
            </p:cNvPr>
            <p:cNvSpPr/>
            <p:nvPr/>
          </p:nvSpPr>
          <p:spPr>
            <a:xfrm>
              <a:off x="613194" y="3038938"/>
              <a:ext cx="71004" cy="55540"/>
            </a:xfrm>
            <a:custGeom>
              <a:avLst/>
              <a:gdLst>
                <a:gd name="connsiteX0" fmla="*/ 64778 w 71004"/>
                <a:gd name="connsiteY0" fmla="*/ 19790 h 55540"/>
                <a:gd name="connsiteX1" fmla="*/ 57749 w 71004"/>
                <a:gd name="connsiteY1" fmla="*/ 19790 h 55540"/>
                <a:gd name="connsiteX2" fmla="*/ 57749 w 71004"/>
                <a:gd name="connsiteY2" fmla="*/ 6384 h 55540"/>
                <a:gd name="connsiteX3" fmla="*/ 51359 w 71004"/>
                <a:gd name="connsiteY3" fmla="*/ 0 h 55540"/>
                <a:gd name="connsiteX4" fmla="*/ 19409 w 71004"/>
                <a:gd name="connsiteY4" fmla="*/ 0 h 55540"/>
                <a:gd name="connsiteX5" fmla="*/ 13019 w 71004"/>
                <a:gd name="connsiteY5" fmla="*/ 6384 h 55540"/>
                <a:gd name="connsiteX6" fmla="*/ 13019 w 71004"/>
                <a:gd name="connsiteY6" fmla="*/ 19790 h 55540"/>
                <a:gd name="connsiteX7" fmla="*/ 5991 w 71004"/>
                <a:gd name="connsiteY7" fmla="*/ 19790 h 55540"/>
                <a:gd name="connsiteX8" fmla="*/ 240 w 71004"/>
                <a:gd name="connsiteY8" fmla="*/ 24259 h 55540"/>
                <a:gd name="connsiteX9" fmla="*/ 2157 w 71004"/>
                <a:gd name="connsiteY9" fmla="*/ 31281 h 55540"/>
                <a:gd name="connsiteX10" fmla="*/ 31550 w 71004"/>
                <a:gd name="connsiteY10" fmla="*/ 54264 h 55540"/>
                <a:gd name="connsiteX11" fmla="*/ 35384 w 71004"/>
                <a:gd name="connsiteY11" fmla="*/ 55541 h 55540"/>
                <a:gd name="connsiteX12" fmla="*/ 39218 w 71004"/>
                <a:gd name="connsiteY12" fmla="*/ 54264 h 55540"/>
                <a:gd name="connsiteX13" fmla="*/ 68612 w 71004"/>
                <a:gd name="connsiteY13" fmla="*/ 31281 h 55540"/>
                <a:gd name="connsiteX14" fmla="*/ 69890 w 71004"/>
                <a:gd name="connsiteY14" fmla="*/ 22344 h 55540"/>
                <a:gd name="connsiteX15" fmla="*/ 64778 w 71004"/>
                <a:gd name="connsiteY15" fmla="*/ 19790 h 55540"/>
                <a:gd name="connsiteX16" fmla="*/ 35384 w 71004"/>
                <a:gd name="connsiteY16" fmla="*/ 41496 h 55540"/>
                <a:gd name="connsiteX17" fmla="*/ 23243 w 71004"/>
                <a:gd name="connsiteY17" fmla="*/ 31920 h 55540"/>
                <a:gd name="connsiteX18" fmla="*/ 25799 w 71004"/>
                <a:gd name="connsiteY18" fmla="*/ 26813 h 55540"/>
                <a:gd name="connsiteX19" fmla="*/ 25799 w 71004"/>
                <a:gd name="connsiteY19" fmla="*/ 13406 h 55540"/>
                <a:gd name="connsiteX20" fmla="*/ 44969 w 71004"/>
                <a:gd name="connsiteY20" fmla="*/ 13406 h 55540"/>
                <a:gd name="connsiteX21" fmla="*/ 44969 w 71004"/>
                <a:gd name="connsiteY21" fmla="*/ 26813 h 55540"/>
                <a:gd name="connsiteX22" fmla="*/ 47525 w 71004"/>
                <a:gd name="connsiteY22" fmla="*/ 31920 h 55540"/>
                <a:gd name="connsiteX23" fmla="*/ 35384 w 71004"/>
                <a:gd name="connsiteY23" fmla="*/ 41496 h 5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004" h="55540">
                  <a:moveTo>
                    <a:pt x="64778" y="19790"/>
                  </a:moveTo>
                  <a:lnTo>
                    <a:pt x="57749" y="19790"/>
                  </a:lnTo>
                  <a:lnTo>
                    <a:pt x="57749" y="6384"/>
                  </a:lnTo>
                  <a:cubicBezTo>
                    <a:pt x="57749" y="2554"/>
                    <a:pt x="55193" y="0"/>
                    <a:pt x="51359" y="0"/>
                  </a:cubicBezTo>
                  <a:lnTo>
                    <a:pt x="19409" y="0"/>
                  </a:lnTo>
                  <a:cubicBezTo>
                    <a:pt x="15575" y="0"/>
                    <a:pt x="13019" y="2554"/>
                    <a:pt x="13019" y="6384"/>
                  </a:cubicBezTo>
                  <a:lnTo>
                    <a:pt x="13019" y="19790"/>
                  </a:lnTo>
                  <a:lnTo>
                    <a:pt x="5991" y="19790"/>
                  </a:lnTo>
                  <a:cubicBezTo>
                    <a:pt x="3435" y="19790"/>
                    <a:pt x="879" y="21706"/>
                    <a:pt x="240" y="24259"/>
                  </a:cubicBezTo>
                  <a:cubicBezTo>
                    <a:pt x="-399" y="26813"/>
                    <a:pt x="240" y="30005"/>
                    <a:pt x="2157" y="31281"/>
                  </a:cubicBezTo>
                  <a:lnTo>
                    <a:pt x="31550" y="54264"/>
                  </a:lnTo>
                  <a:cubicBezTo>
                    <a:pt x="32828" y="54902"/>
                    <a:pt x="34106" y="55541"/>
                    <a:pt x="35384" y="55541"/>
                  </a:cubicBezTo>
                  <a:cubicBezTo>
                    <a:pt x="36662" y="55541"/>
                    <a:pt x="37940" y="54902"/>
                    <a:pt x="39218" y="54264"/>
                  </a:cubicBezTo>
                  <a:lnTo>
                    <a:pt x="68612" y="31281"/>
                  </a:lnTo>
                  <a:cubicBezTo>
                    <a:pt x="71168" y="29366"/>
                    <a:pt x="71807" y="24897"/>
                    <a:pt x="69890" y="22344"/>
                  </a:cubicBezTo>
                  <a:cubicBezTo>
                    <a:pt x="68612" y="21067"/>
                    <a:pt x="66695" y="19790"/>
                    <a:pt x="64778" y="19790"/>
                  </a:cubicBezTo>
                  <a:close/>
                  <a:moveTo>
                    <a:pt x="35384" y="41496"/>
                  </a:moveTo>
                  <a:lnTo>
                    <a:pt x="23243" y="31920"/>
                  </a:lnTo>
                  <a:cubicBezTo>
                    <a:pt x="25160" y="30643"/>
                    <a:pt x="25799" y="28728"/>
                    <a:pt x="25799" y="26813"/>
                  </a:cubicBezTo>
                  <a:lnTo>
                    <a:pt x="25799" y="13406"/>
                  </a:lnTo>
                  <a:lnTo>
                    <a:pt x="44969" y="13406"/>
                  </a:lnTo>
                  <a:lnTo>
                    <a:pt x="44969" y="26813"/>
                  </a:lnTo>
                  <a:cubicBezTo>
                    <a:pt x="44969" y="28728"/>
                    <a:pt x="46247" y="30643"/>
                    <a:pt x="47525" y="31920"/>
                  </a:cubicBezTo>
                  <a:lnTo>
                    <a:pt x="35384" y="41496"/>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cxnSp>
        <p:nvCxnSpPr>
          <p:cNvPr id="70" name="Straight Connector 69">
            <a:extLst>
              <a:ext uri="{FF2B5EF4-FFF2-40B4-BE49-F238E27FC236}">
                <a16:creationId xmlns:a16="http://schemas.microsoft.com/office/drawing/2014/main" id="{019C4C00-3B36-42C8-82B8-0B8CCB8A3789}"/>
              </a:ext>
            </a:extLst>
          </p:cNvPr>
          <p:cNvCxnSpPr>
            <a:cxnSpLocks/>
          </p:cNvCxnSpPr>
          <p:nvPr/>
        </p:nvCxnSpPr>
        <p:spPr>
          <a:xfrm>
            <a:off x="3334233" y="2979397"/>
            <a:ext cx="0" cy="623774"/>
          </a:xfrm>
          <a:prstGeom prst="line">
            <a:avLst/>
          </a:prstGeom>
          <a:ln w="38100">
            <a:solidFill>
              <a:srgbClr val="FDD300"/>
            </a:solidFill>
          </a:ln>
        </p:spPr>
        <p:style>
          <a:lnRef idx="1">
            <a:schemeClr val="accent1"/>
          </a:lnRef>
          <a:fillRef idx="0">
            <a:schemeClr val="accent1"/>
          </a:fillRef>
          <a:effectRef idx="0">
            <a:schemeClr val="accent1"/>
          </a:effectRef>
          <a:fontRef idx="minor">
            <a:schemeClr val="tx1"/>
          </a:fontRef>
        </p:style>
      </p:cxnSp>
      <p:sp>
        <p:nvSpPr>
          <p:cNvPr id="41" name="Text Placeholder 7">
            <a:extLst>
              <a:ext uri="{FF2B5EF4-FFF2-40B4-BE49-F238E27FC236}">
                <a16:creationId xmlns:a16="http://schemas.microsoft.com/office/drawing/2014/main" id="{4B2415E1-AAE5-4026-8245-DBCA8D311F0B}"/>
              </a:ext>
            </a:extLst>
          </p:cNvPr>
          <p:cNvSpPr txBox="1">
            <a:spLocks/>
          </p:cNvSpPr>
          <p:nvPr/>
        </p:nvSpPr>
        <p:spPr>
          <a:xfrm>
            <a:off x="1586581" y="1831336"/>
            <a:ext cx="2342860"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1600" b="1" i="0" u="none" strike="noStrike" kern="1200" cap="none" spc="0" normalizeH="0" baseline="0" noProof="0">
                <a:ln>
                  <a:noFill/>
                </a:ln>
                <a:solidFill>
                  <a:srgbClr val="FFFFFF"/>
                </a:solidFill>
                <a:effectLst/>
                <a:uLnTx/>
                <a:uFillTx/>
                <a:latin typeface="Open Sans"/>
                <a:ea typeface="Chronicle Display Black" charset="0"/>
                <a:cs typeface="Chronicle Display Black" charset="0"/>
              </a:rPr>
              <a:t>Productivity</a:t>
            </a:r>
          </a:p>
        </p:txBody>
      </p:sp>
      <p:sp>
        <p:nvSpPr>
          <p:cNvPr id="45" name="Text Placeholder 14">
            <a:extLst>
              <a:ext uri="{FF2B5EF4-FFF2-40B4-BE49-F238E27FC236}">
                <a16:creationId xmlns:a16="http://schemas.microsoft.com/office/drawing/2014/main" id="{CDBCC36C-A6E3-4DA4-8BB5-E134C55F5C2F}"/>
              </a:ext>
            </a:extLst>
          </p:cNvPr>
          <p:cNvSpPr txBox="1">
            <a:spLocks/>
          </p:cNvSpPr>
          <p:nvPr/>
        </p:nvSpPr>
        <p:spPr>
          <a:xfrm>
            <a:off x="3547534" y="1831336"/>
            <a:ext cx="7655088" cy="1080000"/>
          </a:xfrm>
          <a:prstGeom prst="rect">
            <a:avLst/>
          </a:prstGeom>
        </p:spPr>
        <p:txBody>
          <a:bodyPr anchor="ctr">
            <a:noAutofit/>
          </a:bodyP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787878"/>
              </a:buClr>
              <a:buSzPct val="75000"/>
              <a:buFont typeface="Wingdings" charset="2"/>
              <a:buNone/>
              <a:tabLst>
                <a:tab pos="182880"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Open Sans"/>
              </a:rPr>
              <a:t>“How do I know they are </a:t>
            </a:r>
            <a:r>
              <a:rPr kumimoji="0" lang="en-US" sz="1600" b="1" i="0" u="none" strike="noStrike" kern="1200" cap="none" spc="0" normalizeH="0" baseline="0" noProof="0">
                <a:ln>
                  <a:noFill/>
                </a:ln>
                <a:solidFill>
                  <a:srgbClr val="04986E"/>
                </a:solidFill>
                <a:effectLst/>
                <a:uLnTx/>
                <a:uFillTx/>
                <a:latin typeface="Open Sans"/>
                <a:ea typeface="+mn-ea"/>
                <a:cs typeface="Open Sans"/>
              </a:rPr>
              <a:t>productive if I can’t see them </a:t>
            </a:r>
            <a:r>
              <a:rPr kumimoji="0" lang="en-US" sz="1600" b="0" i="0" u="none" strike="noStrike" kern="1200" cap="none" spc="0" normalizeH="0" baseline="0" noProof="0">
                <a:ln>
                  <a:noFill/>
                </a:ln>
                <a:solidFill>
                  <a:srgbClr val="FFFFFF"/>
                </a:solidFill>
                <a:effectLst/>
                <a:uLnTx/>
                <a:uFillTx/>
                <a:latin typeface="Open Sans"/>
                <a:ea typeface="+mn-ea"/>
                <a:cs typeface="Open Sans"/>
              </a:rPr>
              <a:t>in the cubicles in front of me?”</a:t>
            </a:r>
          </a:p>
        </p:txBody>
      </p:sp>
      <p:grpSp>
        <p:nvGrpSpPr>
          <p:cNvPr id="79" name="Graphic 4">
            <a:extLst>
              <a:ext uri="{FF2B5EF4-FFF2-40B4-BE49-F238E27FC236}">
                <a16:creationId xmlns:a16="http://schemas.microsoft.com/office/drawing/2014/main" id="{90173CB0-03D3-4BA5-9593-45FE95F0CC8E}"/>
              </a:ext>
            </a:extLst>
          </p:cNvPr>
          <p:cNvGrpSpPr>
            <a:grpSpLocks noChangeAspect="1"/>
          </p:cNvGrpSpPr>
          <p:nvPr/>
        </p:nvGrpSpPr>
        <p:grpSpPr>
          <a:xfrm>
            <a:off x="866358" y="2134645"/>
            <a:ext cx="548640" cy="548640"/>
            <a:chOff x="4660820" y="2371173"/>
            <a:chExt cx="362312" cy="361971"/>
          </a:xfrm>
          <a:solidFill>
            <a:srgbClr val="04986E"/>
          </a:solidFill>
        </p:grpSpPr>
        <p:sp>
          <p:nvSpPr>
            <p:cNvPr id="80" name="Graphic 4">
              <a:extLst>
                <a:ext uri="{FF2B5EF4-FFF2-40B4-BE49-F238E27FC236}">
                  <a16:creationId xmlns:a16="http://schemas.microsoft.com/office/drawing/2014/main" id="{2826055F-2EBF-41A0-B42D-FEE42B367140}"/>
                </a:ext>
              </a:extLst>
            </p:cNvPr>
            <p:cNvSpPr/>
            <p:nvPr/>
          </p:nvSpPr>
          <p:spPr>
            <a:xfrm>
              <a:off x="4660820" y="2371173"/>
              <a:ext cx="362312" cy="361971"/>
            </a:xfrm>
            <a:custGeom>
              <a:avLst/>
              <a:gdLst>
                <a:gd name="connsiteX0" fmla="*/ 181474 w 362312"/>
                <a:gd name="connsiteY0" fmla="*/ 0 h 361971"/>
                <a:gd name="connsiteX1" fmla="*/ 0 w 362312"/>
                <a:gd name="connsiteY1" fmla="*/ 180667 h 361971"/>
                <a:gd name="connsiteX2" fmla="*/ 180835 w 362312"/>
                <a:gd name="connsiteY2" fmla="*/ 361972 h 361971"/>
                <a:gd name="connsiteX3" fmla="*/ 362309 w 362312"/>
                <a:gd name="connsiteY3" fmla="*/ 181305 h 361971"/>
                <a:gd name="connsiteX4" fmla="*/ 362309 w 362312"/>
                <a:gd name="connsiteY4" fmla="*/ 181305 h 361971"/>
                <a:gd name="connsiteX5" fmla="*/ 181474 w 362312"/>
                <a:gd name="connsiteY5" fmla="*/ 0 h 361971"/>
                <a:gd name="connsiteX6" fmla="*/ 181474 w 362312"/>
                <a:gd name="connsiteY6" fmla="*/ 349204 h 361971"/>
                <a:gd name="connsiteX7" fmla="*/ 12780 w 362312"/>
                <a:gd name="connsiteY7" fmla="*/ 181305 h 361971"/>
                <a:gd name="connsiteX8" fmla="*/ 180835 w 362312"/>
                <a:gd name="connsiteY8" fmla="*/ 12768 h 361971"/>
                <a:gd name="connsiteX9" fmla="*/ 349529 w 362312"/>
                <a:gd name="connsiteY9" fmla="*/ 180667 h 361971"/>
                <a:gd name="connsiteX10" fmla="*/ 349529 w 362312"/>
                <a:gd name="connsiteY10" fmla="*/ 180667 h 361971"/>
                <a:gd name="connsiteX11" fmla="*/ 181474 w 362312"/>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2"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1077"/>
                    <a:pt x="281796" y="0"/>
                    <a:pt x="181474" y="0"/>
                  </a:cubicBezTo>
                  <a:close/>
                  <a:moveTo>
                    <a:pt x="181474" y="349204"/>
                  </a:moveTo>
                  <a:cubicBezTo>
                    <a:pt x="88181" y="349204"/>
                    <a:pt x="12780" y="273873"/>
                    <a:pt x="12780" y="181305"/>
                  </a:cubicBezTo>
                  <a:cubicBezTo>
                    <a:pt x="12780" y="88738"/>
                    <a:pt x="88181" y="12768"/>
                    <a:pt x="180835" y="12768"/>
                  </a:cubicBezTo>
                  <a:cubicBezTo>
                    <a:pt x="274128" y="12768"/>
                    <a:pt x="349529" y="88099"/>
                    <a:pt x="349529" y="180667"/>
                  </a:cubicBezTo>
                  <a:cubicBezTo>
                    <a:pt x="349529" y="180667"/>
                    <a:pt x="349529" y="180667"/>
                    <a:pt x="349529" y="180667"/>
                  </a:cubicBezTo>
                  <a:cubicBezTo>
                    <a:pt x="349529" y="273873"/>
                    <a:pt x="274767" y="349204"/>
                    <a:pt x="181474"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1" name="Graphic 4">
              <a:extLst>
                <a:ext uri="{FF2B5EF4-FFF2-40B4-BE49-F238E27FC236}">
                  <a16:creationId xmlns:a16="http://schemas.microsoft.com/office/drawing/2014/main" id="{D4D40CEE-9277-4447-BB85-9D2A1C073A44}"/>
                </a:ext>
              </a:extLst>
            </p:cNvPr>
            <p:cNvSpPr/>
            <p:nvPr/>
          </p:nvSpPr>
          <p:spPr>
            <a:xfrm>
              <a:off x="4742061" y="2456218"/>
              <a:ext cx="197999" cy="192658"/>
            </a:xfrm>
            <a:custGeom>
              <a:avLst/>
              <a:gdLst>
                <a:gd name="connsiteX0" fmla="*/ 159021 w 197999"/>
                <a:gd name="connsiteY0" fmla="*/ 17738 h 192658"/>
                <a:gd name="connsiteX1" fmla="*/ 155826 w 197999"/>
                <a:gd name="connsiteY1" fmla="*/ 15822 h 192658"/>
                <a:gd name="connsiteX2" fmla="*/ 111096 w 197999"/>
                <a:gd name="connsiteY2" fmla="*/ 4970 h 192658"/>
                <a:gd name="connsiteX3" fmla="*/ 104706 w 197999"/>
                <a:gd name="connsiteY3" fmla="*/ 6885 h 192658"/>
                <a:gd name="connsiteX4" fmla="*/ 102150 w 197999"/>
                <a:gd name="connsiteY4" fmla="*/ 9438 h 192658"/>
                <a:gd name="connsiteX5" fmla="*/ 102150 w 197999"/>
                <a:gd name="connsiteY5" fmla="*/ 18376 h 192658"/>
                <a:gd name="connsiteX6" fmla="*/ 123237 w 197999"/>
                <a:gd name="connsiteY6" fmla="*/ 39443 h 192658"/>
                <a:gd name="connsiteX7" fmla="*/ 94482 w 197999"/>
                <a:gd name="connsiteY7" fmla="*/ 68171 h 192658"/>
                <a:gd name="connsiteX8" fmla="*/ 86814 w 197999"/>
                <a:gd name="connsiteY8" fmla="*/ 61149 h 192658"/>
                <a:gd name="connsiteX9" fmla="*/ 61255 w 197999"/>
                <a:gd name="connsiteY9" fmla="*/ 3054 h 192658"/>
                <a:gd name="connsiteX10" fmla="*/ 38251 w 197999"/>
                <a:gd name="connsiteY10" fmla="*/ 501 h 192658"/>
                <a:gd name="connsiteX11" fmla="*/ 33139 w 197999"/>
                <a:gd name="connsiteY11" fmla="*/ 4970 h 192658"/>
                <a:gd name="connsiteX12" fmla="*/ 34417 w 197999"/>
                <a:gd name="connsiteY12" fmla="*/ 11354 h 192658"/>
                <a:gd name="connsiteX13" fmla="*/ 45280 w 197999"/>
                <a:gd name="connsiteY13" fmla="*/ 22206 h 192658"/>
                <a:gd name="connsiteX14" fmla="*/ 49753 w 197999"/>
                <a:gd name="connsiteY14" fmla="*/ 33698 h 192658"/>
                <a:gd name="connsiteX15" fmla="*/ 33778 w 197999"/>
                <a:gd name="connsiteY15" fmla="*/ 49657 h 192658"/>
                <a:gd name="connsiteX16" fmla="*/ 22276 w 197999"/>
                <a:gd name="connsiteY16" fmla="*/ 45189 h 192658"/>
                <a:gd name="connsiteX17" fmla="*/ 11413 w 197999"/>
                <a:gd name="connsiteY17" fmla="*/ 34336 h 192658"/>
                <a:gd name="connsiteX18" fmla="*/ 5023 w 197999"/>
                <a:gd name="connsiteY18" fmla="*/ 33059 h 192658"/>
                <a:gd name="connsiteX19" fmla="*/ 550 w 197999"/>
                <a:gd name="connsiteY19" fmla="*/ 38166 h 192658"/>
                <a:gd name="connsiteX20" fmla="*/ 37612 w 197999"/>
                <a:gd name="connsiteY20" fmla="*/ 89238 h 192658"/>
                <a:gd name="connsiteX21" fmla="*/ 61893 w 197999"/>
                <a:gd name="connsiteY21" fmla="*/ 86685 h 192658"/>
                <a:gd name="connsiteX22" fmla="*/ 69561 w 197999"/>
                <a:gd name="connsiteY22" fmla="*/ 94345 h 192658"/>
                <a:gd name="connsiteX23" fmla="*/ 6301 w 197999"/>
                <a:gd name="connsiteY23" fmla="*/ 157547 h 192658"/>
                <a:gd name="connsiteX24" fmla="*/ 550 w 197999"/>
                <a:gd name="connsiteY24" fmla="*/ 170315 h 192658"/>
                <a:gd name="connsiteX25" fmla="*/ 6301 w 197999"/>
                <a:gd name="connsiteY25" fmla="*/ 183083 h 192658"/>
                <a:gd name="connsiteX26" fmla="*/ 19720 w 197999"/>
                <a:gd name="connsiteY26" fmla="*/ 188828 h 192658"/>
                <a:gd name="connsiteX27" fmla="*/ 31861 w 197999"/>
                <a:gd name="connsiteY27" fmla="*/ 183721 h 192658"/>
                <a:gd name="connsiteX28" fmla="*/ 95121 w 197999"/>
                <a:gd name="connsiteY28" fmla="*/ 120520 h 192658"/>
                <a:gd name="connsiteX29" fmla="*/ 162216 w 197999"/>
                <a:gd name="connsiteY29" fmla="*/ 187552 h 192658"/>
                <a:gd name="connsiteX30" fmla="*/ 174357 w 197999"/>
                <a:gd name="connsiteY30" fmla="*/ 192659 h 192658"/>
                <a:gd name="connsiteX31" fmla="*/ 187136 w 197999"/>
                <a:gd name="connsiteY31" fmla="*/ 187552 h 192658"/>
                <a:gd name="connsiteX32" fmla="*/ 187136 w 197999"/>
                <a:gd name="connsiteY32" fmla="*/ 187552 h 192658"/>
                <a:gd name="connsiteX33" fmla="*/ 187136 w 197999"/>
                <a:gd name="connsiteY33" fmla="*/ 162654 h 192658"/>
                <a:gd name="connsiteX34" fmla="*/ 187136 w 197999"/>
                <a:gd name="connsiteY34" fmla="*/ 162654 h 192658"/>
                <a:gd name="connsiteX35" fmla="*/ 120681 w 197999"/>
                <a:gd name="connsiteY35" fmla="*/ 94345 h 192658"/>
                <a:gd name="connsiteX36" fmla="*/ 149436 w 197999"/>
                <a:gd name="connsiteY36" fmla="*/ 65617 h 192658"/>
                <a:gd name="connsiteX37" fmla="*/ 167967 w 197999"/>
                <a:gd name="connsiteY37" fmla="*/ 84131 h 192658"/>
                <a:gd name="connsiteX38" fmla="*/ 176912 w 197999"/>
                <a:gd name="connsiteY38" fmla="*/ 84131 h 192658"/>
                <a:gd name="connsiteX39" fmla="*/ 176912 w 197999"/>
                <a:gd name="connsiteY39" fmla="*/ 84131 h 192658"/>
                <a:gd name="connsiteX40" fmla="*/ 196082 w 197999"/>
                <a:gd name="connsiteY40" fmla="*/ 64979 h 192658"/>
                <a:gd name="connsiteX41" fmla="*/ 196082 w 197999"/>
                <a:gd name="connsiteY41" fmla="*/ 56041 h 192658"/>
                <a:gd name="connsiteX42" fmla="*/ 196082 w 197999"/>
                <a:gd name="connsiteY42" fmla="*/ 56041 h 192658"/>
                <a:gd name="connsiteX43" fmla="*/ 159021 w 197999"/>
                <a:gd name="connsiteY43" fmla="*/ 17738 h 192658"/>
                <a:gd name="connsiteX44" fmla="*/ 23554 w 197999"/>
                <a:gd name="connsiteY44" fmla="*/ 173507 h 192658"/>
                <a:gd name="connsiteX45" fmla="*/ 16525 w 197999"/>
                <a:gd name="connsiteY45" fmla="*/ 173507 h 192658"/>
                <a:gd name="connsiteX46" fmla="*/ 15886 w 197999"/>
                <a:gd name="connsiteY46" fmla="*/ 172868 h 192658"/>
                <a:gd name="connsiteX47" fmla="*/ 13969 w 197999"/>
                <a:gd name="connsiteY47" fmla="*/ 169038 h 192658"/>
                <a:gd name="connsiteX48" fmla="*/ 15886 w 197999"/>
                <a:gd name="connsiteY48" fmla="*/ 165208 h 192658"/>
                <a:gd name="connsiteX49" fmla="*/ 79146 w 197999"/>
                <a:gd name="connsiteY49" fmla="*/ 102006 h 192658"/>
                <a:gd name="connsiteX50" fmla="*/ 86814 w 197999"/>
                <a:gd name="connsiteY50" fmla="*/ 109667 h 192658"/>
                <a:gd name="connsiteX51" fmla="*/ 23554 w 197999"/>
                <a:gd name="connsiteY51" fmla="*/ 173507 h 192658"/>
                <a:gd name="connsiteX52" fmla="*/ 179468 w 197999"/>
                <a:gd name="connsiteY52" fmla="*/ 177337 h 192658"/>
                <a:gd name="connsiteX53" fmla="*/ 172439 w 197999"/>
                <a:gd name="connsiteY53" fmla="*/ 177337 h 192658"/>
                <a:gd name="connsiteX54" fmla="*/ 71478 w 197999"/>
                <a:gd name="connsiteY54" fmla="*/ 76470 h 192658"/>
                <a:gd name="connsiteX55" fmla="*/ 63172 w 197999"/>
                <a:gd name="connsiteY55" fmla="*/ 72640 h 192658"/>
                <a:gd name="connsiteX56" fmla="*/ 57420 w 197999"/>
                <a:gd name="connsiteY56" fmla="*/ 73917 h 192658"/>
                <a:gd name="connsiteX57" fmla="*/ 22915 w 197999"/>
                <a:gd name="connsiteY57" fmla="*/ 65617 h 192658"/>
                <a:gd name="connsiteX58" fmla="*/ 16525 w 197999"/>
                <a:gd name="connsiteY58" fmla="*/ 54765 h 192658"/>
                <a:gd name="connsiteX59" fmla="*/ 57420 w 197999"/>
                <a:gd name="connsiteY59" fmla="*/ 51573 h 192658"/>
                <a:gd name="connsiteX60" fmla="*/ 64450 w 197999"/>
                <a:gd name="connsiteY60" fmla="*/ 33059 h 192658"/>
                <a:gd name="connsiteX61" fmla="*/ 57420 w 197999"/>
                <a:gd name="connsiteY61" fmla="*/ 13907 h 192658"/>
                <a:gd name="connsiteX62" fmla="*/ 68923 w 197999"/>
                <a:gd name="connsiteY62" fmla="*/ 20930 h 192658"/>
                <a:gd name="connsiteX63" fmla="*/ 75951 w 197999"/>
                <a:gd name="connsiteY63" fmla="*/ 56041 h 192658"/>
                <a:gd name="connsiteX64" fmla="*/ 78508 w 197999"/>
                <a:gd name="connsiteY64" fmla="*/ 68809 h 192658"/>
                <a:gd name="connsiteX65" fmla="*/ 107262 w 197999"/>
                <a:gd name="connsiteY65" fmla="*/ 97537 h 192658"/>
                <a:gd name="connsiteX66" fmla="*/ 107262 w 197999"/>
                <a:gd name="connsiteY66" fmla="*/ 97537 h 192658"/>
                <a:gd name="connsiteX67" fmla="*/ 178829 w 197999"/>
                <a:gd name="connsiteY67" fmla="*/ 169676 h 192658"/>
                <a:gd name="connsiteX68" fmla="*/ 179468 w 197999"/>
                <a:gd name="connsiteY68" fmla="*/ 177337 h 192658"/>
                <a:gd name="connsiteX69" fmla="*/ 179468 w 197999"/>
                <a:gd name="connsiteY69" fmla="*/ 177337 h 192658"/>
                <a:gd name="connsiteX70" fmla="*/ 179468 w 197999"/>
                <a:gd name="connsiteY70" fmla="*/ 177337 h 192658"/>
                <a:gd name="connsiteX71" fmla="*/ 173079 w 197999"/>
                <a:gd name="connsiteY71" fmla="*/ 70725 h 192658"/>
                <a:gd name="connsiteX72" fmla="*/ 154548 w 197999"/>
                <a:gd name="connsiteY72" fmla="*/ 52211 h 192658"/>
                <a:gd name="connsiteX73" fmla="*/ 145602 w 197999"/>
                <a:gd name="connsiteY73" fmla="*/ 52211 h 192658"/>
                <a:gd name="connsiteX74" fmla="*/ 145602 w 197999"/>
                <a:gd name="connsiteY74" fmla="*/ 52211 h 192658"/>
                <a:gd name="connsiteX75" fmla="*/ 112374 w 197999"/>
                <a:gd name="connsiteY75" fmla="*/ 85408 h 192658"/>
                <a:gd name="connsiteX76" fmla="*/ 104706 w 197999"/>
                <a:gd name="connsiteY76" fmla="*/ 77747 h 192658"/>
                <a:gd name="connsiteX77" fmla="*/ 137934 w 197999"/>
                <a:gd name="connsiteY77" fmla="*/ 44550 h 192658"/>
                <a:gd name="connsiteX78" fmla="*/ 137934 w 197999"/>
                <a:gd name="connsiteY78" fmla="*/ 35613 h 192658"/>
                <a:gd name="connsiteX79" fmla="*/ 124515 w 197999"/>
                <a:gd name="connsiteY79" fmla="*/ 22206 h 192658"/>
                <a:gd name="connsiteX80" fmla="*/ 151992 w 197999"/>
                <a:gd name="connsiteY80" fmla="*/ 28590 h 192658"/>
                <a:gd name="connsiteX81" fmla="*/ 183942 w 197999"/>
                <a:gd name="connsiteY81" fmla="*/ 60510 h 192658"/>
                <a:gd name="connsiteX82" fmla="*/ 173079 w 197999"/>
                <a:gd name="connsiteY82" fmla="*/ 70725 h 19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97999" h="192658">
                  <a:moveTo>
                    <a:pt x="159021" y="17738"/>
                  </a:moveTo>
                  <a:cubicBezTo>
                    <a:pt x="158382" y="17099"/>
                    <a:pt x="157104" y="16461"/>
                    <a:pt x="155826" y="15822"/>
                  </a:cubicBezTo>
                  <a:lnTo>
                    <a:pt x="111096" y="4970"/>
                  </a:lnTo>
                  <a:cubicBezTo>
                    <a:pt x="108540" y="4331"/>
                    <a:pt x="106623" y="4970"/>
                    <a:pt x="104706" y="6885"/>
                  </a:cubicBezTo>
                  <a:lnTo>
                    <a:pt x="102150" y="9438"/>
                  </a:lnTo>
                  <a:cubicBezTo>
                    <a:pt x="99594" y="11992"/>
                    <a:pt x="99594" y="15822"/>
                    <a:pt x="102150" y="18376"/>
                  </a:cubicBezTo>
                  <a:lnTo>
                    <a:pt x="123237" y="39443"/>
                  </a:lnTo>
                  <a:lnTo>
                    <a:pt x="94482" y="68171"/>
                  </a:lnTo>
                  <a:lnTo>
                    <a:pt x="86814" y="61149"/>
                  </a:lnTo>
                  <a:cubicBezTo>
                    <a:pt x="95760" y="38166"/>
                    <a:pt x="84258" y="11992"/>
                    <a:pt x="61255" y="3054"/>
                  </a:cubicBezTo>
                  <a:cubicBezTo>
                    <a:pt x="54225" y="501"/>
                    <a:pt x="45919" y="-776"/>
                    <a:pt x="38251" y="501"/>
                  </a:cubicBezTo>
                  <a:cubicBezTo>
                    <a:pt x="35695" y="1139"/>
                    <a:pt x="33778" y="2416"/>
                    <a:pt x="33139" y="4970"/>
                  </a:cubicBezTo>
                  <a:cubicBezTo>
                    <a:pt x="32500" y="7523"/>
                    <a:pt x="33139" y="9438"/>
                    <a:pt x="34417" y="11354"/>
                  </a:cubicBezTo>
                  <a:lnTo>
                    <a:pt x="45280" y="22206"/>
                  </a:lnTo>
                  <a:cubicBezTo>
                    <a:pt x="48475" y="25398"/>
                    <a:pt x="49753" y="29229"/>
                    <a:pt x="49753" y="33698"/>
                  </a:cubicBezTo>
                  <a:cubicBezTo>
                    <a:pt x="49753" y="42635"/>
                    <a:pt x="42724" y="49657"/>
                    <a:pt x="33778" y="49657"/>
                  </a:cubicBezTo>
                  <a:cubicBezTo>
                    <a:pt x="29305" y="49657"/>
                    <a:pt x="25471" y="47742"/>
                    <a:pt x="22276" y="45189"/>
                  </a:cubicBezTo>
                  <a:lnTo>
                    <a:pt x="11413" y="34336"/>
                  </a:lnTo>
                  <a:cubicBezTo>
                    <a:pt x="9496" y="32421"/>
                    <a:pt x="7579" y="31782"/>
                    <a:pt x="5023" y="33059"/>
                  </a:cubicBezTo>
                  <a:cubicBezTo>
                    <a:pt x="2467" y="33698"/>
                    <a:pt x="1189" y="35613"/>
                    <a:pt x="550" y="38166"/>
                  </a:cubicBezTo>
                  <a:cubicBezTo>
                    <a:pt x="-3284" y="62425"/>
                    <a:pt x="13330" y="85408"/>
                    <a:pt x="37612" y="89238"/>
                  </a:cubicBezTo>
                  <a:cubicBezTo>
                    <a:pt x="45919" y="90515"/>
                    <a:pt x="54225" y="89877"/>
                    <a:pt x="61893" y="86685"/>
                  </a:cubicBezTo>
                  <a:lnTo>
                    <a:pt x="69561" y="94345"/>
                  </a:lnTo>
                  <a:lnTo>
                    <a:pt x="6301" y="157547"/>
                  </a:lnTo>
                  <a:cubicBezTo>
                    <a:pt x="3106" y="160739"/>
                    <a:pt x="550" y="165208"/>
                    <a:pt x="550" y="170315"/>
                  </a:cubicBezTo>
                  <a:cubicBezTo>
                    <a:pt x="550" y="175422"/>
                    <a:pt x="2467" y="179891"/>
                    <a:pt x="6301" y="183083"/>
                  </a:cubicBezTo>
                  <a:cubicBezTo>
                    <a:pt x="10135" y="186913"/>
                    <a:pt x="14608" y="188828"/>
                    <a:pt x="19720" y="188828"/>
                  </a:cubicBezTo>
                  <a:cubicBezTo>
                    <a:pt x="24193" y="188828"/>
                    <a:pt x="28666" y="186913"/>
                    <a:pt x="31861" y="183721"/>
                  </a:cubicBezTo>
                  <a:lnTo>
                    <a:pt x="95121" y="120520"/>
                  </a:lnTo>
                  <a:lnTo>
                    <a:pt x="162216" y="187552"/>
                  </a:lnTo>
                  <a:cubicBezTo>
                    <a:pt x="165411" y="190744"/>
                    <a:pt x="169884" y="192659"/>
                    <a:pt x="174357" y="192659"/>
                  </a:cubicBezTo>
                  <a:cubicBezTo>
                    <a:pt x="178829" y="192659"/>
                    <a:pt x="183942" y="190744"/>
                    <a:pt x="187136" y="187552"/>
                  </a:cubicBezTo>
                  <a:lnTo>
                    <a:pt x="187136" y="187552"/>
                  </a:lnTo>
                  <a:cubicBezTo>
                    <a:pt x="194165" y="180529"/>
                    <a:pt x="194165" y="169676"/>
                    <a:pt x="187136" y="162654"/>
                  </a:cubicBezTo>
                  <a:cubicBezTo>
                    <a:pt x="187136" y="162654"/>
                    <a:pt x="187136" y="162654"/>
                    <a:pt x="187136" y="162654"/>
                  </a:cubicBezTo>
                  <a:lnTo>
                    <a:pt x="120681" y="94345"/>
                  </a:lnTo>
                  <a:lnTo>
                    <a:pt x="149436" y="65617"/>
                  </a:lnTo>
                  <a:lnTo>
                    <a:pt x="167967" y="84131"/>
                  </a:lnTo>
                  <a:cubicBezTo>
                    <a:pt x="170522" y="86685"/>
                    <a:pt x="174357" y="86685"/>
                    <a:pt x="176912" y="84131"/>
                  </a:cubicBezTo>
                  <a:cubicBezTo>
                    <a:pt x="176912" y="84131"/>
                    <a:pt x="176912" y="84131"/>
                    <a:pt x="176912" y="84131"/>
                  </a:cubicBezTo>
                  <a:lnTo>
                    <a:pt x="196082" y="64979"/>
                  </a:lnTo>
                  <a:cubicBezTo>
                    <a:pt x="198638" y="62425"/>
                    <a:pt x="198638" y="58595"/>
                    <a:pt x="196082" y="56041"/>
                  </a:cubicBezTo>
                  <a:cubicBezTo>
                    <a:pt x="196082" y="56041"/>
                    <a:pt x="196082" y="56041"/>
                    <a:pt x="196082" y="56041"/>
                  </a:cubicBezTo>
                  <a:lnTo>
                    <a:pt x="159021" y="17738"/>
                  </a:lnTo>
                  <a:close/>
                  <a:moveTo>
                    <a:pt x="23554" y="173507"/>
                  </a:moveTo>
                  <a:cubicBezTo>
                    <a:pt x="21637" y="175422"/>
                    <a:pt x="18442" y="175422"/>
                    <a:pt x="16525" y="173507"/>
                  </a:cubicBezTo>
                  <a:cubicBezTo>
                    <a:pt x="16525" y="173507"/>
                    <a:pt x="15886" y="172868"/>
                    <a:pt x="15886" y="172868"/>
                  </a:cubicBezTo>
                  <a:cubicBezTo>
                    <a:pt x="14608" y="172230"/>
                    <a:pt x="13969" y="170953"/>
                    <a:pt x="13969" y="169038"/>
                  </a:cubicBezTo>
                  <a:cubicBezTo>
                    <a:pt x="13969" y="167761"/>
                    <a:pt x="14608" y="165846"/>
                    <a:pt x="15886" y="165208"/>
                  </a:cubicBezTo>
                  <a:lnTo>
                    <a:pt x="79146" y="102006"/>
                  </a:lnTo>
                  <a:lnTo>
                    <a:pt x="86814" y="109667"/>
                  </a:lnTo>
                  <a:lnTo>
                    <a:pt x="23554" y="173507"/>
                  </a:lnTo>
                  <a:close/>
                  <a:moveTo>
                    <a:pt x="179468" y="177337"/>
                  </a:moveTo>
                  <a:cubicBezTo>
                    <a:pt x="177552" y="179252"/>
                    <a:pt x="174357" y="179252"/>
                    <a:pt x="172439" y="177337"/>
                  </a:cubicBezTo>
                  <a:lnTo>
                    <a:pt x="71478" y="76470"/>
                  </a:lnTo>
                  <a:cubicBezTo>
                    <a:pt x="68923" y="73917"/>
                    <a:pt x="66367" y="72640"/>
                    <a:pt x="63172" y="72640"/>
                  </a:cubicBezTo>
                  <a:cubicBezTo>
                    <a:pt x="61255" y="72640"/>
                    <a:pt x="59338" y="73278"/>
                    <a:pt x="57420" y="73917"/>
                  </a:cubicBezTo>
                  <a:cubicBezTo>
                    <a:pt x="45280" y="78385"/>
                    <a:pt x="31861" y="75193"/>
                    <a:pt x="22915" y="65617"/>
                  </a:cubicBezTo>
                  <a:cubicBezTo>
                    <a:pt x="20359" y="62425"/>
                    <a:pt x="17803" y="58595"/>
                    <a:pt x="16525" y="54765"/>
                  </a:cubicBezTo>
                  <a:cubicBezTo>
                    <a:pt x="28666" y="64979"/>
                    <a:pt x="47197" y="63702"/>
                    <a:pt x="57420" y="51573"/>
                  </a:cubicBezTo>
                  <a:cubicBezTo>
                    <a:pt x="61893" y="46465"/>
                    <a:pt x="64450" y="40082"/>
                    <a:pt x="64450" y="33059"/>
                  </a:cubicBezTo>
                  <a:cubicBezTo>
                    <a:pt x="64450" y="26037"/>
                    <a:pt x="61893" y="19014"/>
                    <a:pt x="57420" y="13907"/>
                  </a:cubicBezTo>
                  <a:cubicBezTo>
                    <a:pt x="61893" y="15822"/>
                    <a:pt x="65728" y="17738"/>
                    <a:pt x="68923" y="20930"/>
                  </a:cubicBezTo>
                  <a:cubicBezTo>
                    <a:pt x="77868" y="29867"/>
                    <a:pt x="81063" y="43912"/>
                    <a:pt x="75951" y="56041"/>
                  </a:cubicBezTo>
                  <a:cubicBezTo>
                    <a:pt x="74035" y="60510"/>
                    <a:pt x="75313" y="65617"/>
                    <a:pt x="78508" y="68809"/>
                  </a:cubicBezTo>
                  <a:lnTo>
                    <a:pt x="107262" y="97537"/>
                  </a:lnTo>
                  <a:lnTo>
                    <a:pt x="107262" y="97537"/>
                  </a:lnTo>
                  <a:lnTo>
                    <a:pt x="178829" y="169676"/>
                  </a:lnTo>
                  <a:cubicBezTo>
                    <a:pt x="181385" y="172230"/>
                    <a:pt x="181385" y="175422"/>
                    <a:pt x="179468" y="177337"/>
                  </a:cubicBezTo>
                  <a:cubicBezTo>
                    <a:pt x="179468" y="177337"/>
                    <a:pt x="179468" y="177337"/>
                    <a:pt x="179468" y="177337"/>
                  </a:cubicBezTo>
                  <a:lnTo>
                    <a:pt x="179468" y="177337"/>
                  </a:lnTo>
                  <a:close/>
                  <a:moveTo>
                    <a:pt x="173079" y="70725"/>
                  </a:moveTo>
                  <a:lnTo>
                    <a:pt x="154548" y="52211"/>
                  </a:lnTo>
                  <a:cubicBezTo>
                    <a:pt x="151992" y="49657"/>
                    <a:pt x="148158" y="49657"/>
                    <a:pt x="145602" y="52211"/>
                  </a:cubicBezTo>
                  <a:cubicBezTo>
                    <a:pt x="145602" y="52211"/>
                    <a:pt x="145602" y="52211"/>
                    <a:pt x="145602" y="52211"/>
                  </a:cubicBezTo>
                  <a:lnTo>
                    <a:pt x="112374" y="85408"/>
                  </a:lnTo>
                  <a:lnTo>
                    <a:pt x="104706" y="77747"/>
                  </a:lnTo>
                  <a:lnTo>
                    <a:pt x="137934" y="44550"/>
                  </a:lnTo>
                  <a:cubicBezTo>
                    <a:pt x="140490" y="41997"/>
                    <a:pt x="140490" y="38166"/>
                    <a:pt x="137934" y="35613"/>
                  </a:cubicBezTo>
                  <a:lnTo>
                    <a:pt x="124515" y="22206"/>
                  </a:lnTo>
                  <a:lnTo>
                    <a:pt x="151992" y="28590"/>
                  </a:lnTo>
                  <a:lnTo>
                    <a:pt x="183942" y="60510"/>
                  </a:lnTo>
                  <a:lnTo>
                    <a:pt x="173079" y="70725"/>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cxnSp>
        <p:nvCxnSpPr>
          <p:cNvPr id="71" name="Straight Connector 70">
            <a:extLst>
              <a:ext uri="{FF2B5EF4-FFF2-40B4-BE49-F238E27FC236}">
                <a16:creationId xmlns:a16="http://schemas.microsoft.com/office/drawing/2014/main" id="{7BE5423E-E368-4F32-9EEF-EF0355E19D6A}"/>
              </a:ext>
            </a:extLst>
          </p:cNvPr>
          <p:cNvCxnSpPr>
            <a:cxnSpLocks/>
          </p:cNvCxnSpPr>
          <p:nvPr/>
        </p:nvCxnSpPr>
        <p:spPr>
          <a:xfrm>
            <a:off x="3334233" y="2059511"/>
            <a:ext cx="0" cy="623774"/>
          </a:xfrm>
          <a:prstGeom prst="line">
            <a:avLst/>
          </a:prstGeom>
          <a:ln w="38100">
            <a:solidFill>
              <a:srgbClr val="04986E"/>
            </a:solidFill>
          </a:ln>
        </p:spPr>
        <p:style>
          <a:lnRef idx="1">
            <a:schemeClr val="accent1"/>
          </a:lnRef>
          <a:fillRef idx="0">
            <a:schemeClr val="accent1"/>
          </a:fillRef>
          <a:effectRef idx="0">
            <a:schemeClr val="accent1"/>
          </a:effectRef>
          <a:fontRef idx="minor">
            <a:schemeClr val="tx1"/>
          </a:fontRef>
        </p:style>
      </p:cxnSp>
      <p:sp>
        <p:nvSpPr>
          <p:cNvPr id="44" name="Text Placeholder 11">
            <a:extLst>
              <a:ext uri="{FF2B5EF4-FFF2-40B4-BE49-F238E27FC236}">
                <a16:creationId xmlns:a16="http://schemas.microsoft.com/office/drawing/2014/main" id="{52B67A3A-735F-4BF0-B5C2-DF6BBF23290F}"/>
              </a:ext>
            </a:extLst>
          </p:cNvPr>
          <p:cNvSpPr txBox="1">
            <a:spLocks/>
          </p:cNvSpPr>
          <p:nvPr/>
        </p:nvSpPr>
        <p:spPr>
          <a:xfrm>
            <a:off x="1586582" y="5499532"/>
            <a:ext cx="2342860"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Wingdings" charset="2"/>
              <a:buNone/>
              <a:tabLst/>
              <a:defRPr/>
            </a:pPr>
            <a:r>
              <a:rPr kumimoji="0" lang="en-US" sz="1600" b="1" i="0" u="none" strike="noStrike" kern="1200" cap="none" spc="0" normalizeH="0" baseline="0" noProof="0">
                <a:ln>
                  <a:noFill/>
                </a:ln>
                <a:solidFill>
                  <a:srgbClr val="FFFFFF"/>
                </a:solidFill>
                <a:effectLst/>
                <a:uLnTx/>
                <a:uFillTx/>
                <a:latin typeface="Open Sans"/>
                <a:ea typeface="Chronicle Display Black" charset="0"/>
                <a:cs typeface="Chronicle Display Black" charset="0"/>
              </a:rPr>
              <a:t>Upskilling</a:t>
            </a:r>
          </a:p>
        </p:txBody>
      </p:sp>
      <p:cxnSp>
        <p:nvCxnSpPr>
          <p:cNvPr id="46" name="Straight Connector 45">
            <a:extLst>
              <a:ext uri="{FF2B5EF4-FFF2-40B4-BE49-F238E27FC236}">
                <a16:creationId xmlns:a16="http://schemas.microsoft.com/office/drawing/2014/main" id="{C5184588-9FC9-47D5-A44A-3F1B0576A90E}"/>
              </a:ext>
            </a:extLst>
          </p:cNvPr>
          <p:cNvCxnSpPr>
            <a:cxnSpLocks/>
          </p:cNvCxnSpPr>
          <p:nvPr/>
        </p:nvCxnSpPr>
        <p:spPr>
          <a:xfrm>
            <a:off x="3334233" y="5765212"/>
            <a:ext cx="0" cy="623774"/>
          </a:xfrm>
          <a:prstGeom prst="line">
            <a:avLst/>
          </a:prstGeom>
          <a:ln w="38100">
            <a:solidFill>
              <a:srgbClr val="04986E"/>
            </a:solidFill>
          </a:ln>
        </p:spPr>
        <p:style>
          <a:lnRef idx="1">
            <a:schemeClr val="accent1"/>
          </a:lnRef>
          <a:fillRef idx="0">
            <a:schemeClr val="accent1"/>
          </a:fillRef>
          <a:effectRef idx="0">
            <a:schemeClr val="accent1"/>
          </a:effectRef>
          <a:fontRef idx="minor">
            <a:schemeClr val="tx1"/>
          </a:fontRef>
        </p:style>
      </p:cxnSp>
      <p:sp>
        <p:nvSpPr>
          <p:cNvPr id="47" name="Text Placeholder 16">
            <a:extLst>
              <a:ext uri="{FF2B5EF4-FFF2-40B4-BE49-F238E27FC236}">
                <a16:creationId xmlns:a16="http://schemas.microsoft.com/office/drawing/2014/main" id="{3D56006C-C86C-4006-809B-71D700B75F6C}"/>
              </a:ext>
            </a:extLst>
          </p:cNvPr>
          <p:cNvSpPr txBox="1">
            <a:spLocks/>
          </p:cNvSpPr>
          <p:nvPr/>
        </p:nvSpPr>
        <p:spPr>
          <a:xfrm>
            <a:off x="3547533" y="5499532"/>
            <a:ext cx="7870279"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tab pos="182880" algn="l"/>
              </a:tabLst>
              <a:defRPr/>
            </a:pPr>
            <a:r>
              <a:rPr kumimoji="0" lang="en-US" sz="1600" b="0" i="0" u="none" strike="noStrike" kern="1200" cap="none" spc="0" normalizeH="0" baseline="0" noProof="0">
                <a:ln>
                  <a:noFill/>
                </a:ln>
                <a:solidFill>
                  <a:srgbClr val="FFFFFF"/>
                </a:solidFill>
                <a:effectLst/>
                <a:uLnTx/>
                <a:uFillTx/>
                <a:latin typeface="Open Sans"/>
                <a:ea typeface="+mn-ea"/>
                <a:cs typeface="Open Sans"/>
              </a:rPr>
              <a:t>“People don’t want to learn </a:t>
            </a:r>
            <a:r>
              <a:rPr kumimoji="0" lang="en-US" sz="1600" b="1" i="0" u="none" strike="noStrike" kern="1200" cap="none" spc="0" normalizeH="0" baseline="0" noProof="0">
                <a:ln>
                  <a:noFill/>
                </a:ln>
                <a:solidFill>
                  <a:srgbClr val="04986E"/>
                </a:solidFill>
                <a:effectLst/>
                <a:uLnTx/>
                <a:uFillTx/>
                <a:latin typeface="Open Sans"/>
                <a:ea typeface="+mn-ea"/>
                <a:cs typeface="Open Sans"/>
              </a:rPr>
              <a:t>new skills</a:t>
            </a:r>
            <a:r>
              <a:rPr kumimoji="0" lang="en-US" sz="1600" b="0" i="0" u="none" strike="noStrike" kern="1200" cap="none" spc="0" normalizeH="0" baseline="0" noProof="0">
                <a:ln>
                  <a:noFill/>
                </a:ln>
                <a:solidFill>
                  <a:srgbClr val="FFFFFF"/>
                </a:solidFill>
                <a:effectLst/>
                <a:uLnTx/>
                <a:uFillTx/>
                <a:latin typeface="Open Sans"/>
                <a:ea typeface="+mn-ea"/>
                <a:cs typeface="Open Sans"/>
              </a:rPr>
              <a:t>”</a:t>
            </a:r>
          </a:p>
        </p:txBody>
      </p:sp>
      <p:sp>
        <p:nvSpPr>
          <p:cNvPr id="48" name="Graphic 4">
            <a:extLst>
              <a:ext uri="{FF2B5EF4-FFF2-40B4-BE49-F238E27FC236}">
                <a16:creationId xmlns:a16="http://schemas.microsoft.com/office/drawing/2014/main" id="{E2794E39-404C-4AB2-AB5D-93950E169E67}"/>
              </a:ext>
            </a:extLst>
          </p:cNvPr>
          <p:cNvSpPr/>
          <p:nvPr/>
        </p:nvSpPr>
        <p:spPr>
          <a:xfrm>
            <a:off x="864971" y="5761669"/>
            <a:ext cx="548640" cy="548640"/>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0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3"/>
                  <a:pt x="180835" y="361333"/>
                </a:cubicBezTo>
                <a:cubicBezTo>
                  <a:pt x="280518" y="361333"/>
                  <a:pt x="361670" y="280257"/>
                  <a:pt x="361670" y="180667"/>
                </a:cubicBezTo>
                <a:cubicBezTo>
                  <a:pt x="361670" y="81077"/>
                  <a:pt x="281157" y="0"/>
                  <a:pt x="180835" y="0"/>
                </a:cubicBezTo>
                <a:close/>
                <a:moveTo>
                  <a:pt x="180835" y="349204"/>
                </a:moveTo>
                <a:cubicBezTo>
                  <a:pt x="88181" y="349204"/>
                  <a:pt x="12780" y="273873"/>
                  <a:pt x="12780" y="181305"/>
                </a:cubicBezTo>
                <a:cubicBezTo>
                  <a:pt x="12780" y="88738"/>
                  <a:pt x="88181" y="13406"/>
                  <a:pt x="180835" y="13406"/>
                </a:cubicBezTo>
                <a:cubicBezTo>
                  <a:pt x="273489" y="13406"/>
                  <a:pt x="348890" y="88738"/>
                  <a:pt x="348890" y="181305"/>
                </a:cubicBezTo>
                <a:cubicBezTo>
                  <a:pt x="348890" y="273873"/>
                  <a:pt x="274128" y="349204"/>
                  <a:pt x="180835" y="349204"/>
                </a:cubicBezTo>
                <a:close/>
              </a:path>
            </a:pathLst>
          </a:custGeom>
          <a:solidFill>
            <a:srgbClr val="04986E"/>
          </a:solidFill>
          <a:ln w="6390" cap="flat">
            <a:solidFill>
              <a:srgbClr val="04986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50" name="Group 49">
            <a:extLst>
              <a:ext uri="{FF2B5EF4-FFF2-40B4-BE49-F238E27FC236}">
                <a16:creationId xmlns:a16="http://schemas.microsoft.com/office/drawing/2014/main" id="{122F0D8E-C1B8-46AF-AED8-3525944B3FD3}"/>
              </a:ext>
            </a:extLst>
          </p:cNvPr>
          <p:cNvGrpSpPr/>
          <p:nvPr/>
        </p:nvGrpSpPr>
        <p:grpSpPr>
          <a:xfrm>
            <a:off x="982714" y="5872184"/>
            <a:ext cx="273978" cy="351533"/>
            <a:chOff x="2498725" y="3725863"/>
            <a:chExt cx="600075" cy="769937"/>
          </a:xfrm>
          <a:solidFill>
            <a:srgbClr val="04986E"/>
          </a:solidFill>
        </p:grpSpPr>
        <p:sp>
          <p:nvSpPr>
            <p:cNvPr id="51" name="Freeform 6">
              <a:extLst>
                <a:ext uri="{FF2B5EF4-FFF2-40B4-BE49-F238E27FC236}">
                  <a16:creationId xmlns:a16="http://schemas.microsoft.com/office/drawing/2014/main" id="{C3CC0BFE-4C36-44F3-9F70-F5C648CA20D6}"/>
                </a:ext>
              </a:extLst>
            </p:cNvPr>
            <p:cNvSpPr>
              <a:spLocks noEditPoints="1"/>
            </p:cNvSpPr>
            <p:nvPr/>
          </p:nvSpPr>
          <p:spPr bwMode="auto">
            <a:xfrm>
              <a:off x="2806700" y="3725863"/>
              <a:ext cx="292100" cy="446087"/>
            </a:xfrm>
            <a:custGeom>
              <a:avLst/>
              <a:gdLst>
                <a:gd name="T0" fmla="*/ 0 w 472"/>
                <a:gd name="T1" fmla="*/ 142 h 721"/>
                <a:gd name="T2" fmla="*/ 0 w 472"/>
                <a:gd name="T3" fmla="*/ 609 h 721"/>
                <a:gd name="T4" fmla="*/ 87 w 472"/>
                <a:gd name="T5" fmla="*/ 718 h 721"/>
                <a:gd name="T6" fmla="*/ 177 w 472"/>
                <a:gd name="T7" fmla="*/ 706 h 721"/>
                <a:gd name="T8" fmla="*/ 256 w 472"/>
                <a:gd name="T9" fmla="*/ 716 h 721"/>
                <a:gd name="T10" fmla="*/ 403 w 472"/>
                <a:gd name="T11" fmla="*/ 628 h 721"/>
                <a:gd name="T12" fmla="*/ 470 w 472"/>
                <a:gd name="T13" fmla="*/ 444 h 721"/>
                <a:gd name="T14" fmla="*/ 449 w 472"/>
                <a:gd name="T15" fmla="*/ 359 h 721"/>
                <a:gd name="T16" fmla="*/ 458 w 472"/>
                <a:gd name="T17" fmla="*/ 252 h 721"/>
                <a:gd name="T18" fmla="*/ 390 w 472"/>
                <a:gd name="T19" fmla="*/ 172 h 721"/>
                <a:gd name="T20" fmla="*/ 339 w 472"/>
                <a:gd name="T21" fmla="*/ 83 h 721"/>
                <a:gd name="T22" fmla="*/ 238 w 472"/>
                <a:gd name="T23" fmla="*/ 53 h 721"/>
                <a:gd name="T24" fmla="*/ 121 w 472"/>
                <a:gd name="T25" fmla="*/ 0 h 721"/>
                <a:gd name="T26" fmla="*/ 1 w 472"/>
                <a:gd name="T27" fmla="*/ 99 h 721"/>
                <a:gd name="T28" fmla="*/ 63 w 472"/>
                <a:gd name="T29" fmla="*/ 564 h 721"/>
                <a:gd name="T30" fmla="*/ 113 w 472"/>
                <a:gd name="T31" fmla="*/ 585 h 721"/>
                <a:gd name="T32" fmla="*/ 138 w 472"/>
                <a:gd name="T33" fmla="*/ 534 h 721"/>
                <a:gd name="T34" fmla="*/ 63 w 472"/>
                <a:gd name="T35" fmla="*/ 224 h 721"/>
                <a:gd name="T36" fmla="*/ 165 w 472"/>
                <a:gd name="T37" fmla="*/ 201 h 721"/>
                <a:gd name="T38" fmla="*/ 73 w 472"/>
                <a:gd name="T39" fmla="*/ 158 h 721"/>
                <a:gd name="T40" fmla="*/ 63 w 472"/>
                <a:gd name="T41" fmla="*/ 112 h 721"/>
                <a:gd name="T42" fmla="*/ 133 w 472"/>
                <a:gd name="T43" fmla="*/ 63 h 721"/>
                <a:gd name="T44" fmla="*/ 163 w 472"/>
                <a:gd name="T45" fmla="*/ 99 h 721"/>
                <a:gd name="T46" fmla="*/ 207 w 472"/>
                <a:gd name="T47" fmla="*/ 128 h 721"/>
                <a:gd name="T48" fmla="*/ 208 w 472"/>
                <a:gd name="T49" fmla="*/ 127 h 721"/>
                <a:gd name="T50" fmla="*/ 252 w 472"/>
                <a:gd name="T51" fmla="*/ 115 h 721"/>
                <a:gd name="T52" fmla="*/ 321 w 472"/>
                <a:gd name="T53" fmla="*/ 157 h 721"/>
                <a:gd name="T54" fmla="*/ 216 w 472"/>
                <a:gd name="T55" fmla="*/ 262 h 721"/>
                <a:gd name="T56" fmla="*/ 247 w 472"/>
                <a:gd name="T57" fmla="*/ 294 h 721"/>
                <a:gd name="T58" fmla="*/ 300 w 472"/>
                <a:gd name="T59" fmla="*/ 226 h 721"/>
                <a:gd name="T60" fmla="*/ 398 w 472"/>
                <a:gd name="T61" fmla="*/ 273 h 721"/>
                <a:gd name="T62" fmla="*/ 354 w 472"/>
                <a:gd name="T63" fmla="*/ 304 h 721"/>
                <a:gd name="T64" fmla="*/ 354 w 472"/>
                <a:gd name="T65" fmla="*/ 367 h 721"/>
                <a:gd name="T66" fmla="*/ 408 w 472"/>
                <a:gd name="T67" fmla="*/ 440 h 721"/>
                <a:gd name="T68" fmla="*/ 327 w 472"/>
                <a:gd name="T69" fmla="*/ 422 h 721"/>
                <a:gd name="T70" fmla="*/ 122 w 472"/>
                <a:gd name="T71" fmla="*/ 304 h 721"/>
                <a:gd name="T72" fmla="*/ 122 w 472"/>
                <a:gd name="T73" fmla="*/ 367 h 721"/>
                <a:gd name="T74" fmla="*/ 131 w 472"/>
                <a:gd name="T75" fmla="*/ 435 h 721"/>
                <a:gd name="T76" fmla="*/ 167 w 472"/>
                <a:gd name="T77" fmla="*/ 486 h 721"/>
                <a:gd name="T78" fmla="*/ 357 w 472"/>
                <a:gd name="T79" fmla="*/ 553 h 721"/>
                <a:gd name="T80" fmla="*/ 286 w 472"/>
                <a:gd name="T81" fmla="*/ 648 h 721"/>
                <a:gd name="T82" fmla="*/ 230 w 472"/>
                <a:gd name="T83" fmla="*/ 650 h 721"/>
                <a:gd name="T84" fmla="*/ 211 w 472"/>
                <a:gd name="T85" fmla="*/ 556 h 721"/>
                <a:gd name="T86" fmla="*/ 144 w 472"/>
                <a:gd name="T87" fmla="*/ 652 h 721"/>
                <a:gd name="T88" fmla="*/ 63 w 472"/>
                <a:gd name="T89" fmla="*/ 60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721">
                  <a:moveTo>
                    <a:pt x="0" y="112"/>
                  </a:moveTo>
                  <a:cubicBezTo>
                    <a:pt x="0" y="142"/>
                    <a:pt x="0" y="142"/>
                    <a:pt x="0" y="142"/>
                  </a:cubicBezTo>
                  <a:cubicBezTo>
                    <a:pt x="0" y="607"/>
                    <a:pt x="0" y="607"/>
                    <a:pt x="0" y="607"/>
                  </a:cubicBezTo>
                  <a:cubicBezTo>
                    <a:pt x="0" y="609"/>
                    <a:pt x="0" y="609"/>
                    <a:pt x="0" y="609"/>
                  </a:cubicBezTo>
                  <a:cubicBezTo>
                    <a:pt x="1" y="612"/>
                    <a:pt x="1" y="612"/>
                    <a:pt x="1" y="612"/>
                  </a:cubicBezTo>
                  <a:cubicBezTo>
                    <a:pt x="4" y="658"/>
                    <a:pt x="34" y="705"/>
                    <a:pt x="87" y="718"/>
                  </a:cubicBezTo>
                  <a:cubicBezTo>
                    <a:pt x="96" y="720"/>
                    <a:pt x="106" y="721"/>
                    <a:pt x="117" y="721"/>
                  </a:cubicBezTo>
                  <a:cubicBezTo>
                    <a:pt x="140" y="721"/>
                    <a:pt x="160" y="715"/>
                    <a:pt x="177" y="706"/>
                  </a:cubicBezTo>
                  <a:cubicBezTo>
                    <a:pt x="180" y="704"/>
                    <a:pt x="182" y="703"/>
                    <a:pt x="185" y="701"/>
                  </a:cubicBezTo>
                  <a:cubicBezTo>
                    <a:pt x="205" y="709"/>
                    <a:pt x="229" y="716"/>
                    <a:pt x="256" y="716"/>
                  </a:cubicBezTo>
                  <a:cubicBezTo>
                    <a:pt x="272" y="716"/>
                    <a:pt x="289" y="713"/>
                    <a:pt x="305" y="708"/>
                  </a:cubicBezTo>
                  <a:cubicBezTo>
                    <a:pt x="350" y="694"/>
                    <a:pt x="384" y="666"/>
                    <a:pt x="403" y="628"/>
                  </a:cubicBezTo>
                  <a:cubicBezTo>
                    <a:pt x="414" y="606"/>
                    <a:pt x="420" y="580"/>
                    <a:pt x="421" y="552"/>
                  </a:cubicBezTo>
                  <a:cubicBezTo>
                    <a:pt x="445" y="529"/>
                    <a:pt x="467" y="494"/>
                    <a:pt x="470" y="444"/>
                  </a:cubicBezTo>
                  <a:cubicBezTo>
                    <a:pt x="472" y="417"/>
                    <a:pt x="466" y="394"/>
                    <a:pt x="457" y="374"/>
                  </a:cubicBezTo>
                  <a:cubicBezTo>
                    <a:pt x="455" y="369"/>
                    <a:pt x="452" y="364"/>
                    <a:pt x="449" y="359"/>
                  </a:cubicBezTo>
                  <a:cubicBezTo>
                    <a:pt x="449" y="358"/>
                    <a:pt x="450" y="357"/>
                    <a:pt x="450" y="356"/>
                  </a:cubicBezTo>
                  <a:cubicBezTo>
                    <a:pt x="464" y="327"/>
                    <a:pt x="471" y="291"/>
                    <a:pt x="458" y="252"/>
                  </a:cubicBezTo>
                  <a:cubicBezTo>
                    <a:pt x="448" y="224"/>
                    <a:pt x="432" y="204"/>
                    <a:pt x="415" y="190"/>
                  </a:cubicBezTo>
                  <a:cubicBezTo>
                    <a:pt x="407" y="183"/>
                    <a:pt x="399" y="177"/>
                    <a:pt x="390" y="172"/>
                  </a:cubicBezTo>
                  <a:cubicBezTo>
                    <a:pt x="390" y="172"/>
                    <a:pt x="390" y="172"/>
                    <a:pt x="390" y="172"/>
                  </a:cubicBezTo>
                  <a:cubicBezTo>
                    <a:pt x="386" y="141"/>
                    <a:pt x="372" y="108"/>
                    <a:pt x="339" y="83"/>
                  </a:cubicBezTo>
                  <a:cubicBezTo>
                    <a:pt x="313" y="63"/>
                    <a:pt x="283" y="52"/>
                    <a:pt x="252" y="52"/>
                  </a:cubicBezTo>
                  <a:cubicBezTo>
                    <a:pt x="247" y="52"/>
                    <a:pt x="242" y="53"/>
                    <a:pt x="238" y="53"/>
                  </a:cubicBezTo>
                  <a:cubicBezTo>
                    <a:pt x="217" y="27"/>
                    <a:pt x="185" y="4"/>
                    <a:pt x="138" y="1"/>
                  </a:cubicBezTo>
                  <a:cubicBezTo>
                    <a:pt x="132" y="0"/>
                    <a:pt x="127" y="0"/>
                    <a:pt x="121" y="0"/>
                  </a:cubicBezTo>
                  <a:cubicBezTo>
                    <a:pt x="64" y="0"/>
                    <a:pt x="34" y="26"/>
                    <a:pt x="19" y="48"/>
                  </a:cubicBezTo>
                  <a:cubicBezTo>
                    <a:pt x="9" y="62"/>
                    <a:pt x="3" y="80"/>
                    <a:pt x="1" y="99"/>
                  </a:cubicBezTo>
                  <a:cubicBezTo>
                    <a:pt x="1" y="103"/>
                    <a:pt x="0" y="108"/>
                    <a:pt x="0" y="112"/>
                  </a:cubicBezTo>
                  <a:close/>
                  <a:moveTo>
                    <a:pt x="63" y="564"/>
                  </a:moveTo>
                  <a:cubicBezTo>
                    <a:pt x="78" y="561"/>
                    <a:pt x="88" y="573"/>
                    <a:pt x="88" y="573"/>
                  </a:cubicBezTo>
                  <a:cubicBezTo>
                    <a:pt x="95" y="581"/>
                    <a:pt x="104" y="585"/>
                    <a:pt x="113" y="585"/>
                  </a:cubicBezTo>
                  <a:cubicBezTo>
                    <a:pt x="120" y="585"/>
                    <a:pt x="127" y="583"/>
                    <a:pt x="133" y="578"/>
                  </a:cubicBezTo>
                  <a:cubicBezTo>
                    <a:pt x="146" y="568"/>
                    <a:pt x="149" y="548"/>
                    <a:pt x="138" y="534"/>
                  </a:cubicBezTo>
                  <a:cubicBezTo>
                    <a:pt x="121" y="513"/>
                    <a:pt x="93" y="499"/>
                    <a:pt x="63" y="501"/>
                  </a:cubicBezTo>
                  <a:cubicBezTo>
                    <a:pt x="63" y="419"/>
                    <a:pt x="63" y="307"/>
                    <a:pt x="63" y="224"/>
                  </a:cubicBezTo>
                  <a:cubicBezTo>
                    <a:pt x="86" y="232"/>
                    <a:pt x="111" y="232"/>
                    <a:pt x="133" y="232"/>
                  </a:cubicBezTo>
                  <a:cubicBezTo>
                    <a:pt x="150" y="232"/>
                    <a:pt x="165" y="218"/>
                    <a:pt x="165" y="201"/>
                  </a:cubicBezTo>
                  <a:cubicBezTo>
                    <a:pt x="165" y="183"/>
                    <a:pt x="150" y="169"/>
                    <a:pt x="133" y="169"/>
                  </a:cubicBezTo>
                  <a:cubicBezTo>
                    <a:pt x="105" y="169"/>
                    <a:pt x="83" y="168"/>
                    <a:pt x="73" y="158"/>
                  </a:cubicBezTo>
                  <a:cubicBezTo>
                    <a:pt x="68" y="153"/>
                    <a:pt x="65" y="145"/>
                    <a:pt x="63" y="136"/>
                  </a:cubicBezTo>
                  <a:cubicBezTo>
                    <a:pt x="63" y="123"/>
                    <a:pt x="63" y="114"/>
                    <a:pt x="63" y="112"/>
                  </a:cubicBezTo>
                  <a:cubicBezTo>
                    <a:pt x="63" y="100"/>
                    <a:pt x="65" y="63"/>
                    <a:pt x="121" y="63"/>
                  </a:cubicBezTo>
                  <a:cubicBezTo>
                    <a:pt x="125" y="63"/>
                    <a:pt x="129" y="63"/>
                    <a:pt x="133" y="63"/>
                  </a:cubicBezTo>
                  <a:cubicBezTo>
                    <a:pt x="149" y="65"/>
                    <a:pt x="162" y="70"/>
                    <a:pt x="172" y="77"/>
                  </a:cubicBezTo>
                  <a:cubicBezTo>
                    <a:pt x="166" y="82"/>
                    <a:pt x="163" y="90"/>
                    <a:pt x="163" y="99"/>
                  </a:cubicBezTo>
                  <a:cubicBezTo>
                    <a:pt x="163" y="116"/>
                    <a:pt x="177" y="130"/>
                    <a:pt x="194" y="130"/>
                  </a:cubicBezTo>
                  <a:cubicBezTo>
                    <a:pt x="198" y="130"/>
                    <a:pt x="203" y="129"/>
                    <a:pt x="207" y="128"/>
                  </a:cubicBezTo>
                  <a:cubicBezTo>
                    <a:pt x="207" y="128"/>
                    <a:pt x="207" y="128"/>
                    <a:pt x="207" y="128"/>
                  </a:cubicBezTo>
                  <a:cubicBezTo>
                    <a:pt x="207" y="128"/>
                    <a:pt x="207" y="128"/>
                    <a:pt x="208" y="127"/>
                  </a:cubicBezTo>
                  <a:cubicBezTo>
                    <a:pt x="210" y="126"/>
                    <a:pt x="212" y="125"/>
                    <a:pt x="213" y="124"/>
                  </a:cubicBezTo>
                  <a:cubicBezTo>
                    <a:pt x="221" y="121"/>
                    <a:pt x="235" y="115"/>
                    <a:pt x="252" y="115"/>
                  </a:cubicBezTo>
                  <a:cubicBezTo>
                    <a:pt x="266" y="115"/>
                    <a:pt x="284" y="120"/>
                    <a:pt x="301" y="133"/>
                  </a:cubicBezTo>
                  <a:cubicBezTo>
                    <a:pt x="310" y="140"/>
                    <a:pt x="317" y="148"/>
                    <a:pt x="321" y="157"/>
                  </a:cubicBezTo>
                  <a:cubicBezTo>
                    <a:pt x="303" y="158"/>
                    <a:pt x="285" y="162"/>
                    <a:pt x="270" y="171"/>
                  </a:cubicBezTo>
                  <a:cubicBezTo>
                    <a:pt x="237" y="189"/>
                    <a:pt x="217" y="222"/>
                    <a:pt x="216" y="262"/>
                  </a:cubicBezTo>
                  <a:cubicBezTo>
                    <a:pt x="215" y="279"/>
                    <a:pt x="229" y="294"/>
                    <a:pt x="246" y="294"/>
                  </a:cubicBezTo>
                  <a:cubicBezTo>
                    <a:pt x="246" y="294"/>
                    <a:pt x="247" y="294"/>
                    <a:pt x="247" y="294"/>
                  </a:cubicBezTo>
                  <a:cubicBezTo>
                    <a:pt x="264" y="294"/>
                    <a:pt x="278" y="281"/>
                    <a:pt x="279" y="264"/>
                  </a:cubicBezTo>
                  <a:cubicBezTo>
                    <a:pt x="279" y="247"/>
                    <a:pt x="287" y="234"/>
                    <a:pt x="300" y="226"/>
                  </a:cubicBezTo>
                  <a:cubicBezTo>
                    <a:pt x="315" y="218"/>
                    <a:pt x="336" y="218"/>
                    <a:pt x="356" y="226"/>
                  </a:cubicBezTo>
                  <a:cubicBezTo>
                    <a:pt x="372" y="234"/>
                    <a:pt x="390" y="248"/>
                    <a:pt x="398" y="273"/>
                  </a:cubicBezTo>
                  <a:cubicBezTo>
                    <a:pt x="403" y="287"/>
                    <a:pt x="403" y="301"/>
                    <a:pt x="399" y="313"/>
                  </a:cubicBezTo>
                  <a:cubicBezTo>
                    <a:pt x="386" y="308"/>
                    <a:pt x="371" y="304"/>
                    <a:pt x="354" y="304"/>
                  </a:cubicBezTo>
                  <a:cubicBezTo>
                    <a:pt x="337" y="304"/>
                    <a:pt x="323" y="318"/>
                    <a:pt x="323" y="336"/>
                  </a:cubicBezTo>
                  <a:cubicBezTo>
                    <a:pt x="323" y="353"/>
                    <a:pt x="337" y="367"/>
                    <a:pt x="354" y="367"/>
                  </a:cubicBezTo>
                  <a:cubicBezTo>
                    <a:pt x="364" y="367"/>
                    <a:pt x="373" y="370"/>
                    <a:pt x="379" y="373"/>
                  </a:cubicBezTo>
                  <a:cubicBezTo>
                    <a:pt x="392" y="385"/>
                    <a:pt x="410" y="406"/>
                    <a:pt x="408" y="440"/>
                  </a:cubicBezTo>
                  <a:cubicBezTo>
                    <a:pt x="407" y="458"/>
                    <a:pt x="402" y="472"/>
                    <a:pt x="396" y="483"/>
                  </a:cubicBezTo>
                  <a:cubicBezTo>
                    <a:pt x="379" y="459"/>
                    <a:pt x="355" y="437"/>
                    <a:pt x="327" y="422"/>
                  </a:cubicBezTo>
                  <a:cubicBezTo>
                    <a:pt x="297" y="406"/>
                    <a:pt x="266" y="398"/>
                    <a:pt x="235" y="399"/>
                  </a:cubicBezTo>
                  <a:cubicBezTo>
                    <a:pt x="226" y="344"/>
                    <a:pt x="181" y="304"/>
                    <a:pt x="122" y="304"/>
                  </a:cubicBezTo>
                  <a:cubicBezTo>
                    <a:pt x="105" y="304"/>
                    <a:pt x="91" y="318"/>
                    <a:pt x="91" y="336"/>
                  </a:cubicBezTo>
                  <a:cubicBezTo>
                    <a:pt x="91" y="353"/>
                    <a:pt x="105" y="367"/>
                    <a:pt x="122" y="367"/>
                  </a:cubicBezTo>
                  <a:cubicBezTo>
                    <a:pt x="153" y="367"/>
                    <a:pt x="170" y="389"/>
                    <a:pt x="173" y="412"/>
                  </a:cubicBezTo>
                  <a:cubicBezTo>
                    <a:pt x="158" y="418"/>
                    <a:pt x="144" y="425"/>
                    <a:pt x="131" y="435"/>
                  </a:cubicBezTo>
                  <a:cubicBezTo>
                    <a:pt x="117" y="444"/>
                    <a:pt x="113" y="464"/>
                    <a:pt x="123" y="478"/>
                  </a:cubicBezTo>
                  <a:cubicBezTo>
                    <a:pt x="133" y="493"/>
                    <a:pt x="152" y="496"/>
                    <a:pt x="167" y="486"/>
                  </a:cubicBezTo>
                  <a:cubicBezTo>
                    <a:pt x="223" y="447"/>
                    <a:pt x="272" y="464"/>
                    <a:pt x="297" y="477"/>
                  </a:cubicBezTo>
                  <a:cubicBezTo>
                    <a:pt x="335" y="497"/>
                    <a:pt x="357" y="532"/>
                    <a:pt x="357" y="553"/>
                  </a:cubicBezTo>
                  <a:cubicBezTo>
                    <a:pt x="357" y="555"/>
                    <a:pt x="357" y="558"/>
                    <a:pt x="357" y="561"/>
                  </a:cubicBezTo>
                  <a:cubicBezTo>
                    <a:pt x="353" y="602"/>
                    <a:pt x="333" y="634"/>
                    <a:pt x="286" y="648"/>
                  </a:cubicBezTo>
                  <a:cubicBezTo>
                    <a:pt x="276" y="651"/>
                    <a:pt x="265" y="653"/>
                    <a:pt x="256" y="653"/>
                  </a:cubicBezTo>
                  <a:cubicBezTo>
                    <a:pt x="247" y="653"/>
                    <a:pt x="238" y="652"/>
                    <a:pt x="230" y="650"/>
                  </a:cubicBezTo>
                  <a:cubicBezTo>
                    <a:pt x="240" y="631"/>
                    <a:pt x="245" y="609"/>
                    <a:pt x="244" y="587"/>
                  </a:cubicBezTo>
                  <a:cubicBezTo>
                    <a:pt x="243" y="569"/>
                    <a:pt x="229" y="556"/>
                    <a:pt x="211" y="556"/>
                  </a:cubicBezTo>
                  <a:cubicBezTo>
                    <a:pt x="194" y="557"/>
                    <a:pt x="180" y="572"/>
                    <a:pt x="181" y="589"/>
                  </a:cubicBezTo>
                  <a:cubicBezTo>
                    <a:pt x="182" y="615"/>
                    <a:pt x="167" y="639"/>
                    <a:pt x="144" y="652"/>
                  </a:cubicBezTo>
                  <a:cubicBezTo>
                    <a:pt x="137" y="656"/>
                    <a:pt x="128" y="658"/>
                    <a:pt x="117" y="658"/>
                  </a:cubicBezTo>
                  <a:cubicBezTo>
                    <a:pt x="67" y="658"/>
                    <a:pt x="63" y="607"/>
                    <a:pt x="63" y="607"/>
                  </a:cubicBezTo>
                  <a:cubicBezTo>
                    <a:pt x="63" y="607"/>
                    <a:pt x="63" y="591"/>
                    <a:pt x="63" y="5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2" name="Freeform 7">
              <a:extLst>
                <a:ext uri="{FF2B5EF4-FFF2-40B4-BE49-F238E27FC236}">
                  <a16:creationId xmlns:a16="http://schemas.microsoft.com/office/drawing/2014/main" id="{BC584C63-8EC5-4019-A6DE-3838DEB050B0}"/>
                </a:ext>
              </a:extLst>
            </p:cNvPr>
            <p:cNvSpPr>
              <a:spLocks noEditPoints="1"/>
            </p:cNvSpPr>
            <p:nvPr/>
          </p:nvSpPr>
          <p:spPr bwMode="auto">
            <a:xfrm>
              <a:off x="2498725" y="3725863"/>
              <a:ext cx="292100" cy="446087"/>
            </a:xfrm>
            <a:custGeom>
              <a:avLst/>
              <a:gdLst>
                <a:gd name="T0" fmla="*/ 453 w 472"/>
                <a:gd name="T1" fmla="*/ 48 h 721"/>
                <a:gd name="T2" fmla="*/ 334 w 472"/>
                <a:gd name="T3" fmla="*/ 1 h 721"/>
                <a:gd name="T4" fmla="*/ 221 w 472"/>
                <a:gd name="T5" fmla="*/ 52 h 721"/>
                <a:gd name="T6" fmla="*/ 82 w 472"/>
                <a:gd name="T7" fmla="*/ 172 h 721"/>
                <a:gd name="T8" fmla="*/ 57 w 472"/>
                <a:gd name="T9" fmla="*/ 190 h 721"/>
                <a:gd name="T10" fmla="*/ 22 w 472"/>
                <a:gd name="T11" fmla="*/ 356 h 721"/>
                <a:gd name="T12" fmla="*/ 15 w 472"/>
                <a:gd name="T13" fmla="*/ 374 h 721"/>
                <a:gd name="T14" fmla="*/ 51 w 472"/>
                <a:gd name="T15" fmla="*/ 552 h 721"/>
                <a:gd name="T16" fmla="*/ 167 w 472"/>
                <a:gd name="T17" fmla="*/ 708 h 721"/>
                <a:gd name="T18" fmla="*/ 287 w 472"/>
                <a:gd name="T19" fmla="*/ 701 h 721"/>
                <a:gd name="T20" fmla="*/ 355 w 472"/>
                <a:gd name="T21" fmla="*/ 721 h 721"/>
                <a:gd name="T22" fmla="*/ 471 w 472"/>
                <a:gd name="T23" fmla="*/ 612 h 721"/>
                <a:gd name="T24" fmla="*/ 472 w 472"/>
                <a:gd name="T25" fmla="*/ 607 h 721"/>
                <a:gd name="T26" fmla="*/ 472 w 472"/>
                <a:gd name="T27" fmla="*/ 112 h 721"/>
                <a:gd name="T28" fmla="*/ 409 w 472"/>
                <a:gd name="T29" fmla="*/ 607 h 721"/>
                <a:gd name="T30" fmla="*/ 328 w 472"/>
                <a:gd name="T31" fmla="*/ 652 h 721"/>
                <a:gd name="T32" fmla="*/ 261 w 472"/>
                <a:gd name="T33" fmla="*/ 556 h 721"/>
                <a:gd name="T34" fmla="*/ 242 w 472"/>
                <a:gd name="T35" fmla="*/ 650 h 721"/>
                <a:gd name="T36" fmla="*/ 186 w 472"/>
                <a:gd name="T37" fmla="*/ 648 h 721"/>
                <a:gd name="T38" fmla="*/ 115 w 472"/>
                <a:gd name="T39" fmla="*/ 553 h 721"/>
                <a:gd name="T40" fmla="*/ 305 w 472"/>
                <a:gd name="T41" fmla="*/ 486 h 721"/>
                <a:gd name="T42" fmla="*/ 341 w 472"/>
                <a:gd name="T43" fmla="*/ 435 h 721"/>
                <a:gd name="T44" fmla="*/ 350 w 472"/>
                <a:gd name="T45" fmla="*/ 367 h 721"/>
                <a:gd name="T46" fmla="*/ 350 w 472"/>
                <a:gd name="T47" fmla="*/ 304 h 721"/>
                <a:gd name="T48" fmla="*/ 145 w 472"/>
                <a:gd name="T49" fmla="*/ 422 h 721"/>
                <a:gd name="T50" fmla="*/ 64 w 472"/>
                <a:gd name="T51" fmla="*/ 440 h 721"/>
                <a:gd name="T52" fmla="*/ 118 w 472"/>
                <a:gd name="T53" fmla="*/ 367 h 721"/>
                <a:gd name="T54" fmla="*/ 118 w 472"/>
                <a:gd name="T55" fmla="*/ 304 h 721"/>
                <a:gd name="T56" fmla="*/ 74 w 472"/>
                <a:gd name="T57" fmla="*/ 273 h 721"/>
                <a:gd name="T58" fmla="*/ 172 w 472"/>
                <a:gd name="T59" fmla="*/ 226 h 721"/>
                <a:gd name="T60" fmla="*/ 225 w 472"/>
                <a:gd name="T61" fmla="*/ 294 h 721"/>
                <a:gd name="T62" fmla="*/ 256 w 472"/>
                <a:gd name="T63" fmla="*/ 262 h 721"/>
                <a:gd name="T64" fmla="*/ 151 w 472"/>
                <a:gd name="T65" fmla="*/ 157 h 721"/>
                <a:gd name="T66" fmla="*/ 221 w 472"/>
                <a:gd name="T67" fmla="*/ 115 h 721"/>
                <a:gd name="T68" fmla="*/ 264 w 472"/>
                <a:gd name="T69" fmla="*/ 127 h 721"/>
                <a:gd name="T70" fmla="*/ 265 w 472"/>
                <a:gd name="T71" fmla="*/ 128 h 721"/>
                <a:gd name="T72" fmla="*/ 309 w 472"/>
                <a:gd name="T73" fmla="*/ 99 h 721"/>
                <a:gd name="T74" fmla="*/ 339 w 472"/>
                <a:gd name="T75" fmla="*/ 63 h 721"/>
                <a:gd name="T76" fmla="*/ 409 w 472"/>
                <a:gd name="T77" fmla="*/ 112 h 721"/>
                <a:gd name="T78" fmla="*/ 399 w 472"/>
                <a:gd name="T79" fmla="*/ 158 h 721"/>
                <a:gd name="T80" fmla="*/ 307 w 472"/>
                <a:gd name="T81" fmla="*/ 201 h 721"/>
                <a:gd name="T82" fmla="*/ 409 w 472"/>
                <a:gd name="T83" fmla="*/ 224 h 721"/>
                <a:gd name="T84" fmla="*/ 334 w 472"/>
                <a:gd name="T85" fmla="*/ 534 h 721"/>
                <a:gd name="T86" fmla="*/ 359 w 472"/>
                <a:gd name="T87" fmla="*/ 585 h 721"/>
                <a:gd name="T88" fmla="*/ 409 w 472"/>
                <a:gd name="T89" fmla="*/ 564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721">
                  <a:moveTo>
                    <a:pt x="471" y="99"/>
                  </a:moveTo>
                  <a:cubicBezTo>
                    <a:pt x="469" y="80"/>
                    <a:pt x="463" y="62"/>
                    <a:pt x="453" y="48"/>
                  </a:cubicBezTo>
                  <a:cubicBezTo>
                    <a:pt x="438" y="26"/>
                    <a:pt x="408" y="0"/>
                    <a:pt x="351" y="0"/>
                  </a:cubicBezTo>
                  <a:cubicBezTo>
                    <a:pt x="345" y="0"/>
                    <a:pt x="340" y="0"/>
                    <a:pt x="334" y="1"/>
                  </a:cubicBezTo>
                  <a:cubicBezTo>
                    <a:pt x="287" y="4"/>
                    <a:pt x="255" y="27"/>
                    <a:pt x="234" y="53"/>
                  </a:cubicBezTo>
                  <a:cubicBezTo>
                    <a:pt x="230" y="53"/>
                    <a:pt x="225" y="52"/>
                    <a:pt x="221" y="52"/>
                  </a:cubicBezTo>
                  <a:cubicBezTo>
                    <a:pt x="189" y="52"/>
                    <a:pt x="159" y="63"/>
                    <a:pt x="133" y="83"/>
                  </a:cubicBezTo>
                  <a:cubicBezTo>
                    <a:pt x="100" y="108"/>
                    <a:pt x="86" y="141"/>
                    <a:pt x="82" y="172"/>
                  </a:cubicBezTo>
                  <a:cubicBezTo>
                    <a:pt x="82" y="172"/>
                    <a:pt x="82" y="172"/>
                    <a:pt x="82" y="172"/>
                  </a:cubicBezTo>
                  <a:cubicBezTo>
                    <a:pt x="73" y="177"/>
                    <a:pt x="65" y="183"/>
                    <a:pt x="57" y="190"/>
                  </a:cubicBezTo>
                  <a:cubicBezTo>
                    <a:pt x="40" y="204"/>
                    <a:pt x="24" y="224"/>
                    <a:pt x="14" y="252"/>
                  </a:cubicBezTo>
                  <a:cubicBezTo>
                    <a:pt x="1" y="291"/>
                    <a:pt x="8" y="327"/>
                    <a:pt x="22" y="356"/>
                  </a:cubicBezTo>
                  <a:cubicBezTo>
                    <a:pt x="22" y="357"/>
                    <a:pt x="23" y="358"/>
                    <a:pt x="23" y="359"/>
                  </a:cubicBezTo>
                  <a:cubicBezTo>
                    <a:pt x="20" y="364"/>
                    <a:pt x="17" y="369"/>
                    <a:pt x="15" y="374"/>
                  </a:cubicBezTo>
                  <a:cubicBezTo>
                    <a:pt x="6" y="394"/>
                    <a:pt x="0" y="417"/>
                    <a:pt x="2" y="444"/>
                  </a:cubicBezTo>
                  <a:cubicBezTo>
                    <a:pt x="5" y="494"/>
                    <a:pt x="27" y="529"/>
                    <a:pt x="51" y="552"/>
                  </a:cubicBezTo>
                  <a:cubicBezTo>
                    <a:pt x="52" y="580"/>
                    <a:pt x="58" y="606"/>
                    <a:pt x="69" y="628"/>
                  </a:cubicBezTo>
                  <a:cubicBezTo>
                    <a:pt x="88" y="666"/>
                    <a:pt x="122" y="694"/>
                    <a:pt x="167" y="708"/>
                  </a:cubicBezTo>
                  <a:cubicBezTo>
                    <a:pt x="183" y="713"/>
                    <a:pt x="200" y="716"/>
                    <a:pt x="216" y="716"/>
                  </a:cubicBezTo>
                  <a:cubicBezTo>
                    <a:pt x="243" y="716"/>
                    <a:pt x="267" y="709"/>
                    <a:pt x="287" y="701"/>
                  </a:cubicBezTo>
                  <a:cubicBezTo>
                    <a:pt x="290" y="703"/>
                    <a:pt x="292" y="704"/>
                    <a:pt x="295" y="706"/>
                  </a:cubicBezTo>
                  <a:cubicBezTo>
                    <a:pt x="312" y="715"/>
                    <a:pt x="332" y="721"/>
                    <a:pt x="355" y="721"/>
                  </a:cubicBezTo>
                  <a:cubicBezTo>
                    <a:pt x="366" y="721"/>
                    <a:pt x="376" y="720"/>
                    <a:pt x="385" y="718"/>
                  </a:cubicBezTo>
                  <a:cubicBezTo>
                    <a:pt x="438" y="705"/>
                    <a:pt x="468" y="658"/>
                    <a:pt x="471" y="612"/>
                  </a:cubicBezTo>
                  <a:cubicBezTo>
                    <a:pt x="472" y="609"/>
                    <a:pt x="472" y="609"/>
                    <a:pt x="472" y="609"/>
                  </a:cubicBezTo>
                  <a:cubicBezTo>
                    <a:pt x="472" y="607"/>
                    <a:pt x="472" y="607"/>
                    <a:pt x="472" y="607"/>
                  </a:cubicBezTo>
                  <a:cubicBezTo>
                    <a:pt x="472" y="142"/>
                    <a:pt x="472" y="142"/>
                    <a:pt x="472" y="142"/>
                  </a:cubicBezTo>
                  <a:cubicBezTo>
                    <a:pt x="472" y="112"/>
                    <a:pt x="472" y="112"/>
                    <a:pt x="472" y="112"/>
                  </a:cubicBezTo>
                  <a:cubicBezTo>
                    <a:pt x="472" y="108"/>
                    <a:pt x="471" y="103"/>
                    <a:pt x="471" y="99"/>
                  </a:cubicBezTo>
                  <a:close/>
                  <a:moveTo>
                    <a:pt x="409" y="607"/>
                  </a:moveTo>
                  <a:cubicBezTo>
                    <a:pt x="409" y="607"/>
                    <a:pt x="405" y="658"/>
                    <a:pt x="355" y="658"/>
                  </a:cubicBezTo>
                  <a:cubicBezTo>
                    <a:pt x="344" y="658"/>
                    <a:pt x="335" y="656"/>
                    <a:pt x="328" y="652"/>
                  </a:cubicBezTo>
                  <a:cubicBezTo>
                    <a:pt x="305" y="639"/>
                    <a:pt x="290" y="615"/>
                    <a:pt x="291" y="589"/>
                  </a:cubicBezTo>
                  <a:cubicBezTo>
                    <a:pt x="292" y="572"/>
                    <a:pt x="278" y="557"/>
                    <a:pt x="261" y="556"/>
                  </a:cubicBezTo>
                  <a:cubicBezTo>
                    <a:pt x="243" y="556"/>
                    <a:pt x="229" y="569"/>
                    <a:pt x="228" y="587"/>
                  </a:cubicBezTo>
                  <a:cubicBezTo>
                    <a:pt x="227" y="609"/>
                    <a:pt x="232" y="631"/>
                    <a:pt x="242" y="650"/>
                  </a:cubicBezTo>
                  <a:cubicBezTo>
                    <a:pt x="234" y="652"/>
                    <a:pt x="225" y="653"/>
                    <a:pt x="216" y="653"/>
                  </a:cubicBezTo>
                  <a:cubicBezTo>
                    <a:pt x="207" y="653"/>
                    <a:pt x="196" y="651"/>
                    <a:pt x="186" y="648"/>
                  </a:cubicBezTo>
                  <a:cubicBezTo>
                    <a:pt x="139" y="634"/>
                    <a:pt x="119" y="602"/>
                    <a:pt x="115" y="561"/>
                  </a:cubicBezTo>
                  <a:cubicBezTo>
                    <a:pt x="115" y="558"/>
                    <a:pt x="115" y="555"/>
                    <a:pt x="115" y="553"/>
                  </a:cubicBezTo>
                  <a:cubicBezTo>
                    <a:pt x="115" y="532"/>
                    <a:pt x="137" y="497"/>
                    <a:pt x="175" y="477"/>
                  </a:cubicBezTo>
                  <a:cubicBezTo>
                    <a:pt x="200" y="464"/>
                    <a:pt x="249" y="447"/>
                    <a:pt x="305" y="486"/>
                  </a:cubicBezTo>
                  <a:cubicBezTo>
                    <a:pt x="320" y="496"/>
                    <a:pt x="339" y="493"/>
                    <a:pt x="349" y="478"/>
                  </a:cubicBezTo>
                  <a:cubicBezTo>
                    <a:pt x="359" y="464"/>
                    <a:pt x="355" y="444"/>
                    <a:pt x="341" y="435"/>
                  </a:cubicBezTo>
                  <a:cubicBezTo>
                    <a:pt x="328" y="425"/>
                    <a:pt x="314" y="418"/>
                    <a:pt x="299" y="412"/>
                  </a:cubicBezTo>
                  <a:cubicBezTo>
                    <a:pt x="302" y="389"/>
                    <a:pt x="319" y="367"/>
                    <a:pt x="350" y="367"/>
                  </a:cubicBezTo>
                  <a:cubicBezTo>
                    <a:pt x="367" y="367"/>
                    <a:pt x="381" y="353"/>
                    <a:pt x="381" y="336"/>
                  </a:cubicBezTo>
                  <a:cubicBezTo>
                    <a:pt x="381" y="318"/>
                    <a:pt x="367" y="304"/>
                    <a:pt x="350" y="304"/>
                  </a:cubicBezTo>
                  <a:cubicBezTo>
                    <a:pt x="291" y="304"/>
                    <a:pt x="246" y="344"/>
                    <a:pt x="237" y="399"/>
                  </a:cubicBezTo>
                  <a:cubicBezTo>
                    <a:pt x="206" y="398"/>
                    <a:pt x="175" y="406"/>
                    <a:pt x="145" y="422"/>
                  </a:cubicBezTo>
                  <a:cubicBezTo>
                    <a:pt x="117" y="437"/>
                    <a:pt x="93" y="459"/>
                    <a:pt x="76" y="483"/>
                  </a:cubicBezTo>
                  <a:cubicBezTo>
                    <a:pt x="70" y="472"/>
                    <a:pt x="65" y="458"/>
                    <a:pt x="64" y="440"/>
                  </a:cubicBezTo>
                  <a:cubicBezTo>
                    <a:pt x="62" y="406"/>
                    <a:pt x="80" y="385"/>
                    <a:pt x="93" y="373"/>
                  </a:cubicBezTo>
                  <a:cubicBezTo>
                    <a:pt x="99" y="370"/>
                    <a:pt x="108" y="367"/>
                    <a:pt x="118" y="367"/>
                  </a:cubicBezTo>
                  <a:cubicBezTo>
                    <a:pt x="135" y="367"/>
                    <a:pt x="149" y="353"/>
                    <a:pt x="149" y="336"/>
                  </a:cubicBezTo>
                  <a:cubicBezTo>
                    <a:pt x="149" y="318"/>
                    <a:pt x="135" y="304"/>
                    <a:pt x="118" y="304"/>
                  </a:cubicBezTo>
                  <a:cubicBezTo>
                    <a:pt x="101" y="304"/>
                    <a:pt x="86" y="308"/>
                    <a:pt x="73" y="313"/>
                  </a:cubicBezTo>
                  <a:cubicBezTo>
                    <a:pt x="69" y="301"/>
                    <a:pt x="69" y="287"/>
                    <a:pt x="74" y="273"/>
                  </a:cubicBezTo>
                  <a:cubicBezTo>
                    <a:pt x="82" y="248"/>
                    <a:pt x="100" y="234"/>
                    <a:pt x="116" y="226"/>
                  </a:cubicBezTo>
                  <a:cubicBezTo>
                    <a:pt x="136" y="218"/>
                    <a:pt x="157" y="218"/>
                    <a:pt x="172" y="226"/>
                  </a:cubicBezTo>
                  <a:cubicBezTo>
                    <a:pt x="185" y="234"/>
                    <a:pt x="193" y="247"/>
                    <a:pt x="193" y="264"/>
                  </a:cubicBezTo>
                  <a:cubicBezTo>
                    <a:pt x="194" y="281"/>
                    <a:pt x="208" y="294"/>
                    <a:pt x="225" y="294"/>
                  </a:cubicBezTo>
                  <a:cubicBezTo>
                    <a:pt x="225" y="294"/>
                    <a:pt x="226" y="294"/>
                    <a:pt x="226" y="294"/>
                  </a:cubicBezTo>
                  <a:cubicBezTo>
                    <a:pt x="243" y="294"/>
                    <a:pt x="257" y="279"/>
                    <a:pt x="256" y="262"/>
                  </a:cubicBezTo>
                  <a:cubicBezTo>
                    <a:pt x="255" y="222"/>
                    <a:pt x="235" y="189"/>
                    <a:pt x="202" y="171"/>
                  </a:cubicBezTo>
                  <a:cubicBezTo>
                    <a:pt x="187" y="162"/>
                    <a:pt x="169" y="158"/>
                    <a:pt x="151" y="157"/>
                  </a:cubicBezTo>
                  <a:cubicBezTo>
                    <a:pt x="155" y="148"/>
                    <a:pt x="162" y="140"/>
                    <a:pt x="171" y="133"/>
                  </a:cubicBezTo>
                  <a:cubicBezTo>
                    <a:pt x="188" y="120"/>
                    <a:pt x="206" y="115"/>
                    <a:pt x="221" y="115"/>
                  </a:cubicBezTo>
                  <a:cubicBezTo>
                    <a:pt x="237" y="115"/>
                    <a:pt x="251" y="121"/>
                    <a:pt x="259" y="124"/>
                  </a:cubicBezTo>
                  <a:cubicBezTo>
                    <a:pt x="260" y="125"/>
                    <a:pt x="262" y="126"/>
                    <a:pt x="264" y="127"/>
                  </a:cubicBezTo>
                  <a:cubicBezTo>
                    <a:pt x="265" y="128"/>
                    <a:pt x="265" y="128"/>
                    <a:pt x="265" y="128"/>
                  </a:cubicBezTo>
                  <a:cubicBezTo>
                    <a:pt x="265" y="128"/>
                    <a:pt x="265" y="128"/>
                    <a:pt x="265" y="128"/>
                  </a:cubicBezTo>
                  <a:cubicBezTo>
                    <a:pt x="269" y="129"/>
                    <a:pt x="274" y="130"/>
                    <a:pt x="278" y="130"/>
                  </a:cubicBezTo>
                  <a:cubicBezTo>
                    <a:pt x="295" y="130"/>
                    <a:pt x="309" y="116"/>
                    <a:pt x="309" y="99"/>
                  </a:cubicBezTo>
                  <a:cubicBezTo>
                    <a:pt x="309" y="90"/>
                    <a:pt x="306" y="82"/>
                    <a:pt x="300" y="77"/>
                  </a:cubicBezTo>
                  <a:cubicBezTo>
                    <a:pt x="310" y="70"/>
                    <a:pt x="323" y="65"/>
                    <a:pt x="339" y="63"/>
                  </a:cubicBezTo>
                  <a:cubicBezTo>
                    <a:pt x="343" y="63"/>
                    <a:pt x="347" y="63"/>
                    <a:pt x="351" y="63"/>
                  </a:cubicBezTo>
                  <a:cubicBezTo>
                    <a:pt x="407" y="63"/>
                    <a:pt x="409" y="100"/>
                    <a:pt x="409" y="112"/>
                  </a:cubicBezTo>
                  <a:cubicBezTo>
                    <a:pt x="409" y="114"/>
                    <a:pt x="409" y="123"/>
                    <a:pt x="409" y="136"/>
                  </a:cubicBezTo>
                  <a:cubicBezTo>
                    <a:pt x="407" y="145"/>
                    <a:pt x="404" y="153"/>
                    <a:pt x="399" y="158"/>
                  </a:cubicBezTo>
                  <a:cubicBezTo>
                    <a:pt x="389" y="168"/>
                    <a:pt x="367" y="169"/>
                    <a:pt x="339" y="169"/>
                  </a:cubicBezTo>
                  <a:cubicBezTo>
                    <a:pt x="322" y="169"/>
                    <a:pt x="307" y="183"/>
                    <a:pt x="307" y="201"/>
                  </a:cubicBezTo>
                  <a:cubicBezTo>
                    <a:pt x="307" y="218"/>
                    <a:pt x="322" y="232"/>
                    <a:pt x="339" y="232"/>
                  </a:cubicBezTo>
                  <a:cubicBezTo>
                    <a:pt x="361" y="232"/>
                    <a:pt x="386" y="232"/>
                    <a:pt x="409" y="224"/>
                  </a:cubicBezTo>
                  <a:cubicBezTo>
                    <a:pt x="409" y="307"/>
                    <a:pt x="409" y="419"/>
                    <a:pt x="409" y="501"/>
                  </a:cubicBezTo>
                  <a:cubicBezTo>
                    <a:pt x="379" y="499"/>
                    <a:pt x="351" y="513"/>
                    <a:pt x="334" y="534"/>
                  </a:cubicBezTo>
                  <a:cubicBezTo>
                    <a:pt x="323" y="548"/>
                    <a:pt x="326" y="568"/>
                    <a:pt x="339" y="578"/>
                  </a:cubicBezTo>
                  <a:cubicBezTo>
                    <a:pt x="345" y="583"/>
                    <a:pt x="352" y="585"/>
                    <a:pt x="359" y="585"/>
                  </a:cubicBezTo>
                  <a:cubicBezTo>
                    <a:pt x="368" y="585"/>
                    <a:pt x="377" y="581"/>
                    <a:pt x="384" y="573"/>
                  </a:cubicBezTo>
                  <a:cubicBezTo>
                    <a:pt x="384" y="573"/>
                    <a:pt x="394" y="561"/>
                    <a:pt x="409" y="564"/>
                  </a:cubicBezTo>
                  <a:cubicBezTo>
                    <a:pt x="409" y="591"/>
                    <a:pt x="409" y="607"/>
                    <a:pt x="409" y="60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3" name="Freeform 8">
              <a:extLst>
                <a:ext uri="{FF2B5EF4-FFF2-40B4-BE49-F238E27FC236}">
                  <a16:creationId xmlns:a16="http://schemas.microsoft.com/office/drawing/2014/main" id="{3DEF45C5-4C10-41D2-832F-154460C650CA}"/>
                </a:ext>
              </a:extLst>
            </p:cNvPr>
            <p:cNvSpPr>
              <a:spLocks/>
            </p:cNvSpPr>
            <p:nvPr/>
          </p:nvSpPr>
          <p:spPr bwMode="auto">
            <a:xfrm>
              <a:off x="2700338" y="4381500"/>
              <a:ext cx="196850" cy="30162"/>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9"/>
                    <a:pt x="0" y="25"/>
                  </a:cubicBezTo>
                  <a:cubicBezTo>
                    <a:pt x="0" y="11"/>
                    <a:pt x="11" y="0"/>
                    <a:pt x="25" y="0"/>
                  </a:cubicBezTo>
                  <a:cubicBezTo>
                    <a:pt x="293" y="0"/>
                    <a:pt x="293" y="0"/>
                    <a:pt x="293" y="0"/>
                  </a:cubicBezTo>
                  <a:cubicBezTo>
                    <a:pt x="307" y="0"/>
                    <a:pt x="318" y="11"/>
                    <a:pt x="318" y="25"/>
                  </a:cubicBezTo>
                  <a:cubicBezTo>
                    <a:pt x="318" y="39"/>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6" name="Freeform 9">
              <a:extLst>
                <a:ext uri="{FF2B5EF4-FFF2-40B4-BE49-F238E27FC236}">
                  <a16:creationId xmlns:a16="http://schemas.microsoft.com/office/drawing/2014/main" id="{AC316A73-7912-45FC-BE21-F5E894F3B3A8}"/>
                </a:ext>
              </a:extLst>
            </p:cNvPr>
            <p:cNvSpPr>
              <a:spLocks/>
            </p:cNvSpPr>
            <p:nvPr/>
          </p:nvSpPr>
          <p:spPr bwMode="auto">
            <a:xfrm>
              <a:off x="2700338" y="4338638"/>
              <a:ext cx="196850" cy="31750"/>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8"/>
                    <a:pt x="0" y="25"/>
                  </a:cubicBezTo>
                  <a:cubicBezTo>
                    <a:pt x="0" y="11"/>
                    <a:pt x="11" y="0"/>
                    <a:pt x="25" y="0"/>
                  </a:cubicBezTo>
                  <a:cubicBezTo>
                    <a:pt x="293" y="0"/>
                    <a:pt x="293" y="0"/>
                    <a:pt x="293" y="0"/>
                  </a:cubicBezTo>
                  <a:cubicBezTo>
                    <a:pt x="307" y="0"/>
                    <a:pt x="318" y="11"/>
                    <a:pt x="318" y="25"/>
                  </a:cubicBezTo>
                  <a:cubicBezTo>
                    <a:pt x="318" y="38"/>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7" name="Freeform 10">
              <a:extLst>
                <a:ext uri="{FF2B5EF4-FFF2-40B4-BE49-F238E27FC236}">
                  <a16:creationId xmlns:a16="http://schemas.microsoft.com/office/drawing/2014/main" id="{EC09B718-AA19-46FA-A2DF-D48051BDEA52}"/>
                </a:ext>
              </a:extLst>
            </p:cNvPr>
            <p:cNvSpPr>
              <a:spLocks/>
            </p:cNvSpPr>
            <p:nvPr/>
          </p:nvSpPr>
          <p:spPr bwMode="auto">
            <a:xfrm>
              <a:off x="2700338" y="4424363"/>
              <a:ext cx="196850" cy="30162"/>
            </a:xfrm>
            <a:custGeom>
              <a:avLst/>
              <a:gdLst>
                <a:gd name="T0" fmla="*/ 293 w 318"/>
                <a:gd name="T1" fmla="*/ 50 h 50"/>
                <a:gd name="T2" fmla="*/ 25 w 318"/>
                <a:gd name="T3" fmla="*/ 50 h 50"/>
                <a:gd name="T4" fmla="*/ 0 w 318"/>
                <a:gd name="T5" fmla="*/ 25 h 50"/>
                <a:gd name="T6" fmla="*/ 25 w 318"/>
                <a:gd name="T7" fmla="*/ 0 h 50"/>
                <a:gd name="T8" fmla="*/ 293 w 318"/>
                <a:gd name="T9" fmla="*/ 0 h 50"/>
                <a:gd name="T10" fmla="*/ 318 w 318"/>
                <a:gd name="T11" fmla="*/ 25 h 50"/>
                <a:gd name="T12" fmla="*/ 293 w 318"/>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318" h="50">
                  <a:moveTo>
                    <a:pt x="293" y="50"/>
                  </a:moveTo>
                  <a:cubicBezTo>
                    <a:pt x="25" y="50"/>
                    <a:pt x="25" y="50"/>
                    <a:pt x="25" y="50"/>
                  </a:cubicBezTo>
                  <a:cubicBezTo>
                    <a:pt x="11" y="50"/>
                    <a:pt x="0" y="39"/>
                    <a:pt x="0" y="25"/>
                  </a:cubicBezTo>
                  <a:cubicBezTo>
                    <a:pt x="0" y="11"/>
                    <a:pt x="11" y="0"/>
                    <a:pt x="25" y="0"/>
                  </a:cubicBezTo>
                  <a:cubicBezTo>
                    <a:pt x="293" y="0"/>
                    <a:pt x="293" y="0"/>
                    <a:pt x="293" y="0"/>
                  </a:cubicBezTo>
                  <a:cubicBezTo>
                    <a:pt x="307" y="0"/>
                    <a:pt x="318" y="11"/>
                    <a:pt x="318" y="25"/>
                  </a:cubicBezTo>
                  <a:cubicBezTo>
                    <a:pt x="318" y="39"/>
                    <a:pt x="307" y="50"/>
                    <a:pt x="293" y="5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8" name="Freeform 11">
              <a:extLst>
                <a:ext uri="{FF2B5EF4-FFF2-40B4-BE49-F238E27FC236}">
                  <a16:creationId xmlns:a16="http://schemas.microsoft.com/office/drawing/2014/main" id="{ADD3F3AD-41B8-416D-A1B4-A7843EAF193E}"/>
                </a:ext>
              </a:extLst>
            </p:cNvPr>
            <p:cNvSpPr>
              <a:spLocks/>
            </p:cNvSpPr>
            <p:nvPr/>
          </p:nvSpPr>
          <p:spPr bwMode="auto">
            <a:xfrm>
              <a:off x="2733675" y="4465638"/>
              <a:ext cx="130175" cy="30162"/>
            </a:xfrm>
            <a:custGeom>
              <a:avLst/>
              <a:gdLst>
                <a:gd name="T0" fmla="*/ 185 w 210"/>
                <a:gd name="T1" fmla="*/ 50 h 50"/>
                <a:gd name="T2" fmla="*/ 25 w 210"/>
                <a:gd name="T3" fmla="*/ 50 h 50"/>
                <a:gd name="T4" fmla="*/ 0 w 210"/>
                <a:gd name="T5" fmla="*/ 25 h 50"/>
                <a:gd name="T6" fmla="*/ 25 w 210"/>
                <a:gd name="T7" fmla="*/ 0 h 50"/>
                <a:gd name="T8" fmla="*/ 185 w 210"/>
                <a:gd name="T9" fmla="*/ 0 h 50"/>
                <a:gd name="T10" fmla="*/ 210 w 210"/>
                <a:gd name="T11" fmla="*/ 25 h 50"/>
                <a:gd name="T12" fmla="*/ 185 w 21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210" h="50">
                  <a:moveTo>
                    <a:pt x="185" y="50"/>
                  </a:moveTo>
                  <a:cubicBezTo>
                    <a:pt x="25" y="50"/>
                    <a:pt x="25" y="50"/>
                    <a:pt x="25" y="50"/>
                  </a:cubicBezTo>
                  <a:cubicBezTo>
                    <a:pt x="11" y="50"/>
                    <a:pt x="0" y="39"/>
                    <a:pt x="0" y="25"/>
                  </a:cubicBezTo>
                  <a:cubicBezTo>
                    <a:pt x="0" y="11"/>
                    <a:pt x="11" y="0"/>
                    <a:pt x="25" y="0"/>
                  </a:cubicBezTo>
                  <a:cubicBezTo>
                    <a:pt x="185" y="0"/>
                    <a:pt x="185" y="0"/>
                    <a:pt x="185" y="0"/>
                  </a:cubicBezTo>
                  <a:cubicBezTo>
                    <a:pt x="199" y="0"/>
                    <a:pt x="210" y="11"/>
                    <a:pt x="210" y="25"/>
                  </a:cubicBezTo>
                  <a:cubicBezTo>
                    <a:pt x="210" y="39"/>
                    <a:pt x="199" y="50"/>
                    <a:pt x="185" y="5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9" name="Freeform 12">
              <a:extLst>
                <a:ext uri="{FF2B5EF4-FFF2-40B4-BE49-F238E27FC236}">
                  <a16:creationId xmlns:a16="http://schemas.microsoft.com/office/drawing/2014/main" id="{534D45CD-6309-49F4-84FD-BC5E5508FDBC}"/>
                </a:ext>
              </a:extLst>
            </p:cNvPr>
            <p:cNvSpPr>
              <a:spLocks/>
            </p:cNvSpPr>
            <p:nvPr/>
          </p:nvSpPr>
          <p:spPr bwMode="auto">
            <a:xfrm>
              <a:off x="2641600" y="4184650"/>
              <a:ext cx="92075" cy="142875"/>
            </a:xfrm>
            <a:custGeom>
              <a:avLst/>
              <a:gdLst>
                <a:gd name="T0" fmla="*/ 124 w 149"/>
                <a:gd name="T1" fmla="*/ 230 h 230"/>
                <a:gd name="T2" fmla="*/ 99 w 149"/>
                <a:gd name="T3" fmla="*/ 205 h 230"/>
                <a:gd name="T4" fmla="*/ 18 w 149"/>
                <a:gd name="T5" fmla="*/ 51 h 230"/>
                <a:gd name="T6" fmla="*/ 5 w 149"/>
                <a:gd name="T7" fmla="*/ 18 h 230"/>
                <a:gd name="T8" fmla="*/ 38 w 149"/>
                <a:gd name="T9" fmla="*/ 6 h 230"/>
                <a:gd name="T10" fmla="*/ 149 w 149"/>
                <a:gd name="T11" fmla="*/ 205 h 230"/>
                <a:gd name="T12" fmla="*/ 124 w 149"/>
                <a:gd name="T13" fmla="*/ 230 h 230"/>
              </a:gdLst>
              <a:ahLst/>
              <a:cxnLst>
                <a:cxn ang="0">
                  <a:pos x="T0" y="T1"/>
                </a:cxn>
                <a:cxn ang="0">
                  <a:pos x="T2" y="T3"/>
                </a:cxn>
                <a:cxn ang="0">
                  <a:pos x="T4" y="T5"/>
                </a:cxn>
                <a:cxn ang="0">
                  <a:pos x="T6" y="T7"/>
                </a:cxn>
                <a:cxn ang="0">
                  <a:pos x="T8" y="T9"/>
                </a:cxn>
                <a:cxn ang="0">
                  <a:pos x="T10" y="T11"/>
                </a:cxn>
                <a:cxn ang="0">
                  <a:pos x="T12" y="T13"/>
                </a:cxn>
              </a:cxnLst>
              <a:rect l="0" t="0" r="r" b="b"/>
              <a:pathLst>
                <a:path w="149" h="230">
                  <a:moveTo>
                    <a:pt x="124" y="230"/>
                  </a:moveTo>
                  <a:cubicBezTo>
                    <a:pt x="110" y="230"/>
                    <a:pt x="99" y="219"/>
                    <a:pt x="99" y="205"/>
                  </a:cubicBezTo>
                  <a:cubicBezTo>
                    <a:pt x="99" y="89"/>
                    <a:pt x="19" y="52"/>
                    <a:pt x="18" y="51"/>
                  </a:cubicBezTo>
                  <a:cubicBezTo>
                    <a:pt x="5" y="46"/>
                    <a:pt x="0" y="31"/>
                    <a:pt x="5" y="18"/>
                  </a:cubicBezTo>
                  <a:cubicBezTo>
                    <a:pt x="11" y="6"/>
                    <a:pt x="26" y="0"/>
                    <a:pt x="38" y="6"/>
                  </a:cubicBezTo>
                  <a:cubicBezTo>
                    <a:pt x="43" y="8"/>
                    <a:pt x="149" y="57"/>
                    <a:pt x="149" y="205"/>
                  </a:cubicBezTo>
                  <a:cubicBezTo>
                    <a:pt x="149" y="219"/>
                    <a:pt x="137" y="230"/>
                    <a:pt x="124" y="23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0" name="Freeform 13">
              <a:extLst>
                <a:ext uri="{FF2B5EF4-FFF2-40B4-BE49-F238E27FC236}">
                  <a16:creationId xmlns:a16="http://schemas.microsoft.com/office/drawing/2014/main" id="{F1157303-647E-4FBC-963E-ED34E079E11B}"/>
                </a:ext>
              </a:extLst>
            </p:cNvPr>
            <p:cNvSpPr>
              <a:spLocks/>
            </p:cNvSpPr>
            <p:nvPr/>
          </p:nvSpPr>
          <p:spPr bwMode="auto">
            <a:xfrm>
              <a:off x="2863850" y="4184650"/>
              <a:ext cx="92075" cy="142875"/>
            </a:xfrm>
            <a:custGeom>
              <a:avLst/>
              <a:gdLst>
                <a:gd name="T0" fmla="*/ 25 w 149"/>
                <a:gd name="T1" fmla="*/ 230 h 230"/>
                <a:gd name="T2" fmla="*/ 0 w 149"/>
                <a:gd name="T3" fmla="*/ 205 h 230"/>
                <a:gd name="T4" fmla="*/ 111 w 149"/>
                <a:gd name="T5" fmla="*/ 6 h 230"/>
                <a:gd name="T6" fmla="*/ 144 w 149"/>
                <a:gd name="T7" fmla="*/ 18 h 230"/>
                <a:gd name="T8" fmla="*/ 131 w 149"/>
                <a:gd name="T9" fmla="*/ 51 h 230"/>
                <a:gd name="T10" fmla="*/ 50 w 149"/>
                <a:gd name="T11" fmla="*/ 205 h 230"/>
                <a:gd name="T12" fmla="*/ 25 w 149"/>
                <a:gd name="T13" fmla="*/ 230 h 230"/>
              </a:gdLst>
              <a:ahLst/>
              <a:cxnLst>
                <a:cxn ang="0">
                  <a:pos x="T0" y="T1"/>
                </a:cxn>
                <a:cxn ang="0">
                  <a:pos x="T2" y="T3"/>
                </a:cxn>
                <a:cxn ang="0">
                  <a:pos x="T4" y="T5"/>
                </a:cxn>
                <a:cxn ang="0">
                  <a:pos x="T6" y="T7"/>
                </a:cxn>
                <a:cxn ang="0">
                  <a:pos x="T8" y="T9"/>
                </a:cxn>
                <a:cxn ang="0">
                  <a:pos x="T10" y="T11"/>
                </a:cxn>
                <a:cxn ang="0">
                  <a:pos x="T12" y="T13"/>
                </a:cxn>
              </a:cxnLst>
              <a:rect l="0" t="0" r="r" b="b"/>
              <a:pathLst>
                <a:path w="149" h="230">
                  <a:moveTo>
                    <a:pt x="25" y="230"/>
                  </a:moveTo>
                  <a:cubicBezTo>
                    <a:pt x="12" y="230"/>
                    <a:pt x="0" y="219"/>
                    <a:pt x="0" y="205"/>
                  </a:cubicBezTo>
                  <a:cubicBezTo>
                    <a:pt x="0" y="57"/>
                    <a:pt x="106" y="8"/>
                    <a:pt x="111" y="6"/>
                  </a:cubicBezTo>
                  <a:cubicBezTo>
                    <a:pt x="123" y="0"/>
                    <a:pt x="138" y="6"/>
                    <a:pt x="144" y="18"/>
                  </a:cubicBezTo>
                  <a:cubicBezTo>
                    <a:pt x="149" y="31"/>
                    <a:pt x="144" y="45"/>
                    <a:pt x="131" y="51"/>
                  </a:cubicBezTo>
                  <a:cubicBezTo>
                    <a:pt x="128" y="53"/>
                    <a:pt x="50" y="90"/>
                    <a:pt x="50" y="205"/>
                  </a:cubicBezTo>
                  <a:cubicBezTo>
                    <a:pt x="50" y="219"/>
                    <a:pt x="39" y="230"/>
                    <a:pt x="25" y="23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1" name="Freeform 14">
              <a:extLst>
                <a:ext uri="{FF2B5EF4-FFF2-40B4-BE49-F238E27FC236}">
                  <a16:creationId xmlns:a16="http://schemas.microsoft.com/office/drawing/2014/main" id="{1B78748E-08AD-4FBA-8BA8-F4B27017EDFC}"/>
                </a:ext>
              </a:extLst>
            </p:cNvPr>
            <p:cNvSpPr>
              <a:spLocks/>
            </p:cNvSpPr>
            <p:nvPr/>
          </p:nvSpPr>
          <p:spPr bwMode="auto">
            <a:xfrm>
              <a:off x="2751138" y="4192588"/>
              <a:ext cx="95250" cy="127000"/>
            </a:xfrm>
            <a:custGeom>
              <a:avLst/>
              <a:gdLst>
                <a:gd name="T0" fmla="*/ 151 w 154"/>
                <a:gd name="T1" fmla="*/ 7 h 206"/>
                <a:gd name="T2" fmla="*/ 142 w 154"/>
                <a:gd name="T3" fmla="*/ 0 h 206"/>
                <a:gd name="T4" fmla="*/ 116 w 154"/>
                <a:gd name="T5" fmla="*/ 29 h 206"/>
                <a:gd name="T6" fmla="*/ 77 w 154"/>
                <a:gd name="T7" fmla="*/ 34 h 206"/>
                <a:gd name="T8" fmla="*/ 40 w 154"/>
                <a:gd name="T9" fmla="*/ 29 h 206"/>
                <a:gd name="T10" fmla="*/ 12 w 154"/>
                <a:gd name="T11" fmla="*/ 0 h 206"/>
                <a:gd name="T12" fmla="*/ 3 w 154"/>
                <a:gd name="T13" fmla="*/ 8 h 206"/>
                <a:gd name="T14" fmla="*/ 11 w 154"/>
                <a:gd name="T15" fmla="*/ 32 h 206"/>
                <a:gd name="T16" fmla="*/ 24 w 154"/>
                <a:gd name="T17" fmla="*/ 42 h 206"/>
                <a:gd name="T18" fmla="*/ 37 w 154"/>
                <a:gd name="T19" fmla="*/ 198 h 206"/>
                <a:gd name="T20" fmla="*/ 46 w 154"/>
                <a:gd name="T21" fmla="*/ 206 h 206"/>
                <a:gd name="T22" fmla="*/ 56 w 154"/>
                <a:gd name="T23" fmla="*/ 198 h 206"/>
                <a:gd name="T24" fmla="*/ 48 w 154"/>
                <a:gd name="T25" fmla="*/ 65 h 206"/>
                <a:gd name="T26" fmla="*/ 45 w 154"/>
                <a:gd name="T27" fmla="*/ 48 h 206"/>
                <a:gd name="T28" fmla="*/ 77 w 154"/>
                <a:gd name="T29" fmla="*/ 51 h 206"/>
                <a:gd name="T30" fmla="*/ 111 w 154"/>
                <a:gd name="T31" fmla="*/ 48 h 206"/>
                <a:gd name="T32" fmla="*/ 98 w 154"/>
                <a:gd name="T33" fmla="*/ 198 h 206"/>
                <a:gd name="T34" fmla="*/ 108 w 154"/>
                <a:gd name="T35" fmla="*/ 206 h 206"/>
                <a:gd name="T36" fmla="*/ 117 w 154"/>
                <a:gd name="T37" fmla="*/ 198 h 206"/>
                <a:gd name="T38" fmla="*/ 131 w 154"/>
                <a:gd name="T39" fmla="*/ 41 h 206"/>
                <a:gd name="T40" fmla="*/ 144 w 154"/>
                <a:gd name="T41" fmla="*/ 31 h 206"/>
                <a:gd name="T42" fmla="*/ 151 w 154"/>
                <a:gd name="T4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206">
                  <a:moveTo>
                    <a:pt x="151" y="7"/>
                  </a:moveTo>
                  <a:cubicBezTo>
                    <a:pt x="150" y="3"/>
                    <a:pt x="147" y="0"/>
                    <a:pt x="142" y="0"/>
                  </a:cubicBezTo>
                  <a:cubicBezTo>
                    <a:pt x="131" y="0"/>
                    <a:pt x="123" y="10"/>
                    <a:pt x="116" y="29"/>
                  </a:cubicBezTo>
                  <a:cubicBezTo>
                    <a:pt x="106" y="32"/>
                    <a:pt x="93" y="34"/>
                    <a:pt x="77" y="34"/>
                  </a:cubicBezTo>
                  <a:cubicBezTo>
                    <a:pt x="61" y="34"/>
                    <a:pt x="49" y="33"/>
                    <a:pt x="40" y="29"/>
                  </a:cubicBezTo>
                  <a:cubicBezTo>
                    <a:pt x="33" y="10"/>
                    <a:pt x="24" y="0"/>
                    <a:pt x="12" y="0"/>
                  </a:cubicBezTo>
                  <a:cubicBezTo>
                    <a:pt x="7" y="0"/>
                    <a:pt x="3" y="3"/>
                    <a:pt x="3" y="8"/>
                  </a:cubicBezTo>
                  <a:cubicBezTo>
                    <a:pt x="3" y="8"/>
                    <a:pt x="0" y="20"/>
                    <a:pt x="11" y="32"/>
                  </a:cubicBezTo>
                  <a:cubicBezTo>
                    <a:pt x="14" y="36"/>
                    <a:pt x="19" y="39"/>
                    <a:pt x="24" y="42"/>
                  </a:cubicBezTo>
                  <a:cubicBezTo>
                    <a:pt x="30" y="64"/>
                    <a:pt x="37" y="109"/>
                    <a:pt x="37" y="198"/>
                  </a:cubicBezTo>
                  <a:cubicBezTo>
                    <a:pt x="37" y="202"/>
                    <a:pt x="41" y="206"/>
                    <a:pt x="46" y="206"/>
                  </a:cubicBezTo>
                  <a:cubicBezTo>
                    <a:pt x="51" y="206"/>
                    <a:pt x="56" y="202"/>
                    <a:pt x="56" y="198"/>
                  </a:cubicBezTo>
                  <a:cubicBezTo>
                    <a:pt x="56" y="144"/>
                    <a:pt x="53" y="98"/>
                    <a:pt x="48" y="65"/>
                  </a:cubicBezTo>
                  <a:cubicBezTo>
                    <a:pt x="47" y="59"/>
                    <a:pt x="46" y="54"/>
                    <a:pt x="45" y="48"/>
                  </a:cubicBezTo>
                  <a:cubicBezTo>
                    <a:pt x="54" y="50"/>
                    <a:pt x="65" y="51"/>
                    <a:pt x="77" y="51"/>
                  </a:cubicBezTo>
                  <a:cubicBezTo>
                    <a:pt x="90" y="51"/>
                    <a:pt x="101" y="50"/>
                    <a:pt x="111" y="48"/>
                  </a:cubicBezTo>
                  <a:cubicBezTo>
                    <a:pt x="100" y="96"/>
                    <a:pt x="98" y="168"/>
                    <a:pt x="98" y="198"/>
                  </a:cubicBezTo>
                  <a:cubicBezTo>
                    <a:pt x="98" y="202"/>
                    <a:pt x="102" y="206"/>
                    <a:pt x="108" y="206"/>
                  </a:cubicBezTo>
                  <a:cubicBezTo>
                    <a:pt x="113" y="206"/>
                    <a:pt x="117" y="202"/>
                    <a:pt x="117" y="198"/>
                  </a:cubicBezTo>
                  <a:cubicBezTo>
                    <a:pt x="117" y="132"/>
                    <a:pt x="122" y="75"/>
                    <a:pt x="131" y="41"/>
                  </a:cubicBezTo>
                  <a:cubicBezTo>
                    <a:pt x="136" y="39"/>
                    <a:pt x="141" y="35"/>
                    <a:pt x="144" y="31"/>
                  </a:cubicBezTo>
                  <a:cubicBezTo>
                    <a:pt x="154" y="20"/>
                    <a:pt x="152" y="9"/>
                    <a:pt x="151" y="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343584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4" name="Picture 33">
            <a:extLst>
              <a:ext uri="{FF2B5EF4-FFF2-40B4-BE49-F238E27FC236}">
                <a16:creationId xmlns:a16="http://schemas.microsoft.com/office/drawing/2014/main" id="{9E5B1007-B604-0443-9FA4-20699CB86333}"/>
              </a:ext>
            </a:extLst>
          </p:cNvPr>
          <p:cNvPicPr>
            <a:picLocks noChangeAspect="1"/>
          </p:cNvPicPr>
          <p:nvPr/>
        </p:nvPicPr>
        <p:blipFill>
          <a:blip r:embed="rId3"/>
          <a:stretch>
            <a:fillRect/>
          </a:stretch>
        </p:blipFill>
        <p:spPr>
          <a:xfrm rot="10800000">
            <a:off x="-106601" y="3031000"/>
            <a:ext cx="12136001" cy="103139"/>
          </a:xfrm>
          <a:prstGeom prst="rect">
            <a:avLst/>
          </a:prstGeom>
        </p:spPr>
      </p:pic>
      <p:sp>
        <p:nvSpPr>
          <p:cNvPr id="353" name="Google Shape;353;p55"/>
          <p:cNvSpPr txBox="1"/>
          <p:nvPr/>
        </p:nvSpPr>
        <p:spPr>
          <a:xfrm>
            <a:off x="735499" y="-229110"/>
            <a:ext cx="12192000" cy="15704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Parting thought – Where do we start?</a:t>
            </a:r>
            <a:endParaRPr kumimoji="0" sz="2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p:txBody>
      </p:sp>
      <p:pic>
        <p:nvPicPr>
          <p:cNvPr id="51" name="Graphic 50">
            <a:extLst>
              <a:ext uri="{FF2B5EF4-FFF2-40B4-BE49-F238E27FC236}">
                <a16:creationId xmlns:a16="http://schemas.microsoft.com/office/drawing/2014/main" id="{8089EBA6-7A6C-794B-84F3-414B745566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4592" y="3330047"/>
            <a:ext cx="4128087" cy="2752058"/>
          </a:xfrm>
          <a:prstGeom prst="rect">
            <a:avLst/>
          </a:prstGeom>
        </p:spPr>
      </p:pic>
      <p:sp>
        <p:nvSpPr>
          <p:cNvPr id="366" name="Google Shape;366;p55"/>
          <p:cNvSpPr txBox="1"/>
          <p:nvPr/>
        </p:nvSpPr>
        <p:spPr>
          <a:xfrm>
            <a:off x="8202209" y="1865155"/>
            <a:ext cx="2846773" cy="1218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lang="en-US" sz="1600" noProof="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Establish a strategy for </a:t>
            </a:r>
            <a:r>
              <a:rPr lang="en-US" sz="1600" b="1" i="1" noProof="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new ways of working</a:t>
            </a:r>
            <a:r>
              <a:rPr lang="en-US" sz="1600" noProof="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 and execute</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 it</a:t>
            </a:r>
            <a:endParaRPr kumimoji="0" sz="32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Oval 48">
            <a:extLst>
              <a:ext uri="{FF2B5EF4-FFF2-40B4-BE49-F238E27FC236}">
                <a16:creationId xmlns:a16="http://schemas.microsoft.com/office/drawing/2014/main" id="{2FC4B27A-CBFC-EC42-A709-BDC415BB2DA4}"/>
              </a:ext>
            </a:extLst>
          </p:cNvPr>
          <p:cNvSpPr/>
          <p:nvPr/>
        </p:nvSpPr>
        <p:spPr bwMode="gray">
          <a:xfrm>
            <a:off x="9451426" y="2964506"/>
            <a:ext cx="354420" cy="336580"/>
          </a:xfrm>
          <a:prstGeom prst="ellipse">
            <a:avLst/>
          </a:prstGeom>
          <a:solidFill>
            <a:schemeClr val="tx1"/>
          </a:solidFill>
          <a:ln w="19050" algn="ctr">
            <a:solidFill>
              <a:srgbClr val="00B0F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0" name="Graphic 49">
            <a:extLst>
              <a:ext uri="{FF2B5EF4-FFF2-40B4-BE49-F238E27FC236}">
                <a16:creationId xmlns:a16="http://schemas.microsoft.com/office/drawing/2014/main" id="{1CC40D42-B2A8-5243-A7E7-C02679C55721}"/>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55236" t="44680" r="30217" b="45144"/>
          <a:stretch/>
        </p:blipFill>
        <p:spPr>
          <a:xfrm rot="16200000">
            <a:off x="9248653" y="3380543"/>
            <a:ext cx="759972" cy="354421"/>
          </a:xfrm>
          <a:prstGeom prst="rect">
            <a:avLst/>
          </a:prstGeom>
        </p:spPr>
      </p:pic>
      <p:pic>
        <p:nvPicPr>
          <p:cNvPr id="52" name="Graphic 51">
            <a:extLst>
              <a:ext uri="{FF2B5EF4-FFF2-40B4-BE49-F238E27FC236}">
                <a16:creationId xmlns:a16="http://schemas.microsoft.com/office/drawing/2014/main" id="{F1CAB67F-D026-FB41-952C-D48B3026325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02881" y="2255062"/>
            <a:ext cx="2509338" cy="1672892"/>
          </a:xfrm>
          <a:prstGeom prst="rect">
            <a:avLst/>
          </a:prstGeom>
        </p:spPr>
      </p:pic>
      <p:pic>
        <p:nvPicPr>
          <p:cNvPr id="7" name="Graphic 6">
            <a:extLst>
              <a:ext uri="{FF2B5EF4-FFF2-40B4-BE49-F238E27FC236}">
                <a16:creationId xmlns:a16="http://schemas.microsoft.com/office/drawing/2014/main" id="{9BF10252-93A4-2143-8E3C-2ECA130C674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40170" y="3681689"/>
            <a:ext cx="1992444" cy="1992444"/>
          </a:xfrm>
          <a:prstGeom prst="rect">
            <a:avLst/>
          </a:prstGeom>
        </p:spPr>
      </p:pic>
      <p:pic>
        <p:nvPicPr>
          <p:cNvPr id="59" name="Graphic 58">
            <a:extLst>
              <a:ext uri="{FF2B5EF4-FFF2-40B4-BE49-F238E27FC236}">
                <a16:creationId xmlns:a16="http://schemas.microsoft.com/office/drawing/2014/main" id="{DFC57B13-E16B-B34A-8662-3BAD2CE307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4884" y="3301100"/>
            <a:ext cx="4128087" cy="2752058"/>
          </a:xfrm>
          <a:prstGeom prst="rect">
            <a:avLst/>
          </a:prstGeom>
        </p:spPr>
      </p:pic>
      <p:sp>
        <p:nvSpPr>
          <p:cNvPr id="372" name="Google Shape;372;p55"/>
          <p:cNvSpPr txBox="1"/>
          <p:nvPr/>
        </p:nvSpPr>
        <p:spPr>
          <a:xfrm>
            <a:off x="1630530" y="1865155"/>
            <a:ext cx="2856794" cy="1218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Get </a:t>
            </a:r>
            <a:r>
              <a:rPr lang="en-US" sz="1600" b="1" i="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more disciplined</a:t>
            </a:r>
            <a:r>
              <a:rPr lang="en-US" sz="1600" i="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 </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about identifying and building Future Skills</a:t>
            </a: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rPr>
              <a:t> </a:t>
            </a:r>
            <a:endParaRPr kumimoji="0"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7" name="Oval 56">
            <a:extLst>
              <a:ext uri="{FF2B5EF4-FFF2-40B4-BE49-F238E27FC236}">
                <a16:creationId xmlns:a16="http://schemas.microsoft.com/office/drawing/2014/main" id="{F29EB90C-947D-D945-8671-CDC6E24FCD4A}"/>
              </a:ext>
            </a:extLst>
          </p:cNvPr>
          <p:cNvSpPr/>
          <p:nvPr/>
        </p:nvSpPr>
        <p:spPr bwMode="gray">
          <a:xfrm>
            <a:off x="2881718" y="2935559"/>
            <a:ext cx="354420" cy="33658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8" name="Graphic 57">
            <a:extLst>
              <a:ext uri="{FF2B5EF4-FFF2-40B4-BE49-F238E27FC236}">
                <a16:creationId xmlns:a16="http://schemas.microsoft.com/office/drawing/2014/main" id="{3C3AAE86-8B3E-3846-B2EF-0AAB05AE8C02}"/>
              </a:ext>
            </a:extLst>
          </p:cNvPr>
          <p:cNvPicPr>
            <a:picLocks noChangeAspect="1"/>
          </p:cNvPicPr>
          <p:nvPr/>
        </p:nvPicPr>
        <p:blipFill rotWithShape="1">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l="55236" t="44680" r="30217" b="45144"/>
          <a:stretch/>
        </p:blipFill>
        <p:spPr>
          <a:xfrm rot="16200000">
            <a:off x="2678945" y="3351596"/>
            <a:ext cx="759972" cy="354421"/>
          </a:xfrm>
          <a:prstGeom prst="rect">
            <a:avLst/>
          </a:prstGeom>
        </p:spPr>
      </p:pic>
      <p:pic>
        <p:nvPicPr>
          <p:cNvPr id="60" name="Graphic 59">
            <a:extLst>
              <a:ext uri="{FF2B5EF4-FFF2-40B4-BE49-F238E27FC236}">
                <a16:creationId xmlns:a16="http://schemas.microsoft.com/office/drawing/2014/main" id="{FB58133F-EF8F-7848-BA1B-2C38624D07A8}"/>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38886" y="2235901"/>
            <a:ext cx="2509338" cy="1672892"/>
          </a:xfrm>
          <a:prstGeom prst="rect">
            <a:avLst/>
          </a:prstGeom>
        </p:spPr>
      </p:pic>
      <p:pic>
        <p:nvPicPr>
          <p:cNvPr id="13" name="Graphic 12">
            <a:extLst>
              <a:ext uri="{FF2B5EF4-FFF2-40B4-BE49-F238E27FC236}">
                <a16:creationId xmlns:a16="http://schemas.microsoft.com/office/drawing/2014/main" id="{CF4EA976-0356-ED43-8413-2737660537D9}"/>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366037" y="3957457"/>
            <a:ext cx="1497775" cy="1603678"/>
          </a:xfrm>
          <a:prstGeom prst="rect">
            <a:avLst/>
          </a:prstGeom>
        </p:spPr>
      </p:pic>
      <p:sp>
        <p:nvSpPr>
          <p:cNvPr id="38" name="Oval 37">
            <a:extLst>
              <a:ext uri="{FF2B5EF4-FFF2-40B4-BE49-F238E27FC236}">
                <a16:creationId xmlns:a16="http://schemas.microsoft.com/office/drawing/2014/main" id="{34CB74D9-681F-8041-B088-DD5B16B538EF}"/>
              </a:ext>
            </a:extLst>
          </p:cNvPr>
          <p:cNvSpPr/>
          <p:nvPr/>
        </p:nvSpPr>
        <p:spPr bwMode="gray">
          <a:xfrm>
            <a:off x="6118396" y="2976264"/>
            <a:ext cx="425105" cy="267365"/>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39" name="Graphic 38">
            <a:extLst>
              <a:ext uri="{FF2B5EF4-FFF2-40B4-BE49-F238E27FC236}">
                <a16:creationId xmlns:a16="http://schemas.microsoft.com/office/drawing/2014/main" id="{A0607BBA-C33B-0143-8698-18409BBB202A}"/>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408016" y="2245304"/>
            <a:ext cx="2509338" cy="1672892"/>
          </a:xfrm>
          <a:prstGeom prst="rect">
            <a:avLst/>
          </a:prstGeom>
        </p:spPr>
      </p:pic>
      <p:pic>
        <p:nvPicPr>
          <p:cNvPr id="43" name="Graphic 42">
            <a:extLst>
              <a:ext uri="{FF2B5EF4-FFF2-40B4-BE49-F238E27FC236}">
                <a16:creationId xmlns:a16="http://schemas.microsoft.com/office/drawing/2014/main" id="{4E3B5E37-50EF-0C4D-A766-26912C3C7AAE}"/>
              </a:ext>
            </a:extLst>
          </p:cNvPr>
          <p:cNvPicPr>
            <a:picLocks noChangeAspect="1"/>
          </p:cNvPicPr>
          <p:nvPr/>
        </p:nvPicPr>
        <p:blipFill rotWithShape="1">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l="55236" t="45646" r="33050" b="45004"/>
          <a:stretch/>
        </p:blipFill>
        <p:spPr>
          <a:xfrm rot="16200000">
            <a:off x="6057252" y="3373586"/>
            <a:ext cx="611937" cy="325630"/>
          </a:xfrm>
          <a:prstGeom prst="rect">
            <a:avLst/>
          </a:prstGeom>
        </p:spPr>
      </p:pic>
      <p:pic>
        <p:nvPicPr>
          <p:cNvPr id="46" name="Graphic 45">
            <a:extLst>
              <a:ext uri="{FF2B5EF4-FFF2-40B4-BE49-F238E27FC236}">
                <a16:creationId xmlns:a16="http://schemas.microsoft.com/office/drawing/2014/main" id="{ABD90991-4559-3845-894A-BAA3DE116031}"/>
              </a:ext>
            </a:extLst>
          </p:cNvPr>
          <p:cNvPicPr>
            <a:picLocks noChangeAspect="1"/>
          </p:cNvPicPr>
          <p:nvPr/>
        </p:nvPicPr>
        <p:blipFill rotWithShape="1">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rcRect l="26395" t="18313" r="26304" b="12097"/>
          <a:stretch/>
        </p:blipFill>
        <p:spPr>
          <a:xfrm>
            <a:off x="5377575" y="3781093"/>
            <a:ext cx="1952649" cy="1915145"/>
          </a:xfrm>
          <a:prstGeom prst="rect">
            <a:avLst/>
          </a:prstGeom>
        </p:spPr>
      </p:pic>
      <p:sp>
        <p:nvSpPr>
          <p:cNvPr id="378" name="Google Shape;378;p55"/>
          <p:cNvSpPr txBox="1"/>
          <p:nvPr/>
        </p:nvSpPr>
        <p:spPr>
          <a:xfrm>
            <a:off x="5211168" y="1865155"/>
            <a:ext cx="2366051" cy="1218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i="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Bring data</a:t>
            </a:r>
            <a:r>
              <a:rPr lang="en-US" sz="1600" b="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 </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Montserrat"/>
              </a:rPr>
              <a:t>to the redesign work at scale</a:t>
            </a:r>
            <a:endParaRPr kumimoji="0" sz="3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Graphic 16">
            <a:extLst>
              <a:ext uri="{FF2B5EF4-FFF2-40B4-BE49-F238E27FC236}">
                <a16:creationId xmlns:a16="http://schemas.microsoft.com/office/drawing/2014/main" id="{CE7E79D1-C0B1-1A45-924D-B9F1EB5C4DD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832873" y="3587224"/>
            <a:ext cx="4038600" cy="3086100"/>
          </a:xfrm>
          <a:prstGeom prst="rect">
            <a:avLst/>
          </a:prstGeom>
        </p:spPr>
      </p:pic>
    </p:spTree>
    <p:extLst>
      <p:ext uri="{BB962C8B-B14F-4D97-AF65-F5344CB8AC3E}">
        <p14:creationId xmlns:p14="http://schemas.microsoft.com/office/powerpoint/2010/main" val="31314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2" name="Rectangle 6"/>
          <p:cNvSpPr>
            <a:spLocks noChangeArrowheads="1"/>
          </p:cNvSpPr>
          <p:nvPr/>
        </p:nvSpPr>
        <p:spPr bwMode="auto">
          <a:xfrm>
            <a:off x="3291572" y="3284910"/>
            <a:ext cx="7580000" cy="61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l" defTabSz="914400" rtl="0" eaLnBrk="1" fontAlgn="base" latinLnBrk="0" hangingPunct="1">
              <a:lnSpc>
                <a:spcPts val="38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Let’s get to </a:t>
            </a:r>
            <a:r>
              <a:rPr kumimoji="0" lang="en-US" sz="4800" b="1" i="0" u="none" strike="noStrike" kern="1200" cap="none" spc="0" normalizeH="0" baseline="0" noProof="0">
                <a:ln>
                  <a:noFill/>
                </a:ln>
                <a:solidFill>
                  <a:srgbClr val="04986E"/>
                </a:solidFill>
                <a:effectLst/>
                <a:uLnTx/>
                <a:uFillTx/>
                <a:latin typeface="Open Sans" panose="020B0606030504020204" pitchFamily="34" charset="0"/>
                <a:ea typeface="Open Sans" panose="020B0606030504020204" pitchFamily="34" charset="0"/>
                <a:cs typeface="Open Sans" panose="020B0606030504020204" pitchFamily="34" charset="0"/>
              </a:rPr>
              <a:t>Work.</a:t>
            </a:r>
            <a:endParaRPr kumimoji="0" lang="en-US" altLang="en-US" sz="4800" b="1" i="0" u="none" strike="noStrike" kern="1200" cap="none" spc="0" normalizeH="0" baseline="0" noProof="0">
              <a:ln>
                <a:noFill/>
              </a:ln>
              <a:solidFill>
                <a:srgbClr val="04986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914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USOC_Text2">
            <a:extLst>
              <a:ext uri="{FF2B5EF4-FFF2-40B4-BE49-F238E27FC236}">
                <a16:creationId xmlns:a16="http://schemas.microsoft.com/office/drawing/2014/main" id="{9D19F6C6-20D8-439D-80FD-A71D9EB48403}"/>
              </a:ext>
            </a:extLst>
          </p:cNvPr>
          <p:cNvSpPr txBox="1">
            <a:spLocks/>
          </p:cNvSpPr>
          <p:nvPr/>
        </p:nvSpPr>
        <p:spPr bwMode="gray">
          <a:xfrm>
            <a:off x="477509" y="4692073"/>
            <a:ext cx="7079737" cy="1704353"/>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900"/>
              </a:lnSpc>
              <a:spcBef>
                <a:spcPts val="1200"/>
              </a:spcBef>
              <a:spcAft>
                <a:spcPts val="0"/>
              </a:spcAft>
              <a:buClrTx/>
              <a:buSzTx/>
              <a:buFont typeface="Arial" pitchFamily="34" charset="0"/>
              <a:buNone/>
              <a:tabLst/>
              <a:defRPr/>
            </a:pPr>
            <a:r>
              <a:rPr kumimoji="0" lang="en-US" sz="700" b="1" i="0" u="none" strike="noStrike" kern="1200" cap="none" spc="0" normalizeH="0" baseline="0" noProof="0">
                <a:ln>
                  <a:noFill/>
                </a:ln>
                <a:solidFill>
                  <a:srgbClr val="FFFFFF"/>
                </a:solidFill>
                <a:effectLst/>
                <a:uLnTx/>
                <a:uFillTx/>
                <a:latin typeface="Open Sans"/>
                <a:ea typeface="+mn-ea"/>
                <a:cs typeface="+mn-cs"/>
              </a:rPr>
              <a:t>About Deloitte</a:t>
            </a:r>
            <a:br>
              <a:rPr kumimoji="0" lang="en-US" sz="700" b="0" i="0" u="none" strike="noStrike" kern="1200" cap="none" spc="0" normalizeH="0" baseline="0" noProof="0">
                <a:ln>
                  <a:noFill/>
                </a:ln>
                <a:solidFill>
                  <a:srgbClr val="FFFFFF"/>
                </a:solidFill>
                <a:effectLst/>
                <a:uLnTx/>
                <a:uFillTx/>
                <a:latin typeface="Open Sans"/>
                <a:ea typeface="+mn-ea"/>
                <a:cs typeface="+mn-cs"/>
              </a:rPr>
            </a:br>
            <a:r>
              <a:rPr kumimoji="0" lang="en-US" sz="700" b="0" i="0" u="none" strike="noStrike" kern="1200" cap="none" spc="0" normalizeH="0" baseline="0" noProof="0">
                <a:ln>
                  <a:noFill/>
                </a:ln>
                <a:solidFill>
                  <a:srgbClr val="FFFFFF"/>
                </a:solidFill>
                <a:effectLst/>
                <a:uLnTx/>
                <a:uFillTx/>
                <a:latin typeface="Open Sans"/>
                <a:ea typeface="+mn-ea"/>
                <a:cs typeface="+mn-cs"/>
              </a:rPr>
              <a:t>Deloitte refers to one or more of Deloitte </a:t>
            </a:r>
            <a:r>
              <a:rPr kumimoji="0" lang="en-US" sz="700" b="0" i="0" u="none" strike="noStrike" kern="1200" cap="none" spc="0" normalizeH="0" baseline="0" noProof="1">
                <a:ln>
                  <a:noFill/>
                </a:ln>
                <a:solidFill>
                  <a:srgbClr val="FFFFFF"/>
                </a:solidFill>
                <a:effectLst/>
                <a:uLnTx/>
                <a:uFillTx/>
                <a:latin typeface="Open Sans"/>
                <a:ea typeface="+mn-ea"/>
                <a:cs typeface="+mn-cs"/>
              </a:rPr>
              <a:t>Touche</a:t>
            </a:r>
            <a:r>
              <a:rPr kumimoji="0" lang="en-US" sz="700" b="0" i="0" u="none" strike="noStrike" kern="1200" cap="none" spc="0" normalizeH="0" baseline="0" noProof="0">
                <a:ln>
                  <a:noFill/>
                </a:ln>
                <a:solidFill>
                  <a:srgbClr val="FFFFFF"/>
                </a:solidFill>
                <a:effectLst/>
                <a:uLnTx/>
                <a:uFillTx/>
                <a:latin typeface="Open Sans"/>
                <a:ea typeface="+mn-ea"/>
                <a:cs typeface="+mn-c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In the United States, Deloitte refers to one or more of the US member firms of DTTL, their related entities that operate using the “Deloitte” name in the United States and their respective affiliates. Certain services may not be available to attest clients under the rules and regulations of public accounting. Please see </a:t>
            </a:r>
            <a:r>
              <a:rPr kumimoji="0" lang="en-US" sz="700" b="0" i="0" u="none" strike="noStrike" kern="1200" cap="none" spc="0" normalizeH="0" baseline="0" noProof="0">
                <a:ln>
                  <a:noFill/>
                </a:ln>
                <a:solidFill>
                  <a:srgbClr val="FFFFFF"/>
                </a:solidFill>
                <a:effectLst/>
                <a:uLnTx/>
                <a:uFillTx/>
                <a:latin typeface="Open Sans"/>
                <a:ea typeface="+mn-ea"/>
                <a:cs typeface="+mn-cs"/>
                <a:hlinkClick r:id="rId2">
                  <a:extLst>
                    <a:ext uri="{A12FA001-AC4F-418D-AE19-62706E023703}">
                      <ahyp:hlinkClr xmlns:ahyp="http://schemas.microsoft.com/office/drawing/2018/hyperlinkcolor" val="tx"/>
                    </a:ext>
                  </a:extLst>
                </a:hlinkClick>
              </a:rPr>
              <a:t>www.deloitte.com/about</a:t>
            </a:r>
            <a:r>
              <a:rPr kumimoji="0" lang="en-US" sz="700" b="0" i="0" u="none" strike="noStrike" kern="1200" cap="none" spc="0" normalizeH="0" baseline="0" noProof="0">
                <a:ln>
                  <a:noFill/>
                </a:ln>
                <a:solidFill>
                  <a:srgbClr val="FFFFFF"/>
                </a:solidFill>
                <a:effectLst/>
                <a:uLnTx/>
                <a:uFillTx/>
                <a:latin typeface="Open Sans"/>
                <a:ea typeface="+mn-ea"/>
                <a:cs typeface="+mn-cs"/>
              </a:rPr>
              <a:t> to learn more about our global network of member firms.</a:t>
            </a:r>
          </a:p>
        </p:txBody>
      </p:sp>
      <p:sp>
        <p:nvSpPr>
          <p:cNvPr id="4" name="TextBox 3">
            <a:extLst>
              <a:ext uri="{FF2B5EF4-FFF2-40B4-BE49-F238E27FC236}">
                <a16:creationId xmlns:a16="http://schemas.microsoft.com/office/drawing/2014/main" id="{3690B57C-CFAA-4B5B-8736-2EF0488814CB}"/>
              </a:ext>
            </a:extLst>
          </p:cNvPr>
          <p:cNvSpPr txBox="1"/>
          <p:nvPr/>
        </p:nvSpPr>
        <p:spPr>
          <a:xfrm>
            <a:off x="715504" y="2926829"/>
            <a:ext cx="4523277" cy="722185"/>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Open Sans"/>
                <a:ea typeface="Verdana" panose="020B0604030504040204" pitchFamily="34" charset="0"/>
                <a:cs typeface="Chronicle Display Light" charset="0"/>
              </a:rPr>
              <a:t>Thank you! </a:t>
            </a:r>
          </a:p>
        </p:txBody>
      </p:sp>
    </p:spTree>
    <p:extLst>
      <p:ext uri="{BB962C8B-B14F-4D97-AF65-F5344CB8AC3E}">
        <p14:creationId xmlns:p14="http://schemas.microsoft.com/office/powerpoint/2010/main" val="41654911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00855F-4F73-4858-BE95-8D3D7A25FB47}"/>
              </a:ext>
            </a:extLst>
          </p:cNvPr>
          <p:cNvPicPr>
            <a:picLocks noChangeAspect="1"/>
          </p:cNvPicPr>
          <p:nvPr/>
        </p:nvPicPr>
        <p:blipFill>
          <a:blip r:embed="rId3"/>
          <a:stretch>
            <a:fillRect/>
          </a:stretch>
        </p:blipFill>
        <p:spPr>
          <a:xfrm flipH="1">
            <a:off x="0" y="0"/>
            <a:ext cx="12192000" cy="6858000"/>
          </a:xfrm>
          <a:prstGeom prst="rect">
            <a:avLst/>
          </a:prstGeom>
        </p:spPr>
      </p:pic>
      <p:sp>
        <p:nvSpPr>
          <p:cNvPr id="7" name="Freeform: Shape 6">
            <a:extLst>
              <a:ext uri="{FF2B5EF4-FFF2-40B4-BE49-F238E27FC236}">
                <a16:creationId xmlns:a16="http://schemas.microsoft.com/office/drawing/2014/main" id="{D222BE7E-3C0B-4BED-BF63-5EFAF0F12A26}"/>
              </a:ext>
            </a:extLst>
          </p:cNvPr>
          <p:cNvSpPr/>
          <p:nvPr/>
        </p:nvSpPr>
        <p:spPr bwMode="gray">
          <a:xfrm flipH="1" flipV="1">
            <a:off x="5188499" y="0"/>
            <a:ext cx="7002253" cy="6858000"/>
          </a:xfrm>
          <a:custGeom>
            <a:avLst/>
            <a:gdLst>
              <a:gd name="connsiteX0" fmla="*/ 6824 w 6107373"/>
              <a:gd name="connsiteY0" fmla="*/ 6824 h 6892120"/>
              <a:gd name="connsiteX1" fmla="*/ 6107373 w 6107373"/>
              <a:gd name="connsiteY1" fmla="*/ 0 h 6892120"/>
              <a:gd name="connsiteX2" fmla="*/ 3487003 w 6107373"/>
              <a:gd name="connsiteY2" fmla="*/ 6892120 h 6892120"/>
              <a:gd name="connsiteX3" fmla="*/ 0 w 6107373"/>
              <a:gd name="connsiteY3" fmla="*/ 6878472 h 6892120"/>
              <a:gd name="connsiteX0" fmla="*/ 0 w 6168788"/>
              <a:gd name="connsiteY0" fmla="*/ 0 h 6898944"/>
              <a:gd name="connsiteX1" fmla="*/ 6168788 w 6168788"/>
              <a:gd name="connsiteY1" fmla="*/ 6824 h 6898944"/>
              <a:gd name="connsiteX2" fmla="*/ 3548418 w 6168788"/>
              <a:gd name="connsiteY2" fmla="*/ 6898944 h 6898944"/>
              <a:gd name="connsiteX3" fmla="*/ 61415 w 6168788"/>
              <a:gd name="connsiteY3" fmla="*/ 6885296 h 6898944"/>
              <a:gd name="connsiteX0" fmla="*/ 0 w 6168788"/>
              <a:gd name="connsiteY0" fmla="*/ 0 h 6898944"/>
              <a:gd name="connsiteX1" fmla="*/ 6168788 w 6168788"/>
              <a:gd name="connsiteY1" fmla="*/ 6824 h 6898944"/>
              <a:gd name="connsiteX2" fmla="*/ 3548418 w 6168788"/>
              <a:gd name="connsiteY2" fmla="*/ 6898944 h 6898944"/>
              <a:gd name="connsiteX3" fmla="*/ 0 w 6168788"/>
              <a:gd name="connsiteY3" fmla="*/ 6892120 h 6898944"/>
              <a:gd name="connsiteX0" fmla="*/ 0 w 6168788"/>
              <a:gd name="connsiteY0" fmla="*/ 0 h 6892119"/>
              <a:gd name="connsiteX1" fmla="*/ 6168788 w 6168788"/>
              <a:gd name="connsiteY1" fmla="*/ 6824 h 6892119"/>
              <a:gd name="connsiteX2" fmla="*/ 3452218 w 6168788"/>
              <a:gd name="connsiteY2" fmla="*/ 6891922 h 6892119"/>
              <a:gd name="connsiteX3" fmla="*/ 0 w 6168788"/>
              <a:gd name="connsiteY3" fmla="*/ 6892120 h 6892119"/>
              <a:gd name="connsiteX0" fmla="*/ 0 w 7422688"/>
              <a:gd name="connsiteY0" fmla="*/ 0 h 6892120"/>
              <a:gd name="connsiteX1" fmla="*/ 7422688 w 7422688"/>
              <a:gd name="connsiteY1" fmla="*/ 6824 h 6892120"/>
              <a:gd name="connsiteX2" fmla="*/ 4706118 w 7422688"/>
              <a:gd name="connsiteY2" fmla="*/ 6891922 h 6892120"/>
              <a:gd name="connsiteX3" fmla="*/ 1253900 w 7422688"/>
              <a:gd name="connsiteY3" fmla="*/ 6892120 h 6892120"/>
              <a:gd name="connsiteX0" fmla="*/ 0 w 7422688"/>
              <a:gd name="connsiteY0" fmla="*/ 0 h 6891922"/>
              <a:gd name="connsiteX1" fmla="*/ 7422688 w 7422688"/>
              <a:gd name="connsiteY1" fmla="*/ 6824 h 6891922"/>
              <a:gd name="connsiteX2" fmla="*/ 4706118 w 7422688"/>
              <a:gd name="connsiteY2" fmla="*/ 6891922 h 6891922"/>
              <a:gd name="connsiteX3" fmla="*/ 10537 w 7422688"/>
              <a:gd name="connsiteY3" fmla="*/ 6882122 h 6891922"/>
            </a:gdLst>
            <a:ahLst/>
            <a:cxnLst>
              <a:cxn ang="0">
                <a:pos x="connsiteX0" y="connsiteY0"/>
              </a:cxn>
              <a:cxn ang="0">
                <a:pos x="connsiteX1" y="connsiteY1"/>
              </a:cxn>
              <a:cxn ang="0">
                <a:pos x="connsiteX2" y="connsiteY2"/>
              </a:cxn>
              <a:cxn ang="0">
                <a:pos x="connsiteX3" y="connsiteY3"/>
              </a:cxn>
            </a:cxnLst>
            <a:rect l="l" t="t" r="r" b="b"/>
            <a:pathLst>
              <a:path w="7422688" h="6891922">
                <a:moveTo>
                  <a:pt x="0" y="0"/>
                </a:moveTo>
                <a:lnTo>
                  <a:pt x="7422688" y="6824"/>
                </a:lnTo>
                <a:lnTo>
                  <a:pt x="4706118" y="6891922"/>
                </a:lnTo>
                <a:lnTo>
                  <a:pt x="10537" y="6882122"/>
                </a:lnTo>
              </a:path>
            </a:pathLst>
          </a:custGeom>
          <a:solidFill>
            <a:schemeClr val="tx1">
              <a:alpha val="75000"/>
            </a:schemeClr>
          </a:solidFill>
          <a:ln w="19050" algn="ctr">
            <a:noFill/>
            <a:miter lim="800000"/>
            <a:headEnd/>
            <a:tailEnd/>
          </a:ln>
        </p:spPr>
        <p:txBody>
          <a:bodyPr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itle 1">
            <a:extLst>
              <a:ext uri="{FF2B5EF4-FFF2-40B4-BE49-F238E27FC236}">
                <a16:creationId xmlns:a16="http://schemas.microsoft.com/office/drawing/2014/main" id="{790B8EB9-F351-48B6-81F2-1D92BCEA9490}"/>
              </a:ext>
            </a:extLst>
          </p:cNvPr>
          <p:cNvSpPr txBox="1">
            <a:spLocks/>
          </p:cNvSpPr>
          <p:nvPr/>
        </p:nvSpPr>
        <p:spPr>
          <a:xfrm>
            <a:off x="7154779" y="2658277"/>
            <a:ext cx="4694695" cy="1541446"/>
          </a:xfrm>
          <a:prstGeom prst="rect">
            <a:avLst/>
          </a:prstGeom>
        </p:spPr>
        <p:txBody>
          <a:bodyPr/>
          <a:lstStyle>
            <a:lvl1pPr algn="l" defTabSz="1219170" rtl="0" eaLnBrk="1" latinLnBrk="0" hangingPunct="1">
              <a:spcBef>
                <a:spcPct val="0"/>
              </a:spcBef>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hronicle Display Black"/>
                <a:ea typeface="Open Sans" panose="020B0606030504020204" pitchFamily="34" charset="0"/>
                <a:cs typeface="Open Sans" panose="020B0606030504020204" pitchFamily="34" charset="0"/>
              </a:rPr>
              <a:t>What have we learned?</a:t>
            </a:r>
          </a:p>
        </p:txBody>
      </p:sp>
    </p:spTree>
    <p:extLst>
      <p:ext uri="{BB962C8B-B14F-4D97-AF65-F5344CB8AC3E}">
        <p14:creationId xmlns:p14="http://schemas.microsoft.com/office/powerpoint/2010/main" val="27979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400" y="804672"/>
            <a:ext cx="9083842" cy="668426"/>
          </a:xfrm>
        </p:spPr>
        <p:txBody>
          <a:bodyPr/>
          <a:lstStyle/>
          <a:p>
            <a:r>
              <a:rPr lang="en-US" sz="3200" dirty="0">
                <a:solidFill>
                  <a:schemeClr val="bg1"/>
                </a:solidFill>
              </a:rPr>
              <a:t>We proved remote can work…</a:t>
            </a:r>
          </a:p>
        </p:txBody>
      </p:sp>
      <p:sp>
        <p:nvSpPr>
          <p:cNvPr id="9" name="Content Placeholder 2">
            <a:extLst>
              <a:ext uri="{FF2B5EF4-FFF2-40B4-BE49-F238E27FC236}">
                <a16:creationId xmlns:a16="http://schemas.microsoft.com/office/drawing/2014/main" id="{A9FB0F33-944E-433C-8B04-F016FE451E59}"/>
              </a:ext>
            </a:extLst>
          </p:cNvPr>
          <p:cNvSpPr txBox="1">
            <a:spLocks/>
          </p:cNvSpPr>
          <p:nvPr/>
        </p:nvSpPr>
        <p:spPr>
          <a:xfrm>
            <a:off x="914399" y="1281631"/>
            <a:ext cx="11020925"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endParaRPr>
          </a:p>
        </p:txBody>
      </p:sp>
      <p:sp>
        <p:nvSpPr>
          <p:cNvPr id="27" name="Content Placeholder 2">
            <a:extLst>
              <a:ext uri="{FF2B5EF4-FFF2-40B4-BE49-F238E27FC236}">
                <a16:creationId xmlns:a16="http://schemas.microsoft.com/office/drawing/2014/main" id="{CFF1A6CF-F3E5-4B2B-B3DD-A84A7DB902B5}"/>
              </a:ext>
            </a:extLst>
          </p:cNvPr>
          <p:cNvSpPr txBox="1">
            <a:spLocks/>
          </p:cNvSpPr>
          <p:nvPr/>
        </p:nvSpPr>
        <p:spPr>
          <a:xfrm>
            <a:off x="914399" y="1281631"/>
            <a:ext cx="10738019"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Open Sans"/>
                <a:ea typeface="Open Sans" charset="0"/>
                <a:cs typeface="Open Sans" charset="0"/>
              </a:rPr>
              <a:t>Across the globe, organizations were faced with the challenge of adapting quickly to remote and hybrid work</a:t>
            </a:r>
          </a:p>
        </p:txBody>
      </p:sp>
      <p:cxnSp>
        <p:nvCxnSpPr>
          <p:cNvPr id="28" name="Straight Connector 27">
            <a:extLst>
              <a:ext uri="{FF2B5EF4-FFF2-40B4-BE49-F238E27FC236}">
                <a16:creationId xmlns:a16="http://schemas.microsoft.com/office/drawing/2014/main" id="{7D835E40-3D05-4748-A38B-AC120788D2B1}"/>
              </a:ext>
            </a:extLst>
          </p:cNvPr>
          <p:cNvCxnSpPr>
            <a:cxnSpLocks/>
          </p:cNvCxnSpPr>
          <p:nvPr/>
        </p:nvCxnSpPr>
        <p:spPr>
          <a:xfrm flipH="1">
            <a:off x="914971" y="1733547"/>
            <a:ext cx="1102110" cy="0"/>
          </a:xfrm>
          <a:prstGeom prst="line">
            <a:avLst/>
          </a:prstGeom>
          <a:ln w="82550">
            <a:solidFill>
              <a:srgbClr val="04986E"/>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F631D61-C153-42EA-9595-859F0701BDF1}"/>
              </a:ext>
            </a:extLst>
          </p:cNvPr>
          <p:cNvSpPr/>
          <p:nvPr/>
        </p:nvSpPr>
        <p:spPr>
          <a:xfrm>
            <a:off x="915692" y="2445072"/>
            <a:ext cx="5126839"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986E"/>
                </a:solidFill>
                <a:effectLst/>
                <a:uLnTx/>
                <a:uFillTx/>
                <a:latin typeface="Open Sans"/>
                <a:ea typeface="+mn-ea"/>
                <a:cs typeface="+mn-cs"/>
              </a:rPr>
              <a:t>Remote workers will represent</a:t>
            </a:r>
            <a:r>
              <a:rPr kumimoji="0" lang="en-US" sz="1400" b="0" i="0" u="none" strike="noStrike" kern="1200" cap="none" spc="0" normalizeH="0" baseline="0" noProof="0" dirty="0">
                <a:ln>
                  <a:noFill/>
                </a:ln>
                <a:solidFill>
                  <a:srgbClr val="04986E"/>
                </a:solidFill>
                <a:effectLst/>
                <a:uLnTx/>
                <a:uFillTx/>
                <a:latin typeface="Open Sans"/>
                <a:ea typeface="+mn-ea"/>
                <a:cs typeface="+mn-cs"/>
              </a:rPr>
              <a:t> </a:t>
            </a:r>
            <a:r>
              <a:rPr kumimoji="0" lang="en-US" sz="1400" b="1" i="0" u="none" strike="noStrike" kern="1200" cap="none" spc="0" normalizeH="0" baseline="0" noProof="0" dirty="0">
                <a:ln>
                  <a:noFill/>
                </a:ln>
                <a:solidFill>
                  <a:srgbClr val="04986E"/>
                </a:solidFill>
                <a:effectLst/>
                <a:uLnTx/>
                <a:uFillTx/>
                <a:latin typeface="Open Sans"/>
                <a:ea typeface="+mn-ea"/>
                <a:cs typeface="+mn-cs"/>
              </a:rPr>
              <a:t>32% of all employees worldwide</a:t>
            </a:r>
            <a:r>
              <a:rPr kumimoji="0" lang="en-US" sz="1400" b="0" i="0" u="none" strike="noStrike" kern="1200" cap="none" spc="0" normalizeH="0" baseline="0" noProof="0" dirty="0">
                <a:ln>
                  <a:noFill/>
                </a:ln>
                <a:solidFill>
                  <a:srgbClr val="FFFFFF"/>
                </a:solidFill>
                <a:effectLst/>
                <a:uLnTx/>
                <a:uFillTx/>
                <a:latin typeface="Open Sans"/>
                <a:ea typeface="+mn-ea"/>
                <a:cs typeface="+mn-cs"/>
              </a:rPr>
              <a:t>, compared to 17% of employees in 2019</a:t>
            </a:r>
            <a:r>
              <a:rPr kumimoji="0" lang="en-US" sz="1400" b="0" i="0" u="none" strike="noStrike" kern="1200" cap="none" spc="0" normalizeH="0" baseline="30000" noProof="0" dirty="0">
                <a:ln>
                  <a:noFill/>
                </a:ln>
                <a:solidFill>
                  <a:srgbClr val="FFFFFF"/>
                </a:solidFill>
                <a:effectLst/>
                <a:uLnTx/>
                <a:uFillTx/>
                <a:latin typeface="Open Sans"/>
                <a:ea typeface="+mn-ea"/>
                <a:cs typeface="+mn-cs"/>
              </a:rPr>
              <a:t>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Canada is no exception with 32% of employees working remotely, compared to 4% in 2016</a:t>
            </a:r>
            <a:r>
              <a:rPr kumimoji="0" lang="en-US" sz="1400" b="0" i="0" u="none" strike="noStrike" kern="1200" cap="none" spc="0" normalizeH="0" baseline="30000" noProof="0" dirty="0">
                <a:ln>
                  <a:noFill/>
                </a:ln>
                <a:solidFill>
                  <a:srgbClr val="FFFFFF"/>
                </a:solidFill>
                <a:effectLst/>
                <a:uLnTx/>
                <a:uFillTx/>
                <a:latin typeface="Open Sans"/>
                <a:ea typeface="+mn-ea"/>
                <a:cs typeface="+mn-cs"/>
              </a:rPr>
              <a:t>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1" name="TextBox 50">
            <a:extLst>
              <a:ext uri="{FF2B5EF4-FFF2-40B4-BE49-F238E27FC236}">
                <a16:creationId xmlns:a16="http://schemas.microsoft.com/office/drawing/2014/main" id="{FFFA65D0-8CE2-489D-98BE-623AEBA93E67}"/>
              </a:ext>
            </a:extLst>
          </p:cNvPr>
          <p:cNvSpPr txBox="1"/>
          <p:nvPr/>
        </p:nvSpPr>
        <p:spPr>
          <a:xfrm>
            <a:off x="6763878" y="2445072"/>
            <a:ext cx="4663440" cy="7386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986E"/>
                </a:solidFill>
                <a:effectLst/>
                <a:uLnTx/>
                <a:uFillTx/>
                <a:latin typeface="Open Sans"/>
                <a:ea typeface="+mn-ea"/>
                <a:cs typeface="+mn-cs"/>
              </a:rPr>
              <a:t>51% of all knowledge workers worldwide </a:t>
            </a:r>
            <a:r>
              <a:rPr kumimoji="0" lang="en-US" sz="1400" b="0" i="0" u="none" strike="noStrike" kern="1200" cap="none" spc="0" normalizeH="0" baseline="0" noProof="0" dirty="0">
                <a:ln>
                  <a:noFill/>
                </a:ln>
                <a:solidFill>
                  <a:srgbClr val="FFFFFF"/>
                </a:solidFill>
                <a:effectLst/>
                <a:uLnTx/>
                <a:uFillTx/>
                <a:latin typeface="Open Sans"/>
                <a:ea typeface="+mn-ea"/>
                <a:cs typeface="+mn-cs"/>
              </a:rPr>
              <a:t>are expected to be working remotely, up from 27% of knowledge workers in 2019</a:t>
            </a:r>
            <a:r>
              <a:rPr kumimoji="0" lang="en-US" sz="1400" b="0" i="0" u="none" strike="noStrike" kern="1200" cap="none" spc="0" normalizeH="0" baseline="30000" noProof="0" dirty="0">
                <a:ln>
                  <a:noFill/>
                </a:ln>
                <a:solidFill>
                  <a:srgbClr val="FFFFFF"/>
                </a:solidFill>
                <a:effectLst/>
                <a:uLnTx/>
                <a:uFillTx/>
                <a:latin typeface="Open Sans"/>
                <a:ea typeface="+mn-ea"/>
                <a:cs typeface="+mn-cs"/>
              </a:rPr>
              <a:t>1</a:t>
            </a:r>
            <a:r>
              <a:rPr kumimoji="0" lang="en-US" sz="1400" b="0" i="0" u="none" strike="noStrike" kern="1200" cap="none" spc="0" normalizeH="0" baseline="0" noProof="0" dirty="0">
                <a:ln>
                  <a:noFill/>
                </a:ln>
                <a:solidFill>
                  <a:srgbClr val="000000"/>
                </a:solidFill>
                <a:effectLst/>
                <a:uLnTx/>
                <a:uFillTx/>
                <a:latin typeface="Open Sans"/>
                <a:ea typeface="+mn-ea"/>
                <a:cs typeface="+mn-cs"/>
              </a:rPr>
              <a:t>.</a:t>
            </a:r>
          </a:p>
        </p:txBody>
      </p:sp>
      <p:grpSp>
        <p:nvGrpSpPr>
          <p:cNvPr id="25" name="Group 24">
            <a:extLst>
              <a:ext uri="{FF2B5EF4-FFF2-40B4-BE49-F238E27FC236}">
                <a16:creationId xmlns:a16="http://schemas.microsoft.com/office/drawing/2014/main" id="{5CB3486C-E381-45FC-9A59-24B5CA27047D}"/>
              </a:ext>
            </a:extLst>
          </p:cNvPr>
          <p:cNvGrpSpPr/>
          <p:nvPr/>
        </p:nvGrpSpPr>
        <p:grpSpPr>
          <a:xfrm>
            <a:off x="1019437" y="3971173"/>
            <a:ext cx="1311109" cy="672715"/>
            <a:chOff x="1923626" y="4387387"/>
            <a:chExt cx="1311109" cy="672715"/>
          </a:xfrm>
        </p:grpSpPr>
        <p:sp>
          <p:nvSpPr>
            <p:cNvPr id="2110" name="Freeform 583">
              <a:extLst>
                <a:ext uri="{FF2B5EF4-FFF2-40B4-BE49-F238E27FC236}">
                  <a16:creationId xmlns:a16="http://schemas.microsoft.com/office/drawing/2014/main" id="{834F0DCD-BC8F-491A-8D08-715CC73BB127}"/>
                </a:ext>
              </a:extLst>
            </p:cNvPr>
            <p:cNvSpPr>
              <a:spLocks/>
            </p:cNvSpPr>
            <p:nvPr/>
          </p:nvSpPr>
          <p:spPr bwMode="auto">
            <a:xfrm>
              <a:off x="1923626" y="4387387"/>
              <a:ext cx="1311109" cy="672715"/>
            </a:xfrm>
            <a:custGeom>
              <a:avLst/>
              <a:gdLst>
                <a:gd name="T0" fmla="*/ 0 w 787"/>
                <a:gd name="T1" fmla="*/ 35986208 h 382"/>
                <a:gd name="T2" fmla="*/ 31180509 w 787"/>
                <a:gd name="T3" fmla="*/ 94251414 h 382"/>
                <a:gd name="T4" fmla="*/ 6235603 w 787"/>
                <a:gd name="T5" fmla="*/ 260475223 h 382"/>
                <a:gd name="T6" fmla="*/ 57684942 w 787"/>
                <a:gd name="T7" fmla="*/ 322166221 h 382"/>
                <a:gd name="T8" fmla="*/ 88865460 w 787"/>
                <a:gd name="T9" fmla="*/ 414704110 h 382"/>
                <a:gd name="T10" fmla="*/ 162140632 w 787"/>
                <a:gd name="T11" fmla="*/ 469540844 h 382"/>
                <a:gd name="T12" fmla="*/ 291542490 w 787"/>
                <a:gd name="T13" fmla="*/ 500386343 h 382"/>
                <a:gd name="T14" fmla="*/ 445888036 w 787"/>
                <a:gd name="T15" fmla="*/ 555223077 h 382"/>
                <a:gd name="T16" fmla="*/ 544108107 w 787"/>
                <a:gd name="T17" fmla="*/ 622056083 h 382"/>
                <a:gd name="T18" fmla="*/ 581525455 w 787"/>
                <a:gd name="T19" fmla="*/ 589497017 h 382"/>
                <a:gd name="T20" fmla="*/ 629855728 w 787"/>
                <a:gd name="T21" fmla="*/ 538087416 h 382"/>
                <a:gd name="T22" fmla="*/ 748343529 w 787"/>
                <a:gd name="T23" fmla="*/ 555223077 h 382"/>
                <a:gd name="T24" fmla="*/ 728075955 w 787"/>
                <a:gd name="T25" fmla="*/ 524377578 h 382"/>
                <a:gd name="T26" fmla="*/ 776406228 w 787"/>
                <a:gd name="T27" fmla="*/ 508954173 h 382"/>
                <a:gd name="T28" fmla="*/ 866831174 w 787"/>
                <a:gd name="T29" fmla="*/ 531231842 h 382"/>
                <a:gd name="T30" fmla="*/ 893335597 w 787"/>
                <a:gd name="T31" fmla="*/ 596351282 h 382"/>
                <a:gd name="T32" fmla="*/ 938548070 w 787"/>
                <a:gd name="T33" fmla="*/ 651188016 h 382"/>
                <a:gd name="T34" fmla="*/ 916720971 w 787"/>
                <a:gd name="T35" fmla="*/ 508954173 h 382"/>
                <a:gd name="T36" fmla="*/ 1041444217 w 787"/>
                <a:gd name="T37" fmla="*/ 387285743 h 382"/>
                <a:gd name="T38" fmla="*/ 1039885941 w 787"/>
                <a:gd name="T39" fmla="*/ 375289471 h 382"/>
                <a:gd name="T40" fmla="*/ 1028971767 w 787"/>
                <a:gd name="T41" fmla="*/ 325593353 h 382"/>
                <a:gd name="T42" fmla="*/ 1028971767 w 787"/>
                <a:gd name="T43" fmla="*/ 320452655 h 382"/>
                <a:gd name="T44" fmla="*/ 1036768141 w 787"/>
                <a:gd name="T45" fmla="*/ 282752891 h 382"/>
                <a:gd name="T46" fmla="*/ 1055476190 w 787"/>
                <a:gd name="T47" fmla="*/ 308457692 h 382"/>
                <a:gd name="T48" fmla="*/ 1057035715 w 787"/>
                <a:gd name="T49" fmla="*/ 296461420 h 382"/>
                <a:gd name="T50" fmla="*/ 1164609186 w 787"/>
                <a:gd name="T51" fmla="*/ 222775459 h 382"/>
                <a:gd name="T52" fmla="*/ 1158373586 w 787"/>
                <a:gd name="T53" fmla="*/ 167937375 h 382"/>
                <a:gd name="T54" fmla="*/ 1225411908 w 787"/>
                <a:gd name="T55" fmla="*/ 123383347 h 382"/>
                <a:gd name="T56" fmla="*/ 1209821659 w 787"/>
                <a:gd name="T57" fmla="*/ 71973725 h 382"/>
                <a:gd name="T58" fmla="*/ 1147459412 w 787"/>
                <a:gd name="T59" fmla="*/ 121669781 h 382"/>
                <a:gd name="T60" fmla="*/ 1032090816 w 787"/>
                <a:gd name="T61" fmla="*/ 171365816 h 382"/>
                <a:gd name="T62" fmla="*/ 974405894 w 787"/>
                <a:gd name="T63" fmla="*/ 190215085 h 382"/>
                <a:gd name="T64" fmla="*/ 885540472 w 787"/>
                <a:gd name="T65" fmla="*/ 226202591 h 382"/>
                <a:gd name="T66" fmla="*/ 888658272 w 787"/>
                <a:gd name="T67" fmla="*/ 203924923 h 382"/>
                <a:gd name="T68" fmla="*/ 898012922 w 787"/>
                <a:gd name="T69" fmla="*/ 185074386 h 382"/>
                <a:gd name="T70" fmla="*/ 866831174 w 787"/>
                <a:gd name="T71" fmla="*/ 167937375 h 382"/>
                <a:gd name="T72" fmla="*/ 841886275 w 787"/>
                <a:gd name="T73" fmla="*/ 109673509 h 382"/>
                <a:gd name="T74" fmla="*/ 807587976 w 787"/>
                <a:gd name="T75" fmla="*/ 217633452 h 382"/>
                <a:gd name="T76" fmla="*/ 781083553 w 787"/>
                <a:gd name="T77" fmla="*/ 183360820 h 382"/>
                <a:gd name="T78" fmla="*/ 782643077 w 787"/>
                <a:gd name="T79" fmla="*/ 133664744 h 382"/>
                <a:gd name="T80" fmla="*/ 865272898 w 787"/>
                <a:gd name="T81" fmla="*/ 101105678 h 382"/>
                <a:gd name="T82" fmla="*/ 851240924 w 787"/>
                <a:gd name="T83" fmla="*/ 85682254 h 382"/>
                <a:gd name="T84" fmla="*/ 782643077 w 787"/>
                <a:gd name="T85" fmla="*/ 58263887 h 382"/>
                <a:gd name="T86" fmla="*/ 692218131 w 787"/>
                <a:gd name="T87" fmla="*/ 83968688 h 382"/>
                <a:gd name="T88" fmla="*/ 639210377 w 787"/>
                <a:gd name="T89" fmla="*/ 20564108 h 382"/>
                <a:gd name="T90" fmla="*/ 625178404 w 787"/>
                <a:gd name="T91" fmla="*/ 13709843 h 382"/>
                <a:gd name="T92" fmla="*/ 51448093 w 787"/>
                <a:gd name="T93" fmla="*/ 39414649 h 382"/>
                <a:gd name="T94" fmla="*/ 42094692 w 787"/>
                <a:gd name="T95" fmla="*/ 37699774 h 382"/>
                <a:gd name="T96" fmla="*/ 0 w 787"/>
                <a:gd name="T97" fmla="*/ 35986208 h 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7"/>
                <a:gd name="T148" fmla="*/ 0 h 382"/>
                <a:gd name="T149" fmla="*/ 787 w 787"/>
                <a:gd name="T150" fmla="*/ 382 h 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7" h="382">
                  <a:moveTo>
                    <a:pt x="0" y="21"/>
                  </a:moveTo>
                  <a:lnTo>
                    <a:pt x="0" y="21"/>
                  </a:lnTo>
                  <a:lnTo>
                    <a:pt x="9" y="52"/>
                  </a:lnTo>
                  <a:lnTo>
                    <a:pt x="20" y="55"/>
                  </a:lnTo>
                  <a:lnTo>
                    <a:pt x="11" y="57"/>
                  </a:lnTo>
                  <a:lnTo>
                    <a:pt x="4" y="152"/>
                  </a:lnTo>
                  <a:lnTo>
                    <a:pt x="24" y="188"/>
                  </a:lnTo>
                  <a:lnTo>
                    <a:pt x="37" y="188"/>
                  </a:lnTo>
                  <a:lnTo>
                    <a:pt x="32" y="202"/>
                  </a:lnTo>
                  <a:lnTo>
                    <a:pt x="57" y="242"/>
                  </a:lnTo>
                  <a:lnTo>
                    <a:pt x="83" y="251"/>
                  </a:lnTo>
                  <a:lnTo>
                    <a:pt x="104" y="274"/>
                  </a:lnTo>
                  <a:lnTo>
                    <a:pt x="135" y="271"/>
                  </a:lnTo>
                  <a:lnTo>
                    <a:pt x="187" y="292"/>
                  </a:lnTo>
                  <a:lnTo>
                    <a:pt x="249" y="284"/>
                  </a:lnTo>
                  <a:lnTo>
                    <a:pt x="286" y="324"/>
                  </a:lnTo>
                  <a:lnTo>
                    <a:pt x="315" y="314"/>
                  </a:lnTo>
                  <a:lnTo>
                    <a:pt x="349" y="363"/>
                  </a:lnTo>
                  <a:lnTo>
                    <a:pt x="376" y="372"/>
                  </a:lnTo>
                  <a:lnTo>
                    <a:pt x="373" y="344"/>
                  </a:lnTo>
                  <a:lnTo>
                    <a:pt x="401" y="327"/>
                  </a:lnTo>
                  <a:lnTo>
                    <a:pt x="404" y="314"/>
                  </a:lnTo>
                  <a:lnTo>
                    <a:pt x="445" y="314"/>
                  </a:lnTo>
                  <a:lnTo>
                    <a:pt x="480" y="324"/>
                  </a:lnTo>
                  <a:lnTo>
                    <a:pt x="481" y="308"/>
                  </a:lnTo>
                  <a:lnTo>
                    <a:pt x="467" y="306"/>
                  </a:lnTo>
                  <a:lnTo>
                    <a:pt x="497" y="305"/>
                  </a:lnTo>
                  <a:lnTo>
                    <a:pt x="498" y="297"/>
                  </a:lnTo>
                  <a:lnTo>
                    <a:pt x="501" y="307"/>
                  </a:lnTo>
                  <a:lnTo>
                    <a:pt x="556" y="310"/>
                  </a:lnTo>
                  <a:lnTo>
                    <a:pt x="571" y="324"/>
                  </a:lnTo>
                  <a:lnTo>
                    <a:pt x="573" y="348"/>
                  </a:lnTo>
                  <a:lnTo>
                    <a:pt x="591" y="381"/>
                  </a:lnTo>
                  <a:lnTo>
                    <a:pt x="602" y="380"/>
                  </a:lnTo>
                  <a:lnTo>
                    <a:pt x="606" y="355"/>
                  </a:lnTo>
                  <a:lnTo>
                    <a:pt x="588" y="297"/>
                  </a:lnTo>
                  <a:lnTo>
                    <a:pt x="599" y="273"/>
                  </a:lnTo>
                  <a:lnTo>
                    <a:pt x="668" y="226"/>
                  </a:lnTo>
                  <a:lnTo>
                    <a:pt x="655" y="221"/>
                  </a:lnTo>
                  <a:lnTo>
                    <a:pt x="667" y="219"/>
                  </a:lnTo>
                  <a:lnTo>
                    <a:pt x="657" y="204"/>
                  </a:lnTo>
                  <a:lnTo>
                    <a:pt x="660" y="190"/>
                  </a:lnTo>
                  <a:lnTo>
                    <a:pt x="646" y="180"/>
                  </a:lnTo>
                  <a:lnTo>
                    <a:pt x="660" y="187"/>
                  </a:lnTo>
                  <a:lnTo>
                    <a:pt x="655" y="170"/>
                  </a:lnTo>
                  <a:lnTo>
                    <a:pt x="665" y="165"/>
                  </a:lnTo>
                  <a:lnTo>
                    <a:pt x="667" y="202"/>
                  </a:lnTo>
                  <a:lnTo>
                    <a:pt x="677" y="180"/>
                  </a:lnTo>
                  <a:lnTo>
                    <a:pt x="671" y="163"/>
                  </a:lnTo>
                  <a:lnTo>
                    <a:pt x="678" y="173"/>
                  </a:lnTo>
                  <a:lnTo>
                    <a:pt x="692" y="143"/>
                  </a:lnTo>
                  <a:lnTo>
                    <a:pt x="747" y="130"/>
                  </a:lnTo>
                  <a:lnTo>
                    <a:pt x="733" y="121"/>
                  </a:lnTo>
                  <a:lnTo>
                    <a:pt x="743" y="98"/>
                  </a:lnTo>
                  <a:lnTo>
                    <a:pt x="785" y="81"/>
                  </a:lnTo>
                  <a:lnTo>
                    <a:pt x="786" y="72"/>
                  </a:lnTo>
                  <a:lnTo>
                    <a:pt x="776" y="64"/>
                  </a:lnTo>
                  <a:lnTo>
                    <a:pt x="776" y="42"/>
                  </a:lnTo>
                  <a:lnTo>
                    <a:pt x="753" y="35"/>
                  </a:lnTo>
                  <a:lnTo>
                    <a:pt x="736" y="71"/>
                  </a:lnTo>
                  <a:lnTo>
                    <a:pt x="667" y="84"/>
                  </a:lnTo>
                  <a:lnTo>
                    <a:pt x="662" y="100"/>
                  </a:lnTo>
                  <a:lnTo>
                    <a:pt x="622" y="106"/>
                  </a:lnTo>
                  <a:lnTo>
                    <a:pt x="625" y="111"/>
                  </a:lnTo>
                  <a:lnTo>
                    <a:pt x="585" y="133"/>
                  </a:lnTo>
                  <a:lnTo>
                    <a:pt x="568" y="132"/>
                  </a:lnTo>
                  <a:lnTo>
                    <a:pt x="567" y="126"/>
                  </a:lnTo>
                  <a:lnTo>
                    <a:pt x="570" y="119"/>
                  </a:lnTo>
                  <a:lnTo>
                    <a:pt x="574" y="114"/>
                  </a:lnTo>
                  <a:lnTo>
                    <a:pt x="576" y="108"/>
                  </a:lnTo>
                  <a:lnTo>
                    <a:pt x="570" y="91"/>
                  </a:lnTo>
                  <a:lnTo>
                    <a:pt x="556" y="98"/>
                  </a:lnTo>
                  <a:lnTo>
                    <a:pt x="561" y="71"/>
                  </a:lnTo>
                  <a:lnTo>
                    <a:pt x="540" y="64"/>
                  </a:lnTo>
                  <a:lnTo>
                    <a:pt x="524" y="81"/>
                  </a:lnTo>
                  <a:lnTo>
                    <a:pt x="518" y="127"/>
                  </a:lnTo>
                  <a:lnTo>
                    <a:pt x="505" y="128"/>
                  </a:lnTo>
                  <a:lnTo>
                    <a:pt x="501" y="107"/>
                  </a:lnTo>
                  <a:lnTo>
                    <a:pt x="511" y="72"/>
                  </a:lnTo>
                  <a:lnTo>
                    <a:pt x="502" y="78"/>
                  </a:lnTo>
                  <a:lnTo>
                    <a:pt x="519" y="60"/>
                  </a:lnTo>
                  <a:lnTo>
                    <a:pt x="555" y="59"/>
                  </a:lnTo>
                  <a:lnTo>
                    <a:pt x="549" y="50"/>
                  </a:lnTo>
                  <a:lnTo>
                    <a:pt x="546" y="50"/>
                  </a:lnTo>
                  <a:lnTo>
                    <a:pt x="493" y="45"/>
                  </a:lnTo>
                  <a:lnTo>
                    <a:pt x="502" y="34"/>
                  </a:lnTo>
                  <a:lnTo>
                    <a:pt x="469" y="49"/>
                  </a:lnTo>
                  <a:lnTo>
                    <a:pt x="444" y="49"/>
                  </a:lnTo>
                  <a:lnTo>
                    <a:pt x="475" y="25"/>
                  </a:lnTo>
                  <a:lnTo>
                    <a:pt x="410" y="12"/>
                  </a:lnTo>
                  <a:lnTo>
                    <a:pt x="402" y="0"/>
                  </a:lnTo>
                  <a:lnTo>
                    <a:pt x="401" y="8"/>
                  </a:lnTo>
                  <a:lnTo>
                    <a:pt x="25" y="8"/>
                  </a:lnTo>
                  <a:lnTo>
                    <a:pt x="33" y="23"/>
                  </a:lnTo>
                  <a:lnTo>
                    <a:pt x="24" y="35"/>
                  </a:lnTo>
                  <a:lnTo>
                    <a:pt x="27" y="22"/>
                  </a:lnTo>
                  <a:lnTo>
                    <a:pt x="0" y="21"/>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23" name="Rectangle 2222">
              <a:extLst>
                <a:ext uri="{FF2B5EF4-FFF2-40B4-BE49-F238E27FC236}">
                  <a16:creationId xmlns:a16="http://schemas.microsoft.com/office/drawing/2014/main" id="{590F4081-467B-459F-AB83-8B71E0CCC5E7}"/>
                </a:ext>
              </a:extLst>
            </p:cNvPr>
            <p:cNvSpPr/>
            <p:nvPr/>
          </p:nvSpPr>
          <p:spPr>
            <a:xfrm>
              <a:off x="2178895" y="4503581"/>
              <a:ext cx="71002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53%</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31" name="Group 30">
            <a:extLst>
              <a:ext uri="{FF2B5EF4-FFF2-40B4-BE49-F238E27FC236}">
                <a16:creationId xmlns:a16="http://schemas.microsoft.com/office/drawing/2014/main" id="{8E957CA0-8C57-46E6-9C14-C7E3E7B14168}"/>
              </a:ext>
            </a:extLst>
          </p:cNvPr>
          <p:cNvGrpSpPr/>
          <p:nvPr/>
        </p:nvGrpSpPr>
        <p:grpSpPr>
          <a:xfrm>
            <a:off x="2723044" y="3579917"/>
            <a:ext cx="1695252" cy="1140304"/>
            <a:chOff x="4196687" y="3916766"/>
            <a:chExt cx="2210496" cy="1270218"/>
          </a:xfrm>
        </p:grpSpPr>
        <p:grpSp>
          <p:nvGrpSpPr>
            <p:cNvPr id="2114" name="Group 2113">
              <a:extLst>
                <a:ext uri="{FF2B5EF4-FFF2-40B4-BE49-F238E27FC236}">
                  <a16:creationId xmlns:a16="http://schemas.microsoft.com/office/drawing/2014/main" id="{B985616C-4DD2-4B77-A0BC-5A86BD3FB67D}"/>
                </a:ext>
              </a:extLst>
            </p:cNvPr>
            <p:cNvGrpSpPr/>
            <p:nvPr/>
          </p:nvGrpSpPr>
          <p:grpSpPr>
            <a:xfrm>
              <a:off x="5305077" y="4100104"/>
              <a:ext cx="1102106" cy="1086880"/>
              <a:chOff x="4067935" y="2296277"/>
              <a:chExt cx="1159952" cy="1195812"/>
            </a:xfrm>
          </p:grpSpPr>
          <p:sp>
            <p:nvSpPr>
              <p:cNvPr id="2115" name="Freeform 595">
                <a:extLst>
                  <a:ext uri="{FF2B5EF4-FFF2-40B4-BE49-F238E27FC236}">
                    <a16:creationId xmlns:a16="http://schemas.microsoft.com/office/drawing/2014/main" id="{EE2D8F79-70F4-43B7-8988-435B204868BF}"/>
                  </a:ext>
                </a:extLst>
              </p:cNvPr>
              <p:cNvSpPr>
                <a:spLocks/>
              </p:cNvSpPr>
              <p:nvPr/>
            </p:nvSpPr>
            <p:spPr bwMode="auto">
              <a:xfrm>
                <a:off x="4705344" y="3229753"/>
                <a:ext cx="84561" cy="87446"/>
              </a:xfrm>
              <a:custGeom>
                <a:avLst/>
                <a:gdLst>
                  <a:gd name="T0" fmla="*/ 0 w 48"/>
                  <a:gd name="T1" fmla="*/ 20152825 h 49"/>
                  <a:gd name="T2" fmla="*/ 46584378 w 48"/>
                  <a:gd name="T3" fmla="*/ 18473316 h 49"/>
                  <a:gd name="T4" fmla="*/ 51574823 w 48"/>
                  <a:gd name="T5" fmla="*/ 0 h 49"/>
                  <a:gd name="T6" fmla="*/ 78194824 w 48"/>
                  <a:gd name="T7" fmla="*/ 48703209 h 49"/>
                  <a:gd name="T8" fmla="*/ 71540469 w 48"/>
                  <a:gd name="T9" fmla="*/ 75572772 h 49"/>
                  <a:gd name="T10" fmla="*/ 29946545 w 48"/>
                  <a:gd name="T11" fmla="*/ 80611301 h 49"/>
                  <a:gd name="T12" fmla="*/ 14973917 w 48"/>
                  <a:gd name="T13" fmla="*/ 75572772 h 49"/>
                  <a:gd name="T14" fmla="*/ 13310006 w 48"/>
                  <a:gd name="T15" fmla="*/ 48703209 h 49"/>
                  <a:gd name="T16" fmla="*/ 0 w 48"/>
                  <a:gd name="T17" fmla="*/ 21832340 h 49"/>
                  <a:gd name="T18" fmla="*/ 0 w 48"/>
                  <a:gd name="T19" fmla="*/ 20152825 h 49"/>
                  <a:gd name="T20" fmla="*/ 0 w 48"/>
                  <a:gd name="T21" fmla="*/ 20152825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16" name="Freeform 596">
                <a:extLst>
                  <a:ext uri="{FF2B5EF4-FFF2-40B4-BE49-F238E27FC236}">
                    <a16:creationId xmlns:a16="http://schemas.microsoft.com/office/drawing/2014/main" id="{1C18CB3E-9384-43B8-A00B-73BC76907CA6}"/>
                  </a:ext>
                </a:extLst>
              </p:cNvPr>
              <p:cNvSpPr>
                <a:spLocks/>
              </p:cNvSpPr>
              <p:nvPr/>
            </p:nvSpPr>
            <p:spPr bwMode="auto">
              <a:xfrm>
                <a:off x="4748707" y="3306269"/>
                <a:ext cx="43365" cy="85258"/>
              </a:xfrm>
              <a:custGeom>
                <a:avLst/>
                <a:gdLst>
                  <a:gd name="T0" fmla="*/ 0 w 25"/>
                  <a:gd name="T1" fmla="*/ 60733038 h 47"/>
                  <a:gd name="T2" fmla="*/ 0 w 25"/>
                  <a:gd name="T3" fmla="*/ 60733038 h 47"/>
                  <a:gd name="T4" fmla="*/ 1612900 w 25"/>
                  <a:gd name="T5" fmla="*/ 19087337 h 47"/>
                  <a:gd name="T6" fmla="*/ 19354799 w 25"/>
                  <a:gd name="T7" fmla="*/ 0 h 47"/>
                  <a:gd name="T8" fmla="*/ 38709598 w 25"/>
                  <a:gd name="T9" fmla="*/ 46850265 h 47"/>
                  <a:gd name="T10" fmla="*/ 20967704 w 25"/>
                  <a:gd name="T11" fmla="*/ 79820370 h 47"/>
                  <a:gd name="T12" fmla="*/ 0 w 25"/>
                  <a:gd name="T13" fmla="*/ 60733038 h 47"/>
                  <a:gd name="T14" fmla="*/ 0 w 25"/>
                  <a:gd name="T15" fmla="*/ 60733038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17" name="Freeform 597">
                <a:extLst>
                  <a:ext uri="{FF2B5EF4-FFF2-40B4-BE49-F238E27FC236}">
                    <a16:creationId xmlns:a16="http://schemas.microsoft.com/office/drawing/2014/main" id="{98CBF498-B7DD-4C27-A9CF-23B3DC05878B}"/>
                  </a:ext>
                </a:extLst>
              </p:cNvPr>
              <p:cNvSpPr>
                <a:spLocks/>
              </p:cNvSpPr>
              <p:nvPr/>
            </p:nvSpPr>
            <p:spPr bwMode="auto">
              <a:xfrm>
                <a:off x="4521046" y="3113889"/>
                <a:ext cx="177794" cy="76513"/>
              </a:xfrm>
              <a:custGeom>
                <a:avLst/>
                <a:gdLst>
                  <a:gd name="T0" fmla="*/ 0 w 105"/>
                  <a:gd name="T1" fmla="*/ 42239311 h 41"/>
                  <a:gd name="T2" fmla="*/ 0 w 105"/>
                  <a:gd name="T3" fmla="*/ 42239311 h 41"/>
                  <a:gd name="T4" fmla="*/ 1537305 w 105"/>
                  <a:gd name="T5" fmla="*/ 45911833 h 41"/>
                  <a:gd name="T6" fmla="*/ 3074610 w 105"/>
                  <a:gd name="T7" fmla="*/ 58766978 h 41"/>
                  <a:gd name="T8" fmla="*/ 19981242 w 105"/>
                  <a:gd name="T9" fmla="*/ 62440845 h 41"/>
                  <a:gd name="T10" fmla="*/ 53795752 w 105"/>
                  <a:gd name="T11" fmla="*/ 55094467 h 41"/>
                  <a:gd name="T12" fmla="*/ 89146332 w 105"/>
                  <a:gd name="T13" fmla="*/ 73459734 h 41"/>
                  <a:gd name="T14" fmla="*/ 138331392 w 105"/>
                  <a:gd name="T15" fmla="*/ 60604589 h 41"/>
                  <a:gd name="T16" fmla="*/ 159848693 w 105"/>
                  <a:gd name="T17" fmla="*/ 23874044 h 41"/>
                  <a:gd name="T18" fmla="*/ 152163412 w 105"/>
                  <a:gd name="T19" fmla="*/ 0 h 41"/>
                  <a:gd name="T20" fmla="*/ 89146332 w 105"/>
                  <a:gd name="T21" fmla="*/ 1836256 h 41"/>
                  <a:gd name="T22" fmla="*/ 70702380 w 105"/>
                  <a:gd name="T23" fmla="*/ 40403056 h 41"/>
                  <a:gd name="T24" fmla="*/ 0 w 105"/>
                  <a:gd name="T25" fmla="*/ 42239311 h 41"/>
                  <a:gd name="T26" fmla="*/ 0 w 105"/>
                  <a:gd name="T27" fmla="*/ 42239311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18" name="Freeform 598">
                <a:extLst>
                  <a:ext uri="{FF2B5EF4-FFF2-40B4-BE49-F238E27FC236}">
                    <a16:creationId xmlns:a16="http://schemas.microsoft.com/office/drawing/2014/main" id="{387E6207-A266-4B00-B7B1-CDF878010C2A}"/>
                  </a:ext>
                </a:extLst>
              </p:cNvPr>
              <p:cNvSpPr>
                <a:spLocks/>
              </p:cNvSpPr>
              <p:nvPr/>
            </p:nvSpPr>
            <p:spPr bwMode="auto">
              <a:xfrm>
                <a:off x="4369270" y="3030817"/>
                <a:ext cx="78057" cy="63397"/>
              </a:xfrm>
              <a:custGeom>
                <a:avLst/>
                <a:gdLst>
                  <a:gd name="T0" fmla="*/ 0 w 45"/>
                  <a:gd name="T1" fmla="*/ 11676657 h 33"/>
                  <a:gd name="T2" fmla="*/ 0 w 45"/>
                  <a:gd name="T3" fmla="*/ 11676657 h 33"/>
                  <a:gd name="T4" fmla="*/ 16128999 w 45"/>
                  <a:gd name="T5" fmla="*/ 1946109 h 33"/>
                  <a:gd name="T6" fmla="*/ 48387003 w 45"/>
                  <a:gd name="T7" fmla="*/ 0 h 33"/>
                  <a:gd name="T8" fmla="*/ 69354696 w 45"/>
                  <a:gd name="T9" fmla="*/ 25300818 h 33"/>
                  <a:gd name="T10" fmla="*/ 70967596 w 45"/>
                  <a:gd name="T11" fmla="*/ 44761905 h 33"/>
                  <a:gd name="T12" fmla="*/ 62903099 w 45"/>
                  <a:gd name="T13" fmla="*/ 62278289 h 33"/>
                  <a:gd name="T14" fmla="*/ 0 w 45"/>
                  <a:gd name="T15" fmla="*/ 11676657 h 33"/>
                  <a:gd name="T16" fmla="*/ 0 w 45"/>
                  <a:gd name="T17" fmla="*/ 1167665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19" name="Freeform 599">
                <a:extLst>
                  <a:ext uri="{FF2B5EF4-FFF2-40B4-BE49-F238E27FC236}">
                    <a16:creationId xmlns:a16="http://schemas.microsoft.com/office/drawing/2014/main" id="{225D61DE-4A6A-41ED-A0EC-0C60077F5AAB}"/>
                  </a:ext>
                </a:extLst>
              </p:cNvPr>
              <p:cNvSpPr>
                <a:spLocks/>
              </p:cNvSpPr>
              <p:nvPr/>
            </p:nvSpPr>
            <p:spPr bwMode="auto">
              <a:xfrm>
                <a:off x="4822427" y="3258174"/>
                <a:ext cx="147440" cy="85258"/>
              </a:xfrm>
              <a:custGeom>
                <a:avLst/>
                <a:gdLst>
                  <a:gd name="T0" fmla="*/ 0 w 86"/>
                  <a:gd name="T1" fmla="*/ 53237874 h 48"/>
                  <a:gd name="T2" fmla="*/ 0 w 86"/>
                  <a:gd name="T3" fmla="*/ 53237874 h 48"/>
                  <a:gd name="T4" fmla="*/ 7877839 w 86"/>
                  <a:gd name="T5" fmla="*/ 0 h 48"/>
                  <a:gd name="T6" fmla="*/ 133927029 w 86"/>
                  <a:gd name="T7" fmla="*/ 11645907 h 48"/>
                  <a:gd name="T8" fmla="*/ 110292264 w 86"/>
                  <a:gd name="T9" fmla="*/ 44918452 h 48"/>
                  <a:gd name="T10" fmla="*/ 119746672 w 86"/>
                  <a:gd name="T11" fmla="*/ 63219891 h 48"/>
                  <a:gd name="T12" fmla="*/ 86658754 w 86"/>
                  <a:gd name="T13" fmla="*/ 64883776 h 48"/>
                  <a:gd name="T14" fmla="*/ 66175857 w 86"/>
                  <a:gd name="T15" fmla="*/ 78192272 h 48"/>
                  <a:gd name="T16" fmla="*/ 12605046 w 86"/>
                  <a:gd name="T17" fmla="*/ 78192272 h 48"/>
                  <a:gd name="T18" fmla="*/ 0 w 86"/>
                  <a:gd name="T19" fmla="*/ 53237874 h 48"/>
                  <a:gd name="T20" fmla="*/ 0 w 86"/>
                  <a:gd name="T21" fmla="*/ 53237874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20" name="Freeform 600">
                <a:extLst>
                  <a:ext uri="{FF2B5EF4-FFF2-40B4-BE49-F238E27FC236}">
                    <a16:creationId xmlns:a16="http://schemas.microsoft.com/office/drawing/2014/main" id="{AB97E9F2-C681-4D40-A8CE-4A3C960E4994}"/>
                  </a:ext>
                </a:extLst>
              </p:cNvPr>
              <p:cNvSpPr>
                <a:spLocks/>
              </p:cNvSpPr>
              <p:nvPr/>
            </p:nvSpPr>
            <p:spPr bwMode="auto">
              <a:xfrm>
                <a:off x="4690167" y="3089841"/>
                <a:ext cx="134431" cy="61211"/>
              </a:xfrm>
              <a:custGeom>
                <a:avLst/>
                <a:gdLst>
                  <a:gd name="T0" fmla="*/ 0 w 79"/>
                  <a:gd name="T1" fmla="*/ 25637190 h 34"/>
                  <a:gd name="T2" fmla="*/ 7760624 w 79"/>
                  <a:gd name="T3" fmla="*/ 47856961 h 34"/>
                  <a:gd name="T4" fmla="*/ 37253235 w 79"/>
                  <a:gd name="T5" fmla="*/ 56403123 h 34"/>
                  <a:gd name="T6" fmla="*/ 85373103 w 79"/>
                  <a:gd name="T7" fmla="*/ 34183352 h 34"/>
                  <a:gd name="T8" fmla="*/ 114865707 w 79"/>
                  <a:gd name="T9" fmla="*/ 39310788 h 34"/>
                  <a:gd name="T10" fmla="*/ 121073955 w 79"/>
                  <a:gd name="T11" fmla="*/ 17092330 h 34"/>
                  <a:gd name="T12" fmla="*/ 68298222 w 79"/>
                  <a:gd name="T13" fmla="*/ 11963587 h 34"/>
                  <a:gd name="T14" fmla="*/ 37253235 w 79"/>
                  <a:gd name="T15" fmla="*/ 0 h 34"/>
                  <a:gd name="T16" fmla="*/ 1552374 w 79"/>
                  <a:gd name="T17" fmla="*/ 23928480 h 34"/>
                  <a:gd name="T18" fmla="*/ 0 w 79"/>
                  <a:gd name="T19" fmla="*/ 25637190 h 34"/>
                  <a:gd name="T20" fmla="*/ 0 w 79"/>
                  <a:gd name="T21" fmla="*/ 2563719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21" name="Group 167">
                <a:extLst>
                  <a:ext uri="{FF2B5EF4-FFF2-40B4-BE49-F238E27FC236}">
                    <a16:creationId xmlns:a16="http://schemas.microsoft.com/office/drawing/2014/main" id="{3DB2B73E-E83C-4BCC-BFA2-FD31550D0F85}"/>
                  </a:ext>
                </a:extLst>
              </p:cNvPr>
              <p:cNvGrpSpPr>
                <a:grpSpLocks/>
              </p:cNvGrpSpPr>
              <p:nvPr/>
            </p:nvGrpSpPr>
            <p:grpSpPr bwMode="auto">
              <a:xfrm>
                <a:off x="4490690" y="2820948"/>
                <a:ext cx="106243" cy="100561"/>
                <a:chOff x="3191" y="2547"/>
                <a:chExt cx="63" cy="55"/>
              </a:xfrm>
              <a:solidFill>
                <a:schemeClr val="bg1">
                  <a:lumMod val="85000"/>
                </a:schemeClr>
              </a:solidFill>
            </p:grpSpPr>
            <p:sp>
              <p:nvSpPr>
                <p:cNvPr id="2162" name="Freeform 708">
                  <a:extLst>
                    <a:ext uri="{FF2B5EF4-FFF2-40B4-BE49-F238E27FC236}">
                      <a16:creationId xmlns:a16="http://schemas.microsoft.com/office/drawing/2014/main" id="{3A14392E-0A39-4DF6-A69F-691135341C00}"/>
                    </a:ext>
                  </a:extLst>
                </p:cNvPr>
                <p:cNvSpPr>
                  <a:spLocks/>
                </p:cNvSpPr>
                <p:nvPr/>
              </p:nvSpPr>
              <p:spPr bwMode="auto">
                <a:xfrm>
                  <a:off x="3191" y="2547"/>
                  <a:ext cx="37" cy="55"/>
                </a:xfrm>
                <a:custGeom>
                  <a:avLst/>
                  <a:gdLst>
                    <a:gd name="T0" fmla="*/ 0 w 37"/>
                    <a:gd name="T1" fmla="*/ 41 h 55"/>
                    <a:gd name="T2" fmla="*/ 0 w 37"/>
                    <a:gd name="T3" fmla="*/ 41 h 55"/>
                    <a:gd name="T4" fmla="*/ 3 w 37"/>
                    <a:gd name="T5" fmla="*/ 15 h 55"/>
                    <a:gd name="T6" fmla="*/ 31 w 37"/>
                    <a:gd name="T7" fmla="*/ 0 h 55"/>
                    <a:gd name="T8" fmla="*/ 26 w 37"/>
                    <a:gd name="T9" fmla="*/ 21 h 55"/>
                    <a:gd name="T10" fmla="*/ 36 w 37"/>
                    <a:gd name="T11" fmla="*/ 27 h 55"/>
                    <a:gd name="T12" fmla="*/ 18 w 37"/>
                    <a:gd name="T13" fmla="*/ 39 h 55"/>
                    <a:gd name="T14" fmla="*/ 18 w 37"/>
                    <a:gd name="T15" fmla="*/ 54 h 55"/>
                    <a:gd name="T16" fmla="*/ 7 w 37"/>
                    <a:gd name="T17" fmla="*/ 54 h 55"/>
                    <a:gd name="T18" fmla="*/ 0 w 37"/>
                    <a:gd name="T19" fmla="*/ 41 h 55"/>
                    <a:gd name="T20" fmla="*/ 0 w 37"/>
                    <a:gd name="T21" fmla="*/ 41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63" name="Freeform 709">
                  <a:extLst>
                    <a:ext uri="{FF2B5EF4-FFF2-40B4-BE49-F238E27FC236}">
                      <a16:creationId xmlns:a16="http://schemas.microsoft.com/office/drawing/2014/main" id="{37B807A6-631F-46E4-9ABE-4243196AE4FA}"/>
                    </a:ext>
                  </a:extLst>
                </p:cNvPr>
                <p:cNvSpPr>
                  <a:spLocks/>
                </p:cNvSpPr>
                <p:nvPr/>
              </p:nvSpPr>
              <p:spPr bwMode="auto">
                <a:xfrm>
                  <a:off x="3216" y="2588"/>
                  <a:ext cx="13" cy="7"/>
                </a:xfrm>
                <a:custGeom>
                  <a:avLst/>
                  <a:gdLst>
                    <a:gd name="T0" fmla="*/ 0 w 13"/>
                    <a:gd name="T1" fmla="*/ 6 h 7"/>
                    <a:gd name="T2" fmla="*/ 0 w 13"/>
                    <a:gd name="T3" fmla="*/ 6 h 7"/>
                    <a:gd name="T4" fmla="*/ 10 w 13"/>
                    <a:gd name="T5" fmla="*/ 0 h 7"/>
                    <a:gd name="T6" fmla="*/ 12 w 13"/>
                    <a:gd name="T7" fmla="*/ 4 h 7"/>
                    <a:gd name="T8" fmla="*/ 0 w 13"/>
                    <a:gd name="T9" fmla="*/ 6 h 7"/>
                    <a:gd name="T10" fmla="*/ 0 w 13"/>
                    <a:gd name="T11" fmla="*/ 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64" name="Freeform 710">
                  <a:extLst>
                    <a:ext uri="{FF2B5EF4-FFF2-40B4-BE49-F238E27FC236}">
                      <a16:creationId xmlns:a16="http://schemas.microsoft.com/office/drawing/2014/main" id="{78EF21BD-9102-4A42-B819-4CE666A21314}"/>
                    </a:ext>
                  </a:extLst>
                </p:cNvPr>
                <p:cNvSpPr>
                  <a:spLocks/>
                </p:cNvSpPr>
                <p:nvPr/>
              </p:nvSpPr>
              <p:spPr bwMode="auto">
                <a:xfrm>
                  <a:off x="3232" y="2576"/>
                  <a:ext cx="22" cy="24"/>
                </a:xfrm>
                <a:custGeom>
                  <a:avLst/>
                  <a:gdLst>
                    <a:gd name="T0" fmla="*/ 0 w 22"/>
                    <a:gd name="T1" fmla="*/ 12 h 24"/>
                    <a:gd name="T2" fmla="*/ 0 w 22"/>
                    <a:gd name="T3" fmla="*/ 12 h 24"/>
                    <a:gd name="T4" fmla="*/ 16 w 22"/>
                    <a:gd name="T5" fmla="*/ 23 h 24"/>
                    <a:gd name="T6" fmla="*/ 21 w 22"/>
                    <a:gd name="T7" fmla="*/ 11 h 24"/>
                    <a:gd name="T8" fmla="*/ 17 w 22"/>
                    <a:gd name="T9" fmla="*/ 0 h 24"/>
                    <a:gd name="T10" fmla="*/ 0 w 22"/>
                    <a:gd name="T11" fmla="*/ 12 h 24"/>
                    <a:gd name="T12" fmla="*/ 0 w 22"/>
                    <a:gd name="T13" fmla="*/ 12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22" name="Freeform 602">
                <a:extLst>
                  <a:ext uri="{FF2B5EF4-FFF2-40B4-BE49-F238E27FC236}">
                    <a16:creationId xmlns:a16="http://schemas.microsoft.com/office/drawing/2014/main" id="{6160933C-725B-43CE-8C46-DBA1CBCB0724}"/>
                  </a:ext>
                </a:extLst>
              </p:cNvPr>
              <p:cNvSpPr>
                <a:spLocks/>
              </p:cNvSpPr>
              <p:nvPr/>
            </p:nvSpPr>
            <p:spPr bwMode="auto">
              <a:xfrm>
                <a:off x="4781233" y="2342185"/>
                <a:ext cx="253682" cy="404434"/>
              </a:xfrm>
              <a:custGeom>
                <a:avLst/>
                <a:gdLst>
                  <a:gd name="T0" fmla="*/ 0 w 149"/>
                  <a:gd name="T1" fmla="*/ 39536435 h 224"/>
                  <a:gd name="T2" fmla="*/ 0 w 149"/>
                  <a:gd name="T3" fmla="*/ 39536435 h 224"/>
                  <a:gd name="T4" fmla="*/ 15539579 w 149"/>
                  <a:gd name="T5" fmla="*/ 27504408 h 224"/>
                  <a:gd name="T6" fmla="*/ 38847698 w 149"/>
                  <a:gd name="T7" fmla="*/ 51569784 h 224"/>
                  <a:gd name="T8" fmla="*/ 83910746 w 149"/>
                  <a:gd name="T9" fmla="*/ 55007506 h 224"/>
                  <a:gd name="T10" fmla="*/ 108773316 w 149"/>
                  <a:gd name="T11" fmla="*/ 41256607 h 224"/>
                  <a:gd name="T12" fmla="*/ 116543103 w 149"/>
                  <a:gd name="T13" fmla="*/ 8595619 h 224"/>
                  <a:gd name="T14" fmla="*/ 158498456 w 149"/>
                  <a:gd name="T15" fmla="*/ 0 h 224"/>
                  <a:gd name="T16" fmla="*/ 180253400 w 149"/>
                  <a:gd name="T17" fmla="*/ 12033343 h 224"/>
                  <a:gd name="T18" fmla="*/ 177144488 w 149"/>
                  <a:gd name="T19" fmla="*/ 39536435 h 224"/>
                  <a:gd name="T20" fmla="*/ 169375947 w 149"/>
                  <a:gd name="T21" fmla="*/ 67040844 h 224"/>
                  <a:gd name="T22" fmla="*/ 198899392 w 149"/>
                  <a:gd name="T23" fmla="*/ 99701845 h 224"/>
                  <a:gd name="T24" fmla="*/ 181806609 w 149"/>
                  <a:gd name="T25" fmla="*/ 123768522 h 224"/>
                  <a:gd name="T26" fmla="*/ 203561514 w 149"/>
                  <a:gd name="T27" fmla="*/ 166742669 h 224"/>
                  <a:gd name="T28" fmla="*/ 194238517 w 149"/>
                  <a:gd name="T29" fmla="*/ 204561585 h 224"/>
                  <a:gd name="T30" fmla="*/ 229977293 w 149"/>
                  <a:gd name="T31" fmla="*/ 283635746 h 224"/>
                  <a:gd name="T32" fmla="*/ 149174213 w 149"/>
                  <a:gd name="T33" fmla="*/ 359270956 h 224"/>
                  <a:gd name="T34" fmla="*/ 51278369 w 149"/>
                  <a:gd name="T35" fmla="*/ 383337633 h 224"/>
                  <a:gd name="T36" fmla="*/ 46617494 w 149"/>
                  <a:gd name="T37" fmla="*/ 367866572 h 224"/>
                  <a:gd name="T38" fmla="*/ 15539579 w 149"/>
                  <a:gd name="T39" fmla="*/ 357552095 h 224"/>
                  <a:gd name="T40" fmla="*/ 10877457 w 149"/>
                  <a:gd name="T41" fmla="*/ 281916885 h 224"/>
                  <a:gd name="T42" fmla="*/ 104111194 w 149"/>
                  <a:gd name="T43" fmla="*/ 201123863 h 224"/>
                  <a:gd name="T44" fmla="*/ 73033274 w 149"/>
                  <a:gd name="T45" fmla="*/ 161586086 h 224"/>
                  <a:gd name="T46" fmla="*/ 62155821 w 149"/>
                  <a:gd name="T47" fmla="*/ 80793043 h 224"/>
                  <a:gd name="T48" fmla="*/ 0 w 149"/>
                  <a:gd name="T49" fmla="*/ 39536435 h 224"/>
                  <a:gd name="T50" fmla="*/ 0 w 149"/>
                  <a:gd name="T51" fmla="*/ 39536435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23" name="Group 172">
                <a:extLst>
                  <a:ext uri="{FF2B5EF4-FFF2-40B4-BE49-F238E27FC236}">
                    <a16:creationId xmlns:a16="http://schemas.microsoft.com/office/drawing/2014/main" id="{26F32DF9-5F95-4E2D-9597-D769425760C4}"/>
                  </a:ext>
                </a:extLst>
              </p:cNvPr>
              <p:cNvGrpSpPr>
                <a:grpSpLocks/>
              </p:cNvGrpSpPr>
              <p:nvPr/>
            </p:nvGrpSpPr>
            <p:grpSpPr bwMode="auto">
              <a:xfrm>
                <a:off x="4195813" y="3043955"/>
                <a:ext cx="325233" cy="299500"/>
                <a:chOff x="3019" y="2670"/>
                <a:chExt cx="190" cy="167"/>
              </a:xfrm>
              <a:solidFill>
                <a:schemeClr val="bg1">
                  <a:lumMod val="85000"/>
                </a:schemeClr>
              </a:solidFill>
            </p:grpSpPr>
            <p:sp>
              <p:nvSpPr>
                <p:cNvPr id="2160" name="Freeform 706">
                  <a:extLst>
                    <a:ext uri="{FF2B5EF4-FFF2-40B4-BE49-F238E27FC236}">
                      <a16:creationId xmlns:a16="http://schemas.microsoft.com/office/drawing/2014/main" id="{074C5F67-D35B-4AA7-A581-A3A4F399B130}"/>
                    </a:ext>
                  </a:extLst>
                </p:cNvPr>
                <p:cNvSpPr>
                  <a:spLocks/>
                </p:cNvSpPr>
                <p:nvPr/>
              </p:nvSpPr>
              <p:spPr bwMode="auto">
                <a:xfrm>
                  <a:off x="3019" y="2670"/>
                  <a:ext cx="172" cy="150"/>
                </a:xfrm>
                <a:custGeom>
                  <a:avLst/>
                  <a:gdLst>
                    <a:gd name="T0" fmla="*/ 0 w 172"/>
                    <a:gd name="T1" fmla="*/ 45 h 150"/>
                    <a:gd name="T2" fmla="*/ 0 w 172"/>
                    <a:gd name="T3" fmla="*/ 45 h 150"/>
                    <a:gd name="T4" fmla="*/ 5 w 172"/>
                    <a:gd name="T5" fmla="*/ 58 h 150"/>
                    <a:gd name="T6" fmla="*/ 41 w 172"/>
                    <a:gd name="T7" fmla="*/ 67 h 150"/>
                    <a:gd name="T8" fmla="*/ 35 w 172"/>
                    <a:gd name="T9" fmla="*/ 75 h 150"/>
                    <a:gd name="T10" fmla="*/ 48 w 172"/>
                    <a:gd name="T11" fmla="*/ 84 h 150"/>
                    <a:gd name="T12" fmla="*/ 53 w 172"/>
                    <a:gd name="T13" fmla="*/ 101 h 150"/>
                    <a:gd name="T14" fmla="*/ 38 w 172"/>
                    <a:gd name="T15" fmla="*/ 133 h 150"/>
                    <a:gd name="T16" fmla="*/ 81 w 172"/>
                    <a:gd name="T17" fmla="*/ 145 h 150"/>
                    <a:gd name="T18" fmla="*/ 85 w 172"/>
                    <a:gd name="T19" fmla="*/ 147 h 150"/>
                    <a:gd name="T20" fmla="*/ 105 w 172"/>
                    <a:gd name="T21" fmla="*/ 149 h 150"/>
                    <a:gd name="T22" fmla="*/ 105 w 172"/>
                    <a:gd name="T23" fmla="*/ 137 h 150"/>
                    <a:gd name="T24" fmla="*/ 117 w 172"/>
                    <a:gd name="T25" fmla="*/ 130 h 150"/>
                    <a:gd name="T26" fmla="*/ 145 w 172"/>
                    <a:gd name="T27" fmla="*/ 138 h 150"/>
                    <a:gd name="T28" fmla="*/ 163 w 172"/>
                    <a:gd name="T29" fmla="*/ 125 h 150"/>
                    <a:gd name="T30" fmla="*/ 153 w 172"/>
                    <a:gd name="T31" fmla="*/ 107 h 150"/>
                    <a:gd name="T32" fmla="*/ 157 w 172"/>
                    <a:gd name="T33" fmla="*/ 90 h 150"/>
                    <a:gd name="T34" fmla="*/ 143 w 172"/>
                    <a:gd name="T35" fmla="*/ 80 h 150"/>
                    <a:gd name="T36" fmla="*/ 163 w 172"/>
                    <a:gd name="T37" fmla="*/ 60 h 150"/>
                    <a:gd name="T38" fmla="*/ 171 w 172"/>
                    <a:gd name="T39" fmla="*/ 38 h 150"/>
                    <a:gd name="T40" fmla="*/ 146 w 172"/>
                    <a:gd name="T41" fmla="*/ 28 h 150"/>
                    <a:gd name="T42" fmla="*/ 139 w 172"/>
                    <a:gd name="T43" fmla="*/ 26 h 150"/>
                    <a:gd name="T44" fmla="*/ 100 w 172"/>
                    <a:gd name="T45" fmla="*/ 0 h 150"/>
                    <a:gd name="T46" fmla="*/ 86 w 172"/>
                    <a:gd name="T47" fmla="*/ 4 h 150"/>
                    <a:gd name="T48" fmla="*/ 71 w 172"/>
                    <a:gd name="T49" fmla="*/ 29 h 150"/>
                    <a:gd name="T50" fmla="*/ 38 w 172"/>
                    <a:gd name="T51" fmla="*/ 25 h 150"/>
                    <a:gd name="T52" fmla="*/ 43 w 172"/>
                    <a:gd name="T53" fmla="*/ 44 h 150"/>
                    <a:gd name="T54" fmla="*/ 0 w 172"/>
                    <a:gd name="T55" fmla="*/ 45 h 150"/>
                    <a:gd name="T56" fmla="*/ 0 w 172"/>
                    <a:gd name="T57" fmla="*/ 45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61" name="Freeform 707">
                  <a:extLst>
                    <a:ext uri="{FF2B5EF4-FFF2-40B4-BE49-F238E27FC236}">
                      <a16:creationId xmlns:a16="http://schemas.microsoft.com/office/drawing/2014/main" id="{36D08ADD-7B45-4BFF-82C1-0858614895CD}"/>
                    </a:ext>
                  </a:extLst>
                </p:cNvPr>
                <p:cNvSpPr>
                  <a:spLocks/>
                </p:cNvSpPr>
                <p:nvPr/>
              </p:nvSpPr>
              <p:spPr bwMode="auto">
                <a:xfrm>
                  <a:off x="3198" y="2808"/>
                  <a:ext cx="11" cy="29"/>
                </a:xfrm>
                <a:custGeom>
                  <a:avLst/>
                  <a:gdLst>
                    <a:gd name="T0" fmla="*/ 0 w 11"/>
                    <a:gd name="T1" fmla="*/ 14 h 29"/>
                    <a:gd name="T2" fmla="*/ 0 w 11"/>
                    <a:gd name="T3" fmla="*/ 14 h 29"/>
                    <a:gd name="T4" fmla="*/ 9 w 11"/>
                    <a:gd name="T5" fmla="*/ 28 h 29"/>
                    <a:gd name="T6" fmla="*/ 10 w 11"/>
                    <a:gd name="T7" fmla="*/ 0 h 29"/>
                    <a:gd name="T8" fmla="*/ 0 w 11"/>
                    <a:gd name="T9" fmla="*/ 14 h 29"/>
                    <a:gd name="T10" fmla="*/ 0 w 11"/>
                    <a:gd name="T11" fmla="*/ 14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24" name="Freeform 604">
                <a:extLst>
                  <a:ext uri="{FF2B5EF4-FFF2-40B4-BE49-F238E27FC236}">
                    <a16:creationId xmlns:a16="http://schemas.microsoft.com/office/drawing/2014/main" id="{5DD03B70-128F-4842-8991-1407F8764716}"/>
                  </a:ext>
                </a:extLst>
              </p:cNvPr>
              <p:cNvSpPr>
                <a:spLocks/>
              </p:cNvSpPr>
              <p:nvPr/>
            </p:nvSpPr>
            <p:spPr bwMode="auto">
              <a:xfrm>
                <a:off x="4442989" y="2919323"/>
                <a:ext cx="197307" cy="238289"/>
              </a:xfrm>
              <a:custGeom>
                <a:avLst/>
                <a:gdLst>
                  <a:gd name="T0" fmla="*/ 0 w 119"/>
                  <a:gd name="T1" fmla="*/ 91405696 h 133"/>
                  <a:gd name="T2" fmla="*/ 0 w 119"/>
                  <a:gd name="T3" fmla="*/ 91405696 h 133"/>
                  <a:gd name="T4" fmla="*/ 0 w 119"/>
                  <a:gd name="T5" fmla="*/ 128645278 h 133"/>
                  <a:gd name="T6" fmla="*/ 1473755 w 119"/>
                  <a:gd name="T7" fmla="*/ 145571769 h 133"/>
                  <a:gd name="T8" fmla="*/ 4421266 w 119"/>
                  <a:gd name="T9" fmla="*/ 164192211 h 133"/>
                  <a:gd name="T10" fmla="*/ 41263940 w 119"/>
                  <a:gd name="T11" fmla="*/ 181118743 h 133"/>
                  <a:gd name="T12" fmla="*/ 29473892 w 119"/>
                  <a:gd name="T13" fmla="*/ 218358325 h 133"/>
                  <a:gd name="T14" fmla="*/ 69264067 w 119"/>
                  <a:gd name="T15" fmla="*/ 223436272 h 133"/>
                  <a:gd name="T16" fmla="*/ 137055594 w 119"/>
                  <a:gd name="T17" fmla="*/ 221743623 h 133"/>
                  <a:gd name="T18" fmla="*/ 154739438 w 119"/>
                  <a:gd name="T19" fmla="*/ 186196690 h 133"/>
                  <a:gd name="T20" fmla="*/ 119370536 w 119"/>
                  <a:gd name="T21" fmla="*/ 140493822 h 133"/>
                  <a:gd name="T22" fmla="*/ 162108250 w 119"/>
                  <a:gd name="T23" fmla="*/ 115104085 h 133"/>
                  <a:gd name="T24" fmla="*/ 173898288 w 119"/>
                  <a:gd name="T25" fmla="*/ 123567330 h 133"/>
                  <a:gd name="T26" fmla="*/ 162108250 w 119"/>
                  <a:gd name="T27" fmla="*/ 33854294 h 133"/>
                  <a:gd name="T28" fmla="*/ 129686820 w 119"/>
                  <a:gd name="T29" fmla="*/ 11848549 h 133"/>
                  <a:gd name="T30" fmla="*/ 94317918 w 119"/>
                  <a:gd name="T31" fmla="*/ 27083697 h 133"/>
                  <a:gd name="T32" fmla="*/ 100212937 w 119"/>
                  <a:gd name="T33" fmla="*/ 16926496 h 133"/>
                  <a:gd name="T34" fmla="*/ 69264067 w 119"/>
                  <a:gd name="T35" fmla="*/ 0 h 133"/>
                  <a:gd name="T36" fmla="*/ 53053978 w 119"/>
                  <a:gd name="T37" fmla="*/ 0 h 133"/>
                  <a:gd name="T38" fmla="*/ 53053978 w 119"/>
                  <a:gd name="T39" fmla="*/ 49088146 h 133"/>
                  <a:gd name="T40" fmla="*/ 33895156 w 119"/>
                  <a:gd name="T41" fmla="*/ 35546943 h 133"/>
                  <a:gd name="T42" fmla="*/ 23578873 w 119"/>
                  <a:gd name="T43" fmla="*/ 50780795 h 133"/>
                  <a:gd name="T44" fmla="*/ 20632577 w 119"/>
                  <a:gd name="T45" fmla="*/ 81249781 h 133"/>
                  <a:gd name="T46" fmla="*/ 0 w 119"/>
                  <a:gd name="T47" fmla="*/ 91405696 h 133"/>
                  <a:gd name="T48" fmla="*/ 0 w 119"/>
                  <a:gd name="T49" fmla="*/ 9140569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25" name="Freeform 606">
                <a:extLst>
                  <a:ext uri="{FF2B5EF4-FFF2-40B4-BE49-F238E27FC236}">
                    <a16:creationId xmlns:a16="http://schemas.microsoft.com/office/drawing/2014/main" id="{443E36DC-1B34-47E2-A497-4F4C53D722E6}"/>
                  </a:ext>
                </a:extLst>
              </p:cNvPr>
              <p:cNvSpPr>
                <a:spLocks/>
              </p:cNvSpPr>
              <p:nvPr/>
            </p:nvSpPr>
            <p:spPr bwMode="auto">
              <a:xfrm>
                <a:off x="4672821" y="3127006"/>
                <a:ext cx="160450" cy="85258"/>
              </a:xfrm>
              <a:custGeom>
                <a:avLst/>
                <a:gdLst>
                  <a:gd name="T0" fmla="*/ 0 w 93"/>
                  <a:gd name="T1" fmla="*/ 44700470 h 49"/>
                  <a:gd name="T2" fmla="*/ 0 w 93"/>
                  <a:gd name="T3" fmla="*/ 44700470 h 49"/>
                  <a:gd name="T4" fmla="*/ 22337937 w 93"/>
                  <a:gd name="T5" fmla="*/ 12771562 h 49"/>
                  <a:gd name="T6" fmla="*/ 52655329 w 93"/>
                  <a:gd name="T7" fmla="*/ 20754422 h 49"/>
                  <a:gd name="T8" fmla="*/ 102118623 w 93"/>
                  <a:gd name="T9" fmla="*/ 0 h 49"/>
                  <a:gd name="T10" fmla="*/ 132434743 w 93"/>
                  <a:gd name="T11" fmla="*/ 4789967 h 49"/>
                  <a:gd name="T12" fmla="*/ 146795741 w 93"/>
                  <a:gd name="T13" fmla="*/ 15964451 h 49"/>
                  <a:gd name="T14" fmla="*/ 90949660 w 93"/>
                  <a:gd name="T15" fmla="*/ 67050695 h 49"/>
                  <a:gd name="T16" fmla="*/ 43081751 w 93"/>
                  <a:gd name="T17" fmla="*/ 76629363 h 49"/>
                  <a:gd name="T18" fmla="*/ 0 w 93"/>
                  <a:gd name="T19" fmla="*/ 44700470 h 49"/>
                  <a:gd name="T20" fmla="*/ 0 w 93"/>
                  <a:gd name="T21" fmla="*/ 4470047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26" name="Group 180">
                <a:extLst>
                  <a:ext uri="{FF2B5EF4-FFF2-40B4-BE49-F238E27FC236}">
                    <a16:creationId xmlns:a16="http://schemas.microsoft.com/office/drawing/2014/main" id="{3F8DB8F7-3962-449B-9471-57720D2B838E}"/>
                  </a:ext>
                </a:extLst>
              </p:cNvPr>
              <p:cNvGrpSpPr>
                <a:grpSpLocks/>
              </p:cNvGrpSpPr>
              <p:nvPr/>
            </p:nvGrpSpPr>
            <p:grpSpPr bwMode="auto">
              <a:xfrm>
                <a:off x="4458166" y="3170729"/>
                <a:ext cx="275364" cy="308243"/>
                <a:chOff x="3172" y="2740"/>
                <a:chExt cx="161" cy="170"/>
              </a:xfrm>
              <a:solidFill>
                <a:schemeClr val="bg1">
                  <a:lumMod val="85000"/>
                </a:schemeClr>
              </a:solidFill>
            </p:grpSpPr>
            <p:sp>
              <p:nvSpPr>
                <p:cNvPr id="2157" name="Freeform 701">
                  <a:extLst>
                    <a:ext uri="{FF2B5EF4-FFF2-40B4-BE49-F238E27FC236}">
                      <a16:creationId xmlns:a16="http://schemas.microsoft.com/office/drawing/2014/main" id="{4D40250A-7836-4369-A0A6-F4CC5CA0717B}"/>
                    </a:ext>
                  </a:extLst>
                </p:cNvPr>
                <p:cNvSpPr>
                  <a:spLocks/>
                </p:cNvSpPr>
                <p:nvPr/>
              </p:nvSpPr>
              <p:spPr bwMode="auto">
                <a:xfrm>
                  <a:off x="3172" y="2740"/>
                  <a:ext cx="161" cy="151"/>
                </a:xfrm>
                <a:custGeom>
                  <a:avLst/>
                  <a:gdLst>
                    <a:gd name="T0" fmla="*/ 0 w 161"/>
                    <a:gd name="T1" fmla="*/ 37 h 151"/>
                    <a:gd name="T2" fmla="*/ 0 w 161"/>
                    <a:gd name="T3" fmla="*/ 37 h 151"/>
                    <a:gd name="T4" fmla="*/ 4 w 161"/>
                    <a:gd name="T5" fmla="*/ 20 h 151"/>
                    <a:gd name="T6" fmla="*/ 23 w 161"/>
                    <a:gd name="T7" fmla="*/ 11 h 151"/>
                    <a:gd name="T8" fmla="*/ 31 w 161"/>
                    <a:gd name="T9" fmla="*/ 19 h 151"/>
                    <a:gd name="T10" fmla="*/ 50 w 161"/>
                    <a:gd name="T11" fmla="*/ 4 h 151"/>
                    <a:gd name="T12" fmla="*/ 72 w 161"/>
                    <a:gd name="T13" fmla="*/ 0 h 151"/>
                    <a:gd name="T14" fmla="*/ 95 w 161"/>
                    <a:gd name="T15" fmla="*/ 10 h 151"/>
                    <a:gd name="T16" fmla="*/ 95 w 161"/>
                    <a:gd name="T17" fmla="*/ 27 h 151"/>
                    <a:gd name="T18" fmla="*/ 76 w 161"/>
                    <a:gd name="T19" fmla="*/ 29 h 151"/>
                    <a:gd name="T20" fmla="*/ 78 w 161"/>
                    <a:gd name="T21" fmla="*/ 50 h 151"/>
                    <a:gd name="T22" fmla="*/ 108 w 161"/>
                    <a:gd name="T23" fmla="*/ 83 h 151"/>
                    <a:gd name="T24" fmla="*/ 127 w 161"/>
                    <a:gd name="T25" fmla="*/ 86 h 151"/>
                    <a:gd name="T26" fmla="*/ 126 w 161"/>
                    <a:gd name="T27" fmla="*/ 93 h 151"/>
                    <a:gd name="T28" fmla="*/ 160 w 161"/>
                    <a:gd name="T29" fmla="*/ 115 h 151"/>
                    <a:gd name="T30" fmla="*/ 136 w 161"/>
                    <a:gd name="T31" fmla="*/ 112 h 151"/>
                    <a:gd name="T32" fmla="*/ 141 w 161"/>
                    <a:gd name="T33" fmla="*/ 133 h 151"/>
                    <a:gd name="T34" fmla="*/ 127 w 161"/>
                    <a:gd name="T35" fmla="*/ 150 h 151"/>
                    <a:gd name="T36" fmla="*/ 121 w 161"/>
                    <a:gd name="T37" fmla="*/ 116 h 151"/>
                    <a:gd name="T38" fmla="*/ 61 w 161"/>
                    <a:gd name="T39" fmla="*/ 78 h 151"/>
                    <a:gd name="T40" fmla="*/ 47 w 161"/>
                    <a:gd name="T41" fmla="*/ 53 h 151"/>
                    <a:gd name="T42" fmla="*/ 28 w 161"/>
                    <a:gd name="T43" fmla="*/ 45 h 151"/>
                    <a:gd name="T44" fmla="*/ 10 w 161"/>
                    <a:gd name="T45" fmla="*/ 55 h 151"/>
                    <a:gd name="T46" fmla="*/ 0 w 161"/>
                    <a:gd name="T47" fmla="*/ 37 h 151"/>
                    <a:gd name="T48" fmla="*/ 0 w 161"/>
                    <a:gd name="T49" fmla="*/ 3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8" name="Freeform 702">
                  <a:extLst>
                    <a:ext uri="{FF2B5EF4-FFF2-40B4-BE49-F238E27FC236}">
                      <a16:creationId xmlns:a16="http://schemas.microsoft.com/office/drawing/2014/main" id="{5F7A2DEE-AB19-48F5-B26E-B93D14108212}"/>
                    </a:ext>
                  </a:extLst>
                </p:cNvPr>
                <p:cNvSpPr>
                  <a:spLocks/>
                </p:cNvSpPr>
                <p:nvPr/>
              </p:nvSpPr>
              <p:spPr bwMode="auto">
                <a:xfrm>
                  <a:off x="3192" y="2836"/>
                  <a:ext cx="21" cy="38"/>
                </a:xfrm>
                <a:custGeom>
                  <a:avLst/>
                  <a:gdLst>
                    <a:gd name="T0" fmla="*/ 0 w 21"/>
                    <a:gd name="T1" fmla="*/ 6 h 38"/>
                    <a:gd name="T2" fmla="*/ 0 w 21"/>
                    <a:gd name="T3" fmla="*/ 6 h 38"/>
                    <a:gd name="T4" fmla="*/ 4 w 21"/>
                    <a:gd name="T5" fmla="*/ 34 h 38"/>
                    <a:gd name="T6" fmla="*/ 12 w 21"/>
                    <a:gd name="T7" fmla="*/ 37 h 38"/>
                    <a:gd name="T8" fmla="*/ 20 w 21"/>
                    <a:gd name="T9" fmla="*/ 15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9" name="Freeform 703">
                  <a:extLst>
                    <a:ext uri="{FF2B5EF4-FFF2-40B4-BE49-F238E27FC236}">
                      <a16:creationId xmlns:a16="http://schemas.microsoft.com/office/drawing/2014/main" id="{9113231E-C651-467F-90CC-E1AFFFA67F87}"/>
                    </a:ext>
                  </a:extLst>
                </p:cNvPr>
                <p:cNvSpPr>
                  <a:spLocks/>
                </p:cNvSpPr>
                <p:nvPr/>
              </p:nvSpPr>
              <p:spPr bwMode="auto">
                <a:xfrm>
                  <a:off x="3251" y="2885"/>
                  <a:ext cx="43" cy="25"/>
                </a:xfrm>
                <a:custGeom>
                  <a:avLst/>
                  <a:gdLst>
                    <a:gd name="T0" fmla="*/ 0 w 43"/>
                    <a:gd name="T1" fmla="*/ 5 h 25"/>
                    <a:gd name="T2" fmla="*/ 0 w 43"/>
                    <a:gd name="T3" fmla="*/ 5 h 25"/>
                    <a:gd name="T4" fmla="*/ 35 w 43"/>
                    <a:gd name="T5" fmla="*/ 24 h 25"/>
                    <a:gd name="T6" fmla="*/ 42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27" name="Freeform 608">
                <a:extLst>
                  <a:ext uri="{FF2B5EF4-FFF2-40B4-BE49-F238E27FC236}">
                    <a16:creationId xmlns:a16="http://schemas.microsoft.com/office/drawing/2014/main" id="{EC0342A6-CD10-487F-81E7-6B885834ECF1}"/>
                  </a:ext>
                </a:extLst>
              </p:cNvPr>
              <p:cNvSpPr>
                <a:spLocks/>
              </p:cNvSpPr>
              <p:nvPr/>
            </p:nvSpPr>
            <p:spPr bwMode="auto">
              <a:xfrm>
                <a:off x="4434318" y="3074539"/>
                <a:ext cx="13009" cy="24047"/>
              </a:xfrm>
              <a:custGeom>
                <a:avLst/>
                <a:gdLst>
                  <a:gd name="T0" fmla="*/ 0 w 8"/>
                  <a:gd name="T1" fmla="*/ 19058317 h 12"/>
                  <a:gd name="T2" fmla="*/ 0 w 8"/>
                  <a:gd name="T3" fmla="*/ 19058317 h 12"/>
                  <a:gd name="T4" fmla="*/ 7087790 w 8"/>
                  <a:gd name="T5" fmla="*/ 0 h 12"/>
                  <a:gd name="T6" fmla="*/ 9922669 w 8"/>
                  <a:gd name="T7" fmla="*/ 23292851 h 12"/>
                  <a:gd name="T8" fmla="*/ 0 w 8"/>
                  <a:gd name="T9" fmla="*/ 19058317 h 12"/>
                  <a:gd name="T10" fmla="*/ 0 w 8"/>
                  <a:gd name="T11" fmla="*/ 1905831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28" name="Freeform 609">
                <a:extLst>
                  <a:ext uri="{FF2B5EF4-FFF2-40B4-BE49-F238E27FC236}">
                    <a16:creationId xmlns:a16="http://schemas.microsoft.com/office/drawing/2014/main" id="{DE6CC608-FE3F-4064-9B06-E20B79F0DC8A}"/>
                  </a:ext>
                </a:extLst>
              </p:cNvPr>
              <p:cNvSpPr>
                <a:spLocks/>
              </p:cNvSpPr>
              <p:nvPr/>
            </p:nvSpPr>
            <p:spPr bwMode="auto">
              <a:xfrm>
                <a:off x="4384447" y="2971791"/>
                <a:ext cx="86729" cy="87446"/>
              </a:xfrm>
              <a:custGeom>
                <a:avLst/>
                <a:gdLst>
                  <a:gd name="T0" fmla="*/ 0 w 50"/>
                  <a:gd name="T1" fmla="*/ 62062469 h 47"/>
                  <a:gd name="T2" fmla="*/ 0 w 50"/>
                  <a:gd name="T3" fmla="*/ 62062469 h 47"/>
                  <a:gd name="T4" fmla="*/ 30645101 w 50"/>
                  <a:gd name="T5" fmla="*/ 52936036 h 47"/>
                  <a:gd name="T6" fmla="*/ 14516101 w 50"/>
                  <a:gd name="T7" fmla="*/ 41982954 h 47"/>
                  <a:gd name="T8" fmla="*/ 29032201 w 50"/>
                  <a:gd name="T9" fmla="*/ 12777012 h 47"/>
                  <a:gd name="T10" fmla="*/ 41935407 w 50"/>
                  <a:gd name="T11" fmla="*/ 32856521 h 47"/>
                  <a:gd name="T12" fmla="*/ 41935407 w 50"/>
                  <a:gd name="T13" fmla="*/ 0 h 47"/>
                  <a:gd name="T14" fmla="*/ 79032096 w 50"/>
                  <a:gd name="T15" fmla="*/ 0 h 47"/>
                  <a:gd name="T16" fmla="*/ 75806297 w 50"/>
                  <a:gd name="T17" fmla="*/ 32856521 h 47"/>
                  <a:gd name="T18" fmla="*/ 53225704 w 50"/>
                  <a:gd name="T19" fmla="*/ 43809592 h 47"/>
                  <a:gd name="T20" fmla="*/ 53225704 w 50"/>
                  <a:gd name="T21" fmla="*/ 83967260 h 47"/>
                  <a:gd name="T22" fmla="*/ 32258000 w 50"/>
                  <a:gd name="T23" fmla="*/ 60237182 h 47"/>
                  <a:gd name="T24" fmla="*/ 0 w 50"/>
                  <a:gd name="T25" fmla="*/ 62062469 h 47"/>
                  <a:gd name="T26" fmla="*/ 0 w 50"/>
                  <a:gd name="T27" fmla="*/ 6206246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29" name="Freeform 610">
                <a:extLst>
                  <a:ext uri="{FF2B5EF4-FFF2-40B4-BE49-F238E27FC236}">
                    <a16:creationId xmlns:a16="http://schemas.microsoft.com/office/drawing/2014/main" id="{FFD26F6B-EBEE-4C01-8CAF-5FF5E9C6E75A}"/>
                  </a:ext>
                </a:extLst>
              </p:cNvPr>
              <p:cNvSpPr>
                <a:spLocks/>
              </p:cNvSpPr>
              <p:nvPr/>
            </p:nvSpPr>
            <p:spPr bwMode="auto">
              <a:xfrm>
                <a:off x="4416970" y="2296277"/>
                <a:ext cx="602766" cy="511554"/>
              </a:xfrm>
              <a:custGeom>
                <a:avLst/>
                <a:gdLst>
                  <a:gd name="T0" fmla="*/ 0 w 354"/>
                  <a:gd name="T1" fmla="*/ 360167831 h 285"/>
                  <a:gd name="T2" fmla="*/ 51288450 w 354"/>
                  <a:gd name="T3" fmla="*/ 366963865 h 285"/>
                  <a:gd name="T4" fmla="*/ 1554611 w 354"/>
                  <a:gd name="T5" fmla="*/ 389049022 h 285"/>
                  <a:gd name="T6" fmla="*/ 9325172 w 354"/>
                  <a:gd name="T7" fmla="*/ 423027891 h 285"/>
                  <a:gd name="T8" fmla="*/ 6217197 w 354"/>
                  <a:gd name="T9" fmla="*/ 436618657 h 285"/>
                  <a:gd name="T10" fmla="*/ 13987759 w 354"/>
                  <a:gd name="T11" fmla="*/ 468897865 h 285"/>
                  <a:gd name="T12" fmla="*/ 108795341 w 354"/>
                  <a:gd name="T13" fmla="*/ 451909083 h 285"/>
                  <a:gd name="T14" fmla="*/ 130553653 w 354"/>
                  <a:gd name="T15" fmla="*/ 451909083 h 285"/>
                  <a:gd name="T16" fmla="*/ 150758602 w 354"/>
                  <a:gd name="T17" fmla="*/ 385652309 h 285"/>
                  <a:gd name="T18" fmla="*/ 150758602 w 354"/>
                  <a:gd name="T19" fmla="*/ 358469474 h 285"/>
                  <a:gd name="T20" fmla="*/ 191168538 w 354"/>
                  <a:gd name="T21" fmla="*/ 273524176 h 285"/>
                  <a:gd name="T22" fmla="*/ 202048317 w 354"/>
                  <a:gd name="T23" fmla="*/ 200471367 h 285"/>
                  <a:gd name="T24" fmla="*/ 245566189 w 354"/>
                  <a:gd name="T25" fmla="*/ 130815232 h 285"/>
                  <a:gd name="T26" fmla="*/ 279758891 w 354"/>
                  <a:gd name="T27" fmla="*/ 105332058 h 285"/>
                  <a:gd name="T28" fmla="*/ 320167542 w 354"/>
                  <a:gd name="T29" fmla="*/ 83246880 h 285"/>
                  <a:gd name="T30" fmla="*/ 345035153 w 354"/>
                  <a:gd name="T31" fmla="*/ 71354472 h 285"/>
                  <a:gd name="T32" fmla="*/ 413420557 w 354"/>
                  <a:gd name="T33" fmla="*/ 98536023 h 285"/>
                  <a:gd name="T34" fmla="*/ 446058649 w 354"/>
                  <a:gd name="T35" fmla="*/ 52666029 h 285"/>
                  <a:gd name="T36" fmla="*/ 509781469 w 354"/>
                  <a:gd name="T37" fmla="*/ 56064046 h 285"/>
                  <a:gd name="T38" fmla="*/ 547083392 w 354"/>
                  <a:gd name="T39" fmla="*/ 52666029 h 285"/>
                  <a:gd name="T40" fmla="*/ 526878443 w 354"/>
                  <a:gd name="T41" fmla="*/ 50967672 h 285"/>
                  <a:gd name="T42" fmla="*/ 548636756 w 354"/>
                  <a:gd name="T43" fmla="*/ 27182845 h 285"/>
                  <a:gd name="T44" fmla="*/ 484913936 w 354"/>
                  <a:gd name="T45" fmla="*/ 27182845 h 285"/>
                  <a:gd name="T46" fmla="*/ 477143377 w 354"/>
                  <a:gd name="T47" fmla="*/ 0 h 285"/>
                  <a:gd name="T48" fmla="*/ 458493039 w 354"/>
                  <a:gd name="T49" fmla="*/ 28881201 h 285"/>
                  <a:gd name="T50" fmla="*/ 422745726 w 354"/>
                  <a:gd name="T51" fmla="*/ 44171637 h 285"/>
                  <a:gd name="T52" fmla="*/ 422745726 w 354"/>
                  <a:gd name="T53" fmla="*/ 5096375 h 285"/>
                  <a:gd name="T54" fmla="*/ 349697737 w 354"/>
                  <a:gd name="T55" fmla="*/ 32279219 h 285"/>
                  <a:gd name="T56" fmla="*/ 345035153 w 354"/>
                  <a:gd name="T57" fmla="*/ 44171637 h 285"/>
                  <a:gd name="T58" fmla="*/ 323276762 w 354"/>
                  <a:gd name="T59" fmla="*/ 49268012 h 285"/>
                  <a:gd name="T60" fmla="*/ 298409229 w 354"/>
                  <a:gd name="T61" fmla="*/ 54364386 h 285"/>
                  <a:gd name="T62" fmla="*/ 276649670 w 354"/>
                  <a:gd name="T63" fmla="*/ 67956455 h 285"/>
                  <a:gd name="T64" fmla="*/ 244011578 w 354"/>
                  <a:gd name="T65" fmla="*/ 107031718 h 285"/>
                  <a:gd name="T66" fmla="*/ 223806630 w 354"/>
                  <a:gd name="T67" fmla="*/ 122320840 h 285"/>
                  <a:gd name="T68" fmla="*/ 230023825 w 354"/>
                  <a:gd name="T69" fmla="*/ 142707640 h 285"/>
                  <a:gd name="T70" fmla="*/ 155421186 w 354"/>
                  <a:gd name="T71" fmla="*/ 232750576 h 285"/>
                  <a:gd name="T72" fmla="*/ 108795341 w 354"/>
                  <a:gd name="T73" fmla="*/ 293910976 h 285"/>
                  <a:gd name="T74" fmla="*/ 76155983 w 354"/>
                  <a:gd name="T75" fmla="*/ 299007350 h 285"/>
                  <a:gd name="T76" fmla="*/ 51288450 w 354"/>
                  <a:gd name="T77" fmla="*/ 329588201 h 285"/>
                  <a:gd name="T78" fmla="*/ 31084738 w 354"/>
                  <a:gd name="T79" fmla="*/ 344877405 h 285"/>
                  <a:gd name="T80" fmla="*/ 29530127 w 354"/>
                  <a:gd name="T81" fmla="*/ 351673440 h 285"/>
                  <a:gd name="T82" fmla="*/ 0 w 354"/>
                  <a:gd name="T83" fmla="*/ 360167831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0" name="Freeform 611">
                <a:extLst>
                  <a:ext uri="{FF2B5EF4-FFF2-40B4-BE49-F238E27FC236}">
                    <a16:creationId xmlns:a16="http://schemas.microsoft.com/office/drawing/2014/main" id="{A4CF560E-33F9-4162-98CA-7CC94D6AD548}"/>
                  </a:ext>
                </a:extLst>
              </p:cNvPr>
              <p:cNvSpPr>
                <a:spLocks/>
              </p:cNvSpPr>
              <p:nvPr/>
            </p:nvSpPr>
            <p:spPr bwMode="auto">
              <a:xfrm>
                <a:off x="4629456" y="2923696"/>
                <a:ext cx="231999" cy="190194"/>
              </a:xfrm>
              <a:custGeom>
                <a:avLst/>
                <a:gdLst>
                  <a:gd name="T0" fmla="*/ 0 w 137"/>
                  <a:gd name="T1" fmla="*/ 32364034 h 103"/>
                  <a:gd name="T2" fmla="*/ 0 w 137"/>
                  <a:gd name="T3" fmla="*/ 32364034 h 103"/>
                  <a:gd name="T4" fmla="*/ 12298256 w 137"/>
                  <a:gd name="T5" fmla="*/ 129457475 h 103"/>
                  <a:gd name="T6" fmla="*/ 122981312 w 137"/>
                  <a:gd name="T7" fmla="*/ 178003552 h 103"/>
                  <a:gd name="T8" fmla="*/ 175249229 w 137"/>
                  <a:gd name="T9" fmla="*/ 183398003 h 103"/>
                  <a:gd name="T10" fmla="*/ 209069110 w 137"/>
                  <a:gd name="T11" fmla="*/ 134851926 h 103"/>
                  <a:gd name="T12" fmla="*/ 192159789 w 137"/>
                  <a:gd name="T13" fmla="*/ 79113269 h 103"/>
                  <a:gd name="T14" fmla="*/ 204458040 w 137"/>
                  <a:gd name="T15" fmla="*/ 66526217 h 103"/>
                  <a:gd name="T16" fmla="*/ 196770858 w 137"/>
                  <a:gd name="T17" fmla="*/ 23374623 h 103"/>
                  <a:gd name="T18" fmla="*/ 116832806 w 137"/>
                  <a:gd name="T19" fmla="*/ 8990754 h 103"/>
                  <a:gd name="T20" fmla="*/ 66102345 w 137"/>
                  <a:gd name="T21" fmla="*/ 0 h 103"/>
                  <a:gd name="T22" fmla="*/ 0 w 137"/>
                  <a:gd name="T23" fmla="*/ 32364034 h 103"/>
                  <a:gd name="T24" fmla="*/ 0 w 137"/>
                  <a:gd name="T25" fmla="*/ 3236403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1" name="Freeform 612">
                <a:extLst>
                  <a:ext uri="{FF2B5EF4-FFF2-40B4-BE49-F238E27FC236}">
                    <a16:creationId xmlns:a16="http://schemas.microsoft.com/office/drawing/2014/main" id="{99DC441F-CC28-4C29-9F45-94E63BF2F12D}"/>
                  </a:ext>
                </a:extLst>
              </p:cNvPr>
              <p:cNvSpPr>
                <a:spLocks/>
              </p:cNvSpPr>
              <p:nvPr/>
            </p:nvSpPr>
            <p:spPr bwMode="auto">
              <a:xfrm>
                <a:off x="4089569" y="3328130"/>
                <a:ext cx="73720" cy="137725"/>
              </a:xfrm>
              <a:custGeom>
                <a:avLst/>
                <a:gdLst>
                  <a:gd name="T0" fmla="*/ 0 w 44"/>
                  <a:gd name="T1" fmla="*/ 82664452 h 77"/>
                  <a:gd name="T2" fmla="*/ 0 w 44"/>
                  <a:gd name="T3" fmla="*/ 82664452 h 77"/>
                  <a:gd name="T4" fmla="*/ 10533713 w 44"/>
                  <a:gd name="T5" fmla="*/ 0 h 77"/>
                  <a:gd name="T6" fmla="*/ 64706208 w 44"/>
                  <a:gd name="T7" fmla="*/ 5061646 h 77"/>
                  <a:gd name="T8" fmla="*/ 40629686 w 44"/>
                  <a:gd name="T9" fmla="*/ 59046043 h 77"/>
                  <a:gd name="T10" fmla="*/ 40629686 w 44"/>
                  <a:gd name="T11" fmla="*/ 124839645 h 77"/>
                  <a:gd name="T12" fmla="*/ 9028545 w 44"/>
                  <a:gd name="T13" fmla="*/ 128214075 h 77"/>
                  <a:gd name="T14" fmla="*/ 13542818 w 44"/>
                  <a:gd name="T15" fmla="*/ 87726116 h 77"/>
                  <a:gd name="T16" fmla="*/ 0 w 44"/>
                  <a:gd name="T17" fmla="*/ 82664452 h 77"/>
                  <a:gd name="T18" fmla="*/ 0 w 44"/>
                  <a:gd name="T19" fmla="*/ 82664452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2" name="Freeform 613">
                <a:extLst>
                  <a:ext uri="{FF2B5EF4-FFF2-40B4-BE49-F238E27FC236}">
                    <a16:creationId xmlns:a16="http://schemas.microsoft.com/office/drawing/2014/main" id="{D0858649-E788-4D77-8EF6-EB96D16D68D3}"/>
                  </a:ext>
                </a:extLst>
              </p:cNvPr>
              <p:cNvSpPr>
                <a:spLocks/>
              </p:cNvSpPr>
              <p:nvPr/>
            </p:nvSpPr>
            <p:spPr bwMode="auto">
              <a:xfrm>
                <a:off x="4770391" y="3135750"/>
                <a:ext cx="221159" cy="137725"/>
              </a:xfrm>
              <a:custGeom>
                <a:avLst/>
                <a:gdLst>
                  <a:gd name="T0" fmla="*/ 0 w 130"/>
                  <a:gd name="T1" fmla="*/ 62420472 h 77"/>
                  <a:gd name="T2" fmla="*/ 0 w 130"/>
                  <a:gd name="T3" fmla="*/ 62420472 h 77"/>
                  <a:gd name="T4" fmla="*/ 54300920 w 130"/>
                  <a:gd name="T5" fmla="*/ 116404870 h 77"/>
                  <a:gd name="T6" fmla="*/ 178417678 w 130"/>
                  <a:gd name="T7" fmla="*/ 128214075 h 77"/>
                  <a:gd name="T8" fmla="*/ 200138038 w 130"/>
                  <a:gd name="T9" fmla="*/ 82664452 h 77"/>
                  <a:gd name="T10" fmla="*/ 169109486 w 130"/>
                  <a:gd name="T11" fmla="*/ 80977237 h 77"/>
                  <a:gd name="T12" fmla="*/ 166006755 w 130"/>
                  <a:gd name="T13" fmla="*/ 42175184 h 77"/>
                  <a:gd name="T14" fmla="*/ 138079649 w 130"/>
                  <a:gd name="T15" fmla="*/ 0 h 77"/>
                  <a:gd name="T16" fmla="*/ 54300920 w 130"/>
                  <a:gd name="T17" fmla="*/ 8434777 h 77"/>
                  <a:gd name="T18" fmla="*/ 0 w 130"/>
                  <a:gd name="T19" fmla="*/ 62420472 h 77"/>
                  <a:gd name="T20" fmla="*/ 0 w 130"/>
                  <a:gd name="T21" fmla="*/ 6242047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3" name="Freeform 614">
                <a:extLst>
                  <a:ext uri="{FF2B5EF4-FFF2-40B4-BE49-F238E27FC236}">
                    <a16:creationId xmlns:a16="http://schemas.microsoft.com/office/drawing/2014/main" id="{392213CD-6DCB-468E-86D7-7673D0BF39EE}"/>
                  </a:ext>
                </a:extLst>
              </p:cNvPr>
              <p:cNvSpPr>
                <a:spLocks/>
              </p:cNvSpPr>
              <p:nvPr/>
            </p:nvSpPr>
            <p:spPr bwMode="auto">
              <a:xfrm>
                <a:off x="4091738" y="3273476"/>
                <a:ext cx="286204" cy="218613"/>
              </a:xfrm>
              <a:custGeom>
                <a:avLst/>
                <a:gdLst>
                  <a:gd name="T0" fmla="*/ 0 w 168"/>
                  <a:gd name="T1" fmla="*/ 16931599 h 122"/>
                  <a:gd name="T2" fmla="*/ 0 w 168"/>
                  <a:gd name="T3" fmla="*/ 16931599 h 122"/>
                  <a:gd name="T4" fmla="*/ 7779543 w 168"/>
                  <a:gd name="T5" fmla="*/ 50796104 h 122"/>
                  <a:gd name="T6" fmla="*/ 63788014 w 168"/>
                  <a:gd name="T7" fmla="*/ 55876103 h 122"/>
                  <a:gd name="T8" fmla="*/ 38895220 w 168"/>
                  <a:gd name="T9" fmla="*/ 110058005 h 122"/>
                  <a:gd name="T10" fmla="*/ 38895220 w 168"/>
                  <a:gd name="T11" fmla="*/ 176092824 h 122"/>
                  <a:gd name="T12" fmla="*/ 77790439 w 168"/>
                  <a:gd name="T13" fmla="*/ 204877315 h 122"/>
                  <a:gd name="T14" fmla="*/ 154025470 w 168"/>
                  <a:gd name="T15" fmla="*/ 186251520 h 122"/>
                  <a:gd name="T16" fmla="*/ 197588194 w 168"/>
                  <a:gd name="T17" fmla="*/ 137149597 h 122"/>
                  <a:gd name="T18" fmla="*/ 188253243 w 168"/>
                  <a:gd name="T19" fmla="*/ 116830903 h 122"/>
                  <a:gd name="T20" fmla="*/ 211590619 w 168"/>
                  <a:gd name="T21" fmla="*/ 79580595 h 122"/>
                  <a:gd name="T22" fmla="*/ 259820779 w 168"/>
                  <a:gd name="T23" fmla="*/ 52489003 h 122"/>
                  <a:gd name="T24" fmla="*/ 259820779 w 168"/>
                  <a:gd name="T25" fmla="*/ 35557399 h 122"/>
                  <a:gd name="T26" fmla="*/ 228703863 w 168"/>
                  <a:gd name="T27" fmla="*/ 32170299 h 122"/>
                  <a:gd name="T28" fmla="*/ 222480978 w 168"/>
                  <a:gd name="T29" fmla="*/ 28784501 h 122"/>
                  <a:gd name="T30" fmla="*/ 155580879 w 168"/>
                  <a:gd name="T31" fmla="*/ 8465800 h 122"/>
                  <a:gd name="T32" fmla="*/ 21780729 w 168"/>
                  <a:gd name="T33" fmla="*/ 0 h 122"/>
                  <a:gd name="T34" fmla="*/ 0 w 168"/>
                  <a:gd name="T35" fmla="*/ 16931599 h 122"/>
                  <a:gd name="T36" fmla="*/ 0 w 168"/>
                  <a:gd name="T37" fmla="*/ 16931599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4" name="Freeform 615">
                <a:extLst>
                  <a:ext uri="{FF2B5EF4-FFF2-40B4-BE49-F238E27FC236}">
                    <a16:creationId xmlns:a16="http://schemas.microsoft.com/office/drawing/2014/main" id="{03227D4E-64E6-4E47-9AAD-F109F134FF3E}"/>
                  </a:ext>
                </a:extLst>
              </p:cNvPr>
              <p:cNvSpPr>
                <a:spLocks/>
              </p:cNvSpPr>
              <p:nvPr/>
            </p:nvSpPr>
            <p:spPr bwMode="auto">
              <a:xfrm>
                <a:off x="4562241" y="2383722"/>
                <a:ext cx="299214" cy="518112"/>
              </a:xfrm>
              <a:custGeom>
                <a:avLst/>
                <a:gdLst>
                  <a:gd name="T0" fmla="*/ 0 w 176"/>
                  <a:gd name="T1" fmla="*/ 367778835 h 289"/>
                  <a:gd name="T2" fmla="*/ 0 w 176"/>
                  <a:gd name="T3" fmla="*/ 367778835 h 289"/>
                  <a:gd name="T4" fmla="*/ 10845458 w 176"/>
                  <a:gd name="T5" fmla="*/ 423707939 h 289"/>
                  <a:gd name="T6" fmla="*/ 34086076 w 176"/>
                  <a:gd name="T7" fmla="*/ 449130614 h 289"/>
                  <a:gd name="T8" fmla="*/ 32537615 w 176"/>
                  <a:gd name="T9" fmla="*/ 488112135 h 289"/>
                  <a:gd name="T10" fmla="*/ 99161316 w 176"/>
                  <a:gd name="T11" fmla="*/ 462689460 h 289"/>
                  <a:gd name="T12" fmla="*/ 116204349 w 176"/>
                  <a:gd name="T13" fmla="*/ 384727719 h 289"/>
                  <a:gd name="T14" fmla="*/ 102259483 w 176"/>
                  <a:gd name="T15" fmla="*/ 383032700 h 289"/>
                  <a:gd name="T16" fmla="*/ 151840122 w 176"/>
                  <a:gd name="T17" fmla="*/ 359305044 h 289"/>
                  <a:gd name="T18" fmla="*/ 105358896 w 176"/>
                  <a:gd name="T19" fmla="*/ 352524970 h 289"/>
                  <a:gd name="T20" fmla="*/ 140994668 w 176"/>
                  <a:gd name="T21" fmla="*/ 359305044 h 289"/>
                  <a:gd name="T22" fmla="*/ 159587408 w 176"/>
                  <a:gd name="T23" fmla="*/ 338967344 h 289"/>
                  <a:gd name="T24" fmla="*/ 131697676 w 176"/>
                  <a:gd name="T25" fmla="*/ 313544669 h 289"/>
                  <a:gd name="T26" fmla="*/ 103809190 w 176"/>
                  <a:gd name="T27" fmla="*/ 330492251 h 289"/>
                  <a:gd name="T28" fmla="*/ 127049803 w 176"/>
                  <a:gd name="T29" fmla="*/ 315239687 h 289"/>
                  <a:gd name="T30" fmla="*/ 127049803 w 176"/>
                  <a:gd name="T31" fmla="*/ 245750435 h 289"/>
                  <a:gd name="T32" fmla="*/ 218463833 w 176"/>
                  <a:gd name="T33" fmla="*/ 177957503 h 289"/>
                  <a:gd name="T34" fmla="*/ 212266253 w 176"/>
                  <a:gd name="T35" fmla="*/ 164398616 h 289"/>
                  <a:gd name="T36" fmla="*/ 227759580 w 176"/>
                  <a:gd name="T37" fmla="*/ 130502150 h 289"/>
                  <a:gd name="T38" fmla="*/ 271142639 w 176"/>
                  <a:gd name="T39" fmla="*/ 120333341 h 289"/>
                  <a:gd name="T40" fmla="*/ 260297185 w 176"/>
                  <a:gd name="T41" fmla="*/ 40676550 h 289"/>
                  <a:gd name="T42" fmla="*/ 198321387 w 176"/>
                  <a:gd name="T43" fmla="*/ 0 h 289"/>
                  <a:gd name="T44" fmla="*/ 189025640 w 176"/>
                  <a:gd name="T45" fmla="*/ 0 h 289"/>
                  <a:gd name="T46" fmla="*/ 187475934 w 176"/>
                  <a:gd name="T47" fmla="*/ 25422685 h 289"/>
                  <a:gd name="T48" fmla="*/ 148740710 w 176"/>
                  <a:gd name="T49" fmla="*/ 22032648 h 289"/>
                  <a:gd name="T50" fmla="*/ 140994668 w 176"/>
                  <a:gd name="T51" fmla="*/ 40676550 h 289"/>
                  <a:gd name="T52" fmla="*/ 114654643 w 176"/>
                  <a:gd name="T53" fmla="*/ 47455333 h 289"/>
                  <a:gd name="T54" fmla="*/ 106907357 w 176"/>
                  <a:gd name="T55" fmla="*/ 77961762 h 289"/>
                  <a:gd name="T56" fmla="*/ 71271565 w 176"/>
                  <a:gd name="T57" fmla="*/ 116943304 h 289"/>
                  <a:gd name="T58" fmla="*/ 52678825 w 176"/>
                  <a:gd name="T59" fmla="*/ 169483672 h 289"/>
                  <a:gd name="T60" fmla="*/ 60426111 w 176"/>
                  <a:gd name="T61" fmla="*/ 189821332 h 289"/>
                  <a:gd name="T62" fmla="*/ 21690917 w 176"/>
                  <a:gd name="T63" fmla="*/ 206770215 h 289"/>
                  <a:gd name="T64" fmla="*/ 20142450 w 176"/>
                  <a:gd name="T65" fmla="*/ 274563147 h 289"/>
                  <a:gd name="T66" fmla="*/ 30987909 w 176"/>
                  <a:gd name="T67" fmla="*/ 289817012 h 289"/>
                  <a:gd name="T68" fmla="*/ 20142450 w 176"/>
                  <a:gd name="T69" fmla="*/ 301680841 h 289"/>
                  <a:gd name="T70" fmla="*/ 24790329 w 176"/>
                  <a:gd name="T71" fmla="*/ 332187269 h 289"/>
                  <a:gd name="T72" fmla="*/ 0 w 176"/>
                  <a:gd name="T73" fmla="*/ 367778835 h 289"/>
                  <a:gd name="T74" fmla="*/ 0 w 176"/>
                  <a:gd name="T75" fmla="*/ 367778835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5" name="Freeform 616">
                <a:extLst>
                  <a:ext uri="{FF2B5EF4-FFF2-40B4-BE49-F238E27FC236}">
                    <a16:creationId xmlns:a16="http://schemas.microsoft.com/office/drawing/2014/main" id="{1F8D5707-FE05-449D-A492-5A5FC260D962}"/>
                  </a:ext>
                </a:extLst>
              </p:cNvPr>
              <p:cNvSpPr>
                <a:spLocks/>
              </p:cNvSpPr>
              <p:nvPr/>
            </p:nvSpPr>
            <p:spPr bwMode="auto">
              <a:xfrm>
                <a:off x="4442989" y="3153239"/>
                <a:ext cx="104074" cy="56840"/>
              </a:xfrm>
              <a:custGeom>
                <a:avLst/>
                <a:gdLst>
                  <a:gd name="T0" fmla="*/ 0 w 61"/>
                  <a:gd name="T1" fmla="*/ 35455227 h 31"/>
                  <a:gd name="T2" fmla="*/ 0 w 61"/>
                  <a:gd name="T3" fmla="*/ 35455227 h 31"/>
                  <a:gd name="T4" fmla="*/ 21846919 w 61"/>
                  <a:gd name="T5" fmla="*/ 53183511 h 31"/>
                  <a:gd name="T6" fmla="*/ 51494967 w 61"/>
                  <a:gd name="T7" fmla="*/ 37227388 h 31"/>
                  <a:gd name="T8" fmla="*/ 63978023 w 61"/>
                  <a:gd name="T9" fmla="*/ 51410018 h 31"/>
                  <a:gd name="T10" fmla="*/ 93627330 w 61"/>
                  <a:gd name="T11" fmla="*/ 24818262 h 31"/>
                  <a:gd name="T12" fmla="*/ 76462328 w 61"/>
                  <a:gd name="T13" fmla="*/ 21272602 h 31"/>
                  <a:gd name="T14" fmla="*/ 74902102 w 61"/>
                  <a:gd name="T15" fmla="*/ 8863474 h 31"/>
                  <a:gd name="T16" fmla="*/ 73340627 w 61"/>
                  <a:gd name="T17" fmla="*/ 5317818 h 31"/>
                  <a:gd name="T18" fmla="*/ 31209523 w 61"/>
                  <a:gd name="T19" fmla="*/ 0 h 31"/>
                  <a:gd name="T20" fmla="*/ 0 w 61"/>
                  <a:gd name="T21" fmla="*/ 35455227 h 31"/>
                  <a:gd name="T22" fmla="*/ 0 w 61"/>
                  <a:gd name="T23" fmla="*/ 3545522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6" name="Freeform 617">
                <a:extLst>
                  <a:ext uri="{FF2B5EF4-FFF2-40B4-BE49-F238E27FC236}">
                    <a16:creationId xmlns:a16="http://schemas.microsoft.com/office/drawing/2014/main" id="{F9898944-51C0-4CEB-9059-8E5A04D19F51}"/>
                  </a:ext>
                </a:extLst>
              </p:cNvPr>
              <p:cNvSpPr>
                <a:spLocks/>
              </p:cNvSpPr>
              <p:nvPr/>
            </p:nvSpPr>
            <p:spPr bwMode="auto">
              <a:xfrm>
                <a:off x="4909157" y="3328130"/>
                <a:ext cx="65047" cy="52467"/>
              </a:xfrm>
              <a:custGeom>
                <a:avLst/>
                <a:gdLst>
                  <a:gd name="T0" fmla="*/ 0 w 39"/>
                  <a:gd name="T1" fmla="*/ 30645102 h 30"/>
                  <a:gd name="T2" fmla="*/ 0 w 39"/>
                  <a:gd name="T3" fmla="*/ 30645102 h 30"/>
                  <a:gd name="T4" fmla="*/ 7456365 w 39"/>
                  <a:gd name="T5" fmla="*/ 1612900 h 30"/>
                  <a:gd name="T6" fmla="*/ 38771629 w 39"/>
                  <a:gd name="T7" fmla="*/ 0 h 30"/>
                  <a:gd name="T8" fmla="*/ 56666420 w 39"/>
                  <a:gd name="T9" fmla="*/ 22580604 h 30"/>
                  <a:gd name="T10" fmla="*/ 31315267 w 39"/>
                  <a:gd name="T11" fmla="*/ 22580604 h 30"/>
                  <a:gd name="T12" fmla="*/ 2982058 w 39"/>
                  <a:gd name="T13" fmla="*/ 46774108 h 30"/>
                  <a:gd name="T14" fmla="*/ 14912730 w 39"/>
                  <a:gd name="T15" fmla="*/ 32258002 h 30"/>
                  <a:gd name="T16" fmla="*/ 0 w 39"/>
                  <a:gd name="T17" fmla="*/ 30645102 h 30"/>
                  <a:gd name="T18" fmla="*/ 0 w 39"/>
                  <a:gd name="T19" fmla="*/ 3064510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37" name="Group 194">
                <a:extLst>
                  <a:ext uri="{FF2B5EF4-FFF2-40B4-BE49-F238E27FC236}">
                    <a16:creationId xmlns:a16="http://schemas.microsoft.com/office/drawing/2014/main" id="{423A9B0E-0416-4372-9F4C-A69903352DCA}"/>
                  </a:ext>
                </a:extLst>
              </p:cNvPr>
              <p:cNvGrpSpPr>
                <a:grpSpLocks/>
              </p:cNvGrpSpPr>
              <p:nvPr/>
            </p:nvGrpSpPr>
            <p:grpSpPr bwMode="auto">
              <a:xfrm>
                <a:off x="4067935" y="2792460"/>
                <a:ext cx="277536" cy="288565"/>
                <a:chOff x="2942" y="2530"/>
                <a:chExt cx="163" cy="161"/>
              </a:xfrm>
              <a:solidFill>
                <a:schemeClr val="bg1">
                  <a:lumMod val="85000"/>
                </a:schemeClr>
              </a:solidFill>
            </p:grpSpPr>
            <p:sp>
              <p:nvSpPr>
                <p:cNvPr id="2152" name="Freeform 696">
                  <a:extLst>
                    <a:ext uri="{FF2B5EF4-FFF2-40B4-BE49-F238E27FC236}">
                      <a16:creationId xmlns:a16="http://schemas.microsoft.com/office/drawing/2014/main" id="{B561EB12-9D0A-43CE-B309-BF86884E499D}"/>
                    </a:ext>
                  </a:extLst>
                </p:cNvPr>
                <p:cNvSpPr>
                  <a:spLocks/>
                </p:cNvSpPr>
                <p:nvPr/>
              </p:nvSpPr>
              <p:spPr bwMode="auto">
                <a:xfrm>
                  <a:off x="2942" y="2596"/>
                  <a:ext cx="57" cy="66"/>
                </a:xfrm>
                <a:custGeom>
                  <a:avLst/>
                  <a:gdLst>
                    <a:gd name="T0" fmla="*/ 0 w 57"/>
                    <a:gd name="T1" fmla="*/ 54 h 66"/>
                    <a:gd name="T2" fmla="*/ 0 w 57"/>
                    <a:gd name="T3" fmla="*/ 54 h 66"/>
                    <a:gd name="T4" fmla="*/ 7 w 57"/>
                    <a:gd name="T5" fmla="*/ 60 h 66"/>
                    <a:gd name="T6" fmla="*/ 2 w 57"/>
                    <a:gd name="T7" fmla="*/ 65 h 66"/>
                    <a:gd name="T8" fmla="*/ 52 w 57"/>
                    <a:gd name="T9" fmla="*/ 55 h 66"/>
                    <a:gd name="T10" fmla="*/ 56 w 57"/>
                    <a:gd name="T11" fmla="*/ 21 h 66"/>
                    <a:gd name="T12" fmla="*/ 49 w 57"/>
                    <a:gd name="T13" fmla="*/ 13 h 66"/>
                    <a:gd name="T14" fmla="*/ 34 w 57"/>
                    <a:gd name="T15" fmla="*/ 17 h 66"/>
                    <a:gd name="T16" fmla="*/ 29 w 57"/>
                    <a:gd name="T17" fmla="*/ 12 h 66"/>
                    <a:gd name="T18" fmla="*/ 36 w 57"/>
                    <a:gd name="T19" fmla="*/ 4 h 66"/>
                    <a:gd name="T20" fmla="*/ 29 w 57"/>
                    <a:gd name="T21" fmla="*/ 0 h 66"/>
                    <a:gd name="T22" fmla="*/ 23 w 57"/>
                    <a:gd name="T23" fmla="*/ 17 h 66"/>
                    <a:gd name="T24" fmla="*/ 2 w 57"/>
                    <a:gd name="T25" fmla="*/ 21 h 66"/>
                    <a:gd name="T26" fmla="*/ 9 w 57"/>
                    <a:gd name="T27" fmla="*/ 25 h 66"/>
                    <a:gd name="T28" fmla="*/ 5 w 57"/>
                    <a:gd name="T29" fmla="*/ 34 h 66"/>
                    <a:gd name="T30" fmla="*/ 18 w 57"/>
                    <a:gd name="T31" fmla="*/ 36 h 66"/>
                    <a:gd name="T32" fmla="*/ 6 w 57"/>
                    <a:gd name="T33" fmla="*/ 49 h 66"/>
                    <a:gd name="T34" fmla="*/ 20 w 57"/>
                    <a:gd name="T35" fmla="*/ 46 h 66"/>
                    <a:gd name="T36" fmla="*/ 0 w 57"/>
                    <a:gd name="T37" fmla="*/ 54 h 66"/>
                    <a:gd name="T38" fmla="*/ 0 w 57"/>
                    <a:gd name="T39" fmla="*/ 5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3" name="Freeform 697">
                  <a:extLst>
                    <a:ext uri="{FF2B5EF4-FFF2-40B4-BE49-F238E27FC236}">
                      <a16:creationId xmlns:a16="http://schemas.microsoft.com/office/drawing/2014/main" id="{9CAD0DA5-EBBD-4F6D-A678-68B254A84E49}"/>
                    </a:ext>
                  </a:extLst>
                </p:cNvPr>
                <p:cNvSpPr>
                  <a:spLocks/>
                </p:cNvSpPr>
                <p:nvPr/>
              </p:nvSpPr>
              <p:spPr bwMode="auto">
                <a:xfrm>
                  <a:off x="2971" y="2592"/>
                  <a:ext cx="36" cy="26"/>
                </a:xfrm>
                <a:custGeom>
                  <a:avLst/>
                  <a:gdLst>
                    <a:gd name="T0" fmla="*/ 0 w 36"/>
                    <a:gd name="T1" fmla="*/ 16 h 26"/>
                    <a:gd name="T2" fmla="*/ 0 w 36"/>
                    <a:gd name="T3" fmla="*/ 16 h 26"/>
                    <a:gd name="T4" fmla="*/ 5 w 36"/>
                    <a:gd name="T5" fmla="*/ 21 h 26"/>
                    <a:gd name="T6" fmla="*/ 20 w 36"/>
                    <a:gd name="T7" fmla="*/ 17 h 26"/>
                    <a:gd name="T8" fmla="*/ 27 w 36"/>
                    <a:gd name="T9" fmla="*/ 25 h 26"/>
                    <a:gd name="T10" fmla="*/ 35 w 36"/>
                    <a:gd name="T11" fmla="*/ 16 h 26"/>
                    <a:gd name="T12" fmla="*/ 27 w 36"/>
                    <a:gd name="T13" fmla="*/ 4 h 26"/>
                    <a:gd name="T14" fmla="*/ 11 w 36"/>
                    <a:gd name="T15" fmla="*/ 0 h 26"/>
                    <a:gd name="T16" fmla="*/ 7 w 36"/>
                    <a:gd name="T17" fmla="*/ 8 h 26"/>
                    <a:gd name="T18" fmla="*/ 0 w 36"/>
                    <a:gd name="T19" fmla="*/ 16 h 26"/>
                    <a:gd name="T20" fmla="*/ 0 w 36"/>
                    <a:gd name="T21" fmla="*/ 1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4" name="Freeform 698">
                  <a:extLst>
                    <a:ext uri="{FF2B5EF4-FFF2-40B4-BE49-F238E27FC236}">
                      <a16:creationId xmlns:a16="http://schemas.microsoft.com/office/drawing/2014/main" id="{218C58FA-E41D-4605-A90F-2E0DAB0F7AA7}"/>
                    </a:ext>
                  </a:extLst>
                </p:cNvPr>
                <p:cNvSpPr>
                  <a:spLocks/>
                </p:cNvSpPr>
                <p:nvPr/>
              </p:nvSpPr>
              <p:spPr bwMode="auto">
                <a:xfrm>
                  <a:off x="2987" y="2535"/>
                  <a:ext cx="10" cy="13"/>
                </a:xfrm>
                <a:custGeom>
                  <a:avLst/>
                  <a:gdLst>
                    <a:gd name="T0" fmla="*/ 0 w 10"/>
                    <a:gd name="T1" fmla="*/ 12 h 13"/>
                    <a:gd name="T2" fmla="*/ 0 w 10"/>
                    <a:gd name="T3" fmla="*/ 12 h 13"/>
                    <a:gd name="T4" fmla="*/ 0 w 10"/>
                    <a:gd name="T5" fmla="*/ 3 h 13"/>
                    <a:gd name="T6" fmla="*/ 9 w 10"/>
                    <a:gd name="T7" fmla="*/ 0 h 13"/>
                    <a:gd name="T8" fmla="*/ 0 w 10"/>
                    <a:gd name="T9" fmla="*/ 12 h 13"/>
                    <a:gd name="T10" fmla="*/ 0 w 10"/>
                    <a:gd name="T11" fmla="*/ 12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5" name="Freeform 699">
                  <a:extLst>
                    <a:ext uri="{FF2B5EF4-FFF2-40B4-BE49-F238E27FC236}">
                      <a16:creationId xmlns:a16="http://schemas.microsoft.com/office/drawing/2014/main" id="{37A77D65-0CBC-4BEB-839B-4E8DD50A9F4B}"/>
                    </a:ext>
                  </a:extLst>
                </p:cNvPr>
                <p:cNvSpPr>
                  <a:spLocks/>
                </p:cNvSpPr>
                <p:nvPr/>
              </p:nvSpPr>
              <p:spPr bwMode="auto">
                <a:xfrm>
                  <a:off x="2991" y="2547"/>
                  <a:ext cx="9" cy="8"/>
                </a:xfrm>
                <a:custGeom>
                  <a:avLst/>
                  <a:gdLst>
                    <a:gd name="T0" fmla="*/ 0 w 9"/>
                    <a:gd name="T1" fmla="*/ 6 h 8"/>
                    <a:gd name="T2" fmla="*/ 0 w 9"/>
                    <a:gd name="T3" fmla="*/ 6 h 8"/>
                    <a:gd name="T4" fmla="*/ 4 w 9"/>
                    <a:gd name="T5" fmla="*/ 0 h 8"/>
                    <a:gd name="T6" fmla="*/ 8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6" name="Freeform 700">
                  <a:extLst>
                    <a:ext uri="{FF2B5EF4-FFF2-40B4-BE49-F238E27FC236}">
                      <a16:creationId xmlns:a16="http://schemas.microsoft.com/office/drawing/2014/main" id="{6F388E3C-25BB-451E-9272-C25B35CA9A27}"/>
                    </a:ext>
                  </a:extLst>
                </p:cNvPr>
                <p:cNvSpPr>
                  <a:spLocks/>
                </p:cNvSpPr>
                <p:nvPr/>
              </p:nvSpPr>
              <p:spPr bwMode="auto">
                <a:xfrm>
                  <a:off x="2999" y="2530"/>
                  <a:ext cx="106" cy="161"/>
                </a:xfrm>
                <a:custGeom>
                  <a:avLst/>
                  <a:gdLst>
                    <a:gd name="T0" fmla="*/ 0 w 106"/>
                    <a:gd name="T1" fmla="*/ 37 h 161"/>
                    <a:gd name="T2" fmla="*/ 0 w 106"/>
                    <a:gd name="T3" fmla="*/ 37 h 161"/>
                    <a:gd name="T4" fmla="*/ 4 w 106"/>
                    <a:gd name="T5" fmla="*/ 16 h 161"/>
                    <a:gd name="T6" fmla="*/ 16 w 106"/>
                    <a:gd name="T7" fmla="*/ 0 h 161"/>
                    <a:gd name="T8" fmla="*/ 40 w 106"/>
                    <a:gd name="T9" fmla="*/ 0 h 161"/>
                    <a:gd name="T10" fmla="*/ 26 w 106"/>
                    <a:gd name="T11" fmla="*/ 19 h 161"/>
                    <a:gd name="T12" fmla="*/ 58 w 106"/>
                    <a:gd name="T13" fmla="*/ 23 h 161"/>
                    <a:gd name="T14" fmla="*/ 38 w 106"/>
                    <a:gd name="T15" fmla="*/ 49 h 161"/>
                    <a:gd name="T16" fmla="*/ 62 w 106"/>
                    <a:gd name="T17" fmla="*/ 58 h 161"/>
                    <a:gd name="T18" fmla="*/ 85 w 106"/>
                    <a:gd name="T19" fmla="*/ 91 h 161"/>
                    <a:gd name="T20" fmla="*/ 78 w 106"/>
                    <a:gd name="T21" fmla="*/ 93 h 161"/>
                    <a:gd name="T22" fmla="*/ 88 w 106"/>
                    <a:gd name="T23" fmla="*/ 101 h 161"/>
                    <a:gd name="T24" fmla="*/ 82 w 106"/>
                    <a:gd name="T25" fmla="*/ 110 h 161"/>
                    <a:gd name="T26" fmla="*/ 105 w 106"/>
                    <a:gd name="T27" fmla="*/ 111 h 161"/>
                    <a:gd name="T28" fmla="*/ 91 w 106"/>
                    <a:gd name="T29" fmla="*/ 133 h 161"/>
                    <a:gd name="T30" fmla="*/ 101 w 106"/>
                    <a:gd name="T31" fmla="*/ 139 h 161"/>
                    <a:gd name="T32" fmla="*/ 6 w 106"/>
                    <a:gd name="T33" fmla="*/ 160 h 161"/>
                    <a:gd name="T34" fmla="*/ 48 w 106"/>
                    <a:gd name="T35" fmla="*/ 130 h 161"/>
                    <a:gd name="T36" fmla="*/ 36 w 106"/>
                    <a:gd name="T37" fmla="*/ 135 h 161"/>
                    <a:gd name="T38" fmla="*/ 12 w 106"/>
                    <a:gd name="T39" fmla="*/ 126 h 161"/>
                    <a:gd name="T40" fmla="*/ 30 w 106"/>
                    <a:gd name="T41" fmla="*/ 115 h 161"/>
                    <a:gd name="T42" fmla="*/ 19 w 106"/>
                    <a:gd name="T43" fmla="*/ 110 h 161"/>
                    <a:gd name="T44" fmla="*/ 43 w 106"/>
                    <a:gd name="T45" fmla="*/ 98 h 161"/>
                    <a:gd name="T46" fmla="*/ 45 w 106"/>
                    <a:gd name="T47" fmla="*/ 83 h 161"/>
                    <a:gd name="T48" fmla="*/ 33 w 106"/>
                    <a:gd name="T49" fmla="*/ 79 h 161"/>
                    <a:gd name="T50" fmla="*/ 40 w 106"/>
                    <a:gd name="T51" fmla="*/ 70 h 161"/>
                    <a:gd name="T52" fmla="*/ 15 w 106"/>
                    <a:gd name="T53" fmla="*/ 74 h 161"/>
                    <a:gd name="T54" fmla="*/ 16 w 106"/>
                    <a:gd name="T55" fmla="*/ 51 h 161"/>
                    <a:gd name="T56" fmla="*/ 4 w 106"/>
                    <a:gd name="T57" fmla="*/ 62 h 161"/>
                    <a:gd name="T58" fmla="*/ 11 w 106"/>
                    <a:gd name="T59" fmla="*/ 38 h 161"/>
                    <a:gd name="T60" fmla="*/ 0 w 106"/>
                    <a:gd name="T61" fmla="*/ 37 h 161"/>
                    <a:gd name="T62" fmla="*/ 0 w 106"/>
                    <a:gd name="T63" fmla="*/ 3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38" name="Freeform 619">
                <a:extLst>
                  <a:ext uri="{FF2B5EF4-FFF2-40B4-BE49-F238E27FC236}">
                    <a16:creationId xmlns:a16="http://schemas.microsoft.com/office/drawing/2014/main" id="{EFFB3DBB-A30A-4FB7-80C5-6E5F041CD98D}"/>
                  </a:ext>
                </a:extLst>
              </p:cNvPr>
              <p:cNvSpPr>
                <a:spLocks/>
              </p:cNvSpPr>
              <p:nvPr/>
            </p:nvSpPr>
            <p:spPr bwMode="auto">
              <a:xfrm>
                <a:off x="4844109" y="2888717"/>
                <a:ext cx="186467" cy="159587"/>
              </a:xfrm>
              <a:custGeom>
                <a:avLst/>
                <a:gdLst>
                  <a:gd name="T0" fmla="*/ 54908105 w 109"/>
                  <a:gd name="T1" fmla="*/ 8289855 h 90"/>
                  <a:gd name="T2" fmla="*/ 64320812 w 109"/>
                  <a:gd name="T3" fmla="*/ 4974170 h 90"/>
                  <a:gd name="T4" fmla="*/ 76872341 w 109"/>
                  <a:gd name="T5" fmla="*/ 0 h 90"/>
                  <a:gd name="T6" fmla="*/ 105110482 w 109"/>
                  <a:gd name="T7" fmla="*/ 21553883 h 90"/>
                  <a:gd name="T8" fmla="*/ 130211035 w 109"/>
                  <a:gd name="T9" fmla="*/ 24870854 h 90"/>
                  <a:gd name="T10" fmla="*/ 141193153 w 109"/>
                  <a:gd name="T11" fmla="*/ 41450558 h 90"/>
                  <a:gd name="T12" fmla="*/ 150605860 w 109"/>
                  <a:gd name="T13" fmla="*/ 64662927 h 90"/>
                  <a:gd name="T14" fmla="*/ 153743429 w 109"/>
                  <a:gd name="T15" fmla="*/ 72952779 h 90"/>
                  <a:gd name="T16" fmla="*/ 163156136 w 109"/>
                  <a:gd name="T17" fmla="*/ 81243919 h 90"/>
                  <a:gd name="T18" fmla="*/ 169431313 w 109"/>
                  <a:gd name="T19" fmla="*/ 87875306 h 90"/>
                  <a:gd name="T20" fmla="*/ 169431313 w 109"/>
                  <a:gd name="T21" fmla="*/ 96165158 h 90"/>
                  <a:gd name="T22" fmla="*/ 158450409 w 109"/>
                  <a:gd name="T23" fmla="*/ 96165158 h 90"/>
                  <a:gd name="T24" fmla="*/ 142762563 w 109"/>
                  <a:gd name="T25" fmla="*/ 96165158 h 90"/>
                  <a:gd name="T26" fmla="*/ 150605860 w 109"/>
                  <a:gd name="T27" fmla="*/ 104456297 h 90"/>
                  <a:gd name="T28" fmla="*/ 155312840 w 109"/>
                  <a:gd name="T29" fmla="*/ 111087664 h 90"/>
                  <a:gd name="T30" fmla="*/ 158450409 w 109"/>
                  <a:gd name="T31" fmla="*/ 122694487 h 90"/>
                  <a:gd name="T32" fmla="*/ 150605860 w 109"/>
                  <a:gd name="T33" fmla="*/ 127668656 h 90"/>
                  <a:gd name="T34" fmla="*/ 138055584 w 109"/>
                  <a:gd name="T35" fmla="*/ 127668656 h 90"/>
                  <a:gd name="T36" fmla="*/ 134918014 w 109"/>
                  <a:gd name="T37" fmla="*/ 127668656 h 90"/>
                  <a:gd name="T38" fmla="*/ 130211035 w 109"/>
                  <a:gd name="T39" fmla="*/ 134300023 h 90"/>
                  <a:gd name="T40" fmla="*/ 130211035 w 109"/>
                  <a:gd name="T41" fmla="*/ 144248360 h 90"/>
                  <a:gd name="T42" fmla="*/ 120798327 w 109"/>
                  <a:gd name="T43" fmla="*/ 147564044 h 90"/>
                  <a:gd name="T44" fmla="*/ 111385620 w 109"/>
                  <a:gd name="T45" fmla="*/ 142589875 h 90"/>
                  <a:gd name="T46" fmla="*/ 98835344 w 109"/>
                  <a:gd name="T47" fmla="*/ 139274191 h 90"/>
                  <a:gd name="T48" fmla="*/ 86285068 w 109"/>
                  <a:gd name="T49" fmla="*/ 134300023 h 90"/>
                  <a:gd name="T50" fmla="*/ 75302930 w 109"/>
                  <a:gd name="T51" fmla="*/ 135958508 h 90"/>
                  <a:gd name="T52" fmla="*/ 39220249 w 109"/>
                  <a:gd name="T53" fmla="*/ 122694487 h 90"/>
                  <a:gd name="T54" fmla="*/ 25100562 w 109"/>
                  <a:gd name="T55" fmla="*/ 126010170 h 90"/>
                  <a:gd name="T56" fmla="*/ 14119692 w 109"/>
                  <a:gd name="T57" fmla="*/ 122694487 h 90"/>
                  <a:gd name="T58" fmla="*/ 7844551 w 109"/>
                  <a:gd name="T59" fmla="*/ 134300023 h 90"/>
                  <a:gd name="T60" fmla="*/ 0 w 109"/>
                  <a:gd name="T61" fmla="*/ 109430466 h 90"/>
                  <a:gd name="T62" fmla="*/ 9412710 w 109"/>
                  <a:gd name="T63" fmla="*/ 96165158 h 90"/>
                  <a:gd name="T64" fmla="*/ 7844551 w 109"/>
                  <a:gd name="T65" fmla="*/ 66321412 h 90"/>
                  <a:gd name="T66" fmla="*/ 23532404 w 109"/>
                  <a:gd name="T67" fmla="*/ 24870854 h 90"/>
                  <a:gd name="T68" fmla="*/ 37652091 w 109"/>
                  <a:gd name="T69" fmla="*/ 19896680 h 90"/>
                  <a:gd name="T70" fmla="*/ 45495397 w 109"/>
                  <a:gd name="T71" fmla="*/ 8289855 h 90"/>
                  <a:gd name="T72" fmla="*/ 54908105 w 109"/>
                  <a:gd name="T73" fmla="*/ 8289855 h 90"/>
                  <a:gd name="T74" fmla="*/ 54908105 w 109"/>
                  <a:gd name="T75" fmla="*/ 828985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39" name="Freeform 620">
                <a:extLst>
                  <a:ext uri="{FF2B5EF4-FFF2-40B4-BE49-F238E27FC236}">
                    <a16:creationId xmlns:a16="http://schemas.microsoft.com/office/drawing/2014/main" id="{50EEF064-B8D9-4954-B37C-D075E34B438A}"/>
                  </a:ext>
                </a:extLst>
              </p:cNvPr>
              <p:cNvSpPr>
                <a:spLocks/>
              </p:cNvSpPr>
              <p:nvPr/>
            </p:nvSpPr>
            <p:spPr bwMode="auto">
              <a:xfrm>
                <a:off x="4818092" y="3002395"/>
                <a:ext cx="409795" cy="251405"/>
              </a:xfrm>
              <a:custGeom>
                <a:avLst/>
                <a:gdLst>
                  <a:gd name="T0" fmla="*/ 190643677 w 241"/>
                  <a:gd name="T1" fmla="*/ 8625115 h 139"/>
                  <a:gd name="T2" fmla="*/ 207693550 w 241"/>
                  <a:gd name="T3" fmla="*/ 0 h 139"/>
                  <a:gd name="T4" fmla="*/ 230943376 w 241"/>
                  <a:gd name="T5" fmla="*/ 15525734 h 139"/>
                  <a:gd name="T6" fmla="*/ 240243307 w 241"/>
                  <a:gd name="T7" fmla="*/ 34500462 h 139"/>
                  <a:gd name="T8" fmla="*/ 266591866 w 241"/>
                  <a:gd name="T9" fmla="*/ 51750698 h 139"/>
                  <a:gd name="T10" fmla="*/ 302240355 w 241"/>
                  <a:gd name="T11" fmla="*/ 77626037 h 139"/>
                  <a:gd name="T12" fmla="*/ 325490182 w 241"/>
                  <a:gd name="T13" fmla="*/ 77626037 h 139"/>
                  <a:gd name="T14" fmla="*/ 361138749 w 241"/>
                  <a:gd name="T15" fmla="*/ 87976981 h 139"/>
                  <a:gd name="T16" fmla="*/ 351838818 w 241"/>
                  <a:gd name="T17" fmla="*/ 129376735 h 139"/>
                  <a:gd name="T18" fmla="*/ 320840216 w 241"/>
                  <a:gd name="T19" fmla="*/ 165602997 h 139"/>
                  <a:gd name="T20" fmla="*/ 272791819 w 241"/>
                  <a:gd name="T21" fmla="*/ 194928685 h 139"/>
                  <a:gd name="T22" fmla="*/ 274341808 w 241"/>
                  <a:gd name="T23" fmla="*/ 210453100 h 139"/>
                  <a:gd name="T24" fmla="*/ 251091981 w 241"/>
                  <a:gd name="T25" fmla="*/ 238054249 h 139"/>
                  <a:gd name="T26" fmla="*/ 246442016 w 241"/>
                  <a:gd name="T27" fmla="*/ 191478377 h 139"/>
                  <a:gd name="T28" fmla="*/ 206143561 w 241"/>
                  <a:gd name="T29" fmla="*/ 186302258 h 139"/>
                  <a:gd name="T30" fmla="*/ 206143561 w 241"/>
                  <a:gd name="T31" fmla="*/ 170777802 h 139"/>
                  <a:gd name="T32" fmla="*/ 158095125 w 241"/>
                  <a:gd name="T33" fmla="*/ 210453100 h 139"/>
                  <a:gd name="T34" fmla="*/ 141045253 w 241"/>
                  <a:gd name="T35" fmla="*/ 188028069 h 139"/>
                  <a:gd name="T36" fmla="*/ 154995149 w 241"/>
                  <a:gd name="T37" fmla="*/ 174228151 h 139"/>
                  <a:gd name="T38" fmla="*/ 164295118 w 241"/>
                  <a:gd name="T39" fmla="*/ 160426878 h 139"/>
                  <a:gd name="T40" fmla="*/ 145695218 w 241"/>
                  <a:gd name="T41" fmla="*/ 136277350 h 139"/>
                  <a:gd name="T42" fmla="*/ 113146705 w 241"/>
                  <a:gd name="T43" fmla="*/ 122477432 h 139"/>
                  <a:gd name="T44" fmla="*/ 55798359 w 241"/>
                  <a:gd name="T45" fmla="*/ 129376735 h 139"/>
                  <a:gd name="T46" fmla="*/ 13949901 w 241"/>
                  <a:gd name="T47" fmla="*/ 132827043 h 139"/>
                  <a:gd name="T48" fmla="*/ 9299933 w 241"/>
                  <a:gd name="T49" fmla="*/ 98326591 h 139"/>
                  <a:gd name="T50" fmla="*/ 40298464 w 241"/>
                  <a:gd name="T51" fmla="*/ 53475195 h 139"/>
                  <a:gd name="T52" fmla="*/ 32548522 w 241"/>
                  <a:gd name="T53" fmla="*/ 20700539 h 139"/>
                  <a:gd name="T54" fmla="*/ 49598405 w 241"/>
                  <a:gd name="T55" fmla="*/ 18974728 h 139"/>
                  <a:gd name="T56" fmla="*/ 80596929 w 241"/>
                  <a:gd name="T57" fmla="*/ 22425041 h 139"/>
                  <a:gd name="T58" fmla="*/ 110046729 w 241"/>
                  <a:gd name="T59" fmla="*/ 25875349 h 139"/>
                  <a:gd name="T60" fmla="*/ 134845299 w 241"/>
                  <a:gd name="T61" fmla="*/ 36224959 h 139"/>
                  <a:gd name="T62" fmla="*/ 153445160 w 241"/>
                  <a:gd name="T63" fmla="*/ 37950770 h 139"/>
                  <a:gd name="T64" fmla="*/ 158095125 w 241"/>
                  <a:gd name="T65" fmla="*/ 20700539 h 139"/>
                  <a:gd name="T66" fmla="*/ 178245014 w 241"/>
                  <a:gd name="T67" fmla="*/ 18974728 h 139"/>
                  <a:gd name="T68" fmla="*/ 184444968 w 241"/>
                  <a:gd name="T69" fmla="*/ 12075426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0" name="Freeform 621">
                <a:extLst>
                  <a:ext uri="{FF2B5EF4-FFF2-40B4-BE49-F238E27FC236}">
                    <a16:creationId xmlns:a16="http://schemas.microsoft.com/office/drawing/2014/main" id="{A04E9019-832E-4FA6-AA2F-F10CE4CC0481}"/>
                  </a:ext>
                </a:extLst>
              </p:cNvPr>
              <p:cNvSpPr>
                <a:spLocks/>
              </p:cNvSpPr>
              <p:nvPr/>
            </p:nvSpPr>
            <p:spPr bwMode="auto">
              <a:xfrm>
                <a:off x="4922166" y="3131377"/>
                <a:ext cx="75889" cy="89630"/>
              </a:xfrm>
              <a:custGeom>
                <a:avLst/>
                <a:gdLst>
                  <a:gd name="T0" fmla="*/ 15245252 w 45"/>
                  <a:gd name="T1" fmla="*/ 21173698 h 51"/>
                  <a:gd name="T2" fmla="*/ 22868498 w 45"/>
                  <a:gd name="T3" fmla="*/ 34203856 h 51"/>
                  <a:gd name="T4" fmla="*/ 27441949 w 45"/>
                  <a:gd name="T5" fmla="*/ 42347396 h 51"/>
                  <a:gd name="T6" fmla="*/ 32015399 w 45"/>
                  <a:gd name="T7" fmla="*/ 79808144 h 51"/>
                  <a:gd name="T8" fmla="*/ 38113745 w 45"/>
                  <a:gd name="T9" fmla="*/ 81436595 h 51"/>
                  <a:gd name="T10" fmla="*/ 44212101 w 45"/>
                  <a:gd name="T11" fmla="*/ 61891357 h 51"/>
                  <a:gd name="T12" fmla="*/ 45736996 w 45"/>
                  <a:gd name="T13" fmla="*/ 52119377 h 51"/>
                  <a:gd name="T14" fmla="*/ 64032034 w 45"/>
                  <a:gd name="T15" fmla="*/ 45604298 h 51"/>
                  <a:gd name="T16" fmla="*/ 67080589 w 45"/>
                  <a:gd name="T17" fmla="*/ 37460758 h 51"/>
                  <a:gd name="T18" fmla="*/ 59458583 w 45"/>
                  <a:gd name="T19" fmla="*/ 34203856 h 51"/>
                  <a:gd name="T20" fmla="*/ 50310447 w 45"/>
                  <a:gd name="T21" fmla="*/ 13030163 h 51"/>
                  <a:gd name="T22" fmla="*/ 35065190 w 45"/>
                  <a:gd name="T23" fmla="*/ 0 h 51"/>
                  <a:gd name="T24" fmla="*/ 16770147 w 45"/>
                  <a:gd name="T25" fmla="*/ 0 h 51"/>
                  <a:gd name="T26" fmla="*/ 0 w 45"/>
                  <a:gd name="T27" fmla="*/ 1628451 h 51"/>
                  <a:gd name="T28" fmla="*/ 15245252 w 45"/>
                  <a:gd name="T29" fmla="*/ 21173698 h 51"/>
                  <a:gd name="T30" fmla="*/ 15245252 w 45"/>
                  <a:gd name="T31" fmla="*/ 21173698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1" name="Freeform 622">
                <a:extLst>
                  <a:ext uri="{FF2B5EF4-FFF2-40B4-BE49-F238E27FC236}">
                    <a16:creationId xmlns:a16="http://schemas.microsoft.com/office/drawing/2014/main" id="{F66B7BE9-5D21-44DF-9DF3-4CA7851A6167}"/>
                  </a:ext>
                </a:extLst>
              </p:cNvPr>
              <p:cNvSpPr>
                <a:spLocks/>
              </p:cNvSpPr>
              <p:nvPr/>
            </p:nvSpPr>
            <p:spPr bwMode="auto">
              <a:xfrm>
                <a:off x="4848446" y="2746620"/>
                <a:ext cx="119252" cy="85258"/>
              </a:xfrm>
              <a:custGeom>
                <a:avLst/>
                <a:gdLst>
                  <a:gd name="T0" fmla="*/ 92873192 w 69"/>
                  <a:gd name="T1" fmla="*/ 1811599 h 46"/>
                  <a:gd name="T2" fmla="*/ 0 w 69"/>
                  <a:gd name="T3" fmla="*/ 18114643 h 46"/>
                  <a:gd name="T4" fmla="*/ 8006221 w 69"/>
                  <a:gd name="T5" fmla="*/ 48910485 h 46"/>
                  <a:gd name="T6" fmla="*/ 19215183 w 69"/>
                  <a:gd name="T7" fmla="*/ 47098886 h 46"/>
                  <a:gd name="T8" fmla="*/ 16012443 w 69"/>
                  <a:gd name="T9" fmla="*/ 76081768 h 46"/>
                  <a:gd name="T10" fmla="*/ 27221407 w 69"/>
                  <a:gd name="T11" fmla="*/ 76081768 h 46"/>
                  <a:gd name="T12" fmla="*/ 32024886 w 69"/>
                  <a:gd name="T13" fmla="*/ 72459918 h 46"/>
                  <a:gd name="T14" fmla="*/ 35227626 w 69"/>
                  <a:gd name="T15" fmla="*/ 74270170 h 46"/>
                  <a:gd name="T16" fmla="*/ 51240074 w 69"/>
                  <a:gd name="T17" fmla="*/ 72459918 h 46"/>
                  <a:gd name="T18" fmla="*/ 62449034 w 69"/>
                  <a:gd name="T19" fmla="*/ 74270170 h 46"/>
                  <a:gd name="T20" fmla="*/ 68853250 w 69"/>
                  <a:gd name="T21" fmla="*/ 81516563 h 46"/>
                  <a:gd name="T22" fmla="*/ 84865707 w 69"/>
                  <a:gd name="T23" fmla="*/ 74270170 h 46"/>
                  <a:gd name="T24" fmla="*/ 91271189 w 69"/>
                  <a:gd name="T25" fmla="*/ 81516563 h 46"/>
                  <a:gd name="T26" fmla="*/ 94473929 w 69"/>
                  <a:gd name="T27" fmla="*/ 76081768 h 46"/>
                  <a:gd name="T28" fmla="*/ 108885629 w 69"/>
                  <a:gd name="T29" fmla="*/ 50722083 h 46"/>
                  <a:gd name="T30" fmla="*/ 108885629 w 69"/>
                  <a:gd name="T31" fmla="*/ 28984238 h 46"/>
                  <a:gd name="T32" fmla="*/ 96074667 w 69"/>
                  <a:gd name="T33" fmla="*/ 18114643 h 46"/>
                  <a:gd name="T34" fmla="*/ 96074667 w 69"/>
                  <a:gd name="T35" fmla="*/ 0 h 46"/>
                  <a:gd name="T36" fmla="*/ 78461472 w 69"/>
                  <a:gd name="T37" fmla="*/ 3623198 h 46"/>
                  <a:gd name="T38" fmla="*/ 92873192 w 69"/>
                  <a:gd name="T39" fmla="*/ 1811599 h 46"/>
                  <a:gd name="T40" fmla="*/ 92873192 w 69"/>
                  <a:gd name="T41" fmla="*/ 1811599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2" name="Freeform 623">
                <a:extLst>
                  <a:ext uri="{FF2B5EF4-FFF2-40B4-BE49-F238E27FC236}">
                    <a16:creationId xmlns:a16="http://schemas.microsoft.com/office/drawing/2014/main" id="{09F8C8A4-DC38-4BB4-975B-C9530D78A5BB}"/>
                  </a:ext>
                </a:extLst>
              </p:cNvPr>
              <p:cNvSpPr>
                <a:spLocks/>
              </p:cNvSpPr>
              <p:nvPr/>
            </p:nvSpPr>
            <p:spPr bwMode="auto">
              <a:xfrm>
                <a:off x="4757381" y="2858111"/>
                <a:ext cx="186467" cy="100561"/>
              </a:xfrm>
              <a:custGeom>
                <a:avLst/>
                <a:gdLst>
                  <a:gd name="T0" fmla="*/ 34514522 w 109"/>
                  <a:gd name="T1" fmla="*/ 12801014 h 54"/>
                  <a:gd name="T2" fmla="*/ 69027792 w 109"/>
                  <a:gd name="T3" fmla="*/ 9144353 h 54"/>
                  <a:gd name="T4" fmla="*/ 95697775 w 109"/>
                  <a:gd name="T5" fmla="*/ 0 h 54"/>
                  <a:gd name="T6" fmla="*/ 133348604 w 109"/>
                  <a:gd name="T7" fmla="*/ 0 h 54"/>
                  <a:gd name="T8" fmla="*/ 169431313 w 109"/>
                  <a:gd name="T9" fmla="*/ 0 h 54"/>
                  <a:gd name="T10" fmla="*/ 155312840 w 109"/>
                  <a:gd name="T11" fmla="*/ 21945364 h 54"/>
                  <a:gd name="T12" fmla="*/ 141193153 w 109"/>
                  <a:gd name="T13" fmla="*/ 34746378 h 54"/>
                  <a:gd name="T14" fmla="*/ 123935896 w 109"/>
                  <a:gd name="T15" fmla="*/ 36574707 h 54"/>
                  <a:gd name="T16" fmla="*/ 103542324 w 109"/>
                  <a:gd name="T17" fmla="*/ 60348405 h 54"/>
                  <a:gd name="T18" fmla="*/ 95697775 w 109"/>
                  <a:gd name="T19" fmla="*/ 80465435 h 54"/>
                  <a:gd name="T20" fmla="*/ 89422637 w 109"/>
                  <a:gd name="T21" fmla="*/ 96924475 h 54"/>
                  <a:gd name="T22" fmla="*/ 80009910 w 109"/>
                  <a:gd name="T23" fmla="*/ 85951774 h 54"/>
                  <a:gd name="T24" fmla="*/ 0 w 109"/>
                  <a:gd name="T25" fmla="*/ 69492755 h 54"/>
                  <a:gd name="T26" fmla="*/ 21962993 w 109"/>
                  <a:gd name="T27" fmla="*/ 49377078 h 54"/>
                  <a:gd name="T28" fmla="*/ 36082680 w 109"/>
                  <a:gd name="T29" fmla="*/ 60348405 h 54"/>
                  <a:gd name="T30" fmla="*/ 31375701 w 109"/>
                  <a:gd name="T31" fmla="*/ 38404388 h 54"/>
                  <a:gd name="T32" fmla="*/ 34514522 w 109"/>
                  <a:gd name="T33" fmla="*/ 12801014 h 54"/>
                  <a:gd name="T34" fmla="*/ 34514522 w 109"/>
                  <a:gd name="T35" fmla="*/ 1280101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3" name="Freeform 624">
                <a:extLst>
                  <a:ext uri="{FF2B5EF4-FFF2-40B4-BE49-F238E27FC236}">
                    <a16:creationId xmlns:a16="http://schemas.microsoft.com/office/drawing/2014/main" id="{6067E6E2-4918-4174-9507-0043879642F7}"/>
                  </a:ext>
                </a:extLst>
              </p:cNvPr>
              <p:cNvSpPr>
                <a:spLocks/>
              </p:cNvSpPr>
              <p:nvPr/>
            </p:nvSpPr>
            <p:spPr bwMode="auto">
              <a:xfrm>
                <a:off x="4789904" y="2818760"/>
                <a:ext cx="160450" cy="69956"/>
              </a:xfrm>
              <a:custGeom>
                <a:avLst/>
                <a:gdLst>
                  <a:gd name="T0" fmla="*/ 68810669 w 95"/>
                  <a:gd name="T1" fmla="*/ 6786359 h 39"/>
                  <a:gd name="T2" fmla="*/ 81044160 w 95"/>
                  <a:gd name="T3" fmla="*/ 6786359 h 39"/>
                  <a:gd name="T4" fmla="*/ 91747984 w 95"/>
                  <a:gd name="T5" fmla="*/ 3393179 h 39"/>
                  <a:gd name="T6" fmla="*/ 93276395 w 95"/>
                  <a:gd name="T7" fmla="*/ 6786359 h 39"/>
                  <a:gd name="T8" fmla="*/ 97864102 w 95"/>
                  <a:gd name="T9" fmla="*/ 1697241 h 39"/>
                  <a:gd name="T10" fmla="*/ 140679397 w 95"/>
                  <a:gd name="T11" fmla="*/ 0 h 39"/>
                  <a:gd name="T12" fmla="*/ 143737456 w 95"/>
                  <a:gd name="T13" fmla="*/ 10179537 h 39"/>
                  <a:gd name="T14" fmla="*/ 137621339 w 95"/>
                  <a:gd name="T15" fmla="*/ 35630335 h 39"/>
                  <a:gd name="T16" fmla="*/ 126917515 w 95"/>
                  <a:gd name="T17" fmla="*/ 64473011 h 39"/>
                  <a:gd name="T18" fmla="*/ 103980219 w 95"/>
                  <a:gd name="T19" fmla="*/ 49203058 h 39"/>
                  <a:gd name="T20" fmla="*/ 64222963 w 95"/>
                  <a:gd name="T21" fmla="*/ 42416691 h 39"/>
                  <a:gd name="T22" fmla="*/ 27523775 w 95"/>
                  <a:gd name="T23" fmla="*/ 50900298 h 39"/>
                  <a:gd name="T24" fmla="*/ 22937305 w 95"/>
                  <a:gd name="T25" fmla="*/ 50900298 h 39"/>
                  <a:gd name="T26" fmla="*/ 1529648 w 95"/>
                  <a:gd name="T27" fmla="*/ 54293476 h 39"/>
                  <a:gd name="T28" fmla="*/ 0 w 95"/>
                  <a:gd name="T29" fmla="*/ 37326272 h 39"/>
                  <a:gd name="T30" fmla="*/ 13761888 w 95"/>
                  <a:gd name="T31" fmla="*/ 8483599 h 39"/>
                  <a:gd name="T32" fmla="*/ 30583070 w 95"/>
                  <a:gd name="T33" fmla="*/ 3393179 h 39"/>
                  <a:gd name="T34" fmla="*/ 65752611 w 95"/>
                  <a:gd name="T35" fmla="*/ 30539916 h 39"/>
                  <a:gd name="T36" fmla="*/ 68810669 w 95"/>
                  <a:gd name="T37" fmla="*/ 6786359 h 39"/>
                  <a:gd name="T38" fmla="*/ 68810669 w 95"/>
                  <a:gd name="T39" fmla="*/ 6786359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4" name="Freeform 625">
                <a:extLst>
                  <a:ext uri="{FF2B5EF4-FFF2-40B4-BE49-F238E27FC236}">
                    <a16:creationId xmlns:a16="http://schemas.microsoft.com/office/drawing/2014/main" id="{C69DB106-1A4B-4294-8F52-FF8DEB0EC2FE}"/>
                  </a:ext>
                </a:extLst>
              </p:cNvPr>
              <p:cNvSpPr>
                <a:spLocks/>
              </p:cNvSpPr>
              <p:nvPr/>
            </p:nvSpPr>
            <p:spPr bwMode="auto">
              <a:xfrm>
                <a:off x="4620783" y="3175100"/>
                <a:ext cx="78057" cy="45908"/>
              </a:xfrm>
              <a:custGeom>
                <a:avLst/>
                <a:gdLst>
                  <a:gd name="T0" fmla="*/ 0 w 47"/>
                  <a:gd name="T1" fmla="*/ 42676691 h 25"/>
                  <a:gd name="T2" fmla="*/ 0 w 47"/>
                  <a:gd name="T3" fmla="*/ 42676691 h 25"/>
                  <a:gd name="T4" fmla="*/ 0 w 47"/>
                  <a:gd name="T5" fmla="*/ 12446704 h 25"/>
                  <a:gd name="T6" fmla="*/ 47314124 w 47"/>
                  <a:gd name="T7" fmla="*/ 0 h 25"/>
                  <a:gd name="T8" fmla="*/ 59141738 w 47"/>
                  <a:gd name="T9" fmla="*/ 8890311 h 25"/>
                  <a:gd name="T10" fmla="*/ 68013361 w 47"/>
                  <a:gd name="T11" fmla="*/ 17781956 h 25"/>
                  <a:gd name="T12" fmla="*/ 48792728 w 47"/>
                  <a:gd name="T13" fmla="*/ 24894741 h 25"/>
                  <a:gd name="T14" fmla="*/ 28092265 w 47"/>
                  <a:gd name="T15" fmla="*/ 37341439 h 25"/>
                  <a:gd name="T16" fmla="*/ 10350231 w 47"/>
                  <a:gd name="T17" fmla="*/ 37341439 h 25"/>
                  <a:gd name="T18" fmla="*/ 0 w 47"/>
                  <a:gd name="T19" fmla="*/ 42676691 h 25"/>
                  <a:gd name="T20" fmla="*/ 0 w 47"/>
                  <a:gd name="T21" fmla="*/ 42676691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5" name="Freeform 626">
                <a:extLst>
                  <a:ext uri="{FF2B5EF4-FFF2-40B4-BE49-F238E27FC236}">
                    <a16:creationId xmlns:a16="http://schemas.microsoft.com/office/drawing/2014/main" id="{FC8FFB50-17C2-425F-832F-05E0A5679F39}"/>
                  </a:ext>
                </a:extLst>
              </p:cNvPr>
              <p:cNvSpPr>
                <a:spLocks/>
              </p:cNvSpPr>
              <p:nvPr/>
            </p:nvSpPr>
            <p:spPr bwMode="auto">
              <a:xfrm>
                <a:off x="4783400" y="3321571"/>
                <a:ext cx="58542" cy="34978"/>
              </a:xfrm>
              <a:custGeom>
                <a:avLst/>
                <a:gdLst>
                  <a:gd name="T0" fmla="*/ 0 w 32"/>
                  <a:gd name="T1" fmla="*/ 12903200 h 20"/>
                  <a:gd name="T2" fmla="*/ 10765308 w 32"/>
                  <a:gd name="T3" fmla="*/ 30645098 h 20"/>
                  <a:gd name="T4" fmla="*/ 55620095 w 32"/>
                  <a:gd name="T5" fmla="*/ 17741898 h 20"/>
                  <a:gd name="T6" fmla="*/ 46648337 w 32"/>
                  <a:gd name="T7" fmla="*/ 0 h 20"/>
                  <a:gd name="T8" fmla="*/ 3588436 w 32"/>
                  <a:gd name="T9" fmla="*/ 14516099 h 20"/>
                  <a:gd name="T10" fmla="*/ 0 w 32"/>
                  <a:gd name="T11" fmla="*/ 12903200 h 20"/>
                  <a:gd name="T12" fmla="*/ 0 w 32"/>
                  <a:gd name="T13" fmla="*/ 1290320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6" name="Freeform 627">
                <a:extLst>
                  <a:ext uri="{FF2B5EF4-FFF2-40B4-BE49-F238E27FC236}">
                    <a16:creationId xmlns:a16="http://schemas.microsoft.com/office/drawing/2014/main" id="{65A651ED-E2C1-4D5B-8F38-DDF9A5FACF03}"/>
                  </a:ext>
                </a:extLst>
              </p:cNvPr>
              <p:cNvSpPr>
                <a:spLocks/>
              </p:cNvSpPr>
              <p:nvPr/>
            </p:nvSpPr>
            <p:spPr bwMode="auto">
              <a:xfrm>
                <a:off x="4733531" y="3201334"/>
                <a:ext cx="99739" cy="139913"/>
              </a:xfrm>
              <a:custGeom>
                <a:avLst/>
                <a:gdLst>
                  <a:gd name="T0" fmla="*/ 25363600 w 58"/>
                  <a:gd name="T1" fmla="*/ 23155799 h 79"/>
                  <a:gd name="T2" fmla="*/ 34874474 w 58"/>
                  <a:gd name="T3" fmla="*/ 0 h 79"/>
                  <a:gd name="T4" fmla="*/ 90357122 w 58"/>
                  <a:gd name="T5" fmla="*/ 52927169 h 79"/>
                  <a:gd name="T6" fmla="*/ 80846228 w 58"/>
                  <a:gd name="T7" fmla="*/ 89315408 h 79"/>
                  <a:gd name="T8" fmla="*/ 88771976 w 58"/>
                  <a:gd name="T9" fmla="*/ 109163411 h 79"/>
                  <a:gd name="T10" fmla="*/ 31704183 w 58"/>
                  <a:gd name="T11" fmla="*/ 129011413 h 79"/>
                  <a:gd name="T12" fmla="*/ 0 w 58"/>
                  <a:gd name="T13" fmla="*/ 104201732 h 79"/>
                  <a:gd name="T14" fmla="*/ 41215057 w 58"/>
                  <a:gd name="T15" fmla="*/ 100893946 h 79"/>
                  <a:gd name="T16" fmla="*/ 49142055 w 58"/>
                  <a:gd name="T17" fmla="*/ 72775172 h 79"/>
                  <a:gd name="T18" fmla="*/ 25363600 w 58"/>
                  <a:gd name="T19" fmla="*/ 23155799 h 79"/>
                  <a:gd name="T20" fmla="*/ 25363600 w 58"/>
                  <a:gd name="T21" fmla="*/ 2315579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7" name="Freeform 628">
                <a:extLst>
                  <a:ext uri="{FF2B5EF4-FFF2-40B4-BE49-F238E27FC236}">
                    <a16:creationId xmlns:a16="http://schemas.microsoft.com/office/drawing/2014/main" id="{9324B600-1F61-4838-B9F3-0D24147EF009}"/>
                  </a:ext>
                </a:extLst>
              </p:cNvPr>
              <p:cNvSpPr>
                <a:spLocks/>
              </p:cNvSpPr>
              <p:nvPr/>
            </p:nvSpPr>
            <p:spPr bwMode="auto">
              <a:xfrm>
                <a:off x="4616448" y="3192589"/>
                <a:ext cx="160450" cy="122423"/>
              </a:xfrm>
              <a:custGeom>
                <a:avLst/>
                <a:gdLst>
                  <a:gd name="T0" fmla="*/ 4891812 w 92"/>
                  <a:gd name="T1" fmla="*/ 24317568 h 65"/>
                  <a:gd name="T2" fmla="*/ 35870734 w 92"/>
                  <a:gd name="T3" fmla="*/ 18705924 h 65"/>
                  <a:gd name="T4" fmla="*/ 58696640 w 92"/>
                  <a:gd name="T5" fmla="*/ 1871003 h 65"/>
                  <a:gd name="T6" fmla="*/ 78262605 w 92"/>
                  <a:gd name="T7" fmla="*/ 0 h 65"/>
                  <a:gd name="T8" fmla="*/ 99459194 w 92"/>
                  <a:gd name="T9" fmla="*/ 18705924 h 65"/>
                  <a:gd name="T10" fmla="*/ 148373469 w 92"/>
                  <a:gd name="T11" fmla="*/ 7482644 h 65"/>
                  <a:gd name="T12" fmla="*/ 130438108 w 92"/>
                  <a:gd name="T13" fmla="*/ 54246776 h 65"/>
                  <a:gd name="T14" fmla="*/ 83154416 w 92"/>
                  <a:gd name="T15" fmla="*/ 57987413 h 65"/>
                  <a:gd name="T16" fmla="*/ 99459194 w 92"/>
                  <a:gd name="T17" fmla="*/ 93529637 h 65"/>
                  <a:gd name="T18" fmla="*/ 99459194 w 92"/>
                  <a:gd name="T19" fmla="*/ 119716830 h 65"/>
                  <a:gd name="T20" fmla="*/ 55436709 w 92"/>
                  <a:gd name="T21" fmla="*/ 87917977 h 65"/>
                  <a:gd name="T22" fmla="*/ 17935367 w 92"/>
                  <a:gd name="T23" fmla="*/ 41152485 h 65"/>
                  <a:gd name="T24" fmla="*/ 0 w 92"/>
                  <a:gd name="T25" fmla="*/ 44894500 h 65"/>
                  <a:gd name="T26" fmla="*/ 4891812 w 92"/>
                  <a:gd name="T27" fmla="*/ 24317568 h 65"/>
                  <a:gd name="T28" fmla="*/ 4891812 w 92"/>
                  <a:gd name="T29" fmla="*/ 24317568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8" name="Freeform 630">
                <a:extLst>
                  <a:ext uri="{FF2B5EF4-FFF2-40B4-BE49-F238E27FC236}">
                    <a16:creationId xmlns:a16="http://schemas.microsoft.com/office/drawing/2014/main" id="{720165A7-39D4-4127-BC3B-EFE41764ACF5}"/>
                  </a:ext>
                </a:extLst>
              </p:cNvPr>
              <p:cNvSpPr>
                <a:spLocks/>
              </p:cNvSpPr>
              <p:nvPr/>
            </p:nvSpPr>
            <p:spPr bwMode="auto">
              <a:xfrm>
                <a:off x="4577424" y="3043929"/>
                <a:ext cx="156112" cy="74328"/>
              </a:xfrm>
              <a:custGeom>
                <a:avLst/>
                <a:gdLst>
                  <a:gd name="T0" fmla="*/ 0 w 90"/>
                  <a:gd name="T1" fmla="*/ 23633520 h 43"/>
                  <a:gd name="T2" fmla="*/ 0 w 90"/>
                  <a:gd name="T3" fmla="*/ 23633520 h 43"/>
                  <a:gd name="T4" fmla="*/ 38709597 w 90"/>
                  <a:gd name="T5" fmla="*/ 66175857 h 43"/>
                  <a:gd name="T6" fmla="*/ 104838504 w 90"/>
                  <a:gd name="T7" fmla="*/ 64600540 h 43"/>
                  <a:gd name="T8" fmla="*/ 143548091 w 90"/>
                  <a:gd name="T9" fmla="*/ 40965765 h 43"/>
                  <a:gd name="T10" fmla="*/ 59677300 w 90"/>
                  <a:gd name="T11" fmla="*/ 9453155 h 43"/>
                  <a:gd name="T12" fmla="*/ 48387003 w 90"/>
                  <a:gd name="T13" fmla="*/ 0 h 43"/>
                  <a:gd name="T14" fmla="*/ 0 w 90"/>
                  <a:gd name="T15" fmla="*/ 23633520 h 43"/>
                  <a:gd name="T16" fmla="*/ 0 w 90"/>
                  <a:gd name="T17" fmla="*/ 2363352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49" name="Freeform 631">
                <a:extLst>
                  <a:ext uri="{FF2B5EF4-FFF2-40B4-BE49-F238E27FC236}">
                    <a16:creationId xmlns:a16="http://schemas.microsoft.com/office/drawing/2014/main" id="{5DF3D74E-305F-407C-8875-16281E532E7D}"/>
                  </a:ext>
                </a:extLst>
              </p:cNvPr>
              <p:cNvSpPr>
                <a:spLocks/>
              </p:cNvSpPr>
              <p:nvPr/>
            </p:nvSpPr>
            <p:spPr bwMode="auto">
              <a:xfrm>
                <a:off x="4794253" y="2858087"/>
                <a:ext cx="132262" cy="107120"/>
              </a:xfrm>
              <a:custGeom>
                <a:avLst/>
                <a:gdLst>
                  <a:gd name="T0" fmla="*/ 0 w 78"/>
                  <a:gd name="T1" fmla="*/ 12590929 h 58"/>
                  <a:gd name="T2" fmla="*/ 33909086 w 78"/>
                  <a:gd name="T3" fmla="*/ 8993902 h 58"/>
                  <a:gd name="T4" fmla="*/ 60110943 w 78"/>
                  <a:gd name="T5" fmla="*/ 0 h 58"/>
                  <a:gd name="T6" fmla="*/ 95561981 w 78"/>
                  <a:gd name="T7" fmla="*/ 7195391 h 58"/>
                  <a:gd name="T8" fmla="*/ 118682426 w 78"/>
                  <a:gd name="T9" fmla="*/ 21584828 h 58"/>
                  <a:gd name="T10" fmla="*/ 104809911 w 78"/>
                  <a:gd name="T11" fmla="*/ 34175757 h 58"/>
                  <a:gd name="T12" fmla="*/ 87854752 w 78"/>
                  <a:gd name="T13" fmla="*/ 35974269 h 58"/>
                  <a:gd name="T14" fmla="*/ 67818172 w 78"/>
                  <a:gd name="T15" fmla="*/ 55760591 h 58"/>
                  <a:gd name="T16" fmla="*/ 53946898 w 78"/>
                  <a:gd name="T17" fmla="*/ 102528622 h 58"/>
                  <a:gd name="T18" fmla="*/ 44697726 w 78"/>
                  <a:gd name="T19" fmla="*/ 82742290 h 58"/>
                  <a:gd name="T20" fmla="*/ 18495865 w 78"/>
                  <a:gd name="T21" fmla="*/ 80943778 h 58"/>
                  <a:gd name="T22" fmla="*/ 35449787 w 78"/>
                  <a:gd name="T23" fmla="*/ 43169657 h 58"/>
                  <a:gd name="T24" fmla="*/ 0 w 78"/>
                  <a:gd name="T25" fmla="*/ 30578733 h 58"/>
                  <a:gd name="T26" fmla="*/ 0 w 78"/>
                  <a:gd name="T27" fmla="*/ 12590929 h 58"/>
                  <a:gd name="T28" fmla="*/ 0 w 78"/>
                  <a:gd name="T29" fmla="*/ 12590929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0" name="Freeform 632">
                <a:extLst>
                  <a:ext uri="{FF2B5EF4-FFF2-40B4-BE49-F238E27FC236}">
                    <a16:creationId xmlns:a16="http://schemas.microsoft.com/office/drawing/2014/main" id="{8CD01EAD-E922-40BE-BA85-3315B84A0081}"/>
                  </a:ext>
                </a:extLst>
              </p:cNvPr>
              <p:cNvSpPr>
                <a:spLocks/>
              </p:cNvSpPr>
              <p:nvPr/>
            </p:nvSpPr>
            <p:spPr bwMode="auto">
              <a:xfrm>
                <a:off x="4757410" y="2893064"/>
                <a:ext cx="75889" cy="52467"/>
              </a:xfrm>
              <a:custGeom>
                <a:avLst/>
                <a:gdLst>
                  <a:gd name="T0" fmla="*/ 67080589 w 45"/>
                  <a:gd name="T1" fmla="*/ 15534291 h 29"/>
                  <a:gd name="T2" fmla="*/ 51835342 w 45"/>
                  <a:gd name="T3" fmla="*/ 48329201 h 29"/>
                  <a:gd name="T4" fmla="*/ 0 w 45"/>
                  <a:gd name="T5" fmla="*/ 39698886 h 29"/>
                  <a:gd name="T6" fmla="*/ 21343603 w 45"/>
                  <a:gd name="T7" fmla="*/ 18986938 h 29"/>
                  <a:gd name="T8" fmla="*/ 35065190 w 45"/>
                  <a:gd name="T9" fmla="*/ 0 h 29"/>
                  <a:gd name="T10" fmla="*/ 67080589 w 45"/>
                  <a:gd name="T11" fmla="*/ 15534291 h 29"/>
                  <a:gd name="T12" fmla="*/ 67080589 w 45"/>
                  <a:gd name="T13" fmla="*/ 15534291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51" name="Freeform 604">
                <a:extLst>
                  <a:ext uri="{FF2B5EF4-FFF2-40B4-BE49-F238E27FC236}">
                    <a16:creationId xmlns:a16="http://schemas.microsoft.com/office/drawing/2014/main" id="{201F8293-EDC1-4421-95ED-DC52E26A316B}"/>
                  </a:ext>
                </a:extLst>
              </p:cNvPr>
              <p:cNvSpPr>
                <a:spLocks/>
              </p:cNvSpPr>
              <p:nvPr/>
            </p:nvSpPr>
            <p:spPr bwMode="auto">
              <a:xfrm>
                <a:off x="4595389" y="3047788"/>
                <a:ext cx="197307" cy="238289"/>
              </a:xfrm>
              <a:custGeom>
                <a:avLst/>
                <a:gdLst>
                  <a:gd name="T0" fmla="*/ 0 w 119"/>
                  <a:gd name="T1" fmla="*/ 91405696 h 133"/>
                  <a:gd name="T2" fmla="*/ 0 w 119"/>
                  <a:gd name="T3" fmla="*/ 91405696 h 133"/>
                  <a:gd name="T4" fmla="*/ 0 w 119"/>
                  <a:gd name="T5" fmla="*/ 128645278 h 133"/>
                  <a:gd name="T6" fmla="*/ 1473755 w 119"/>
                  <a:gd name="T7" fmla="*/ 145571769 h 133"/>
                  <a:gd name="T8" fmla="*/ 4421266 w 119"/>
                  <a:gd name="T9" fmla="*/ 164192211 h 133"/>
                  <a:gd name="T10" fmla="*/ 41263940 w 119"/>
                  <a:gd name="T11" fmla="*/ 181118743 h 133"/>
                  <a:gd name="T12" fmla="*/ 29473892 w 119"/>
                  <a:gd name="T13" fmla="*/ 218358325 h 133"/>
                  <a:gd name="T14" fmla="*/ 69264067 w 119"/>
                  <a:gd name="T15" fmla="*/ 223436272 h 133"/>
                  <a:gd name="T16" fmla="*/ 137055594 w 119"/>
                  <a:gd name="T17" fmla="*/ 221743623 h 133"/>
                  <a:gd name="T18" fmla="*/ 154739438 w 119"/>
                  <a:gd name="T19" fmla="*/ 186196690 h 133"/>
                  <a:gd name="T20" fmla="*/ 119370536 w 119"/>
                  <a:gd name="T21" fmla="*/ 140493822 h 133"/>
                  <a:gd name="T22" fmla="*/ 162108250 w 119"/>
                  <a:gd name="T23" fmla="*/ 115104085 h 133"/>
                  <a:gd name="T24" fmla="*/ 173898288 w 119"/>
                  <a:gd name="T25" fmla="*/ 123567330 h 133"/>
                  <a:gd name="T26" fmla="*/ 162108250 w 119"/>
                  <a:gd name="T27" fmla="*/ 33854294 h 133"/>
                  <a:gd name="T28" fmla="*/ 129686820 w 119"/>
                  <a:gd name="T29" fmla="*/ 11848549 h 133"/>
                  <a:gd name="T30" fmla="*/ 94317918 w 119"/>
                  <a:gd name="T31" fmla="*/ 27083697 h 133"/>
                  <a:gd name="T32" fmla="*/ 100212937 w 119"/>
                  <a:gd name="T33" fmla="*/ 16926496 h 133"/>
                  <a:gd name="T34" fmla="*/ 69264067 w 119"/>
                  <a:gd name="T35" fmla="*/ 0 h 133"/>
                  <a:gd name="T36" fmla="*/ 53053978 w 119"/>
                  <a:gd name="T37" fmla="*/ 0 h 133"/>
                  <a:gd name="T38" fmla="*/ 53053978 w 119"/>
                  <a:gd name="T39" fmla="*/ 49088146 h 133"/>
                  <a:gd name="T40" fmla="*/ 33895156 w 119"/>
                  <a:gd name="T41" fmla="*/ 35546943 h 133"/>
                  <a:gd name="T42" fmla="*/ 23578873 w 119"/>
                  <a:gd name="T43" fmla="*/ 50780795 h 133"/>
                  <a:gd name="T44" fmla="*/ 20632577 w 119"/>
                  <a:gd name="T45" fmla="*/ 81249781 h 133"/>
                  <a:gd name="T46" fmla="*/ 0 w 119"/>
                  <a:gd name="T47" fmla="*/ 91405696 h 133"/>
                  <a:gd name="T48" fmla="*/ 0 w 119"/>
                  <a:gd name="T49" fmla="*/ 9140569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cxnSp>
          <p:nvCxnSpPr>
            <p:cNvPr id="21" name="Straight Arrow Connector 20">
              <a:extLst>
                <a:ext uri="{FF2B5EF4-FFF2-40B4-BE49-F238E27FC236}">
                  <a16:creationId xmlns:a16="http://schemas.microsoft.com/office/drawing/2014/main" id="{3635D262-30CB-4969-BEC3-F5049108A4E2}"/>
                </a:ext>
              </a:extLst>
            </p:cNvPr>
            <p:cNvCxnSpPr>
              <a:stCxn id="2156" idx="28"/>
            </p:cNvCxnSpPr>
            <p:nvPr/>
          </p:nvCxnSpPr>
          <p:spPr>
            <a:xfrm flipH="1" flipV="1">
              <a:off x="4885853" y="4444026"/>
              <a:ext cx="517907" cy="208062"/>
            </a:xfrm>
            <a:prstGeom prst="straightConnector1">
              <a:avLst/>
            </a:prstGeom>
            <a:ln>
              <a:solidFill>
                <a:srgbClr val="04986E"/>
              </a:solidFill>
              <a:tailEnd type="triangle"/>
            </a:ln>
          </p:spPr>
          <p:style>
            <a:lnRef idx="1">
              <a:schemeClr val="accent1"/>
            </a:lnRef>
            <a:fillRef idx="0">
              <a:schemeClr val="accent1"/>
            </a:fillRef>
            <a:effectRef idx="0">
              <a:schemeClr val="accent1"/>
            </a:effectRef>
            <a:fontRef idx="minor">
              <a:schemeClr val="tx1"/>
            </a:fontRef>
          </p:style>
        </p:cxnSp>
        <p:cxnSp>
          <p:nvCxnSpPr>
            <p:cNvPr id="2225" name="Straight Arrow Connector 2224">
              <a:extLst>
                <a:ext uri="{FF2B5EF4-FFF2-40B4-BE49-F238E27FC236}">
                  <a16:creationId xmlns:a16="http://schemas.microsoft.com/office/drawing/2014/main" id="{7B55554A-CA0F-45E2-B12C-22FE16F02E78}"/>
                </a:ext>
              </a:extLst>
            </p:cNvPr>
            <p:cNvCxnSpPr>
              <a:cxnSpLocks/>
            </p:cNvCxnSpPr>
            <p:nvPr/>
          </p:nvCxnSpPr>
          <p:spPr>
            <a:xfrm flipH="1" flipV="1">
              <a:off x="4824168" y="4826592"/>
              <a:ext cx="667746" cy="78389"/>
            </a:xfrm>
            <a:prstGeom prst="straightConnector1">
              <a:avLst/>
            </a:prstGeom>
            <a:ln>
              <a:solidFill>
                <a:srgbClr val="04986E"/>
              </a:solidFill>
              <a:tailEnd type="triangle"/>
            </a:ln>
          </p:spPr>
          <p:style>
            <a:lnRef idx="1">
              <a:schemeClr val="accent1"/>
            </a:lnRef>
            <a:fillRef idx="0">
              <a:schemeClr val="accent1"/>
            </a:fillRef>
            <a:effectRef idx="0">
              <a:schemeClr val="accent1"/>
            </a:effectRef>
            <a:fontRef idx="minor">
              <a:schemeClr val="tx1"/>
            </a:fontRef>
          </p:style>
        </p:cxnSp>
        <p:cxnSp>
          <p:nvCxnSpPr>
            <p:cNvPr id="2226" name="Straight Arrow Connector 2225">
              <a:extLst>
                <a:ext uri="{FF2B5EF4-FFF2-40B4-BE49-F238E27FC236}">
                  <a16:creationId xmlns:a16="http://schemas.microsoft.com/office/drawing/2014/main" id="{13DE6E04-8886-4255-99DD-CE3EF92D2EF4}"/>
                </a:ext>
              </a:extLst>
            </p:cNvPr>
            <p:cNvCxnSpPr>
              <a:cxnSpLocks/>
            </p:cNvCxnSpPr>
            <p:nvPr/>
          </p:nvCxnSpPr>
          <p:spPr>
            <a:xfrm flipH="1" flipV="1">
              <a:off x="5242798" y="4200939"/>
              <a:ext cx="501244" cy="527129"/>
            </a:xfrm>
            <a:prstGeom prst="straightConnector1">
              <a:avLst/>
            </a:prstGeom>
            <a:ln>
              <a:solidFill>
                <a:srgbClr val="04986E"/>
              </a:solidFill>
              <a:tailEnd type="triangle"/>
            </a:ln>
          </p:spPr>
          <p:style>
            <a:lnRef idx="1">
              <a:schemeClr val="accent1"/>
            </a:lnRef>
            <a:fillRef idx="0">
              <a:schemeClr val="accent1"/>
            </a:fillRef>
            <a:effectRef idx="0">
              <a:schemeClr val="accent1"/>
            </a:effectRef>
            <a:fontRef idx="minor">
              <a:schemeClr val="tx1"/>
            </a:fontRef>
          </p:style>
        </p:cxnSp>
        <p:sp>
          <p:nvSpPr>
            <p:cNvPr id="2227" name="Rectangle 2226">
              <a:extLst>
                <a:ext uri="{FF2B5EF4-FFF2-40B4-BE49-F238E27FC236}">
                  <a16:creationId xmlns:a16="http://schemas.microsoft.com/office/drawing/2014/main" id="{2C699F27-97D9-4144-8537-63262107C264}"/>
                </a:ext>
              </a:extLst>
            </p:cNvPr>
            <p:cNvSpPr/>
            <p:nvPr/>
          </p:nvSpPr>
          <p:spPr>
            <a:xfrm>
              <a:off x="4196687" y="4640409"/>
              <a:ext cx="710024" cy="3085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Open Sans"/>
                  <a:ea typeface="+mn-ea"/>
                  <a:cs typeface="+mn-cs"/>
                </a:rPr>
                <a:t>33%</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sp>
          <p:nvSpPr>
            <p:cNvPr id="2228" name="Rectangle 2227">
              <a:extLst>
                <a:ext uri="{FF2B5EF4-FFF2-40B4-BE49-F238E27FC236}">
                  <a16:creationId xmlns:a16="http://schemas.microsoft.com/office/drawing/2014/main" id="{786AEE97-49C7-4402-9A84-DC57E16D9595}"/>
                </a:ext>
              </a:extLst>
            </p:cNvPr>
            <p:cNvSpPr/>
            <p:nvPr/>
          </p:nvSpPr>
          <p:spPr>
            <a:xfrm>
              <a:off x="4617044" y="3916766"/>
              <a:ext cx="710024" cy="3085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37%</a:t>
              </a:r>
              <a:endParaRPr kumimoji="0" lang="en-US" sz="14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229" name="Rectangle 2228">
              <a:extLst>
                <a:ext uri="{FF2B5EF4-FFF2-40B4-BE49-F238E27FC236}">
                  <a16:creationId xmlns:a16="http://schemas.microsoft.com/office/drawing/2014/main" id="{B9B2A668-96E3-4DCA-9B12-EFF0E11747AC}"/>
                </a:ext>
              </a:extLst>
            </p:cNvPr>
            <p:cNvSpPr/>
            <p:nvPr/>
          </p:nvSpPr>
          <p:spPr>
            <a:xfrm>
              <a:off x="4235200" y="4240843"/>
              <a:ext cx="710024" cy="3085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Open Sans"/>
                  <a:ea typeface="+mn-ea"/>
                  <a:cs typeface="+mn-cs"/>
                </a:rPr>
                <a:t>52%</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230" name="TextBox 2229">
            <a:extLst>
              <a:ext uri="{FF2B5EF4-FFF2-40B4-BE49-F238E27FC236}">
                <a16:creationId xmlns:a16="http://schemas.microsoft.com/office/drawing/2014/main" id="{F22F3714-AECE-438C-AE0F-36EAF1425224}"/>
              </a:ext>
            </a:extLst>
          </p:cNvPr>
          <p:cNvSpPr txBox="1"/>
          <p:nvPr/>
        </p:nvSpPr>
        <p:spPr>
          <a:xfrm>
            <a:off x="5585569" y="2671501"/>
            <a:ext cx="20348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AND</a:t>
            </a:r>
          </a:p>
        </p:txBody>
      </p:sp>
      <p:grpSp>
        <p:nvGrpSpPr>
          <p:cNvPr id="3" name="Group 2">
            <a:extLst>
              <a:ext uri="{FF2B5EF4-FFF2-40B4-BE49-F238E27FC236}">
                <a16:creationId xmlns:a16="http://schemas.microsoft.com/office/drawing/2014/main" id="{E672299C-97BA-41F6-94C5-E2CA879F7123}"/>
              </a:ext>
            </a:extLst>
          </p:cNvPr>
          <p:cNvGrpSpPr/>
          <p:nvPr/>
        </p:nvGrpSpPr>
        <p:grpSpPr>
          <a:xfrm>
            <a:off x="4700458" y="3689648"/>
            <a:ext cx="2041015" cy="930493"/>
            <a:chOff x="8163683" y="3880068"/>
            <a:chExt cx="3152000" cy="1193094"/>
          </a:xfrm>
        </p:grpSpPr>
        <p:grpSp>
          <p:nvGrpSpPr>
            <p:cNvPr id="2165" name="Group 2164">
              <a:extLst>
                <a:ext uri="{FF2B5EF4-FFF2-40B4-BE49-F238E27FC236}">
                  <a16:creationId xmlns:a16="http://schemas.microsoft.com/office/drawing/2014/main" id="{4756F7BC-743A-4A2F-AAD6-E1B3FD44CF66}"/>
                </a:ext>
              </a:extLst>
            </p:cNvPr>
            <p:cNvGrpSpPr/>
            <p:nvPr/>
          </p:nvGrpSpPr>
          <p:grpSpPr>
            <a:xfrm>
              <a:off x="8991087" y="3926872"/>
              <a:ext cx="1633974" cy="1146290"/>
              <a:chOff x="5351475" y="2877901"/>
              <a:chExt cx="2508545" cy="1759832"/>
            </a:xfrm>
          </p:grpSpPr>
          <p:grpSp>
            <p:nvGrpSpPr>
              <p:cNvPr id="2166" name="Group 5">
                <a:extLst>
                  <a:ext uri="{FF2B5EF4-FFF2-40B4-BE49-F238E27FC236}">
                    <a16:creationId xmlns:a16="http://schemas.microsoft.com/office/drawing/2014/main" id="{E863BB18-E76E-4931-8798-4433F048872A}"/>
                  </a:ext>
                </a:extLst>
              </p:cNvPr>
              <p:cNvGrpSpPr>
                <a:grpSpLocks/>
              </p:cNvGrpSpPr>
              <p:nvPr/>
            </p:nvGrpSpPr>
            <p:grpSpPr bwMode="auto">
              <a:xfrm>
                <a:off x="6635108" y="4213623"/>
                <a:ext cx="442320" cy="153028"/>
                <a:chOff x="4449" y="3335"/>
                <a:chExt cx="260" cy="83"/>
              </a:xfrm>
              <a:solidFill>
                <a:schemeClr val="bg1">
                  <a:lumMod val="85000"/>
                </a:schemeClr>
              </a:solidFill>
            </p:grpSpPr>
            <p:sp>
              <p:nvSpPr>
                <p:cNvPr id="2221" name="Freeform 6">
                  <a:extLst>
                    <a:ext uri="{FF2B5EF4-FFF2-40B4-BE49-F238E27FC236}">
                      <a16:creationId xmlns:a16="http://schemas.microsoft.com/office/drawing/2014/main" id="{948054B6-3CD2-4777-8AE1-6CE10D1BC5D5}"/>
                    </a:ext>
                  </a:extLst>
                </p:cNvPr>
                <p:cNvSpPr>
                  <a:spLocks/>
                </p:cNvSpPr>
                <p:nvPr/>
              </p:nvSpPr>
              <p:spPr bwMode="auto">
                <a:xfrm>
                  <a:off x="4449" y="3340"/>
                  <a:ext cx="52" cy="69"/>
                </a:xfrm>
                <a:custGeom>
                  <a:avLst/>
                  <a:gdLst>
                    <a:gd name="T0" fmla="*/ 0 w 52"/>
                    <a:gd name="T1" fmla="*/ 0 h 69"/>
                    <a:gd name="T2" fmla="*/ 0 w 52"/>
                    <a:gd name="T3" fmla="*/ 0 h 69"/>
                    <a:gd name="T4" fmla="*/ 10 w 52"/>
                    <a:gd name="T5" fmla="*/ 0 h 69"/>
                    <a:gd name="T6" fmla="*/ 13 w 52"/>
                    <a:gd name="T7" fmla="*/ 13 h 69"/>
                    <a:gd name="T8" fmla="*/ 26 w 52"/>
                    <a:gd name="T9" fmla="*/ 5 h 69"/>
                    <a:gd name="T10" fmla="*/ 43 w 52"/>
                    <a:gd name="T11" fmla="*/ 21 h 69"/>
                    <a:gd name="T12" fmla="*/ 51 w 52"/>
                    <a:gd name="T13" fmla="*/ 68 h 69"/>
                    <a:gd name="T14" fmla="*/ 50 w 52"/>
                    <a:gd name="T15" fmla="*/ 68 h 69"/>
                    <a:gd name="T16" fmla="*/ 16 w 52"/>
                    <a:gd name="T17" fmla="*/ 48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22" name="Freeform 7">
                  <a:extLst>
                    <a:ext uri="{FF2B5EF4-FFF2-40B4-BE49-F238E27FC236}">
                      <a16:creationId xmlns:a16="http://schemas.microsoft.com/office/drawing/2014/main" id="{B2537886-802B-46E1-B55B-8189AD2EFA0E}"/>
                    </a:ext>
                  </a:extLst>
                </p:cNvPr>
                <p:cNvSpPr>
                  <a:spLocks/>
                </p:cNvSpPr>
                <p:nvPr/>
              </p:nvSpPr>
              <p:spPr bwMode="auto">
                <a:xfrm>
                  <a:off x="4577" y="3335"/>
                  <a:ext cx="132" cy="83"/>
                </a:xfrm>
                <a:custGeom>
                  <a:avLst/>
                  <a:gdLst>
                    <a:gd name="T0" fmla="*/ 0 w 132"/>
                    <a:gd name="T1" fmla="*/ 72 h 83"/>
                    <a:gd name="T2" fmla="*/ 0 w 132"/>
                    <a:gd name="T3" fmla="*/ 72 h 83"/>
                    <a:gd name="T4" fmla="*/ 12 w 132"/>
                    <a:gd name="T5" fmla="*/ 82 h 83"/>
                    <a:gd name="T6" fmla="*/ 53 w 132"/>
                    <a:gd name="T7" fmla="*/ 79 h 83"/>
                    <a:gd name="T8" fmla="*/ 66 w 132"/>
                    <a:gd name="T9" fmla="*/ 73 h 83"/>
                    <a:gd name="T10" fmla="*/ 84 w 132"/>
                    <a:gd name="T11" fmla="*/ 36 h 83"/>
                    <a:gd name="T12" fmla="*/ 108 w 132"/>
                    <a:gd name="T13" fmla="*/ 37 h 83"/>
                    <a:gd name="T14" fmla="*/ 131 w 132"/>
                    <a:gd name="T15" fmla="*/ 25 h 83"/>
                    <a:gd name="T16" fmla="*/ 109 w 132"/>
                    <a:gd name="T17" fmla="*/ 14 h 83"/>
                    <a:gd name="T18" fmla="*/ 102 w 132"/>
                    <a:gd name="T19" fmla="*/ 0 h 83"/>
                    <a:gd name="T20" fmla="*/ 75 w 132"/>
                    <a:gd name="T21" fmla="*/ 26 h 83"/>
                    <a:gd name="T22" fmla="*/ 67 w 132"/>
                    <a:gd name="T23" fmla="*/ 40 h 83"/>
                    <a:gd name="T24" fmla="*/ 59 w 132"/>
                    <a:gd name="T25" fmla="*/ 32 h 83"/>
                    <a:gd name="T26" fmla="*/ 43 w 132"/>
                    <a:gd name="T27" fmla="*/ 52 h 83"/>
                    <a:gd name="T28" fmla="*/ 26 w 132"/>
                    <a:gd name="T29" fmla="*/ 55 h 83"/>
                    <a:gd name="T30" fmla="*/ 20 w 132"/>
                    <a:gd name="T31" fmla="*/ 73 h 83"/>
                    <a:gd name="T32" fmla="*/ 0 w 132"/>
                    <a:gd name="T33" fmla="*/ 72 h 83"/>
                    <a:gd name="T34" fmla="*/ 0 w 132"/>
                    <a:gd name="T35" fmla="*/ 72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2167" name="Group 8">
                <a:extLst>
                  <a:ext uri="{FF2B5EF4-FFF2-40B4-BE49-F238E27FC236}">
                    <a16:creationId xmlns:a16="http://schemas.microsoft.com/office/drawing/2014/main" id="{251CB025-156C-46F8-A3DD-EC857F1F17D9}"/>
                  </a:ext>
                </a:extLst>
              </p:cNvPr>
              <p:cNvGrpSpPr>
                <a:grpSpLocks/>
              </p:cNvGrpSpPr>
              <p:nvPr/>
            </p:nvGrpSpPr>
            <p:grpSpPr bwMode="auto">
              <a:xfrm>
                <a:off x="6517952" y="4250786"/>
                <a:ext cx="1068930" cy="386946"/>
                <a:chOff x="4380" y="3353"/>
                <a:chExt cx="629" cy="218"/>
              </a:xfrm>
              <a:solidFill>
                <a:schemeClr val="bg1">
                  <a:lumMod val="85000"/>
                </a:schemeClr>
              </a:solidFill>
            </p:grpSpPr>
            <p:sp>
              <p:nvSpPr>
                <p:cNvPr id="2211" name="Freeform 9">
                  <a:extLst>
                    <a:ext uri="{FF2B5EF4-FFF2-40B4-BE49-F238E27FC236}">
                      <a16:creationId xmlns:a16="http://schemas.microsoft.com/office/drawing/2014/main" id="{809F5836-4EE6-4086-9627-D8DA42264D89}"/>
                    </a:ext>
                  </a:extLst>
                </p:cNvPr>
                <p:cNvSpPr>
                  <a:spLocks/>
                </p:cNvSpPr>
                <p:nvPr/>
              </p:nvSpPr>
              <p:spPr bwMode="auto">
                <a:xfrm>
                  <a:off x="4380" y="3353"/>
                  <a:ext cx="149" cy="156"/>
                </a:xfrm>
                <a:custGeom>
                  <a:avLst/>
                  <a:gdLst>
                    <a:gd name="T0" fmla="*/ 0 w 149"/>
                    <a:gd name="T1" fmla="*/ 0 h 156"/>
                    <a:gd name="T2" fmla="*/ 0 w 149"/>
                    <a:gd name="T3" fmla="*/ 0 h 156"/>
                    <a:gd name="T4" fmla="*/ 33 w 149"/>
                    <a:gd name="T5" fmla="*/ 7 h 156"/>
                    <a:gd name="T6" fmla="*/ 74 w 149"/>
                    <a:gd name="T7" fmla="*/ 47 h 156"/>
                    <a:gd name="T8" fmla="*/ 108 w 149"/>
                    <a:gd name="T9" fmla="*/ 62 h 156"/>
                    <a:gd name="T10" fmla="*/ 104 w 149"/>
                    <a:gd name="T11" fmla="*/ 73 h 156"/>
                    <a:gd name="T12" fmla="*/ 115 w 149"/>
                    <a:gd name="T13" fmla="*/ 72 h 156"/>
                    <a:gd name="T14" fmla="*/ 114 w 149"/>
                    <a:gd name="T15" fmla="*/ 87 h 156"/>
                    <a:gd name="T16" fmla="*/ 148 w 149"/>
                    <a:gd name="T17" fmla="*/ 116 h 156"/>
                    <a:gd name="T18" fmla="*/ 144 w 149"/>
                    <a:gd name="T19" fmla="*/ 154 h 156"/>
                    <a:gd name="T20" fmla="*/ 129 w 149"/>
                    <a:gd name="T21" fmla="*/ 155 h 156"/>
                    <a:gd name="T22" fmla="*/ 99 w 149"/>
                    <a:gd name="T23" fmla="*/ 133 h 156"/>
                    <a:gd name="T24" fmla="*/ 50 w 149"/>
                    <a:gd name="T25" fmla="*/ 54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2" name="Freeform 10">
                  <a:extLst>
                    <a:ext uri="{FF2B5EF4-FFF2-40B4-BE49-F238E27FC236}">
                      <a16:creationId xmlns:a16="http://schemas.microsoft.com/office/drawing/2014/main" id="{427A4835-5F3B-4BB1-B935-95CD2EE29B44}"/>
                    </a:ext>
                  </a:extLst>
                </p:cNvPr>
                <p:cNvSpPr>
                  <a:spLocks/>
                </p:cNvSpPr>
                <p:nvPr/>
              </p:nvSpPr>
              <p:spPr bwMode="auto">
                <a:xfrm>
                  <a:off x="4519" y="3510"/>
                  <a:ext cx="125" cy="40"/>
                </a:xfrm>
                <a:custGeom>
                  <a:avLst/>
                  <a:gdLst>
                    <a:gd name="T0" fmla="*/ 0 w 125"/>
                    <a:gd name="T1" fmla="*/ 11 h 40"/>
                    <a:gd name="T2" fmla="*/ 0 w 125"/>
                    <a:gd name="T3" fmla="*/ 11 h 40"/>
                    <a:gd name="T4" fmla="*/ 8 w 125"/>
                    <a:gd name="T5" fmla="*/ 0 h 40"/>
                    <a:gd name="T6" fmla="*/ 95 w 125"/>
                    <a:gd name="T7" fmla="*/ 12 h 40"/>
                    <a:gd name="T8" fmla="*/ 104 w 125"/>
                    <a:gd name="T9" fmla="*/ 22 h 40"/>
                    <a:gd name="T10" fmla="*/ 122 w 125"/>
                    <a:gd name="T11" fmla="*/ 26 h 40"/>
                    <a:gd name="T12" fmla="*/ 124 w 125"/>
                    <a:gd name="T13" fmla="*/ 39 h 40"/>
                    <a:gd name="T14" fmla="*/ 22 w 125"/>
                    <a:gd name="T15" fmla="*/ 21 h 40"/>
                    <a:gd name="T16" fmla="*/ 0 w 125"/>
                    <a:gd name="T17" fmla="*/ 11 h 40"/>
                    <a:gd name="T18" fmla="*/ 0 w 125"/>
                    <a:gd name="T19" fmla="*/ 1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3" name="Freeform 11">
                  <a:extLst>
                    <a:ext uri="{FF2B5EF4-FFF2-40B4-BE49-F238E27FC236}">
                      <a16:creationId xmlns:a16="http://schemas.microsoft.com/office/drawing/2014/main" id="{B1F2326A-A1B8-44BD-AED8-9E8CC4178D0B}"/>
                    </a:ext>
                  </a:extLst>
                </p:cNvPr>
                <p:cNvSpPr>
                  <a:spLocks/>
                </p:cNvSpPr>
                <p:nvPr/>
              </p:nvSpPr>
              <p:spPr bwMode="auto">
                <a:xfrm>
                  <a:off x="4568" y="3371"/>
                  <a:ext cx="136" cy="116"/>
                </a:xfrm>
                <a:custGeom>
                  <a:avLst/>
                  <a:gdLst>
                    <a:gd name="T0" fmla="*/ 0 w 136"/>
                    <a:gd name="T1" fmla="*/ 52 h 116"/>
                    <a:gd name="T2" fmla="*/ 0 w 136"/>
                    <a:gd name="T3" fmla="*/ 52 h 116"/>
                    <a:gd name="T4" fmla="*/ 9 w 136"/>
                    <a:gd name="T5" fmla="*/ 36 h 116"/>
                    <a:gd name="T6" fmla="*/ 21 w 136"/>
                    <a:gd name="T7" fmla="*/ 46 h 116"/>
                    <a:gd name="T8" fmla="*/ 62 w 136"/>
                    <a:gd name="T9" fmla="*/ 43 h 116"/>
                    <a:gd name="T10" fmla="*/ 75 w 136"/>
                    <a:gd name="T11" fmla="*/ 37 h 116"/>
                    <a:gd name="T12" fmla="*/ 93 w 136"/>
                    <a:gd name="T13" fmla="*/ 0 h 116"/>
                    <a:gd name="T14" fmla="*/ 117 w 136"/>
                    <a:gd name="T15" fmla="*/ 1 h 116"/>
                    <a:gd name="T16" fmla="*/ 112 w 136"/>
                    <a:gd name="T17" fmla="*/ 11 h 116"/>
                    <a:gd name="T18" fmla="*/ 135 w 136"/>
                    <a:gd name="T19" fmla="*/ 46 h 116"/>
                    <a:gd name="T20" fmla="*/ 122 w 136"/>
                    <a:gd name="T21" fmla="*/ 43 h 116"/>
                    <a:gd name="T22" fmla="*/ 99 w 136"/>
                    <a:gd name="T23" fmla="*/ 82 h 116"/>
                    <a:gd name="T24" fmla="*/ 95 w 136"/>
                    <a:gd name="T25" fmla="*/ 107 h 116"/>
                    <a:gd name="T26" fmla="*/ 81 w 136"/>
                    <a:gd name="T27" fmla="*/ 115 h 116"/>
                    <a:gd name="T28" fmla="*/ 55 w 136"/>
                    <a:gd name="T29" fmla="*/ 100 h 116"/>
                    <a:gd name="T30" fmla="*/ 40 w 136"/>
                    <a:gd name="T31" fmla="*/ 107 h 116"/>
                    <a:gd name="T32" fmla="*/ 37 w 136"/>
                    <a:gd name="T33" fmla="*/ 95 h 116"/>
                    <a:gd name="T34" fmla="*/ 17 w 136"/>
                    <a:gd name="T35" fmla="*/ 97 h 116"/>
                    <a:gd name="T36" fmla="*/ 0 w 136"/>
                    <a:gd name="T37" fmla="*/ 52 h 116"/>
                    <a:gd name="T38" fmla="*/ 0 w 136"/>
                    <a:gd name="T39" fmla="*/ 5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4" name="Freeform 12">
                  <a:extLst>
                    <a:ext uri="{FF2B5EF4-FFF2-40B4-BE49-F238E27FC236}">
                      <a16:creationId xmlns:a16="http://schemas.microsoft.com/office/drawing/2014/main" id="{FEE7EE17-0361-4E41-8C1E-D1EA1306B5B9}"/>
                    </a:ext>
                  </a:extLst>
                </p:cNvPr>
                <p:cNvSpPr>
                  <a:spLocks/>
                </p:cNvSpPr>
                <p:nvPr/>
              </p:nvSpPr>
              <p:spPr bwMode="auto">
                <a:xfrm>
                  <a:off x="4674" y="3544"/>
                  <a:ext cx="34" cy="9"/>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5" name="Freeform 13">
                  <a:extLst>
                    <a:ext uri="{FF2B5EF4-FFF2-40B4-BE49-F238E27FC236}">
                      <a16:creationId xmlns:a16="http://schemas.microsoft.com/office/drawing/2014/main" id="{6AAD8A58-9916-47BA-AAA5-062A8D7B0F8A}"/>
                    </a:ext>
                  </a:extLst>
                </p:cNvPr>
                <p:cNvSpPr>
                  <a:spLocks/>
                </p:cNvSpPr>
                <p:nvPr/>
              </p:nvSpPr>
              <p:spPr bwMode="auto">
                <a:xfrm>
                  <a:off x="4703" y="3405"/>
                  <a:ext cx="85" cy="101"/>
                </a:xfrm>
                <a:custGeom>
                  <a:avLst/>
                  <a:gdLst>
                    <a:gd name="T0" fmla="*/ 0 w 85"/>
                    <a:gd name="T1" fmla="*/ 60 h 101"/>
                    <a:gd name="T2" fmla="*/ 0 w 85"/>
                    <a:gd name="T3" fmla="*/ 60 h 101"/>
                    <a:gd name="T4" fmla="*/ 10 w 85"/>
                    <a:gd name="T5" fmla="*/ 78 h 101"/>
                    <a:gd name="T6" fmla="*/ 7 w 85"/>
                    <a:gd name="T7" fmla="*/ 96 h 101"/>
                    <a:gd name="T8" fmla="*/ 21 w 85"/>
                    <a:gd name="T9" fmla="*/ 100 h 101"/>
                    <a:gd name="T10" fmla="*/ 19 w 85"/>
                    <a:gd name="T11" fmla="*/ 63 h 101"/>
                    <a:gd name="T12" fmla="*/ 28 w 85"/>
                    <a:gd name="T13" fmla="*/ 60 h 101"/>
                    <a:gd name="T14" fmla="*/ 30 w 85"/>
                    <a:gd name="T15" fmla="*/ 74 h 101"/>
                    <a:gd name="T16" fmla="*/ 37 w 85"/>
                    <a:gd name="T17" fmla="*/ 90 h 101"/>
                    <a:gd name="T18" fmla="*/ 53 w 85"/>
                    <a:gd name="T19" fmla="*/ 83 h 101"/>
                    <a:gd name="T20" fmla="*/ 34 w 85"/>
                    <a:gd name="T21" fmla="*/ 48 h 101"/>
                    <a:gd name="T22" fmla="*/ 62 w 85"/>
                    <a:gd name="T23" fmla="*/ 33 h 101"/>
                    <a:gd name="T24" fmla="*/ 25 w 85"/>
                    <a:gd name="T25" fmla="*/ 43 h 101"/>
                    <a:gd name="T26" fmla="*/ 19 w 85"/>
                    <a:gd name="T27" fmla="*/ 21 h 101"/>
                    <a:gd name="T28" fmla="*/ 74 w 85"/>
                    <a:gd name="T29" fmla="*/ 19 h 101"/>
                    <a:gd name="T30" fmla="*/ 84 w 85"/>
                    <a:gd name="T31" fmla="*/ 0 h 101"/>
                    <a:gd name="T32" fmla="*/ 68 w 85"/>
                    <a:gd name="T33" fmla="*/ 12 h 101"/>
                    <a:gd name="T34" fmla="*/ 28 w 85"/>
                    <a:gd name="T35" fmla="*/ 6 h 101"/>
                    <a:gd name="T36" fmla="*/ 15 w 85"/>
                    <a:gd name="T37" fmla="*/ 14 h 101"/>
                    <a:gd name="T38" fmla="*/ 0 w 85"/>
                    <a:gd name="T39" fmla="*/ 60 h 101"/>
                    <a:gd name="T40" fmla="*/ 0 w 85"/>
                    <a:gd name="T41" fmla="*/ 6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6" name="Freeform 14">
                  <a:extLst>
                    <a:ext uri="{FF2B5EF4-FFF2-40B4-BE49-F238E27FC236}">
                      <a16:creationId xmlns:a16="http://schemas.microsoft.com/office/drawing/2014/main" id="{F2AFCBEB-B05D-402C-B63F-11E45DD3A02A}"/>
                    </a:ext>
                  </a:extLst>
                </p:cNvPr>
                <p:cNvSpPr>
                  <a:spLocks/>
                </p:cNvSpPr>
                <p:nvPr/>
              </p:nvSpPr>
              <p:spPr bwMode="auto">
                <a:xfrm>
                  <a:off x="4769" y="3545"/>
                  <a:ext cx="48" cy="26"/>
                </a:xfrm>
                <a:custGeom>
                  <a:avLst/>
                  <a:gdLst>
                    <a:gd name="T0" fmla="*/ 0 w 48"/>
                    <a:gd name="T1" fmla="*/ 15 h 26"/>
                    <a:gd name="T2" fmla="*/ 0 w 48"/>
                    <a:gd name="T3" fmla="*/ 15 h 26"/>
                    <a:gd name="T4" fmla="*/ 2 w 48"/>
                    <a:gd name="T5" fmla="*/ 25 h 26"/>
                    <a:gd name="T6" fmla="*/ 47 w 48"/>
                    <a:gd name="T7" fmla="*/ 0 h 26"/>
                    <a:gd name="T8" fmla="*/ 14 w 48"/>
                    <a:gd name="T9" fmla="*/ 7 h 26"/>
                    <a:gd name="T10" fmla="*/ 0 w 48"/>
                    <a:gd name="T11" fmla="*/ 15 h 26"/>
                    <a:gd name="T12" fmla="*/ 0 w 48"/>
                    <a:gd name="T13" fmla="*/ 15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7" name="Freeform 15">
                  <a:extLst>
                    <a:ext uri="{FF2B5EF4-FFF2-40B4-BE49-F238E27FC236}">
                      <a16:creationId xmlns:a16="http://schemas.microsoft.com/office/drawing/2014/main" id="{EA7EC764-CA97-4D19-A7DB-E03E5681B125}"/>
                    </a:ext>
                  </a:extLst>
                </p:cNvPr>
                <p:cNvSpPr>
                  <a:spLocks/>
                </p:cNvSpPr>
                <p:nvPr/>
              </p:nvSpPr>
              <p:spPr bwMode="auto">
                <a:xfrm>
                  <a:off x="4819" y="3400"/>
                  <a:ext cx="17" cy="42"/>
                </a:xfrm>
                <a:custGeom>
                  <a:avLst/>
                  <a:gdLst>
                    <a:gd name="T0" fmla="*/ 0 w 17"/>
                    <a:gd name="T1" fmla="*/ 14 h 42"/>
                    <a:gd name="T2" fmla="*/ 0 w 17"/>
                    <a:gd name="T3" fmla="*/ 14 h 42"/>
                    <a:gd name="T4" fmla="*/ 3 w 17"/>
                    <a:gd name="T5" fmla="*/ 33 h 42"/>
                    <a:gd name="T6" fmla="*/ 13 w 17"/>
                    <a:gd name="T7" fmla="*/ 41 h 42"/>
                    <a:gd name="T8" fmla="*/ 7 w 17"/>
                    <a:gd name="T9" fmla="*/ 24 h 42"/>
                    <a:gd name="T10" fmla="*/ 16 w 17"/>
                    <a:gd name="T11" fmla="*/ 21 h 42"/>
                    <a:gd name="T12" fmla="*/ 15 w 17"/>
                    <a:gd name="T13" fmla="*/ 8 h 42"/>
                    <a:gd name="T14" fmla="*/ 3 w 17"/>
                    <a:gd name="T15" fmla="*/ 17 h 42"/>
                    <a:gd name="T16" fmla="*/ 8 w 17"/>
                    <a:gd name="T17" fmla="*/ 0 h 42"/>
                    <a:gd name="T18" fmla="*/ 0 w 17"/>
                    <a:gd name="T19" fmla="*/ 14 h 42"/>
                    <a:gd name="T20" fmla="*/ 0 w 17"/>
                    <a:gd name="T21" fmla="*/ 14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8" name="Freeform 16">
                  <a:extLst>
                    <a:ext uri="{FF2B5EF4-FFF2-40B4-BE49-F238E27FC236}">
                      <a16:creationId xmlns:a16="http://schemas.microsoft.com/office/drawing/2014/main" id="{CBDAE83C-9E30-4EE3-BD96-12D7DDAEC2EC}"/>
                    </a:ext>
                  </a:extLst>
                </p:cNvPr>
                <p:cNvSpPr>
                  <a:spLocks/>
                </p:cNvSpPr>
                <p:nvPr/>
              </p:nvSpPr>
              <p:spPr bwMode="auto">
                <a:xfrm>
                  <a:off x="4826" y="3466"/>
                  <a:ext cx="40" cy="14"/>
                </a:xfrm>
                <a:custGeom>
                  <a:avLst/>
                  <a:gdLst>
                    <a:gd name="T0" fmla="*/ 0 w 40"/>
                    <a:gd name="T1" fmla="*/ 5 h 14"/>
                    <a:gd name="T2" fmla="*/ 0 w 40"/>
                    <a:gd name="T3" fmla="*/ 5 h 14"/>
                    <a:gd name="T4" fmla="*/ 22 w 40"/>
                    <a:gd name="T5" fmla="*/ 0 h 14"/>
                    <a:gd name="T6" fmla="*/ 39 w 40"/>
                    <a:gd name="T7" fmla="*/ 13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9" name="Freeform 17">
                  <a:extLst>
                    <a:ext uri="{FF2B5EF4-FFF2-40B4-BE49-F238E27FC236}">
                      <a16:creationId xmlns:a16="http://schemas.microsoft.com/office/drawing/2014/main" id="{9C11EFF3-90E8-45E0-A220-5B8A297CC44D}"/>
                    </a:ext>
                  </a:extLst>
                </p:cNvPr>
                <p:cNvSpPr>
                  <a:spLocks/>
                </p:cNvSpPr>
                <p:nvPr/>
              </p:nvSpPr>
              <p:spPr bwMode="auto">
                <a:xfrm>
                  <a:off x="4865" y="3434"/>
                  <a:ext cx="144" cy="119"/>
                </a:xfrm>
                <a:custGeom>
                  <a:avLst/>
                  <a:gdLst>
                    <a:gd name="T0" fmla="*/ 0 w 144"/>
                    <a:gd name="T1" fmla="*/ 15 h 119"/>
                    <a:gd name="T2" fmla="*/ 0 w 144"/>
                    <a:gd name="T3" fmla="*/ 15 h 119"/>
                    <a:gd name="T4" fmla="*/ 21 w 144"/>
                    <a:gd name="T5" fmla="*/ 26 h 119"/>
                    <a:gd name="T6" fmla="*/ 42 w 144"/>
                    <a:gd name="T7" fmla="*/ 23 h 119"/>
                    <a:gd name="T8" fmla="*/ 16 w 144"/>
                    <a:gd name="T9" fmla="*/ 32 h 119"/>
                    <a:gd name="T10" fmla="*/ 28 w 144"/>
                    <a:gd name="T11" fmla="*/ 51 h 119"/>
                    <a:gd name="T12" fmla="*/ 41 w 144"/>
                    <a:gd name="T13" fmla="*/ 35 h 119"/>
                    <a:gd name="T14" fmla="*/ 49 w 144"/>
                    <a:gd name="T15" fmla="*/ 51 h 119"/>
                    <a:gd name="T16" fmla="*/ 100 w 144"/>
                    <a:gd name="T17" fmla="*/ 69 h 119"/>
                    <a:gd name="T18" fmla="*/ 113 w 144"/>
                    <a:gd name="T19" fmla="*/ 98 h 119"/>
                    <a:gd name="T20" fmla="*/ 103 w 144"/>
                    <a:gd name="T21" fmla="*/ 97 h 119"/>
                    <a:gd name="T22" fmla="*/ 95 w 144"/>
                    <a:gd name="T23" fmla="*/ 110 h 119"/>
                    <a:gd name="T24" fmla="*/ 126 w 144"/>
                    <a:gd name="T25" fmla="*/ 104 h 119"/>
                    <a:gd name="T26" fmla="*/ 143 w 144"/>
                    <a:gd name="T27" fmla="*/ 118 h 119"/>
                    <a:gd name="T28" fmla="*/ 141 w 144"/>
                    <a:gd name="T29" fmla="*/ 30 h 119"/>
                    <a:gd name="T30" fmla="*/ 97 w 144"/>
                    <a:gd name="T31" fmla="*/ 15 h 119"/>
                    <a:gd name="T32" fmla="*/ 61 w 144"/>
                    <a:gd name="T33" fmla="*/ 41 h 119"/>
                    <a:gd name="T34" fmla="*/ 47 w 144"/>
                    <a:gd name="T35" fmla="*/ 27 h 119"/>
                    <a:gd name="T36" fmla="*/ 43 w 144"/>
                    <a:gd name="T37" fmla="*/ 6 h 119"/>
                    <a:gd name="T38" fmla="*/ 21 w 144"/>
                    <a:gd name="T39" fmla="*/ 0 h 119"/>
                    <a:gd name="T40" fmla="*/ 0 w 144"/>
                    <a:gd name="T41" fmla="*/ 15 h 119"/>
                    <a:gd name="T42" fmla="*/ 0 w 144"/>
                    <a:gd name="T43" fmla="*/ 15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20" name="Freeform 18">
                  <a:extLst>
                    <a:ext uri="{FF2B5EF4-FFF2-40B4-BE49-F238E27FC236}">
                      <a16:creationId xmlns:a16="http://schemas.microsoft.com/office/drawing/2014/main" id="{0869F2D7-5EC7-455F-A3EA-56F97894FFBC}"/>
                    </a:ext>
                  </a:extLst>
                </p:cNvPr>
                <p:cNvSpPr>
                  <a:spLocks/>
                </p:cNvSpPr>
                <p:nvPr/>
              </p:nvSpPr>
              <p:spPr bwMode="auto">
                <a:xfrm>
                  <a:off x="4871" y="3526"/>
                  <a:ext cx="7" cy="11"/>
                </a:xfrm>
                <a:custGeom>
                  <a:avLst/>
                  <a:gdLst>
                    <a:gd name="T0" fmla="*/ 0 w 7"/>
                    <a:gd name="T1" fmla="*/ 10 h 11"/>
                    <a:gd name="T2" fmla="*/ 0 w 7"/>
                    <a:gd name="T3" fmla="*/ 10 h 11"/>
                    <a:gd name="T4" fmla="*/ 3 w 7"/>
                    <a:gd name="T5" fmla="*/ 0 h 11"/>
                    <a:gd name="T6" fmla="*/ 6 w 7"/>
                    <a:gd name="T7" fmla="*/ 6 h 11"/>
                    <a:gd name="T8" fmla="*/ 0 w 7"/>
                    <a:gd name="T9" fmla="*/ 10 h 11"/>
                    <a:gd name="T10" fmla="*/ 0 w 7"/>
                    <a:gd name="T11" fmla="*/ 10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68" name="Freeform 530">
                <a:extLst>
                  <a:ext uri="{FF2B5EF4-FFF2-40B4-BE49-F238E27FC236}">
                    <a16:creationId xmlns:a16="http://schemas.microsoft.com/office/drawing/2014/main" id="{80E10E61-D4ED-4D2A-87E7-061EA570EE90}"/>
                  </a:ext>
                </a:extLst>
              </p:cNvPr>
              <p:cNvSpPr>
                <a:spLocks/>
              </p:cNvSpPr>
              <p:nvPr/>
            </p:nvSpPr>
            <p:spPr bwMode="auto">
              <a:xfrm>
                <a:off x="5709232" y="3400383"/>
                <a:ext cx="331737" cy="249219"/>
              </a:xfrm>
              <a:custGeom>
                <a:avLst/>
                <a:gdLst>
                  <a:gd name="T0" fmla="*/ 0 w 194"/>
                  <a:gd name="T1" fmla="*/ 111880299 h 139"/>
                  <a:gd name="T2" fmla="*/ 0 w 194"/>
                  <a:gd name="T3" fmla="*/ 111880299 h 139"/>
                  <a:gd name="T4" fmla="*/ 3134995 w 194"/>
                  <a:gd name="T5" fmla="*/ 172905343 h 139"/>
                  <a:gd name="T6" fmla="*/ 25079963 w 194"/>
                  <a:gd name="T7" fmla="*/ 191552270 h 139"/>
                  <a:gd name="T8" fmla="*/ 6269991 w 194"/>
                  <a:gd name="T9" fmla="*/ 222064121 h 139"/>
                  <a:gd name="T10" fmla="*/ 40754933 w 194"/>
                  <a:gd name="T11" fmla="*/ 233930347 h 139"/>
                  <a:gd name="T12" fmla="*/ 119129815 w 194"/>
                  <a:gd name="T13" fmla="*/ 222064121 h 139"/>
                  <a:gd name="T14" fmla="*/ 133237289 w 194"/>
                  <a:gd name="T15" fmla="*/ 188161920 h 139"/>
                  <a:gd name="T16" fmla="*/ 186530976 w 194"/>
                  <a:gd name="T17" fmla="*/ 169514952 h 139"/>
                  <a:gd name="T18" fmla="*/ 191233467 w 194"/>
                  <a:gd name="T19" fmla="*/ 140696975 h 139"/>
                  <a:gd name="T20" fmla="*/ 210043431 w 194"/>
                  <a:gd name="T21" fmla="*/ 133916274 h 139"/>
                  <a:gd name="T22" fmla="*/ 202205946 w 194"/>
                  <a:gd name="T23" fmla="*/ 118659698 h 139"/>
                  <a:gd name="T24" fmla="*/ 221015911 w 194"/>
                  <a:gd name="T25" fmla="*/ 116965824 h 139"/>
                  <a:gd name="T26" fmla="*/ 235123384 w 194"/>
                  <a:gd name="T27" fmla="*/ 88147847 h 139"/>
                  <a:gd name="T28" fmla="*/ 228853396 w 194"/>
                  <a:gd name="T29" fmla="*/ 59329849 h 139"/>
                  <a:gd name="T30" fmla="*/ 300958260 w 194"/>
                  <a:gd name="T31" fmla="*/ 38989039 h 139"/>
                  <a:gd name="T32" fmla="*/ 302525758 w 194"/>
                  <a:gd name="T33" fmla="*/ 32208338 h 139"/>
                  <a:gd name="T34" fmla="*/ 275878308 w 194"/>
                  <a:gd name="T35" fmla="*/ 27122813 h 139"/>
                  <a:gd name="T36" fmla="*/ 238258378 w 194"/>
                  <a:gd name="T37" fmla="*/ 47463623 h 139"/>
                  <a:gd name="T38" fmla="*/ 219448414 w 194"/>
                  <a:gd name="T39" fmla="*/ 0 h 139"/>
                  <a:gd name="T40" fmla="*/ 188098473 w 194"/>
                  <a:gd name="T41" fmla="*/ 35598688 h 139"/>
                  <a:gd name="T42" fmla="*/ 94049862 w 194"/>
                  <a:gd name="T43" fmla="*/ 32208338 h 139"/>
                  <a:gd name="T44" fmla="*/ 47024931 w 194"/>
                  <a:gd name="T45" fmla="*/ 86452672 h 139"/>
                  <a:gd name="T46" fmla="*/ 14107478 w 194"/>
                  <a:gd name="T47" fmla="*/ 69500900 h 139"/>
                  <a:gd name="T48" fmla="*/ 0 w 194"/>
                  <a:gd name="T49" fmla="*/ 111880299 h 139"/>
                  <a:gd name="T50" fmla="*/ 0 w 194"/>
                  <a:gd name="T51" fmla="*/ 111880299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69" name="Freeform 532">
                <a:extLst>
                  <a:ext uri="{FF2B5EF4-FFF2-40B4-BE49-F238E27FC236}">
                    <a16:creationId xmlns:a16="http://schemas.microsoft.com/office/drawing/2014/main" id="{D84DCF7E-92C9-4178-A83E-F80B0594F086}"/>
                  </a:ext>
                </a:extLst>
              </p:cNvPr>
              <p:cNvSpPr>
                <a:spLocks/>
              </p:cNvSpPr>
              <p:nvPr/>
            </p:nvSpPr>
            <p:spPr bwMode="auto">
              <a:xfrm>
                <a:off x="6344521" y="3723930"/>
                <a:ext cx="112748" cy="148657"/>
              </a:xfrm>
              <a:custGeom>
                <a:avLst/>
                <a:gdLst>
                  <a:gd name="T0" fmla="*/ 0 w 66"/>
                  <a:gd name="T1" fmla="*/ 43327448 h 82"/>
                  <a:gd name="T2" fmla="*/ 0 w 66"/>
                  <a:gd name="T3" fmla="*/ 43327448 h 82"/>
                  <a:gd name="T4" fmla="*/ 14079776 w 66"/>
                  <a:gd name="T5" fmla="*/ 57191119 h 82"/>
                  <a:gd name="T6" fmla="*/ 21902016 w 66"/>
                  <a:gd name="T7" fmla="*/ 123048514 h 82"/>
                  <a:gd name="T8" fmla="*/ 46932174 w 66"/>
                  <a:gd name="T9" fmla="*/ 117849802 h 82"/>
                  <a:gd name="T10" fmla="*/ 62575392 w 66"/>
                  <a:gd name="T11" fmla="*/ 90119827 h 82"/>
                  <a:gd name="T12" fmla="*/ 79784558 w 66"/>
                  <a:gd name="T13" fmla="*/ 97052321 h 82"/>
                  <a:gd name="T14" fmla="*/ 92299652 w 66"/>
                  <a:gd name="T15" fmla="*/ 140379749 h 82"/>
                  <a:gd name="T16" fmla="*/ 101685332 w 66"/>
                  <a:gd name="T17" fmla="*/ 116116020 h 82"/>
                  <a:gd name="T18" fmla="*/ 90734955 w 66"/>
                  <a:gd name="T19" fmla="*/ 69323642 h 82"/>
                  <a:gd name="T20" fmla="*/ 79784558 w 66"/>
                  <a:gd name="T21" fmla="*/ 86653580 h 82"/>
                  <a:gd name="T22" fmla="*/ 67269483 w 66"/>
                  <a:gd name="T23" fmla="*/ 65857395 h 82"/>
                  <a:gd name="T24" fmla="*/ 92299652 w 66"/>
                  <a:gd name="T25" fmla="*/ 36394944 h 82"/>
                  <a:gd name="T26" fmla="*/ 43802780 w 66"/>
                  <a:gd name="T27" fmla="*/ 32928697 h 82"/>
                  <a:gd name="T28" fmla="*/ 12515079 w 66"/>
                  <a:gd name="T29" fmla="*/ 0 h 82"/>
                  <a:gd name="T30" fmla="*/ 3129395 w 66"/>
                  <a:gd name="T31" fmla="*/ 19063705 h 82"/>
                  <a:gd name="T32" fmla="*/ 14079776 w 66"/>
                  <a:gd name="T33" fmla="*/ 32928697 h 82"/>
                  <a:gd name="T34" fmla="*/ 0 w 66"/>
                  <a:gd name="T35" fmla="*/ 43327448 h 82"/>
                  <a:gd name="T36" fmla="*/ 0 w 66"/>
                  <a:gd name="T37" fmla="*/ 43327448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0" name="Freeform 533">
                <a:extLst>
                  <a:ext uri="{FF2B5EF4-FFF2-40B4-BE49-F238E27FC236}">
                    <a16:creationId xmlns:a16="http://schemas.microsoft.com/office/drawing/2014/main" id="{0E61468F-44C8-4D33-A40B-B6DEEB826E59}"/>
                  </a:ext>
                </a:extLst>
              </p:cNvPr>
              <p:cNvSpPr>
                <a:spLocks/>
              </p:cNvSpPr>
              <p:nvPr/>
            </p:nvSpPr>
            <p:spPr bwMode="auto">
              <a:xfrm>
                <a:off x="6368372" y="3678021"/>
                <a:ext cx="69382" cy="45909"/>
              </a:xfrm>
              <a:custGeom>
                <a:avLst/>
                <a:gdLst>
                  <a:gd name="T0" fmla="*/ 0 w 42"/>
                  <a:gd name="T1" fmla="*/ 27013506 h 24"/>
                  <a:gd name="T2" fmla="*/ 0 w 42"/>
                  <a:gd name="T3" fmla="*/ 27013506 h 24"/>
                  <a:gd name="T4" fmla="*/ 7315200 w 42"/>
                  <a:gd name="T5" fmla="*/ 44379820 h 24"/>
                  <a:gd name="T6" fmla="*/ 59980283 w 42"/>
                  <a:gd name="T7" fmla="*/ 36662076 h 24"/>
                  <a:gd name="T8" fmla="*/ 57054446 w 42"/>
                  <a:gd name="T9" fmla="*/ 13507447 h 24"/>
                  <a:gd name="T10" fmla="*/ 19018550 w 42"/>
                  <a:gd name="T11" fmla="*/ 0 h 24"/>
                  <a:gd name="T12" fmla="*/ 0 w 42"/>
                  <a:gd name="T13" fmla="*/ 27013506 h 24"/>
                  <a:gd name="T14" fmla="*/ 0 w 42"/>
                  <a:gd name="T15" fmla="*/ 27013506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1" name="Freeform 534">
                <a:extLst>
                  <a:ext uri="{FF2B5EF4-FFF2-40B4-BE49-F238E27FC236}">
                    <a16:creationId xmlns:a16="http://schemas.microsoft.com/office/drawing/2014/main" id="{F2556992-AC35-4992-B5B3-7FD1F379D337}"/>
                  </a:ext>
                </a:extLst>
              </p:cNvPr>
              <p:cNvSpPr>
                <a:spLocks/>
              </p:cNvSpPr>
              <p:nvPr/>
            </p:nvSpPr>
            <p:spPr bwMode="auto">
              <a:xfrm>
                <a:off x="6951623" y="4263903"/>
                <a:ext cx="30355" cy="26233"/>
              </a:xfrm>
              <a:custGeom>
                <a:avLst/>
                <a:gdLst>
                  <a:gd name="T0" fmla="*/ 0 w 17"/>
                  <a:gd name="T1" fmla="*/ 9677400 h 15"/>
                  <a:gd name="T2" fmla="*/ 0 w 17"/>
                  <a:gd name="T3" fmla="*/ 9677400 h 15"/>
                  <a:gd name="T4" fmla="*/ 13673603 w 17"/>
                  <a:gd name="T5" fmla="*/ 22580604 h 15"/>
                  <a:gd name="T6" fmla="*/ 27347207 w 17"/>
                  <a:gd name="T7" fmla="*/ 0 h 15"/>
                  <a:gd name="T8" fmla="*/ 0 w 17"/>
                  <a:gd name="T9" fmla="*/ 9677400 h 15"/>
                  <a:gd name="T10" fmla="*/ 0 w 17"/>
                  <a:gd name="T11" fmla="*/ 967740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2" name="Freeform 535">
                <a:extLst>
                  <a:ext uri="{FF2B5EF4-FFF2-40B4-BE49-F238E27FC236}">
                    <a16:creationId xmlns:a16="http://schemas.microsoft.com/office/drawing/2014/main" id="{5EC5CD25-580F-4593-BD04-0EA9EAC8D247}"/>
                  </a:ext>
                </a:extLst>
              </p:cNvPr>
              <p:cNvSpPr>
                <a:spLocks/>
              </p:cNvSpPr>
              <p:nvPr/>
            </p:nvSpPr>
            <p:spPr bwMode="auto">
              <a:xfrm>
                <a:off x="6444258" y="3680208"/>
                <a:ext cx="210318" cy="461271"/>
              </a:xfrm>
              <a:custGeom>
                <a:avLst/>
                <a:gdLst>
                  <a:gd name="T0" fmla="*/ 0 w 124"/>
                  <a:gd name="T1" fmla="*/ 180866331 h 254"/>
                  <a:gd name="T2" fmla="*/ 0 w 124"/>
                  <a:gd name="T3" fmla="*/ 180866331 h 254"/>
                  <a:gd name="T4" fmla="*/ 9252940 w 124"/>
                  <a:gd name="T5" fmla="*/ 156518251 h 254"/>
                  <a:gd name="T6" fmla="*/ 63228222 w 124"/>
                  <a:gd name="T7" fmla="*/ 41738375 h 254"/>
                  <a:gd name="T8" fmla="*/ 101782356 w 124"/>
                  <a:gd name="T9" fmla="*/ 26086159 h 254"/>
                  <a:gd name="T10" fmla="*/ 109494173 w 124"/>
                  <a:gd name="T11" fmla="*/ 0 h 254"/>
                  <a:gd name="T12" fmla="*/ 135710623 w 124"/>
                  <a:gd name="T13" fmla="*/ 15652222 h 254"/>
                  <a:gd name="T14" fmla="*/ 137252987 w 124"/>
                  <a:gd name="T15" fmla="*/ 38259519 h 254"/>
                  <a:gd name="T16" fmla="*/ 114120021 w 124"/>
                  <a:gd name="T17" fmla="*/ 107823492 h 254"/>
                  <a:gd name="T18" fmla="*/ 138794108 w 124"/>
                  <a:gd name="T19" fmla="*/ 102606526 h 254"/>
                  <a:gd name="T20" fmla="*/ 151131773 w 124"/>
                  <a:gd name="T21" fmla="*/ 149561857 h 254"/>
                  <a:gd name="T22" fmla="*/ 189685926 w 124"/>
                  <a:gd name="T23" fmla="*/ 163474645 h 254"/>
                  <a:gd name="T24" fmla="*/ 169637687 w 124"/>
                  <a:gd name="T25" fmla="*/ 186083297 h 254"/>
                  <a:gd name="T26" fmla="*/ 124915322 w 124"/>
                  <a:gd name="T27" fmla="*/ 215648302 h 254"/>
                  <a:gd name="T28" fmla="*/ 114120021 w 124"/>
                  <a:gd name="T29" fmla="*/ 243473879 h 254"/>
                  <a:gd name="T30" fmla="*/ 138794108 w 124"/>
                  <a:gd name="T31" fmla="*/ 297385605 h 254"/>
                  <a:gd name="T32" fmla="*/ 129541170 w 124"/>
                  <a:gd name="T33" fmla="*/ 328688719 h 254"/>
                  <a:gd name="T34" fmla="*/ 158842347 w 124"/>
                  <a:gd name="T35" fmla="*/ 398252743 h 254"/>
                  <a:gd name="T36" fmla="*/ 137252987 w 124"/>
                  <a:gd name="T37" fmla="*/ 439991109 h 254"/>
                  <a:gd name="T38" fmla="*/ 115662384 w 124"/>
                  <a:gd name="T39" fmla="*/ 290429210 h 254"/>
                  <a:gd name="T40" fmla="*/ 97156508 w 124"/>
                  <a:gd name="T41" fmla="*/ 266081171 h 254"/>
                  <a:gd name="T42" fmla="*/ 66312948 w 124"/>
                  <a:gd name="T43" fmla="*/ 306081427 h 254"/>
                  <a:gd name="T44" fmla="*/ 43179983 w 124"/>
                  <a:gd name="T45" fmla="*/ 299125033 h 254"/>
                  <a:gd name="T46" fmla="*/ 47807072 w 124"/>
                  <a:gd name="T47" fmla="*/ 243473879 h 254"/>
                  <a:gd name="T48" fmla="*/ 0 w 124"/>
                  <a:gd name="T49" fmla="*/ 180866331 h 254"/>
                  <a:gd name="T50" fmla="*/ 0 w 124"/>
                  <a:gd name="T51" fmla="*/ 180866331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3" name="Freeform 536">
                <a:extLst>
                  <a:ext uri="{FF2B5EF4-FFF2-40B4-BE49-F238E27FC236}">
                    <a16:creationId xmlns:a16="http://schemas.microsoft.com/office/drawing/2014/main" id="{7C0066C7-0971-4296-B516-D517EA7C10EB}"/>
                  </a:ext>
                </a:extLst>
              </p:cNvPr>
              <p:cNvSpPr>
                <a:spLocks/>
              </p:cNvSpPr>
              <p:nvPr/>
            </p:nvSpPr>
            <p:spPr bwMode="auto">
              <a:xfrm>
                <a:off x="6682763" y="4029989"/>
                <a:ext cx="119252" cy="100561"/>
              </a:xfrm>
              <a:custGeom>
                <a:avLst/>
                <a:gdLst>
                  <a:gd name="T0" fmla="*/ 0 w 70"/>
                  <a:gd name="T1" fmla="*/ 18383734 h 59"/>
                  <a:gd name="T2" fmla="*/ 0 w 70"/>
                  <a:gd name="T3" fmla="*/ 18383734 h 59"/>
                  <a:gd name="T4" fmla="*/ 7779587 w 70"/>
                  <a:gd name="T5" fmla="*/ 62808929 h 59"/>
                  <a:gd name="T6" fmla="*/ 21782099 w 70"/>
                  <a:gd name="T7" fmla="*/ 85788301 h 59"/>
                  <a:gd name="T8" fmla="*/ 43562951 w 70"/>
                  <a:gd name="T9" fmla="*/ 88851637 h 59"/>
                  <a:gd name="T10" fmla="*/ 107352573 w 70"/>
                  <a:gd name="T11" fmla="*/ 47489774 h 59"/>
                  <a:gd name="T12" fmla="*/ 104240490 w 70"/>
                  <a:gd name="T13" fmla="*/ 0 h 59"/>
                  <a:gd name="T14" fmla="*/ 56010037 w 70"/>
                  <a:gd name="T15" fmla="*/ 7660199 h 59"/>
                  <a:gd name="T16" fmla="*/ 15557927 w 70"/>
                  <a:gd name="T17" fmla="*/ 6127912 h 59"/>
                  <a:gd name="T18" fmla="*/ 0 w 70"/>
                  <a:gd name="T19" fmla="*/ 18383734 h 59"/>
                  <a:gd name="T20" fmla="*/ 0 w 70"/>
                  <a:gd name="T21" fmla="*/ 18383734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4" name="Freeform 537">
                <a:extLst>
                  <a:ext uri="{FF2B5EF4-FFF2-40B4-BE49-F238E27FC236}">
                    <a16:creationId xmlns:a16="http://schemas.microsoft.com/office/drawing/2014/main" id="{E8342F0C-B802-445F-848D-7E36F2962013}"/>
                  </a:ext>
                </a:extLst>
              </p:cNvPr>
              <p:cNvSpPr>
                <a:spLocks/>
              </p:cNvSpPr>
              <p:nvPr/>
            </p:nvSpPr>
            <p:spPr bwMode="auto">
              <a:xfrm>
                <a:off x="6158054" y="4148038"/>
                <a:ext cx="43365" cy="89630"/>
              </a:xfrm>
              <a:custGeom>
                <a:avLst/>
                <a:gdLst>
                  <a:gd name="T0" fmla="*/ 0 w 26"/>
                  <a:gd name="T1" fmla="*/ 0 h 51"/>
                  <a:gd name="T2" fmla="*/ 0 w 26"/>
                  <a:gd name="T3" fmla="*/ 0 h 51"/>
                  <a:gd name="T4" fmla="*/ 7456366 w 26"/>
                  <a:gd name="T5" fmla="*/ 81436595 h 51"/>
                  <a:gd name="T6" fmla="*/ 37280604 w 26"/>
                  <a:gd name="T7" fmla="*/ 66777986 h 51"/>
                  <a:gd name="T8" fmla="*/ 22367878 w 26"/>
                  <a:gd name="T9" fmla="*/ 19545242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75" name="Group 29">
                <a:extLst>
                  <a:ext uri="{FF2B5EF4-FFF2-40B4-BE49-F238E27FC236}">
                    <a16:creationId xmlns:a16="http://schemas.microsoft.com/office/drawing/2014/main" id="{6206EB2B-5183-4D8B-AEC1-BD374AEF32E3}"/>
                  </a:ext>
                </a:extLst>
              </p:cNvPr>
              <p:cNvGrpSpPr>
                <a:grpSpLocks/>
              </p:cNvGrpSpPr>
              <p:nvPr/>
            </p:nvGrpSpPr>
            <p:grpSpPr bwMode="auto">
              <a:xfrm>
                <a:off x="6014952" y="2939109"/>
                <a:ext cx="1422354" cy="1001247"/>
                <a:chOff x="4086" y="2626"/>
                <a:chExt cx="835" cy="555"/>
              </a:xfrm>
              <a:solidFill>
                <a:schemeClr val="bg1">
                  <a:lumMod val="85000"/>
                </a:schemeClr>
              </a:solidFill>
            </p:grpSpPr>
            <p:sp>
              <p:nvSpPr>
                <p:cNvPr id="2209" name="Freeform 30">
                  <a:extLst>
                    <a:ext uri="{FF2B5EF4-FFF2-40B4-BE49-F238E27FC236}">
                      <a16:creationId xmlns:a16="http://schemas.microsoft.com/office/drawing/2014/main" id="{78561A9C-D0C7-4EFB-AFAD-4CC7EF944201}"/>
                    </a:ext>
                  </a:extLst>
                </p:cNvPr>
                <p:cNvSpPr>
                  <a:spLocks/>
                </p:cNvSpPr>
                <p:nvPr/>
              </p:nvSpPr>
              <p:spPr bwMode="auto">
                <a:xfrm>
                  <a:off x="4086" y="2626"/>
                  <a:ext cx="835" cy="526"/>
                </a:xfrm>
                <a:custGeom>
                  <a:avLst/>
                  <a:gdLst>
                    <a:gd name="T0" fmla="*/ 0 w 835"/>
                    <a:gd name="T1" fmla="*/ 250 h 526"/>
                    <a:gd name="T2" fmla="*/ 35 w 835"/>
                    <a:gd name="T3" fmla="*/ 226 h 526"/>
                    <a:gd name="T4" fmla="*/ 95 w 835"/>
                    <a:gd name="T5" fmla="*/ 177 h 526"/>
                    <a:gd name="T6" fmla="*/ 118 w 835"/>
                    <a:gd name="T7" fmla="*/ 145 h 526"/>
                    <a:gd name="T8" fmla="*/ 162 w 835"/>
                    <a:gd name="T9" fmla="*/ 114 h 526"/>
                    <a:gd name="T10" fmla="*/ 192 w 835"/>
                    <a:gd name="T11" fmla="*/ 81 h 526"/>
                    <a:gd name="T12" fmla="*/ 225 w 835"/>
                    <a:gd name="T13" fmla="*/ 106 h 526"/>
                    <a:gd name="T14" fmla="*/ 293 w 835"/>
                    <a:gd name="T15" fmla="*/ 160 h 526"/>
                    <a:gd name="T16" fmla="*/ 368 w 835"/>
                    <a:gd name="T17" fmla="*/ 185 h 526"/>
                    <a:gd name="T18" fmla="*/ 499 w 835"/>
                    <a:gd name="T19" fmla="*/ 187 h 526"/>
                    <a:gd name="T20" fmla="*/ 522 w 835"/>
                    <a:gd name="T21" fmla="*/ 151 h 526"/>
                    <a:gd name="T22" fmla="*/ 588 w 835"/>
                    <a:gd name="T23" fmla="*/ 123 h 526"/>
                    <a:gd name="T24" fmla="*/ 607 w 835"/>
                    <a:gd name="T25" fmla="*/ 98 h 526"/>
                    <a:gd name="T26" fmla="*/ 572 w 835"/>
                    <a:gd name="T27" fmla="*/ 78 h 526"/>
                    <a:gd name="T28" fmla="*/ 602 w 835"/>
                    <a:gd name="T29" fmla="*/ 72 h 526"/>
                    <a:gd name="T30" fmla="*/ 642 w 835"/>
                    <a:gd name="T31" fmla="*/ 28 h 526"/>
                    <a:gd name="T32" fmla="*/ 681 w 835"/>
                    <a:gd name="T33" fmla="*/ 0 h 526"/>
                    <a:gd name="T34" fmla="*/ 734 w 835"/>
                    <a:gd name="T35" fmla="*/ 69 h 526"/>
                    <a:gd name="T36" fmla="*/ 783 w 835"/>
                    <a:gd name="T37" fmla="*/ 104 h 526"/>
                    <a:gd name="T38" fmla="*/ 811 w 835"/>
                    <a:gd name="T39" fmla="*/ 147 h 526"/>
                    <a:gd name="T40" fmla="*/ 785 w 835"/>
                    <a:gd name="T41" fmla="*/ 177 h 526"/>
                    <a:gd name="T42" fmla="*/ 770 w 835"/>
                    <a:gd name="T43" fmla="*/ 185 h 526"/>
                    <a:gd name="T44" fmla="*/ 744 w 835"/>
                    <a:gd name="T45" fmla="*/ 210 h 526"/>
                    <a:gd name="T46" fmla="*/ 691 w 835"/>
                    <a:gd name="T47" fmla="*/ 232 h 526"/>
                    <a:gd name="T48" fmla="*/ 663 w 835"/>
                    <a:gd name="T49" fmla="*/ 226 h 526"/>
                    <a:gd name="T50" fmla="*/ 602 w 835"/>
                    <a:gd name="T51" fmla="*/ 247 h 526"/>
                    <a:gd name="T52" fmla="*/ 618 w 835"/>
                    <a:gd name="T53" fmla="*/ 276 h 526"/>
                    <a:gd name="T54" fmla="*/ 668 w 835"/>
                    <a:gd name="T55" fmla="*/ 274 h 526"/>
                    <a:gd name="T56" fmla="*/ 622 w 835"/>
                    <a:gd name="T57" fmla="*/ 312 h 526"/>
                    <a:gd name="T58" fmla="*/ 633 w 835"/>
                    <a:gd name="T59" fmla="*/ 355 h 526"/>
                    <a:gd name="T60" fmla="*/ 634 w 835"/>
                    <a:gd name="T61" fmla="*/ 382 h 526"/>
                    <a:gd name="T62" fmla="*/ 613 w 835"/>
                    <a:gd name="T63" fmla="*/ 463 h 526"/>
                    <a:gd name="T64" fmla="*/ 552 w 835"/>
                    <a:gd name="T65" fmla="*/ 493 h 526"/>
                    <a:gd name="T66" fmla="*/ 543 w 835"/>
                    <a:gd name="T67" fmla="*/ 489 h 526"/>
                    <a:gd name="T68" fmla="*/ 499 w 835"/>
                    <a:gd name="T69" fmla="*/ 510 h 526"/>
                    <a:gd name="T70" fmla="*/ 490 w 835"/>
                    <a:gd name="T71" fmla="*/ 506 h 526"/>
                    <a:gd name="T72" fmla="*/ 429 w 835"/>
                    <a:gd name="T73" fmla="*/ 484 h 526"/>
                    <a:gd name="T74" fmla="*/ 380 w 835"/>
                    <a:gd name="T75" fmla="*/ 494 h 526"/>
                    <a:gd name="T76" fmla="*/ 375 w 835"/>
                    <a:gd name="T77" fmla="*/ 506 h 526"/>
                    <a:gd name="T78" fmla="*/ 342 w 835"/>
                    <a:gd name="T79" fmla="*/ 471 h 526"/>
                    <a:gd name="T80" fmla="*/ 341 w 835"/>
                    <a:gd name="T81" fmla="*/ 434 h 526"/>
                    <a:gd name="T82" fmla="*/ 323 w 835"/>
                    <a:gd name="T83" fmla="*/ 412 h 526"/>
                    <a:gd name="T84" fmla="*/ 305 w 835"/>
                    <a:gd name="T85" fmla="*/ 392 h 526"/>
                    <a:gd name="T86" fmla="*/ 220 w 835"/>
                    <a:gd name="T87" fmla="*/ 410 h 526"/>
                    <a:gd name="T88" fmla="*/ 205 w 835"/>
                    <a:gd name="T89" fmla="*/ 414 h 526"/>
                    <a:gd name="T90" fmla="*/ 166 w 835"/>
                    <a:gd name="T91" fmla="*/ 416 h 526"/>
                    <a:gd name="T92" fmla="*/ 100 w 835"/>
                    <a:gd name="T93" fmla="*/ 381 h 526"/>
                    <a:gd name="T94" fmla="*/ 65 w 835"/>
                    <a:gd name="T95" fmla="*/ 347 h 526"/>
                    <a:gd name="T96" fmla="*/ 71 w 835"/>
                    <a:gd name="T97" fmla="*/ 325 h 526"/>
                    <a:gd name="T98" fmla="*/ 75 w 835"/>
                    <a:gd name="T99" fmla="*/ 295 h 526"/>
                    <a:gd name="T100" fmla="*/ 13 w 835"/>
                    <a:gd name="T101" fmla="*/ 278 h 526"/>
                    <a:gd name="T102" fmla="*/ 14 w 835"/>
                    <a:gd name="T103" fmla="*/ 256 h 526"/>
                    <a:gd name="T104" fmla="*/ 0 w 835"/>
                    <a:gd name="T105" fmla="*/ 25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10" name="Freeform 31">
                  <a:extLst>
                    <a:ext uri="{FF2B5EF4-FFF2-40B4-BE49-F238E27FC236}">
                      <a16:creationId xmlns:a16="http://schemas.microsoft.com/office/drawing/2014/main" id="{98B4FB1B-93F7-4C91-A7D3-ED9C588DF8D3}"/>
                    </a:ext>
                  </a:extLst>
                </p:cNvPr>
                <p:cNvSpPr>
                  <a:spLocks/>
                </p:cNvSpPr>
                <p:nvPr/>
              </p:nvSpPr>
              <p:spPr bwMode="auto">
                <a:xfrm>
                  <a:off x="4564" y="3155"/>
                  <a:ext cx="31" cy="26"/>
                </a:xfrm>
                <a:custGeom>
                  <a:avLst/>
                  <a:gdLst>
                    <a:gd name="T0" fmla="*/ 0 w 31"/>
                    <a:gd name="T1" fmla="*/ 19 h 26"/>
                    <a:gd name="T2" fmla="*/ 0 w 31"/>
                    <a:gd name="T3" fmla="*/ 19 h 26"/>
                    <a:gd name="T4" fmla="*/ 9 w 31"/>
                    <a:gd name="T5" fmla="*/ 0 h 26"/>
                    <a:gd name="T6" fmla="*/ 30 w 31"/>
                    <a:gd name="T7" fmla="*/ 4 h 26"/>
                    <a:gd name="T8" fmla="*/ 13 w 31"/>
                    <a:gd name="T9" fmla="*/ 25 h 26"/>
                    <a:gd name="T10" fmla="*/ 0 w 31"/>
                    <a:gd name="T11" fmla="*/ 19 h 26"/>
                    <a:gd name="T12" fmla="*/ 0 w 31"/>
                    <a:gd name="T13" fmla="*/ 19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76" name="Freeform 539">
                <a:extLst>
                  <a:ext uri="{FF2B5EF4-FFF2-40B4-BE49-F238E27FC236}">
                    <a16:creationId xmlns:a16="http://schemas.microsoft.com/office/drawing/2014/main" id="{982C51C5-38E6-46C6-89D2-82AD2AE2F169}"/>
                  </a:ext>
                </a:extLst>
              </p:cNvPr>
              <p:cNvSpPr>
                <a:spLocks/>
              </p:cNvSpPr>
              <p:nvPr/>
            </p:nvSpPr>
            <p:spPr bwMode="auto">
              <a:xfrm>
                <a:off x="7092558" y="3765466"/>
                <a:ext cx="45532" cy="80887"/>
              </a:xfrm>
              <a:custGeom>
                <a:avLst/>
                <a:gdLst>
                  <a:gd name="T0" fmla="*/ 0 w 25"/>
                  <a:gd name="T1" fmla="*/ 29348570 h 46"/>
                  <a:gd name="T2" fmla="*/ 0 w 25"/>
                  <a:gd name="T3" fmla="*/ 29348570 h 46"/>
                  <a:gd name="T4" fmla="*/ 16003094 w 25"/>
                  <a:gd name="T5" fmla="*/ 73372696 h 46"/>
                  <a:gd name="T6" fmla="*/ 42676691 w 25"/>
                  <a:gd name="T7" fmla="*/ 0 h 46"/>
                  <a:gd name="T8" fmla="*/ 19559484 w 25"/>
                  <a:gd name="T9" fmla="*/ 1630618 h 46"/>
                  <a:gd name="T10" fmla="*/ 0 w 25"/>
                  <a:gd name="T11" fmla="*/ 29348570 h 46"/>
                  <a:gd name="T12" fmla="*/ 0 w 25"/>
                  <a:gd name="T13" fmla="*/ 29348570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77" name="Freeform 540">
                <a:extLst>
                  <a:ext uri="{FF2B5EF4-FFF2-40B4-BE49-F238E27FC236}">
                    <a16:creationId xmlns:a16="http://schemas.microsoft.com/office/drawing/2014/main" id="{1F4FB62F-4AE0-4029-AC75-793CE1F2EFEF}"/>
                  </a:ext>
                </a:extLst>
              </p:cNvPr>
              <p:cNvSpPr>
                <a:spLocks/>
              </p:cNvSpPr>
              <p:nvPr/>
            </p:nvSpPr>
            <p:spPr bwMode="auto">
              <a:xfrm>
                <a:off x="5884857" y="3470339"/>
                <a:ext cx="680821" cy="719236"/>
              </a:xfrm>
              <a:custGeom>
                <a:avLst/>
                <a:gdLst>
                  <a:gd name="T0" fmla="*/ 0 w 401"/>
                  <a:gd name="T1" fmla="*/ 310135055 h 399"/>
                  <a:gd name="T2" fmla="*/ 64899953 w 401"/>
                  <a:gd name="T3" fmla="*/ 294713849 h 399"/>
                  <a:gd name="T4" fmla="*/ 50993623 w 401"/>
                  <a:gd name="T5" fmla="*/ 203901388 h 399"/>
                  <a:gd name="T6" fmla="*/ 140617183 w 401"/>
                  <a:gd name="T7" fmla="*/ 128508783 h 399"/>
                  <a:gd name="T8" fmla="*/ 152979608 w 401"/>
                  <a:gd name="T9" fmla="*/ 94239436 h 399"/>
                  <a:gd name="T10" fmla="*/ 125164463 w 401"/>
                  <a:gd name="T11" fmla="*/ 32555890 h 399"/>
                  <a:gd name="T12" fmla="*/ 202426860 w 401"/>
                  <a:gd name="T13" fmla="*/ 13707744 h 399"/>
                  <a:gd name="T14" fmla="*/ 258055907 w 401"/>
                  <a:gd name="T15" fmla="*/ 11994277 h 399"/>
                  <a:gd name="T16" fmla="*/ 242604430 w 401"/>
                  <a:gd name="T17" fmla="*/ 83959921 h 399"/>
                  <a:gd name="T18" fmla="*/ 230242005 w 401"/>
                  <a:gd name="T19" fmla="*/ 130222251 h 399"/>
                  <a:gd name="T20" fmla="*/ 251875316 w 401"/>
                  <a:gd name="T21" fmla="*/ 185053247 h 399"/>
                  <a:gd name="T22" fmla="*/ 418762536 w 401"/>
                  <a:gd name="T23" fmla="*/ 243311137 h 399"/>
                  <a:gd name="T24" fmla="*/ 435760404 w 401"/>
                  <a:gd name="T25" fmla="*/ 203901388 h 399"/>
                  <a:gd name="T26" fmla="*/ 446576438 w 401"/>
                  <a:gd name="T27" fmla="*/ 236457268 h 399"/>
                  <a:gd name="T28" fmla="*/ 499115190 w 401"/>
                  <a:gd name="T29" fmla="*/ 209041790 h 399"/>
                  <a:gd name="T30" fmla="*/ 596465711 w 401"/>
                  <a:gd name="T31" fmla="*/ 191907116 h 399"/>
                  <a:gd name="T32" fmla="*/ 610373284 w 401"/>
                  <a:gd name="T33" fmla="*/ 226176463 h 399"/>
                  <a:gd name="T34" fmla="*/ 517658205 w 401"/>
                  <a:gd name="T35" fmla="*/ 354685288 h 399"/>
                  <a:gd name="T36" fmla="*/ 496024894 w 401"/>
                  <a:gd name="T37" fmla="*/ 325556261 h 399"/>
                  <a:gd name="T38" fmla="*/ 508386076 w 401"/>
                  <a:gd name="T39" fmla="*/ 275865708 h 399"/>
                  <a:gd name="T40" fmla="*/ 429578570 w 401"/>
                  <a:gd name="T41" fmla="*/ 239884202 h 399"/>
                  <a:gd name="T42" fmla="*/ 431123717 w 401"/>
                  <a:gd name="T43" fmla="*/ 272438773 h 399"/>
                  <a:gd name="T44" fmla="*/ 431123717 w 401"/>
                  <a:gd name="T45" fmla="*/ 296427316 h 399"/>
                  <a:gd name="T46" fmla="*/ 420307683 w 401"/>
                  <a:gd name="T47" fmla="*/ 351258353 h 399"/>
                  <a:gd name="T48" fmla="*/ 256510760 w 401"/>
                  <a:gd name="T49" fmla="*/ 505469106 h 399"/>
                  <a:gd name="T50" fmla="*/ 194701121 w 401"/>
                  <a:gd name="T51" fmla="*/ 681954934 h 399"/>
                  <a:gd name="T52" fmla="*/ 128256001 w 401"/>
                  <a:gd name="T53" fmla="*/ 507182573 h 399"/>
                  <a:gd name="T54" fmla="*/ 97350561 w 401"/>
                  <a:gd name="T55" fmla="*/ 346117951 h 399"/>
                  <a:gd name="T56" fmla="*/ 78807526 w 401"/>
                  <a:gd name="T57" fmla="*/ 371819961 h 399"/>
                  <a:gd name="T58" fmla="*/ 18543021 w 401"/>
                  <a:gd name="T59" fmla="*/ 344404484 h 399"/>
                  <a:gd name="T60" fmla="*/ 18543021 w 401"/>
                  <a:gd name="T61" fmla="*/ 330696663 h 399"/>
                  <a:gd name="T62" fmla="*/ 0 w 401"/>
                  <a:gd name="T63" fmla="*/ 310135055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solidFill>
                <a:srgbClr val="04986E"/>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78" name="Group 35">
                <a:extLst>
                  <a:ext uri="{FF2B5EF4-FFF2-40B4-BE49-F238E27FC236}">
                    <a16:creationId xmlns:a16="http://schemas.microsoft.com/office/drawing/2014/main" id="{DCC474F2-7015-4143-8AD6-99E2775AC378}"/>
                  </a:ext>
                </a:extLst>
              </p:cNvPr>
              <p:cNvGrpSpPr>
                <a:grpSpLocks/>
              </p:cNvGrpSpPr>
              <p:nvPr/>
            </p:nvGrpSpPr>
            <p:grpSpPr bwMode="auto">
              <a:xfrm>
                <a:off x="7315884" y="3197038"/>
                <a:ext cx="377270" cy="402246"/>
                <a:chOff x="4850" y="2769"/>
                <a:chExt cx="221" cy="223"/>
              </a:xfrm>
              <a:solidFill>
                <a:schemeClr val="bg1">
                  <a:lumMod val="85000"/>
                </a:schemeClr>
              </a:solidFill>
            </p:grpSpPr>
            <p:sp>
              <p:nvSpPr>
                <p:cNvPr id="2205" name="Freeform 780">
                  <a:extLst>
                    <a:ext uri="{FF2B5EF4-FFF2-40B4-BE49-F238E27FC236}">
                      <a16:creationId xmlns:a16="http://schemas.microsoft.com/office/drawing/2014/main" id="{E9DA8ECE-8D4F-4D65-B15A-F2CB5AD2C924}"/>
                    </a:ext>
                  </a:extLst>
                </p:cNvPr>
                <p:cNvSpPr>
                  <a:spLocks/>
                </p:cNvSpPr>
                <p:nvPr/>
              </p:nvSpPr>
              <p:spPr bwMode="auto">
                <a:xfrm>
                  <a:off x="4850" y="2954"/>
                  <a:ext cx="33" cy="38"/>
                </a:xfrm>
                <a:custGeom>
                  <a:avLst/>
                  <a:gdLst>
                    <a:gd name="T0" fmla="*/ 0 w 33"/>
                    <a:gd name="T1" fmla="*/ 10 h 38"/>
                    <a:gd name="T2" fmla="*/ 0 w 33"/>
                    <a:gd name="T3" fmla="*/ 10 h 38"/>
                    <a:gd name="T4" fmla="*/ 1 w 33"/>
                    <a:gd name="T5" fmla="*/ 19 h 38"/>
                    <a:gd name="T6" fmla="*/ 8 w 33"/>
                    <a:gd name="T7" fmla="*/ 10 h 38"/>
                    <a:gd name="T8" fmla="*/ 12 w 33"/>
                    <a:gd name="T9" fmla="*/ 15 h 38"/>
                    <a:gd name="T10" fmla="*/ 8 w 33"/>
                    <a:gd name="T11" fmla="*/ 37 h 38"/>
                    <a:gd name="T12" fmla="*/ 23 w 33"/>
                    <a:gd name="T13" fmla="*/ 37 h 38"/>
                    <a:gd name="T14" fmla="*/ 32 w 33"/>
                    <a:gd name="T15" fmla="*/ 14 h 38"/>
                    <a:gd name="T16" fmla="*/ 27 w 33"/>
                    <a:gd name="T17" fmla="*/ 1 h 38"/>
                    <a:gd name="T18" fmla="*/ 12 w 33"/>
                    <a:gd name="T19" fmla="*/ 0 h 38"/>
                    <a:gd name="T20" fmla="*/ 0 w 33"/>
                    <a:gd name="T21" fmla="*/ 10 h 38"/>
                    <a:gd name="T22" fmla="*/ 0 w 33"/>
                    <a:gd name="T23" fmla="*/ 1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6" name="Freeform 781">
                  <a:extLst>
                    <a:ext uri="{FF2B5EF4-FFF2-40B4-BE49-F238E27FC236}">
                      <a16:creationId xmlns:a16="http://schemas.microsoft.com/office/drawing/2014/main" id="{1D778C84-ADDE-4D95-988F-E83906DA22CF}"/>
                    </a:ext>
                  </a:extLst>
                </p:cNvPr>
                <p:cNvSpPr>
                  <a:spLocks/>
                </p:cNvSpPr>
                <p:nvPr/>
              </p:nvSpPr>
              <p:spPr bwMode="auto">
                <a:xfrm>
                  <a:off x="4866" y="2835"/>
                  <a:ext cx="155" cy="125"/>
                </a:xfrm>
                <a:custGeom>
                  <a:avLst/>
                  <a:gdLst>
                    <a:gd name="T0" fmla="*/ 0 w 155"/>
                    <a:gd name="T1" fmla="*/ 116 h 125"/>
                    <a:gd name="T2" fmla="*/ 0 w 155"/>
                    <a:gd name="T3" fmla="*/ 116 h 125"/>
                    <a:gd name="T4" fmla="*/ 27 w 155"/>
                    <a:gd name="T5" fmla="*/ 93 h 125"/>
                    <a:gd name="T6" fmla="*/ 66 w 155"/>
                    <a:gd name="T7" fmla="*/ 93 h 125"/>
                    <a:gd name="T8" fmla="*/ 82 w 155"/>
                    <a:gd name="T9" fmla="*/ 65 h 125"/>
                    <a:gd name="T10" fmla="*/ 89 w 155"/>
                    <a:gd name="T11" fmla="*/ 63 h 125"/>
                    <a:gd name="T12" fmla="*/ 89 w 155"/>
                    <a:gd name="T13" fmla="*/ 74 h 125"/>
                    <a:gd name="T14" fmla="*/ 107 w 155"/>
                    <a:gd name="T15" fmla="*/ 63 h 125"/>
                    <a:gd name="T16" fmla="*/ 122 w 155"/>
                    <a:gd name="T17" fmla="*/ 42 h 125"/>
                    <a:gd name="T18" fmla="*/ 129 w 155"/>
                    <a:gd name="T19" fmla="*/ 6 h 125"/>
                    <a:gd name="T20" fmla="*/ 141 w 155"/>
                    <a:gd name="T21" fmla="*/ 8 h 125"/>
                    <a:gd name="T22" fmla="*/ 137 w 155"/>
                    <a:gd name="T23" fmla="*/ 0 h 125"/>
                    <a:gd name="T24" fmla="*/ 144 w 155"/>
                    <a:gd name="T25" fmla="*/ 1 h 125"/>
                    <a:gd name="T26" fmla="*/ 154 w 155"/>
                    <a:gd name="T27" fmla="*/ 30 h 125"/>
                    <a:gd name="T28" fmla="*/ 141 w 155"/>
                    <a:gd name="T29" fmla="*/ 51 h 125"/>
                    <a:gd name="T30" fmla="*/ 141 w 155"/>
                    <a:gd name="T31" fmla="*/ 70 h 125"/>
                    <a:gd name="T32" fmla="*/ 131 w 155"/>
                    <a:gd name="T33" fmla="*/ 98 h 125"/>
                    <a:gd name="T34" fmla="*/ 124 w 155"/>
                    <a:gd name="T35" fmla="*/ 102 h 125"/>
                    <a:gd name="T36" fmla="*/ 124 w 155"/>
                    <a:gd name="T37" fmla="*/ 91 h 125"/>
                    <a:gd name="T38" fmla="*/ 101 w 155"/>
                    <a:gd name="T39" fmla="*/ 107 h 125"/>
                    <a:gd name="T40" fmla="*/ 82 w 155"/>
                    <a:gd name="T41" fmla="*/ 100 h 125"/>
                    <a:gd name="T42" fmla="*/ 83 w 155"/>
                    <a:gd name="T43" fmla="*/ 113 h 125"/>
                    <a:gd name="T44" fmla="*/ 67 w 155"/>
                    <a:gd name="T45" fmla="*/ 124 h 125"/>
                    <a:gd name="T46" fmla="*/ 62 w 155"/>
                    <a:gd name="T47" fmla="*/ 106 h 125"/>
                    <a:gd name="T48" fmla="*/ 0 w 155"/>
                    <a:gd name="T49" fmla="*/ 116 h 125"/>
                    <a:gd name="T50" fmla="*/ 0 w 155"/>
                    <a:gd name="T51" fmla="*/ 1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7" name="Freeform 782">
                  <a:extLst>
                    <a:ext uri="{FF2B5EF4-FFF2-40B4-BE49-F238E27FC236}">
                      <a16:creationId xmlns:a16="http://schemas.microsoft.com/office/drawing/2014/main" id="{AED334E8-9FFB-465A-8885-0F1BD501E987}"/>
                    </a:ext>
                  </a:extLst>
                </p:cNvPr>
                <p:cNvSpPr>
                  <a:spLocks/>
                </p:cNvSpPr>
                <p:nvPr/>
              </p:nvSpPr>
              <p:spPr bwMode="auto">
                <a:xfrm>
                  <a:off x="4885" y="2948"/>
                  <a:ext cx="32" cy="23"/>
                </a:xfrm>
                <a:custGeom>
                  <a:avLst/>
                  <a:gdLst>
                    <a:gd name="T0" fmla="*/ 0 w 32"/>
                    <a:gd name="T1" fmla="*/ 12 h 23"/>
                    <a:gd name="T2" fmla="*/ 0 w 32"/>
                    <a:gd name="T3" fmla="*/ 12 h 23"/>
                    <a:gd name="T4" fmla="*/ 10 w 32"/>
                    <a:gd name="T5" fmla="*/ 22 h 23"/>
                    <a:gd name="T6" fmla="*/ 28 w 32"/>
                    <a:gd name="T7" fmla="*/ 14 h 23"/>
                    <a:gd name="T8" fmla="*/ 31 w 32"/>
                    <a:gd name="T9" fmla="*/ 0 h 23"/>
                    <a:gd name="T10" fmla="*/ 0 w 32"/>
                    <a:gd name="T11" fmla="*/ 12 h 23"/>
                    <a:gd name="T12" fmla="*/ 0 w 32"/>
                    <a:gd name="T13" fmla="*/ 12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8" name="Freeform 783">
                  <a:extLst>
                    <a:ext uri="{FF2B5EF4-FFF2-40B4-BE49-F238E27FC236}">
                      <a16:creationId xmlns:a16="http://schemas.microsoft.com/office/drawing/2014/main" id="{C22D6AE5-3468-4955-BD86-9CD111895F34}"/>
                    </a:ext>
                  </a:extLst>
                </p:cNvPr>
                <p:cNvSpPr>
                  <a:spLocks/>
                </p:cNvSpPr>
                <p:nvPr/>
              </p:nvSpPr>
              <p:spPr bwMode="auto">
                <a:xfrm>
                  <a:off x="4990" y="2769"/>
                  <a:ext cx="81" cy="67"/>
                </a:xfrm>
                <a:custGeom>
                  <a:avLst/>
                  <a:gdLst>
                    <a:gd name="T0" fmla="*/ 0 w 81"/>
                    <a:gd name="T1" fmla="*/ 47 h 67"/>
                    <a:gd name="T2" fmla="*/ 0 w 81"/>
                    <a:gd name="T3" fmla="*/ 47 h 67"/>
                    <a:gd name="T4" fmla="*/ 3 w 81"/>
                    <a:gd name="T5" fmla="*/ 66 h 67"/>
                    <a:gd name="T6" fmla="*/ 17 w 81"/>
                    <a:gd name="T7" fmla="*/ 59 h 67"/>
                    <a:gd name="T8" fmla="*/ 8 w 81"/>
                    <a:gd name="T9" fmla="*/ 48 h 67"/>
                    <a:gd name="T10" fmla="*/ 46 w 81"/>
                    <a:gd name="T11" fmla="*/ 58 h 67"/>
                    <a:gd name="T12" fmla="*/ 55 w 81"/>
                    <a:gd name="T13" fmla="*/ 42 h 67"/>
                    <a:gd name="T14" fmla="*/ 80 w 81"/>
                    <a:gd name="T15" fmla="*/ 37 h 67"/>
                    <a:gd name="T16" fmla="*/ 71 w 81"/>
                    <a:gd name="T17" fmla="*/ 27 h 67"/>
                    <a:gd name="T18" fmla="*/ 74 w 81"/>
                    <a:gd name="T19" fmla="*/ 18 h 67"/>
                    <a:gd name="T20" fmla="*/ 53 w 81"/>
                    <a:gd name="T21" fmla="*/ 20 h 67"/>
                    <a:gd name="T22" fmla="*/ 27 w 81"/>
                    <a:gd name="T23" fmla="*/ 0 h 67"/>
                    <a:gd name="T24" fmla="*/ 18 w 81"/>
                    <a:gd name="T25" fmla="*/ 38 h 67"/>
                    <a:gd name="T26" fmla="*/ 7 w 81"/>
                    <a:gd name="T27" fmla="*/ 35 h 67"/>
                    <a:gd name="T28" fmla="*/ 0 w 81"/>
                    <a:gd name="T29" fmla="*/ 47 h 67"/>
                    <a:gd name="T30" fmla="*/ 0 w 81"/>
                    <a:gd name="T31" fmla="*/ 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79" name="Freeform 543">
                <a:extLst>
                  <a:ext uri="{FF2B5EF4-FFF2-40B4-BE49-F238E27FC236}">
                    <a16:creationId xmlns:a16="http://schemas.microsoft.com/office/drawing/2014/main" id="{4348E92D-2587-473B-B6F0-B743BCD1DECF}"/>
                  </a:ext>
                </a:extLst>
              </p:cNvPr>
              <p:cNvSpPr>
                <a:spLocks/>
              </p:cNvSpPr>
              <p:nvPr/>
            </p:nvSpPr>
            <p:spPr bwMode="auto">
              <a:xfrm>
                <a:off x="7192295" y="3273589"/>
                <a:ext cx="149606" cy="153028"/>
              </a:xfrm>
              <a:custGeom>
                <a:avLst/>
                <a:gdLst>
                  <a:gd name="T0" fmla="*/ 0 w 87"/>
                  <a:gd name="T1" fmla="*/ 82254980 h 84"/>
                  <a:gd name="T2" fmla="*/ 0 w 87"/>
                  <a:gd name="T3" fmla="*/ 82254980 h 84"/>
                  <a:gd name="T4" fmla="*/ 25363482 w 87"/>
                  <a:gd name="T5" fmla="*/ 94505205 h 84"/>
                  <a:gd name="T6" fmla="*/ 9510832 w 87"/>
                  <a:gd name="T7" fmla="*/ 136509117 h 84"/>
                  <a:gd name="T8" fmla="*/ 47555429 w 87"/>
                  <a:gd name="T9" fmla="*/ 145258884 h 84"/>
                  <a:gd name="T10" fmla="*/ 87186425 w 87"/>
                  <a:gd name="T11" fmla="*/ 120757154 h 84"/>
                  <a:gd name="T12" fmla="*/ 69748624 w 87"/>
                  <a:gd name="T13" fmla="*/ 87505655 h 84"/>
                  <a:gd name="T14" fmla="*/ 115718915 w 87"/>
                  <a:gd name="T15" fmla="*/ 56003032 h 84"/>
                  <a:gd name="T16" fmla="*/ 136326972 w 87"/>
                  <a:gd name="T17" fmla="*/ 14000427 h 84"/>
                  <a:gd name="T18" fmla="*/ 134741833 w 87"/>
                  <a:gd name="T19" fmla="*/ 8751093 h 84"/>
                  <a:gd name="T20" fmla="*/ 125231004 w 87"/>
                  <a:gd name="T21" fmla="*/ 0 h 84"/>
                  <a:gd name="T22" fmla="*/ 84014889 w 87"/>
                  <a:gd name="T23" fmla="*/ 28002177 h 84"/>
                  <a:gd name="T24" fmla="*/ 84014889 w 87"/>
                  <a:gd name="T25" fmla="*/ 43752828 h 84"/>
                  <a:gd name="T26" fmla="*/ 55482379 w 87"/>
                  <a:gd name="T27" fmla="*/ 38502163 h 84"/>
                  <a:gd name="T28" fmla="*/ 0 w 87"/>
                  <a:gd name="T29" fmla="*/ 82254980 h 84"/>
                  <a:gd name="T30" fmla="*/ 0 w 87"/>
                  <a:gd name="T31" fmla="*/ 82254980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0" name="Freeform 544">
                <a:extLst>
                  <a:ext uri="{FF2B5EF4-FFF2-40B4-BE49-F238E27FC236}">
                    <a16:creationId xmlns:a16="http://schemas.microsoft.com/office/drawing/2014/main" id="{479C26DA-A9CA-4DDC-B774-A1BEA725ADE4}"/>
                  </a:ext>
                </a:extLst>
              </p:cNvPr>
              <p:cNvSpPr>
                <a:spLocks/>
              </p:cNvSpPr>
              <p:nvPr/>
            </p:nvSpPr>
            <p:spPr bwMode="auto">
              <a:xfrm>
                <a:off x="7237828" y="3400383"/>
                <a:ext cx="78057" cy="118052"/>
              </a:xfrm>
              <a:custGeom>
                <a:avLst/>
                <a:gdLst>
                  <a:gd name="T0" fmla="*/ 0 w 48"/>
                  <a:gd name="T1" fmla="*/ 109657851 h 66"/>
                  <a:gd name="T2" fmla="*/ 0 w 48"/>
                  <a:gd name="T3" fmla="*/ 109657851 h 66"/>
                  <a:gd name="T4" fmla="*/ 7087791 w 48"/>
                  <a:gd name="T5" fmla="*/ 23618536 h 66"/>
                  <a:gd name="T6" fmla="*/ 42527939 w 48"/>
                  <a:gd name="T7" fmla="*/ 0 h 66"/>
                  <a:gd name="T8" fmla="*/ 66626182 w 48"/>
                  <a:gd name="T9" fmla="*/ 67482449 h 66"/>
                  <a:gd name="T10" fmla="*/ 42527939 w 48"/>
                  <a:gd name="T11" fmla="*/ 99535812 h 66"/>
                  <a:gd name="T12" fmla="*/ 0 w 48"/>
                  <a:gd name="T13" fmla="*/ 109657851 h 66"/>
                  <a:gd name="T14" fmla="*/ 0 w 48"/>
                  <a:gd name="T15" fmla="*/ 109657851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1" name="Freeform 545">
                <a:extLst>
                  <a:ext uri="{FF2B5EF4-FFF2-40B4-BE49-F238E27FC236}">
                    <a16:creationId xmlns:a16="http://schemas.microsoft.com/office/drawing/2014/main" id="{1483B7AF-6305-4AFB-8475-4DFC78E010D3}"/>
                  </a:ext>
                </a:extLst>
              </p:cNvPr>
              <p:cNvSpPr>
                <a:spLocks/>
              </p:cNvSpPr>
              <p:nvPr/>
            </p:nvSpPr>
            <p:spPr bwMode="auto">
              <a:xfrm>
                <a:off x="6632896" y="3831051"/>
                <a:ext cx="166952" cy="205495"/>
              </a:xfrm>
              <a:custGeom>
                <a:avLst/>
                <a:gdLst>
                  <a:gd name="T0" fmla="*/ 0 w 99"/>
                  <a:gd name="T1" fmla="*/ 42094425 h 115"/>
                  <a:gd name="T2" fmla="*/ 0 w 99"/>
                  <a:gd name="T3" fmla="*/ 42094425 h 115"/>
                  <a:gd name="T4" fmla="*/ 19818444 w 99"/>
                  <a:gd name="T5" fmla="*/ 69035380 h 115"/>
                  <a:gd name="T6" fmla="*/ 13720178 w 99"/>
                  <a:gd name="T7" fmla="*/ 116181404 h 115"/>
                  <a:gd name="T8" fmla="*/ 67079713 w 99"/>
                  <a:gd name="T9" fmla="*/ 95976345 h 115"/>
                  <a:gd name="T10" fmla="*/ 89946687 w 99"/>
                  <a:gd name="T11" fmla="*/ 116181404 h 115"/>
                  <a:gd name="T12" fmla="*/ 109766361 w 99"/>
                  <a:gd name="T13" fmla="*/ 163327409 h 115"/>
                  <a:gd name="T14" fmla="*/ 102143220 w 99"/>
                  <a:gd name="T15" fmla="*/ 191951392 h 115"/>
                  <a:gd name="T16" fmla="*/ 149403240 w 99"/>
                  <a:gd name="T17" fmla="*/ 183532509 h 115"/>
                  <a:gd name="T18" fmla="*/ 126536285 w 99"/>
                  <a:gd name="T19" fmla="*/ 121232994 h 115"/>
                  <a:gd name="T20" fmla="*/ 76226495 w 99"/>
                  <a:gd name="T21" fmla="*/ 75769967 h 115"/>
                  <a:gd name="T22" fmla="*/ 89946687 w 99"/>
                  <a:gd name="T23" fmla="*/ 50513318 h 115"/>
                  <a:gd name="T24" fmla="*/ 62505087 w 99"/>
                  <a:gd name="T25" fmla="*/ 35359838 h 115"/>
                  <a:gd name="T26" fmla="*/ 41161773 w 99"/>
                  <a:gd name="T27" fmla="*/ 0 h 115"/>
                  <a:gd name="T28" fmla="*/ 27441590 w 99"/>
                  <a:gd name="T29" fmla="*/ 0 h 115"/>
                  <a:gd name="T30" fmla="*/ 28966466 w 99"/>
                  <a:gd name="T31" fmla="*/ 26940955 h 115"/>
                  <a:gd name="T32" fmla="*/ 19818444 w 99"/>
                  <a:gd name="T33" fmla="*/ 20205065 h 115"/>
                  <a:gd name="T34" fmla="*/ 0 w 99"/>
                  <a:gd name="T35" fmla="*/ 42094425 h 115"/>
                  <a:gd name="T36" fmla="*/ 0 w 99"/>
                  <a:gd name="T37" fmla="*/ 42094425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2" name="Freeform 550">
                <a:extLst>
                  <a:ext uri="{FF2B5EF4-FFF2-40B4-BE49-F238E27FC236}">
                    <a16:creationId xmlns:a16="http://schemas.microsoft.com/office/drawing/2014/main" id="{25714DE4-BC4D-46C2-A631-B41DBD0880BF}"/>
                  </a:ext>
                </a:extLst>
              </p:cNvPr>
              <p:cNvSpPr>
                <a:spLocks/>
              </p:cNvSpPr>
              <p:nvPr/>
            </p:nvSpPr>
            <p:spPr bwMode="auto">
              <a:xfrm>
                <a:off x="6342353" y="2982833"/>
                <a:ext cx="739363" cy="330106"/>
              </a:xfrm>
              <a:custGeom>
                <a:avLst/>
                <a:gdLst>
                  <a:gd name="T0" fmla="*/ 0 w 434"/>
                  <a:gd name="T1" fmla="*/ 97804222 h 183"/>
                  <a:gd name="T2" fmla="*/ 0 w 434"/>
                  <a:gd name="T3" fmla="*/ 97804222 h 183"/>
                  <a:gd name="T4" fmla="*/ 21780710 w 434"/>
                  <a:gd name="T5" fmla="*/ 130405179 h 183"/>
                  <a:gd name="T6" fmla="*/ 51342202 w 434"/>
                  <a:gd name="T7" fmla="*/ 140699736 h 183"/>
                  <a:gd name="T8" fmla="*/ 63787960 w 434"/>
                  <a:gd name="T9" fmla="*/ 207618979 h 183"/>
                  <a:gd name="T10" fmla="*/ 157136156 w 434"/>
                  <a:gd name="T11" fmla="*/ 233356025 h 183"/>
                  <a:gd name="T12" fmla="*/ 197588027 w 434"/>
                  <a:gd name="T13" fmla="*/ 279684804 h 183"/>
                  <a:gd name="T14" fmla="*/ 273821727 w 434"/>
                  <a:gd name="T15" fmla="*/ 276252848 h 183"/>
                  <a:gd name="T16" fmla="*/ 360947101 w 434"/>
                  <a:gd name="T17" fmla="*/ 312285761 h 183"/>
                  <a:gd name="T18" fmla="*/ 477632633 w 434"/>
                  <a:gd name="T19" fmla="*/ 279684804 h 183"/>
                  <a:gd name="T20" fmla="*/ 513416994 w 434"/>
                  <a:gd name="T21" fmla="*/ 253946448 h 183"/>
                  <a:gd name="T22" fmla="*/ 513416994 w 434"/>
                  <a:gd name="T23" fmla="*/ 217913535 h 183"/>
                  <a:gd name="T24" fmla="*/ 546088045 w 434"/>
                  <a:gd name="T25" fmla="*/ 221345491 h 183"/>
                  <a:gd name="T26" fmla="*/ 616100113 w 434"/>
                  <a:gd name="T27" fmla="*/ 169870047 h 183"/>
                  <a:gd name="T28" fmla="*/ 673665330 w 434"/>
                  <a:gd name="T29" fmla="*/ 166438092 h 183"/>
                  <a:gd name="T30" fmla="*/ 645660348 w 434"/>
                  <a:gd name="T31" fmla="*/ 126973224 h 183"/>
                  <a:gd name="T32" fmla="*/ 591207349 w 434"/>
                  <a:gd name="T33" fmla="*/ 137269090 h 183"/>
                  <a:gd name="T34" fmla="*/ 591207349 w 434"/>
                  <a:gd name="T35" fmla="*/ 92656289 h 183"/>
                  <a:gd name="T36" fmla="*/ 605209762 w 434"/>
                  <a:gd name="T37" fmla="*/ 68633890 h 183"/>
                  <a:gd name="T38" fmla="*/ 566314585 w 434"/>
                  <a:gd name="T39" fmla="*/ 61771289 h 183"/>
                  <a:gd name="T40" fmla="*/ 465186875 w 434"/>
                  <a:gd name="T41" fmla="*/ 89224334 h 183"/>
                  <a:gd name="T42" fmla="*/ 378061578 w 434"/>
                  <a:gd name="T43" fmla="*/ 49759445 h 183"/>
                  <a:gd name="T44" fmla="*/ 320496438 w 434"/>
                  <a:gd name="T45" fmla="*/ 54907378 h 183"/>
                  <a:gd name="T46" fmla="*/ 300271146 w 434"/>
                  <a:gd name="T47" fmla="*/ 22306411 h 183"/>
                  <a:gd name="T48" fmla="*/ 244261492 w 434"/>
                  <a:gd name="T49" fmla="*/ 0 h 183"/>
                  <a:gd name="T50" fmla="*/ 214701257 w 434"/>
                  <a:gd name="T51" fmla="*/ 24022389 h 183"/>
                  <a:gd name="T52" fmla="*/ 213145849 w 434"/>
                  <a:gd name="T53" fmla="*/ 68633890 h 183"/>
                  <a:gd name="T54" fmla="*/ 85569928 w 434"/>
                  <a:gd name="T55" fmla="*/ 48043467 h 183"/>
                  <a:gd name="T56" fmla="*/ 0 w 434"/>
                  <a:gd name="T57" fmla="*/ 97804222 h 183"/>
                  <a:gd name="T58" fmla="*/ 0 w 434"/>
                  <a:gd name="T59" fmla="*/ 97804222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3" name="Freeform 551">
                <a:extLst>
                  <a:ext uri="{FF2B5EF4-FFF2-40B4-BE49-F238E27FC236}">
                    <a16:creationId xmlns:a16="http://schemas.microsoft.com/office/drawing/2014/main" id="{786F7993-EDAD-40D9-B719-0B9B5D1AA32D}"/>
                  </a:ext>
                </a:extLst>
              </p:cNvPr>
              <p:cNvSpPr>
                <a:spLocks/>
              </p:cNvSpPr>
              <p:nvPr/>
            </p:nvSpPr>
            <p:spPr bwMode="auto">
              <a:xfrm>
                <a:off x="5511924" y="3767654"/>
                <a:ext cx="173458" cy="214241"/>
              </a:xfrm>
              <a:custGeom>
                <a:avLst/>
                <a:gdLst>
                  <a:gd name="T0" fmla="*/ 0 w 105"/>
                  <a:gd name="T1" fmla="*/ 143570889 h 119"/>
                  <a:gd name="T2" fmla="*/ 0 w 105"/>
                  <a:gd name="T3" fmla="*/ 143570889 h 119"/>
                  <a:gd name="T4" fmla="*/ 20480870 w 105"/>
                  <a:gd name="T5" fmla="*/ 201682754 h 119"/>
                  <a:gd name="T6" fmla="*/ 57054450 w 105"/>
                  <a:gd name="T7" fmla="*/ 193136590 h 119"/>
                  <a:gd name="T8" fmla="*/ 114110109 w 105"/>
                  <a:gd name="T9" fmla="*/ 141860872 h 119"/>
                  <a:gd name="T10" fmla="*/ 112646586 w 105"/>
                  <a:gd name="T11" fmla="*/ 117932397 h 119"/>
                  <a:gd name="T12" fmla="*/ 150683680 w 105"/>
                  <a:gd name="T13" fmla="*/ 73494155 h 119"/>
                  <a:gd name="T14" fmla="*/ 152145994 w 105"/>
                  <a:gd name="T15" fmla="*/ 59820554 h 119"/>
                  <a:gd name="T16" fmla="*/ 131665133 w 105"/>
                  <a:gd name="T17" fmla="*/ 34183359 h 119"/>
                  <a:gd name="T18" fmla="*/ 84850527 w 105"/>
                  <a:gd name="T19" fmla="*/ 0 h 119"/>
                  <a:gd name="T20" fmla="*/ 73147160 w 105"/>
                  <a:gd name="T21" fmla="*/ 1708710 h 119"/>
                  <a:gd name="T22" fmla="*/ 78998834 w 105"/>
                  <a:gd name="T23" fmla="*/ 18801043 h 119"/>
                  <a:gd name="T24" fmla="*/ 62907334 w 105"/>
                  <a:gd name="T25" fmla="*/ 54693117 h 119"/>
                  <a:gd name="T26" fmla="*/ 73147160 w 105"/>
                  <a:gd name="T27" fmla="*/ 71785445 h 119"/>
                  <a:gd name="T28" fmla="*/ 58517973 w 105"/>
                  <a:gd name="T29" fmla="*/ 119642415 h 119"/>
                  <a:gd name="T30" fmla="*/ 0 w 105"/>
                  <a:gd name="T31" fmla="*/ 143570889 h 119"/>
                  <a:gd name="T32" fmla="*/ 0 w 105"/>
                  <a:gd name="T33" fmla="*/ 143570889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4" name="Freeform 552">
                <a:extLst>
                  <a:ext uri="{FF2B5EF4-FFF2-40B4-BE49-F238E27FC236}">
                    <a16:creationId xmlns:a16="http://schemas.microsoft.com/office/drawing/2014/main" id="{367EC265-254C-4B3C-896C-3ECD8E5E36CE}"/>
                  </a:ext>
                </a:extLst>
              </p:cNvPr>
              <p:cNvSpPr>
                <a:spLocks/>
              </p:cNvSpPr>
              <p:nvPr/>
            </p:nvSpPr>
            <p:spPr bwMode="auto">
              <a:xfrm>
                <a:off x="6162390" y="3625554"/>
                <a:ext cx="188636" cy="104934"/>
              </a:xfrm>
              <a:custGeom>
                <a:avLst/>
                <a:gdLst>
                  <a:gd name="T0" fmla="*/ 0 w 111"/>
                  <a:gd name="T1" fmla="*/ 39317863 h 57"/>
                  <a:gd name="T2" fmla="*/ 0 w 111"/>
                  <a:gd name="T3" fmla="*/ 39317863 h 57"/>
                  <a:gd name="T4" fmla="*/ 21675035 w 111"/>
                  <a:gd name="T5" fmla="*/ 0 h 57"/>
                  <a:gd name="T6" fmla="*/ 88246756 w 111"/>
                  <a:gd name="T7" fmla="*/ 25020341 h 57"/>
                  <a:gd name="T8" fmla="*/ 123855015 w 111"/>
                  <a:gd name="T9" fmla="*/ 62549509 h 57"/>
                  <a:gd name="T10" fmla="*/ 170300826 w 111"/>
                  <a:gd name="T11" fmla="*/ 62549509 h 57"/>
                  <a:gd name="T12" fmla="*/ 167203860 w 111"/>
                  <a:gd name="T13" fmla="*/ 100080026 h 57"/>
                  <a:gd name="T14" fmla="*/ 57283304 w 111"/>
                  <a:gd name="T15" fmla="*/ 76847032 h 57"/>
                  <a:gd name="T16" fmla="*/ 0 w 111"/>
                  <a:gd name="T17" fmla="*/ 39317863 h 57"/>
                  <a:gd name="T18" fmla="*/ 0 w 111"/>
                  <a:gd name="T19" fmla="*/ 3931786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5" name="Freeform 554">
                <a:extLst>
                  <a:ext uri="{FF2B5EF4-FFF2-40B4-BE49-F238E27FC236}">
                    <a16:creationId xmlns:a16="http://schemas.microsoft.com/office/drawing/2014/main" id="{C7EBD84F-24AB-4481-97F7-71B324588978}"/>
                  </a:ext>
                </a:extLst>
              </p:cNvPr>
              <p:cNvSpPr>
                <a:spLocks/>
              </p:cNvSpPr>
              <p:nvPr/>
            </p:nvSpPr>
            <p:spPr bwMode="auto">
              <a:xfrm>
                <a:off x="5715736" y="3439735"/>
                <a:ext cx="392449" cy="358526"/>
              </a:xfrm>
              <a:custGeom>
                <a:avLst/>
                <a:gdLst>
                  <a:gd name="T0" fmla="*/ 0 w 230"/>
                  <a:gd name="T1" fmla="*/ 184855067 h 199"/>
                  <a:gd name="T2" fmla="*/ 0 w 230"/>
                  <a:gd name="T3" fmla="*/ 184855067 h 199"/>
                  <a:gd name="T4" fmla="*/ 34336892 w 230"/>
                  <a:gd name="T5" fmla="*/ 196837704 h 199"/>
                  <a:gd name="T6" fmla="*/ 112372904 w 230"/>
                  <a:gd name="T7" fmla="*/ 184855067 h 199"/>
                  <a:gd name="T8" fmla="*/ 126419980 w 230"/>
                  <a:gd name="T9" fmla="*/ 150623590 h 199"/>
                  <a:gd name="T10" fmla="*/ 179485088 w 230"/>
                  <a:gd name="T11" fmla="*/ 131794665 h 199"/>
                  <a:gd name="T12" fmla="*/ 184167446 w 230"/>
                  <a:gd name="T13" fmla="*/ 102696964 h 199"/>
                  <a:gd name="T14" fmla="*/ 202895633 w 230"/>
                  <a:gd name="T15" fmla="*/ 95850677 h 199"/>
                  <a:gd name="T16" fmla="*/ 195092534 w 230"/>
                  <a:gd name="T17" fmla="*/ 80446837 h 199"/>
                  <a:gd name="T18" fmla="*/ 213821969 w 230"/>
                  <a:gd name="T19" fmla="*/ 78734284 h 199"/>
                  <a:gd name="T20" fmla="*/ 227867797 w 230"/>
                  <a:gd name="T21" fmla="*/ 49636583 h 199"/>
                  <a:gd name="T22" fmla="*/ 221625068 w 230"/>
                  <a:gd name="T23" fmla="*/ 20538866 h 199"/>
                  <a:gd name="T24" fmla="*/ 293419571 w 230"/>
                  <a:gd name="T25" fmla="*/ 0 h 199"/>
                  <a:gd name="T26" fmla="*/ 357409805 w 230"/>
                  <a:gd name="T27" fmla="*/ 42790286 h 199"/>
                  <a:gd name="T28" fmla="*/ 340240740 w 230"/>
                  <a:gd name="T29" fmla="*/ 61617913 h 199"/>
                  <a:gd name="T30" fmla="*/ 279372495 w 230"/>
                  <a:gd name="T31" fmla="*/ 61617913 h 199"/>
                  <a:gd name="T32" fmla="*/ 279372495 w 230"/>
                  <a:gd name="T33" fmla="*/ 99274475 h 199"/>
                  <a:gd name="T34" fmla="*/ 307465399 w 230"/>
                  <a:gd name="T35" fmla="*/ 123237133 h 199"/>
                  <a:gd name="T36" fmla="*/ 290297582 w 230"/>
                  <a:gd name="T37" fmla="*/ 135218463 h 199"/>
                  <a:gd name="T38" fmla="*/ 294979941 w 230"/>
                  <a:gd name="T39" fmla="*/ 157469877 h 199"/>
                  <a:gd name="T40" fmla="*/ 232550156 w 230"/>
                  <a:gd name="T41" fmla="*/ 234492937 h 199"/>
                  <a:gd name="T42" fmla="*/ 204457252 w 230"/>
                  <a:gd name="T43" fmla="*/ 232781693 h 199"/>
                  <a:gd name="T44" fmla="*/ 184167446 w 230"/>
                  <a:gd name="T45" fmla="*/ 251609309 h 199"/>
                  <a:gd name="T46" fmla="*/ 218503079 w 230"/>
                  <a:gd name="T47" fmla="*/ 323497286 h 199"/>
                  <a:gd name="T48" fmla="*/ 170120370 w 230"/>
                  <a:gd name="T49" fmla="*/ 323497286 h 199"/>
                  <a:gd name="T50" fmla="*/ 152952514 w 230"/>
                  <a:gd name="T51" fmla="*/ 338902414 h 199"/>
                  <a:gd name="T52" fmla="*/ 117055263 w 230"/>
                  <a:gd name="T53" fmla="*/ 296110830 h 199"/>
                  <a:gd name="T54" fmla="*/ 17167821 w 230"/>
                  <a:gd name="T55" fmla="*/ 304669670 h 199"/>
                  <a:gd name="T56" fmla="*/ 49943099 w 230"/>
                  <a:gd name="T57" fmla="*/ 255031799 h 199"/>
                  <a:gd name="T58" fmla="*/ 0 w 230"/>
                  <a:gd name="T59" fmla="*/ 184855067 h 199"/>
                  <a:gd name="T60" fmla="*/ 0 w 230"/>
                  <a:gd name="T61" fmla="*/ 184855067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186" name="Group 73">
                <a:extLst>
                  <a:ext uri="{FF2B5EF4-FFF2-40B4-BE49-F238E27FC236}">
                    <a16:creationId xmlns:a16="http://schemas.microsoft.com/office/drawing/2014/main" id="{73766460-1C74-420A-81C0-805ED09C35CF}"/>
                  </a:ext>
                </a:extLst>
              </p:cNvPr>
              <p:cNvGrpSpPr>
                <a:grpSpLocks/>
              </p:cNvGrpSpPr>
              <p:nvPr/>
            </p:nvGrpSpPr>
            <p:grpSpPr bwMode="auto">
              <a:xfrm>
                <a:off x="7582490" y="4449726"/>
                <a:ext cx="277530" cy="188007"/>
                <a:chOff x="5006" y="3464"/>
                <a:chExt cx="164" cy="107"/>
              </a:xfrm>
              <a:solidFill>
                <a:schemeClr val="bg1">
                  <a:lumMod val="85000"/>
                </a:schemeClr>
              </a:solidFill>
            </p:grpSpPr>
            <p:sp>
              <p:nvSpPr>
                <p:cNvPr id="2202" name="Freeform 756">
                  <a:extLst>
                    <a:ext uri="{FF2B5EF4-FFF2-40B4-BE49-F238E27FC236}">
                      <a16:creationId xmlns:a16="http://schemas.microsoft.com/office/drawing/2014/main" id="{CD59B70A-8833-41E1-8156-6418E3F27C74}"/>
                    </a:ext>
                  </a:extLst>
                </p:cNvPr>
                <p:cNvSpPr>
                  <a:spLocks/>
                </p:cNvSpPr>
                <p:nvPr/>
              </p:nvSpPr>
              <p:spPr bwMode="auto">
                <a:xfrm>
                  <a:off x="5006" y="3464"/>
                  <a:ext cx="136" cy="107"/>
                </a:xfrm>
                <a:custGeom>
                  <a:avLst/>
                  <a:gdLst>
                    <a:gd name="T0" fmla="*/ 0 w 136"/>
                    <a:gd name="T1" fmla="*/ 0 h 107"/>
                    <a:gd name="T2" fmla="*/ 0 w 136"/>
                    <a:gd name="T3" fmla="*/ 0 h 107"/>
                    <a:gd name="T4" fmla="*/ 2 w 136"/>
                    <a:gd name="T5" fmla="*/ 88 h 107"/>
                    <a:gd name="T6" fmla="*/ 24 w 136"/>
                    <a:gd name="T7" fmla="*/ 91 h 107"/>
                    <a:gd name="T8" fmla="*/ 46 w 136"/>
                    <a:gd name="T9" fmla="*/ 67 h 107"/>
                    <a:gd name="T10" fmla="*/ 70 w 136"/>
                    <a:gd name="T11" fmla="*/ 78 h 107"/>
                    <a:gd name="T12" fmla="*/ 93 w 136"/>
                    <a:gd name="T13" fmla="*/ 101 h 107"/>
                    <a:gd name="T14" fmla="*/ 135 w 136"/>
                    <a:gd name="T15" fmla="*/ 106 h 107"/>
                    <a:gd name="T16" fmla="*/ 87 w 136"/>
                    <a:gd name="T17" fmla="*/ 67 h 107"/>
                    <a:gd name="T18" fmla="*/ 90 w 136"/>
                    <a:gd name="T19" fmla="*/ 47 h 107"/>
                    <a:gd name="T20" fmla="*/ 67 w 136"/>
                    <a:gd name="T21" fmla="*/ 41 h 107"/>
                    <a:gd name="T22" fmla="*/ 46 w 136"/>
                    <a:gd name="T23" fmla="*/ 16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3" name="Freeform 75">
                  <a:extLst>
                    <a:ext uri="{FF2B5EF4-FFF2-40B4-BE49-F238E27FC236}">
                      <a16:creationId xmlns:a16="http://schemas.microsoft.com/office/drawing/2014/main" id="{C003B71A-532D-47E3-ABF8-AB592D8141CF}"/>
                    </a:ext>
                  </a:extLst>
                </p:cNvPr>
                <p:cNvSpPr>
                  <a:spLocks/>
                </p:cNvSpPr>
                <p:nvPr/>
              </p:nvSpPr>
              <p:spPr bwMode="auto">
                <a:xfrm>
                  <a:off x="5105" y="3487"/>
                  <a:ext cx="57" cy="28"/>
                </a:xfrm>
                <a:custGeom>
                  <a:avLst/>
                  <a:gdLst>
                    <a:gd name="T0" fmla="*/ 0 w 57"/>
                    <a:gd name="T1" fmla="*/ 18 h 28"/>
                    <a:gd name="T2" fmla="*/ 0 w 57"/>
                    <a:gd name="T3" fmla="*/ 18 h 28"/>
                    <a:gd name="T4" fmla="*/ 33 w 57"/>
                    <a:gd name="T5" fmla="*/ 27 h 28"/>
                    <a:gd name="T6" fmla="*/ 56 w 57"/>
                    <a:gd name="T7" fmla="*/ 8 h 28"/>
                    <a:gd name="T8" fmla="*/ 47 w 57"/>
                    <a:gd name="T9" fmla="*/ 0 h 28"/>
                    <a:gd name="T10" fmla="*/ 40 w 57"/>
                    <a:gd name="T11" fmla="*/ 10 h 28"/>
                    <a:gd name="T12" fmla="*/ 0 w 57"/>
                    <a:gd name="T13" fmla="*/ 18 h 28"/>
                    <a:gd name="T14" fmla="*/ 0 w 57"/>
                    <a:gd name="T15" fmla="*/ 18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4" name="Freeform 758">
                  <a:extLst>
                    <a:ext uri="{FF2B5EF4-FFF2-40B4-BE49-F238E27FC236}">
                      <a16:creationId xmlns:a16="http://schemas.microsoft.com/office/drawing/2014/main" id="{2E7CA92C-005F-4AD1-99FD-7B417416A206}"/>
                    </a:ext>
                  </a:extLst>
                </p:cNvPr>
                <p:cNvSpPr>
                  <a:spLocks/>
                </p:cNvSpPr>
                <p:nvPr/>
              </p:nvSpPr>
              <p:spPr bwMode="auto">
                <a:xfrm>
                  <a:off x="5139" y="3466"/>
                  <a:ext cx="31" cy="28"/>
                </a:xfrm>
                <a:custGeom>
                  <a:avLst/>
                  <a:gdLst>
                    <a:gd name="T0" fmla="*/ 0 w 31"/>
                    <a:gd name="T1" fmla="*/ 0 h 28"/>
                    <a:gd name="T2" fmla="*/ 0 w 31"/>
                    <a:gd name="T3" fmla="*/ 0 h 28"/>
                    <a:gd name="T4" fmla="*/ 23 w 31"/>
                    <a:gd name="T5" fmla="*/ 12 h 28"/>
                    <a:gd name="T6" fmla="*/ 30 w 31"/>
                    <a:gd name="T7" fmla="*/ 27 h 28"/>
                    <a:gd name="T8" fmla="*/ 29 w 31"/>
                    <a:gd name="T9" fmla="*/ 16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2187" name="Group 77">
                <a:extLst>
                  <a:ext uri="{FF2B5EF4-FFF2-40B4-BE49-F238E27FC236}">
                    <a16:creationId xmlns:a16="http://schemas.microsoft.com/office/drawing/2014/main" id="{4E779E5D-E08C-4D50-B440-C20D85BC6971}"/>
                  </a:ext>
                </a:extLst>
              </p:cNvPr>
              <p:cNvGrpSpPr>
                <a:grpSpLocks/>
              </p:cNvGrpSpPr>
              <p:nvPr/>
            </p:nvGrpSpPr>
            <p:grpSpPr bwMode="auto">
              <a:xfrm>
                <a:off x="7027617" y="3929453"/>
                <a:ext cx="210320" cy="323548"/>
                <a:chOff x="4680" y="3175"/>
                <a:chExt cx="125" cy="179"/>
              </a:xfrm>
              <a:solidFill>
                <a:schemeClr val="bg1">
                  <a:lumMod val="85000"/>
                </a:schemeClr>
              </a:solidFill>
            </p:grpSpPr>
            <p:sp>
              <p:nvSpPr>
                <p:cNvPr id="2196" name="Freeform 750">
                  <a:extLst>
                    <a:ext uri="{FF2B5EF4-FFF2-40B4-BE49-F238E27FC236}">
                      <a16:creationId xmlns:a16="http://schemas.microsoft.com/office/drawing/2014/main" id="{614287F1-35EF-4F68-8ADA-D563DCEDFF9C}"/>
                    </a:ext>
                  </a:extLst>
                </p:cNvPr>
                <p:cNvSpPr>
                  <a:spLocks/>
                </p:cNvSpPr>
                <p:nvPr/>
              </p:nvSpPr>
              <p:spPr bwMode="auto">
                <a:xfrm>
                  <a:off x="4680" y="3275"/>
                  <a:ext cx="32" cy="40"/>
                </a:xfrm>
                <a:custGeom>
                  <a:avLst/>
                  <a:gdLst>
                    <a:gd name="T0" fmla="*/ 0 w 32"/>
                    <a:gd name="T1" fmla="*/ 39 h 40"/>
                    <a:gd name="T2" fmla="*/ 0 w 32"/>
                    <a:gd name="T3" fmla="*/ 39 h 40"/>
                    <a:gd name="T4" fmla="*/ 22 w 32"/>
                    <a:gd name="T5" fmla="*/ 21 h 40"/>
                    <a:gd name="T6" fmla="*/ 31 w 32"/>
                    <a:gd name="T7" fmla="*/ 0 h 40"/>
                    <a:gd name="T8" fmla="*/ 0 w 32"/>
                    <a:gd name="T9" fmla="*/ 39 h 40"/>
                    <a:gd name="T10" fmla="*/ 0 w 32"/>
                    <a:gd name="T11" fmla="*/ 39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7" name="Freeform 79">
                  <a:extLst>
                    <a:ext uri="{FF2B5EF4-FFF2-40B4-BE49-F238E27FC236}">
                      <a16:creationId xmlns:a16="http://schemas.microsoft.com/office/drawing/2014/main" id="{A17ED0FB-30A4-42AD-AEE3-86B74D40F0EB}"/>
                    </a:ext>
                  </a:extLst>
                </p:cNvPr>
                <p:cNvSpPr>
                  <a:spLocks/>
                </p:cNvSpPr>
                <p:nvPr/>
              </p:nvSpPr>
              <p:spPr bwMode="auto">
                <a:xfrm>
                  <a:off x="4717" y="3175"/>
                  <a:ext cx="57" cy="84"/>
                </a:xfrm>
                <a:custGeom>
                  <a:avLst/>
                  <a:gdLst>
                    <a:gd name="T0" fmla="*/ 0 w 57"/>
                    <a:gd name="T1" fmla="*/ 33 h 84"/>
                    <a:gd name="T2" fmla="*/ 0 w 57"/>
                    <a:gd name="T3" fmla="*/ 33 h 84"/>
                    <a:gd name="T4" fmla="*/ 11 w 57"/>
                    <a:gd name="T5" fmla="*/ 0 h 84"/>
                    <a:gd name="T6" fmla="*/ 30 w 57"/>
                    <a:gd name="T7" fmla="*/ 1 h 84"/>
                    <a:gd name="T8" fmla="*/ 35 w 57"/>
                    <a:gd name="T9" fmla="*/ 23 h 84"/>
                    <a:gd name="T10" fmla="*/ 20 w 57"/>
                    <a:gd name="T11" fmla="*/ 45 h 84"/>
                    <a:gd name="T12" fmla="*/ 23 w 57"/>
                    <a:gd name="T13" fmla="*/ 58 h 84"/>
                    <a:gd name="T14" fmla="*/ 53 w 57"/>
                    <a:gd name="T15" fmla="*/ 66 h 84"/>
                    <a:gd name="T16" fmla="*/ 56 w 57"/>
                    <a:gd name="T17" fmla="*/ 83 h 84"/>
                    <a:gd name="T18" fmla="*/ 38 w 57"/>
                    <a:gd name="T19" fmla="*/ 66 h 84"/>
                    <a:gd name="T20" fmla="*/ 38 w 57"/>
                    <a:gd name="T21" fmla="*/ 74 h 84"/>
                    <a:gd name="T22" fmla="*/ 11 w 57"/>
                    <a:gd name="T23" fmla="*/ 66 h 84"/>
                    <a:gd name="T24" fmla="*/ 0 w 57"/>
                    <a:gd name="T25" fmla="*/ 33 h 84"/>
                    <a:gd name="T26" fmla="*/ 0 w 57"/>
                    <a:gd name="T27" fmla="*/ 3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8" name="Freeform 752">
                  <a:extLst>
                    <a:ext uri="{FF2B5EF4-FFF2-40B4-BE49-F238E27FC236}">
                      <a16:creationId xmlns:a16="http://schemas.microsoft.com/office/drawing/2014/main" id="{AD86621D-69DF-4652-BB55-36D7EAA45200}"/>
                    </a:ext>
                  </a:extLst>
                </p:cNvPr>
                <p:cNvSpPr>
                  <a:spLocks/>
                </p:cNvSpPr>
                <p:nvPr/>
              </p:nvSpPr>
              <p:spPr bwMode="auto">
                <a:xfrm>
                  <a:off x="4722" y="3246"/>
                  <a:ext cx="17" cy="18"/>
                </a:xfrm>
                <a:custGeom>
                  <a:avLst/>
                  <a:gdLst>
                    <a:gd name="T0" fmla="*/ 0 w 17"/>
                    <a:gd name="T1" fmla="*/ 0 h 18"/>
                    <a:gd name="T2" fmla="*/ 0 w 17"/>
                    <a:gd name="T3" fmla="*/ 0 h 18"/>
                    <a:gd name="T4" fmla="*/ 8 w 17"/>
                    <a:gd name="T5" fmla="*/ 0 h 18"/>
                    <a:gd name="T6" fmla="*/ 16 w 17"/>
                    <a:gd name="T7" fmla="*/ 3 h 18"/>
                    <a:gd name="T8" fmla="*/ 12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9" name="Freeform 81">
                  <a:extLst>
                    <a:ext uri="{FF2B5EF4-FFF2-40B4-BE49-F238E27FC236}">
                      <a16:creationId xmlns:a16="http://schemas.microsoft.com/office/drawing/2014/main" id="{A6967F40-F4EE-4A5A-ACE9-301777706618}"/>
                    </a:ext>
                  </a:extLst>
                </p:cNvPr>
                <p:cNvSpPr>
                  <a:spLocks/>
                </p:cNvSpPr>
                <p:nvPr/>
              </p:nvSpPr>
              <p:spPr bwMode="auto">
                <a:xfrm>
                  <a:off x="4744" y="3267"/>
                  <a:ext cx="15" cy="22"/>
                </a:xfrm>
                <a:custGeom>
                  <a:avLst/>
                  <a:gdLst>
                    <a:gd name="T0" fmla="*/ 0 w 15"/>
                    <a:gd name="T1" fmla="*/ 0 h 22"/>
                    <a:gd name="T2" fmla="*/ 0 w 15"/>
                    <a:gd name="T3" fmla="*/ 0 h 22"/>
                    <a:gd name="T4" fmla="*/ 1 w 15"/>
                    <a:gd name="T5" fmla="*/ 21 h 22"/>
                    <a:gd name="T6" fmla="*/ 14 w 15"/>
                    <a:gd name="T7" fmla="*/ 12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0" name="Freeform 754">
                  <a:extLst>
                    <a:ext uri="{FF2B5EF4-FFF2-40B4-BE49-F238E27FC236}">
                      <a16:creationId xmlns:a16="http://schemas.microsoft.com/office/drawing/2014/main" id="{A9FEE0DA-9BA9-40C1-A4D7-B4FBB18F5989}"/>
                    </a:ext>
                  </a:extLst>
                </p:cNvPr>
                <p:cNvSpPr>
                  <a:spLocks/>
                </p:cNvSpPr>
                <p:nvPr/>
              </p:nvSpPr>
              <p:spPr bwMode="auto">
                <a:xfrm>
                  <a:off x="4745" y="3297"/>
                  <a:ext cx="60" cy="57"/>
                </a:xfrm>
                <a:custGeom>
                  <a:avLst/>
                  <a:gdLst>
                    <a:gd name="T0" fmla="*/ 0 w 60"/>
                    <a:gd name="T1" fmla="*/ 38 h 57"/>
                    <a:gd name="T2" fmla="*/ 0 w 60"/>
                    <a:gd name="T3" fmla="*/ 38 h 57"/>
                    <a:gd name="T4" fmla="*/ 13 w 60"/>
                    <a:gd name="T5" fmla="*/ 18 h 57"/>
                    <a:gd name="T6" fmla="*/ 28 w 60"/>
                    <a:gd name="T7" fmla="*/ 22 h 57"/>
                    <a:gd name="T8" fmla="*/ 49 w 60"/>
                    <a:gd name="T9" fmla="*/ 0 h 57"/>
                    <a:gd name="T10" fmla="*/ 59 w 60"/>
                    <a:gd name="T11" fmla="*/ 13 h 57"/>
                    <a:gd name="T12" fmla="*/ 58 w 60"/>
                    <a:gd name="T13" fmla="*/ 46 h 57"/>
                    <a:gd name="T14" fmla="*/ 53 w 60"/>
                    <a:gd name="T15" fmla="*/ 32 h 57"/>
                    <a:gd name="T16" fmla="*/ 47 w 60"/>
                    <a:gd name="T17" fmla="*/ 56 h 57"/>
                    <a:gd name="T18" fmla="*/ 32 w 60"/>
                    <a:gd name="T19" fmla="*/ 50 h 57"/>
                    <a:gd name="T20" fmla="*/ 23 w 60"/>
                    <a:gd name="T21" fmla="*/ 25 h 57"/>
                    <a:gd name="T22" fmla="*/ 0 w 60"/>
                    <a:gd name="T23" fmla="*/ 38 h 57"/>
                    <a:gd name="T24" fmla="*/ 0 w 60"/>
                    <a:gd name="T25" fmla="*/ 3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01" name="Freeform 755">
                  <a:extLst>
                    <a:ext uri="{FF2B5EF4-FFF2-40B4-BE49-F238E27FC236}">
                      <a16:creationId xmlns:a16="http://schemas.microsoft.com/office/drawing/2014/main" id="{C76D6833-6BA6-4CE2-B31C-2ACA27540BF1}"/>
                    </a:ext>
                  </a:extLst>
                </p:cNvPr>
                <p:cNvSpPr>
                  <a:spLocks/>
                </p:cNvSpPr>
                <p:nvPr/>
              </p:nvSpPr>
              <p:spPr bwMode="auto">
                <a:xfrm>
                  <a:off x="4752" y="3283"/>
                  <a:ext cx="14" cy="24"/>
                </a:xfrm>
                <a:custGeom>
                  <a:avLst/>
                  <a:gdLst>
                    <a:gd name="T0" fmla="*/ 0 w 14"/>
                    <a:gd name="T1" fmla="*/ 14 h 24"/>
                    <a:gd name="T2" fmla="*/ 0 w 14"/>
                    <a:gd name="T3" fmla="*/ 14 h 24"/>
                    <a:gd name="T4" fmla="*/ 3 w 14"/>
                    <a:gd name="T5" fmla="*/ 10 h 24"/>
                    <a:gd name="T6" fmla="*/ 13 w 14"/>
                    <a:gd name="T7" fmla="*/ 0 h 24"/>
                    <a:gd name="T8" fmla="*/ 9 w 14"/>
                    <a:gd name="T9" fmla="*/ 23 h 24"/>
                    <a:gd name="T10" fmla="*/ 0 w 14"/>
                    <a:gd name="T11" fmla="*/ 14 h 24"/>
                    <a:gd name="T12" fmla="*/ 0 w 14"/>
                    <a:gd name="T13" fmla="*/ 14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grp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188" name="Freeform 569">
                <a:extLst>
                  <a:ext uri="{FF2B5EF4-FFF2-40B4-BE49-F238E27FC236}">
                    <a16:creationId xmlns:a16="http://schemas.microsoft.com/office/drawing/2014/main" id="{F34102B5-7EE2-4E3F-AC45-E3A4F3A51D71}"/>
                  </a:ext>
                </a:extLst>
              </p:cNvPr>
              <p:cNvSpPr>
                <a:spLocks/>
              </p:cNvSpPr>
              <p:nvPr/>
            </p:nvSpPr>
            <p:spPr bwMode="auto">
              <a:xfrm>
                <a:off x="7595586" y="2915064"/>
                <a:ext cx="71551" cy="268893"/>
              </a:xfrm>
              <a:custGeom>
                <a:avLst/>
                <a:gdLst>
                  <a:gd name="T0" fmla="*/ 0 w 43"/>
                  <a:gd name="T1" fmla="*/ 65259437 h 149"/>
                  <a:gd name="T2" fmla="*/ 0 w 43"/>
                  <a:gd name="T3" fmla="*/ 65259437 h 149"/>
                  <a:gd name="T4" fmla="*/ 10389683 w 43"/>
                  <a:gd name="T5" fmla="*/ 96172434 h 149"/>
                  <a:gd name="T6" fmla="*/ 10389683 w 43"/>
                  <a:gd name="T7" fmla="*/ 254170820 h 149"/>
                  <a:gd name="T8" fmla="*/ 20779367 w 43"/>
                  <a:gd name="T9" fmla="*/ 235278901 h 149"/>
                  <a:gd name="T10" fmla="*/ 37107049 w 43"/>
                  <a:gd name="T11" fmla="*/ 247301269 h 149"/>
                  <a:gd name="T12" fmla="*/ 19295470 w 43"/>
                  <a:gd name="T13" fmla="*/ 204365925 h 149"/>
                  <a:gd name="T14" fmla="*/ 29685153 w 43"/>
                  <a:gd name="T15" fmla="*/ 159715118 h 149"/>
                  <a:gd name="T16" fmla="*/ 62339309 w 43"/>
                  <a:gd name="T17" fmla="*/ 173454260 h 149"/>
                  <a:gd name="T18" fmla="*/ 31169045 w 43"/>
                  <a:gd name="T19" fmla="*/ 89302883 h 149"/>
                  <a:gd name="T20" fmla="*/ 20779367 w 43"/>
                  <a:gd name="T21" fmla="*/ 0 h 149"/>
                  <a:gd name="T22" fmla="*/ 0 w 43"/>
                  <a:gd name="T23" fmla="*/ 65259437 h 149"/>
                  <a:gd name="T24" fmla="*/ 0 w 43"/>
                  <a:gd name="T25" fmla="*/ 65259437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89" name="Freeform 572">
                <a:extLst>
                  <a:ext uri="{FF2B5EF4-FFF2-40B4-BE49-F238E27FC236}">
                    <a16:creationId xmlns:a16="http://schemas.microsoft.com/office/drawing/2014/main" id="{D778CC84-0872-46EA-B593-AF7DDED03899}"/>
                  </a:ext>
                </a:extLst>
              </p:cNvPr>
              <p:cNvSpPr>
                <a:spLocks/>
              </p:cNvSpPr>
              <p:nvPr/>
            </p:nvSpPr>
            <p:spPr bwMode="auto">
              <a:xfrm>
                <a:off x="6572185" y="3874774"/>
                <a:ext cx="186467" cy="378202"/>
              </a:xfrm>
              <a:custGeom>
                <a:avLst/>
                <a:gdLst>
                  <a:gd name="T0" fmla="*/ 0 w 109"/>
                  <a:gd name="T1" fmla="*/ 56982790 h 209"/>
                  <a:gd name="T2" fmla="*/ 0 w 109"/>
                  <a:gd name="T3" fmla="*/ 56982790 h 209"/>
                  <a:gd name="T4" fmla="*/ 10982123 w 109"/>
                  <a:gd name="T5" fmla="*/ 29354730 h 209"/>
                  <a:gd name="T6" fmla="*/ 56477515 w 109"/>
                  <a:gd name="T7" fmla="*/ 0 h 209"/>
                  <a:gd name="T8" fmla="*/ 76872341 w 109"/>
                  <a:gd name="T9" fmla="*/ 27628059 h 209"/>
                  <a:gd name="T10" fmla="*/ 70597203 w 109"/>
                  <a:gd name="T11" fmla="*/ 75977484 h 209"/>
                  <a:gd name="T12" fmla="*/ 125505307 w 109"/>
                  <a:gd name="T13" fmla="*/ 55256119 h 209"/>
                  <a:gd name="T14" fmla="*/ 149037702 w 109"/>
                  <a:gd name="T15" fmla="*/ 75977484 h 209"/>
                  <a:gd name="T16" fmla="*/ 169431313 w 109"/>
                  <a:gd name="T17" fmla="*/ 124325605 h 209"/>
                  <a:gd name="T18" fmla="*/ 161587978 w 109"/>
                  <a:gd name="T19" fmla="*/ 153680325 h 209"/>
                  <a:gd name="T20" fmla="*/ 120798327 w 109"/>
                  <a:gd name="T21" fmla="*/ 151953654 h 209"/>
                  <a:gd name="T22" fmla="*/ 105110482 w 109"/>
                  <a:gd name="T23" fmla="*/ 165768336 h 209"/>
                  <a:gd name="T24" fmla="*/ 112955031 w 109"/>
                  <a:gd name="T25" fmla="*/ 215843148 h 209"/>
                  <a:gd name="T26" fmla="*/ 58045674 w 109"/>
                  <a:gd name="T27" fmla="*/ 172675061 h 209"/>
                  <a:gd name="T28" fmla="*/ 34514522 w 109"/>
                  <a:gd name="T29" fmla="*/ 250377881 h 209"/>
                  <a:gd name="T30" fmla="*/ 61183243 w 109"/>
                  <a:gd name="T31" fmla="*/ 319448661 h 209"/>
                  <a:gd name="T32" fmla="*/ 98835344 w 109"/>
                  <a:gd name="T33" fmla="*/ 345348807 h 209"/>
                  <a:gd name="T34" fmla="*/ 78440499 w 109"/>
                  <a:gd name="T35" fmla="*/ 359163489 h 209"/>
                  <a:gd name="T36" fmla="*/ 73734772 w 109"/>
                  <a:gd name="T37" fmla="*/ 336715370 h 209"/>
                  <a:gd name="T38" fmla="*/ 58045674 w 109"/>
                  <a:gd name="T39" fmla="*/ 336715370 h 209"/>
                  <a:gd name="T40" fmla="*/ 15687850 w 109"/>
                  <a:gd name="T41" fmla="*/ 298727295 h 209"/>
                  <a:gd name="T42" fmla="*/ 23532404 w 109"/>
                  <a:gd name="T43" fmla="*/ 252104552 h 209"/>
                  <a:gd name="T44" fmla="*/ 45495397 w 109"/>
                  <a:gd name="T45" fmla="*/ 210663135 h 209"/>
                  <a:gd name="T46" fmla="*/ 15687850 w 109"/>
                  <a:gd name="T47" fmla="*/ 141593628 h 209"/>
                  <a:gd name="T48" fmla="*/ 25100562 w 109"/>
                  <a:gd name="T49" fmla="*/ 110512237 h 209"/>
                  <a:gd name="T50" fmla="*/ 0 w 109"/>
                  <a:gd name="T51" fmla="*/ 56982790 h 209"/>
                  <a:gd name="T52" fmla="*/ 0 w 109"/>
                  <a:gd name="T53" fmla="*/ 56982790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0" name="Freeform 586">
                <a:extLst>
                  <a:ext uri="{FF2B5EF4-FFF2-40B4-BE49-F238E27FC236}">
                    <a16:creationId xmlns:a16="http://schemas.microsoft.com/office/drawing/2014/main" id="{A9FB04BD-0187-4C55-AA80-414DADF2578B}"/>
                  </a:ext>
                </a:extLst>
              </p:cNvPr>
              <p:cNvSpPr>
                <a:spLocks/>
              </p:cNvSpPr>
              <p:nvPr/>
            </p:nvSpPr>
            <p:spPr bwMode="auto">
              <a:xfrm>
                <a:off x="6676259" y="3813563"/>
                <a:ext cx="162616" cy="365085"/>
              </a:xfrm>
              <a:custGeom>
                <a:avLst/>
                <a:gdLst>
                  <a:gd name="T0" fmla="*/ 0 w 95"/>
                  <a:gd name="T1" fmla="*/ 17056038 h 203"/>
                  <a:gd name="T2" fmla="*/ 0 w 95"/>
                  <a:gd name="T3" fmla="*/ 17056038 h 203"/>
                  <a:gd name="T4" fmla="*/ 21990127 w 95"/>
                  <a:gd name="T5" fmla="*/ 52872417 h 203"/>
                  <a:gd name="T6" fmla="*/ 50262967 w 95"/>
                  <a:gd name="T7" fmla="*/ 68222847 h 203"/>
                  <a:gd name="T8" fmla="*/ 36127169 w 95"/>
                  <a:gd name="T9" fmla="*/ 93806917 h 203"/>
                  <a:gd name="T10" fmla="*/ 87960510 w 95"/>
                  <a:gd name="T11" fmla="*/ 139856901 h 203"/>
                  <a:gd name="T12" fmla="*/ 111520992 w 95"/>
                  <a:gd name="T13" fmla="*/ 202962959 h 203"/>
                  <a:gd name="T14" fmla="*/ 114662975 w 95"/>
                  <a:gd name="T15" fmla="*/ 255835356 h 203"/>
                  <a:gd name="T16" fmla="*/ 50262967 w 95"/>
                  <a:gd name="T17" fmla="*/ 301886645 h 203"/>
                  <a:gd name="T18" fmla="*/ 59687661 w 95"/>
                  <a:gd name="T19" fmla="*/ 344525504 h 203"/>
                  <a:gd name="T20" fmla="*/ 80106161 w 95"/>
                  <a:gd name="T21" fmla="*/ 315530166 h 203"/>
                  <a:gd name="T22" fmla="*/ 92672857 w 95"/>
                  <a:gd name="T23" fmla="*/ 324058182 h 203"/>
                  <a:gd name="T24" fmla="*/ 97385204 w 95"/>
                  <a:gd name="T25" fmla="*/ 303592249 h 203"/>
                  <a:gd name="T26" fmla="*/ 147648151 w 95"/>
                  <a:gd name="T27" fmla="*/ 272891389 h 203"/>
                  <a:gd name="T28" fmla="*/ 141365440 w 95"/>
                  <a:gd name="T29" fmla="*/ 185906926 h 203"/>
                  <a:gd name="T30" fmla="*/ 72253084 w 95"/>
                  <a:gd name="T31" fmla="*/ 105744835 h 203"/>
                  <a:gd name="T32" fmla="*/ 80106161 w 95"/>
                  <a:gd name="T33" fmla="*/ 78456467 h 203"/>
                  <a:gd name="T34" fmla="*/ 120945686 w 95"/>
                  <a:gd name="T35" fmla="*/ 39227581 h 203"/>
                  <a:gd name="T36" fmla="*/ 62828390 w 95"/>
                  <a:gd name="T37" fmla="*/ 0 h 203"/>
                  <a:gd name="T38" fmla="*/ 0 w 95"/>
                  <a:gd name="T39" fmla="*/ 17056038 h 203"/>
                  <a:gd name="T40" fmla="*/ 0 w 95"/>
                  <a:gd name="T41" fmla="*/ 1705603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1" name="Freeform 590">
                <a:extLst>
                  <a:ext uri="{FF2B5EF4-FFF2-40B4-BE49-F238E27FC236}">
                    <a16:creationId xmlns:a16="http://schemas.microsoft.com/office/drawing/2014/main" id="{84135BA5-1136-4324-8ACC-58903990FD11}"/>
                  </a:ext>
                </a:extLst>
              </p:cNvPr>
              <p:cNvSpPr>
                <a:spLocks/>
              </p:cNvSpPr>
              <p:nvPr/>
            </p:nvSpPr>
            <p:spPr bwMode="auto">
              <a:xfrm>
                <a:off x="5351475" y="2877901"/>
                <a:ext cx="971363" cy="443784"/>
              </a:xfrm>
              <a:custGeom>
                <a:avLst/>
                <a:gdLst>
                  <a:gd name="T0" fmla="*/ 837896752 w 572"/>
                  <a:gd name="T1" fmla="*/ 173329062 h 246"/>
                  <a:gd name="T2" fmla="*/ 749778861 w 572"/>
                  <a:gd name="T3" fmla="*/ 163032328 h 246"/>
                  <a:gd name="T4" fmla="*/ 717313589 w 572"/>
                  <a:gd name="T5" fmla="*/ 130426133 h 246"/>
                  <a:gd name="T6" fmla="*/ 675574125 w 572"/>
                  <a:gd name="T7" fmla="*/ 135574479 h 246"/>
                  <a:gd name="T8" fmla="*/ 635379996 w 572"/>
                  <a:gd name="T9" fmla="*/ 121845555 h 246"/>
                  <a:gd name="T10" fmla="*/ 562720752 w 572"/>
                  <a:gd name="T11" fmla="*/ 70362068 h 246"/>
                  <a:gd name="T12" fmla="*/ 471510634 w 572"/>
                  <a:gd name="T13" fmla="*/ 51483487 h 246"/>
                  <a:gd name="T14" fmla="*/ 408126826 w 572"/>
                  <a:gd name="T15" fmla="*/ 30890090 h 246"/>
                  <a:gd name="T16" fmla="*/ 344743018 w 572"/>
                  <a:gd name="T17" fmla="*/ 17161161 h 246"/>
                  <a:gd name="T18" fmla="*/ 284452602 w 572"/>
                  <a:gd name="T19" fmla="*/ 36038437 h 246"/>
                  <a:gd name="T20" fmla="*/ 216431076 w 572"/>
                  <a:gd name="T21" fmla="*/ 36038437 h 246"/>
                  <a:gd name="T22" fmla="*/ 216431076 w 572"/>
                  <a:gd name="T23" fmla="*/ 84090992 h 246"/>
                  <a:gd name="T24" fmla="*/ 242711894 w 572"/>
                  <a:gd name="T25" fmla="*/ 106400515 h 246"/>
                  <a:gd name="T26" fmla="*/ 242711894 w 572"/>
                  <a:gd name="T27" fmla="*/ 139006710 h 246"/>
                  <a:gd name="T28" fmla="*/ 216431076 w 572"/>
                  <a:gd name="T29" fmla="*/ 140722826 h 246"/>
                  <a:gd name="T30" fmla="*/ 177782595 w 572"/>
                  <a:gd name="T31" fmla="*/ 123561671 h 246"/>
                  <a:gd name="T32" fmla="*/ 151501738 w 572"/>
                  <a:gd name="T33" fmla="*/ 130426133 h 246"/>
                  <a:gd name="T34" fmla="*/ 120583201 w 572"/>
                  <a:gd name="T35" fmla="*/ 118413324 h 246"/>
                  <a:gd name="T36" fmla="*/ 46378446 w 572"/>
                  <a:gd name="T37" fmla="*/ 116697208 h 246"/>
                  <a:gd name="T38" fmla="*/ 30918546 w 572"/>
                  <a:gd name="T39" fmla="*/ 133858364 h 246"/>
                  <a:gd name="T40" fmla="*/ 27826320 w 572"/>
                  <a:gd name="T41" fmla="*/ 156167866 h 246"/>
                  <a:gd name="T42" fmla="*/ 4637720 w 572"/>
                  <a:gd name="T43" fmla="*/ 145871173 h 246"/>
                  <a:gd name="T44" fmla="*/ 0 w 572"/>
                  <a:gd name="T45" fmla="*/ 192206333 h 246"/>
                  <a:gd name="T46" fmla="*/ 12367668 w 572"/>
                  <a:gd name="T47" fmla="*/ 224813839 h 246"/>
                  <a:gd name="T48" fmla="*/ 40193983 w 572"/>
                  <a:gd name="T49" fmla="*/ 223097723 h 246"/>
                  <a:gd name="T50" fmla="*/ 66474811 w 572"/>
                  <a:gd name="T51" fmla="*/ 269432843 h 246"/>
                  <a:gd name="T52" fmla="*/ 160777174 w 572"/>
                  <a:gd name="T53" fmla="*/ 252271688 h 246"/>
                  <a:gd name="T54" fmla="*/ 153047229 w 572"/>
                  <a:gd name="T55" fmla="*/ 302039039 h 246"/>
                  <a:gd name="T56" fmla="*/ 105123311 w 572"/>
                  <a:gd name="T57" fmla="*/ 327780772 h 246"/>
                  <a:gd name="T58" fmla="*/ 157684948 w 572"/>
                  <a:gd name="T59" fmla="*/ 375833399 h 246"/>
                  <a:gd name="T60" fmla="*/ 194787976 w 572"/>
                  <a:gd name="T61" fmla="*/ 380981746 h 246"/>
                  <a:gd name="T62" fmla="*/ 222614286 w 572"/>
                  <a:gd name="T63" fmla="*/ 387846208 h 246"/>
                  <a:gd name="T64" fmla="*/ 222614286 w 572"/>
                  <a:gd name="T65" fmla="*/ 293458461 h 246"/>
                  <a:gd name="T66" fmla="*/ 259717276 w 572"/>
                  <a:gd name="T67" fmla="*/ 264284497 h 246"/>
                  <a:gd name="T68" fmla="*/ 272084939 w 572"/>
                  <a:gd name="T69" fmla="*/ 252271688 h 246"/>
                  <a:gd name="T70" fmla="*/ 290635812 w 572"/>
                  <a:gd name="T71" fmla="*/ 260852265 h 246"/>
                  <a:gd name="T72" fmla="*/ 299911249 w 572"/>
                  <a:gd name="T73" fmla="*/ 267716728 h 246"/>
                  <a:gd name="T74" fmla="*/ 323101084 w 572"/>
                  <a:gd name="T75" fmla="*/ 307187385 h 246"/>
                  <a:gd name="T76" fmla="*/ 343197526 w 572"/>
                  <a:gd name="T77" fmla="*/ 332929119 h 246"/>
                  <a:gd name="T78" fmla="*/ 394213671 w 572"/>
                  <a:gd name="T79" fmla="*/ 332929119 h 246"/>
                  <a:gd name="T80" fmla="*/ 414311279 w 572"/>
                  <a:gd name="T81" fmla="*/ 398142901 h 246"/>
                  <a:gd name="T82" fmla="*/ 435954379 w 572"/>
                  <a:gd name="T83" fmla="*/ 420452403 h 246"/>
                  <a:gd name="T84" fmla="*/ 486969280 w 572"/>
                  <a:gd name="T85" fmla="*/ 410155710 h 246"/>
                  <a:gd name="T86" fmla="*/ 547260862 w 572"/>
                  <a:gd name="T87" fmla="*/ 410155710 h 246"/>
                  <a:gd name="T88" fmla="*/ 544169878 w 572"/>
                  <a:gd name="T89" fmla="*/ 382697861 h 246"/>
                  <a:gd name="T90" fmla="*/ 554990807 w 572"/>
                  <a:gd name="T91" fmla="*/ 368968937 h 246"/>
                  <a:gd name="T92" fmla="*/ 592093796 w 572"/>
                  <a:gd name="T93" fmla="*/ 374117284 h 246"/>
                  <a:gd name="T94" fmla="*/ 644655433 w 572"/>
                  <a:gd name="T95" fmla="*/ 360388359 h 246"/>
                  <a:gd name="T96" fmla="*/ 732773479 w 572"/>
                  <a:gd name="T97" fmla="*/ 379265630 h 246"/>
                  <a:gd name="T98" fmla="*/ 732773479 w 572"/>
                  <a:gd name="T99" fmla="*/ 319200194 h 246"/>
                  <a:gd name="T100" fmla="*/ 799248270 w 572"/>
                  <a:gd name="T101" fmla="*/ 252271688 h 246"/>
                  <a:gd name="T102" fmla="*/ 861086587 w 572"/>
                  <a:gd name="T103" fmla="*/ 216233261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2" name="Freeform 591">
                <a:extLst>
                  <a:ext uri="{FF2B5EF4-FFF2-40B4-BE49-F238E27FC236}">
                    <a16:creationId xmlns:a16="http://schemas.microsoft.com/office/drawing/2014/main" id="{2D7F959F-EAD3-4342-ADEF-85AB841ED1A8}"/>
                  </a:ext>
                </a:extLst>
              </p:cNvPr>
              <p:cNvSpPr>
                <a:spLocks/>
              </p:cNvSpPr>
              <p:nvPr/>
            </p:nvSpPr>
            <p:spPr bwMode="auto">
              <a:xfrm>
                <a:off x="5585642" y="3166468"/>
                <a:ext cx="427141" cy="273267"/>
              </a:xfrm>
              <a:custGeom>
                <a:avLst/>
                <a:gdLst>
                  <a:gd name="T0" fmla="*/ 37557332 w 250"/>
                  <a:gd name="T1" fmla="*/ 114387181 h 153"/>
                  <a:gd name="T2" fmla="*/ 43817105 w 250"/>
                  <a:gd name="T3" fmla="*/ 95883169 h 153"/>
                  <a:gd name="T4" fmla="*/ 53205497 w 250"/>
                  <a:gd name="T5" fmla="*/ 87472254 h 153"/>
                  <a:gd name="T6" fmla="*/ 70419843 w 250"/>
                  <a:gd name="T7" fmla="*/ 90836620 h 153"/>
                  <a:gd name="T8" fmla="*/ 89197899 w 250"/>
                  <a:gd name="T9" fmla="*/ 97565352 h 153"/>
                  <a:gd name="T10" fmla="*/ 93892720 w 250"/>
                  <a:gd name="T11" fmla="*/ 102611900 h 153"/>
                  <a:gd name="T12" fmla="*/ 106412245 w 250"/>
                  <a:gd name="T13" fmla="*/ 114387181 h 153"/>
                  <a:gd name="T14" fmla="*/ 115800637 w 250"/>
                  <a:gd name="T15" fmla="*/ 144665176 h 153"/>
                  <a:gd name="T16" fmla="*/ 129885103 w 250"/>
                  <a:gd name="T17" fmla="*/ 141300810 h 153"/>
                  <a:gd name="T18" fmla="*/ 151793020 w 250"/>
                  <a:gd name="T19" fmla="*/ 144665176 h 153"/>
                  <a:gd name="T20" fmla="*/ 183090619 w 250"/>
                  <a:gd name="T21" fmla="*/ 178308874 h 153"/>
                  <a:gd name="T22" fmla="*/ 215953120 w 250"/>
                  <a:gd name="T23" fmla="*/ 198495069 h 153"/>
                  <a:gd name="T24" fmla="*/ 247250681 w 250"/>
                  <a:gd name="T25" fmla="*/ 220362150 h 153"/>
                  <a:gd name="T26" fmla="*/ 259770205 w 250"/>
                  <a:gd name="T27" fmla="*/ 255687991 h 153"/>
                  <a:gd name="T28" fmla="*/ 278548241 w 250"/>
                  <a:gd name="T29" fmla="*/ 227090881 h 153"/>
                  <a:gd name="T30" fmla="*/ 281678122 w 250"/>
                  <a:gd name="T31" fmla="*/ 201859435 h 153"/>
                  <a:gd name="T32" fmla="*/ 269159849 w 250"/>
                  <a:gd name="T33" fmla="*/ 163169188 h 153"/>
                  <a:gd name="T34" fmla="*/ 295762587 w 250"/>
                  <a:gd name="T35" fmla="*/ 154758273 h 153"/>
                  <a:gd name="T36" fmla="*/ 328625167 w 250"/>
                  <a:gd name="T37" fmla="*/ 163169188 h 153"/>
                  <a:gd name="T38" fmla="*/ 381830644 w 250"/>
                  <a:gd name="T39" fmla="*/ 158122639 h 153"/>
                  <a:gd name="T40" fmla="*/ 381830644 w 250"/>
                  <a:gd name="T41" fmla="*/ 136254261 h 153"/>
                  <a:gd name="T42" fmla="*/ 317670504 w 250"/>
                  <a:gd name="T43" fmla="*/ 136254261 h 153"/>
                  <a:gd name="T44" fmla="*/ 286372944 w 250"/>
                  <a:gd name="T45" fmla="*/ 132889895 h 153"/>
                  <a:gd name="T46" fmla="*/ 258205265 w 250"/>
                  <a:gd name="T47" fmla="*/ 144665176 h 153"/>
                  <a:gd name="T48" fmla="*/ 239427229 w 250"/>
                  <a:gd name="T49" fmla="*/ 141300810 h 153"/>
                  <a:gd name="T50" fmla="*/ 223777823 w 250"/>
                  <a:gd name="T51" fmla="*/ 142982993 h 153"/>
                  <a:gd name="T52" fmla="*/ 204999787 w 250"/>
                  <a:gd name="T53" fmla="*/ 132889895 h 153"/>
                  <a:gd name="T54" fmla="*/ 204999787 w 250"/>
                  <a:gd name="T55" fmla="*/ 124480278 h 153"/>
                  <a:gd name="T56" fmla="*/ 201869906 w 250"/>
                  <a:gd name="T57" fmla="*/ 95883169 h 153"/>
                  <a:gd name="T58" fmla="*/ 140839687 w 250"/>
                  <a:gd name="T59" fmla="*/ 72332588 h 153"/>
                  <a:gd name="T60" fmla="*/ 109542126 w 250"/>
                  <a:gd name="T61" fmla="*/ 50464210 h 153"/>
                  <a:gd name="T62" fmla="*/ 70419843 w 250"/>
                  <a:gd name="T63" fmla="*/ 60557308 h 153"/>
                  <a:gd name="T64" fmla="*/ 45382045 w 250"/>
                  <a:gd name="T65" fmla="*/ 26914936 h 153"/>
                  <a:gd name="T66" fmla="*/ 46946986 w 250"/>
                  <a:gd name="T67" fmla="*/ 0 h 153"/>
                  <a:gd name="T68" fmla="*/ 28167689 w 250"/>
                  <a:gd name="T69" fmla="*/ 117751546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3" name="Freeform 592">
                <a:extLst>
                  <a:ext uri="{FF2B5EF4-FFF2-40B4-BE49-F238E27FC236}">
                    <a16:creationId xmlns:a16="http://schemas.microsoft.com/office/drawing/2014/main" id="{5021ECF4-2202-42EE-A136-5B8E54E20883}"/>
                  </a:ext>
                </a:extLst>
              </p:cNvPr>
              <p:cNvSpPr>
                <a:spLocks/>
              </p:cNvSpPr>
              <p:nvPr/>
            </p:nvSpPr>
            <p:spPr bwMode="auto">
              <a:xfrm>
                <a:off x="5527102" y="3251729"/>
                <a:ext cx="327402" cy="242660"/>
              </a:xfrm>
              <a:custGeom>
                <a:avLst/>
                <a:gdLst>
                  <a:gd name="T0" fmla="*/ 0 w 191"/>
                  <a:gd name="T1" fmla="*/ 32855643 h 134"/>
                  <a:gd name="T2" fmla="*/ 1575071 w 191"/>
                  <a:gd name="T3" fmla="*/ 63983358 h 134"/>
                  <a:gd name="T4" fmla="*/ 17325780 w 191"/>
                  <a:gd name="T5" fmla="*/ 44960360 h 134"/>
                  <a:gd name="T6" fmla="*/ 39378027 w 191"/>
                  <a:gd name="T7" fmla="*/ 69171089 h 134"/>
                  <a:gd name="T8" fmla="*/ 29927604 w 191"/>
                  <a:gd name="T9" fmla="*/ 83005040 h 134"/>
                  <a:gd name="T10" fmla="*/ 3150142 w 191"/>
                  <a:gd name="T11" fmla="*/ 69171089 h 134"/>
                  <a:gd name="T12" fmla="*/ 0 w 191"/>
                  <a:gd name="T13" fmla="*/ 89922036 h 134"/>
                  <a:gd name="T14" fmla="*/ 3150142 w 191"/>
                  <a:gd name="T15" fmla="*/ 102026743 h 134"/>
                  <a:gd name="T16" fmla="*/ 17325780 w 191"/>
                  <a:gd name="T17" fmla="*/ 103755986 h 134"/>
                  <a:gd name="T18" fmla="*/ 11025498 w 191"/>
                  <a:gd name="T19" fmla="*/ 117589937 h 134"/>
                  <a:gd name="T20" fmla="*/ 23627322 w 191"/>
                  <a:gd name="T21" fmla="*/ 126236156 h 134"/>
                  <a:gd name="T22" fmla="*/ 23627322 w 191"/>
                  <a:gd name="T23" fmla="*/ 167738009 h 134"/>
                  <a:gd name="T24" fmla="*/ 64580420 w 191"/>
                  <a:gd name="T25" fmla="*/ 155633302 h 134"/>
                  <a:gd name="T26" fmla="*/ 88206497 w 191"/>
                  <a:gd name="T27" fmla="*/ 143528595 h 134"/>
                  <a:gd name="T28" fmla="*/ 141760149 w 191"/>
                  <a:gd name="T29" fmla="*/ 171196496 h 134"/>
                  <a:gd name="T30" fmla="*/ 173262853 w 191"/>
                  <a:gd name="T31" fmla="*/ 186761047 h 134"/>
                  <a:gd name="T32" fmla="*/ 181138205 w 191"/>
                  <a:gd name="T33" fmla="*/ 195407266 h 134"/>
                  <a:gd name="T34" fmla="*/ 184288346 w 191"/>
                  <a:gd name="T35" fmla="*/ 214428948 h 134"/>
                  <a:gd name="T36" fmla="*/ 215791011 w 191"/>
                  <a:gd name="T37" fmla="*/ 229992143 h 134"/>
                  <a:gd name="T38" fmla="*/ 261469310 w 191"/>
                  <a:gd name="T39" fmla="*/ 174655025 h 134"/>
                  <a:gd name="T40" fmla="*/ 291396905 w 191"/>
                  <a:gd name="T41" fmla="*/ 174655025 h 134"/>
                  <a:gd name="T42" fmla="*/ 296122116 w 191"/>
                  <a:gd name="T43" fmla="*/ 152174814 h 134"/>
                  <a:gd name="T44" fmla="*/ 299272257 w 191"/>
                  <a:gd name="T45" fmla="*/ 141799351 h 134"/>
                  <a:gd name="T46" fmla="*/ 289821834 w 191"/>
                  <a:gd name="T47" fmla="*/ 127965400 h 134"/>
                  <a:gd name="T48" fmla="*/ 267769592 w 191"/>
                  <a:gd name="T49" fmla="*/ 119319181 h 134"/>
                  <a:gd name="T50" fmla="*/ 266194522 w 191"/>
                  <a:gd name="T51" fmla="*/ 107214474 h 134"/>
                  <a:gd name="T52" fmla="*/ 234691857 w 191"/>
                  <a:gd name="T53" fmla="*/ 98568255 h 134"/>
                  <a:gd name="T54" fmla="*/ 215791011 w 191"/>
                  <a:gd name="T55" fmla="*/ 77817308 h 134"/>
                  <a:gd name="T56" fmla="*/ 207915658 w 191"/>
                  <a:gd name="T57" fmla="*/ 65712601 h 134"/>
                  <a:gd name="T58" fmla="*/ 193738769 w 191"/>
                  <a:gd name="T59" fmla="*/ 53606580 h 134"/>
                  <a:gd name="T60" fmla="*/ 184288346 w 191"/>
                  <a:gd name="T61" fmla="*/ 60524870 h 134"/>
                  <a:gd name="T62" fmla="*/ 177988064 w 191"/>
                  <a:gd name="T63" fmla="*/ 65712601 h 134"/>
                  <a:gd name="T64" fmla="*/ 166962571 w 191"/>
                  <a:gd name="T65" fmla="*/ 63983358 h 134"/>
                  <a:gd name="T66" fmla="*/ 157512109 w 191"/>
                  <a:gd name="T67" fmla="*/ 44960360 h 134"/>
                  <a:gd name="T68" fmla="*/ 157512109 w 191"/>
                  <a:gd name="T69" fmla="*/ 32855643 h 134"/>
                  <a:gd name="T70" fmla="*/ 146485360 w 191"/>
                  <a:gd name="T71" fmla="*/ 29397156 h 134"/>
                  <a:gd name="T72" fmla="*/ 143335219 w 191"/>
                  <a:gd name="T73" fmla="*/ 19021687 h 134"/>
                  <a:gd name="T74" fmla="*/ 130734655 w 191"/>
                  <a:gd name="T75" fmla="*/ 8646222 h 134"/>
                  <a:gd name="T76" fmla="*/ 121284232 w 191"/>
                  <a:gd name="T77" fmla="*/ 8646222 h 134"/>
                  <a:gd name="T78" fmla="*/ 114983950 w 191"/>
                  <a:gd name="T79" fmla="*/ 0 h 134"/>
                  <a:gd name="T80" fmla="*/ 103957202 w 191"/>
                  <a:gd name="T81" fmla="*/ 5187733 h 134"/>
                  <a:gd name="T82" fmla="*/ 107108598 w 191"/>
                  <a:gd name="T83" fmla="*/ 19021687 h 134"/>
                  <a:gd name="T84" fmla="*/ 102382131 w 191"/>
                  <a:gd name="T85" fmla="*/ 15563200 h 134"/>
                  <a:gd name="T86" fmla="*/ 94506779 w 191"/>
                  <a:gd name="T87" fmla="*/ 13833956 h 134"/>
                  <a:gd name="T88" fmla="*/ 88206497 w 191"/>
                  <a:gd name="T89" fmla="*/ 32855643 h 134"/>
                  <a:gd name="T90" fmla="*/ 75605913 w 191"/>
                  <a:gd name="T91" fmla="*/ 36314131 h 134"/>
                  <a:gd name="T92" fmla="*/ 64580420 w 191"/>
                  <a:gd name="T93" fmla="*/ 32855643 h 134"/>
                  <a:gd name="T94" fmla="*/ 55128742 w 191"/>
                  <a:gd name="T95" fmla="*/ 41501862 h 134"/>
                  <a:gd name="T96" fmla="*/ 45678319 w 191"/>
                  <a:gd name="T97" fmla="*/ 32855643 h 134"/>
                  <a:gd name="T98" fmla="*/ 31502675 w 191"/>
                  <a:gd name="T99" fmla="*/ 24209424 h 134"/>
                  <a:gd name="T100" fmla="*/ 0 w 191"/>
                  <a:gd name="T101" fmla="*/ 32855643 h 134"/>
                  <a:gd name="T102" fmla="*/ 0 w 191"/>
                  <a:gd name="T103" fmla="*/ 32855643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4" name="Freeform 593">
                <a:extLst>
                  <a:ext uri="{FF2B5EF4-FFF2-40B4-BE49-F238E27FC236}">
                    <a16:creationId xmlns:a16="http://schemas.microsoft.com/office/drawing/2014/main" id="{CF30DFEC-8DB5-4ABA-862C-043958B96822}"/>
                  </a:ext>
                </a:extLst>
              </p:cNvPr>
              <p:cNvSpPr>
                <a:spLocks/>
              </p:cNvSpPr>
              <p:nvPr/>
            </p:nvSpPr>
            <p:spPr bwMode="auto">
              <a:xfrm>
                <a:off x="5895698" y="3249542"/>
                <a:ext cx="268860" cy="124611"/>
              </a:xfrm>
              <a:custGeom>
                <a:avLst/>
                <a:gdLst>
                  <a:gd name="T0" fmla="*/ 62060649 w 160"/>
                  <a:gd name="T1" fmla="*/ 82551268 h 69"/>
                  <a:gd name="T2" fmla="*/ 43896322 w 160"/>
                  <a:gd name="T3" fmla="*/ 82551268 h 69"/>
                  <a:gd name="T4" fmla="*/ 9082166 w 160"/>
                  <a:gd name="T5" fmla="*/ 87710414 h 69"/>
                  <a:gd name="T6" fmla="*/ 0 w 160"/>
                  <a:gd name="T7" fmla="*/ 99749247 h 69"/>
                  <a:gd name="T8" fmla="*/ 9082166 w 160"/>
                  <a:gd name="T9" fmla="*/ 104909684 h 69"/>
                  <a:gd name="T10" fmla="*/ 16649818 w 160"/>
                  <a:gd name="T11" fmla="*/ 110068809 h 69"/>
                  <a:gd name="T12" fmla="*/ 65087217 w 160"/>
                  <a:gd name="T13" fmla="*/ 108348226 h 69"/>
                  <a:gd name="T14" fmla="*/ 96874808 w 160"/>
                  <a:gd name="T15" fmla="*/ 108348226 h 69"/>
                  <a:gd name="T16" fmla="*/ 112011337 w 160"/>
                  <a:gd name="T17" fmla="*/ 116948516 h 69"/>
                  <a:gd name="T18" fmla="*/ 116552418 w 160"/>
                  <a:gd name="T19" fmla="*/ 101469830 h 69"/>
                  <a:gd name="T20" fmla="*/ 130175663 w 160"/>
                  <a:gd name="T21" fmla="*/ 99749247 h 69"/>
                  <a:gd name="T22" fmla="*/ 149853274 w 160"/>
                  <a:gd name="T23" fmla="*/ 94590122 h 69"/>
                  <a:gd name="T24" fmla="*/ 166503125 w 160"/>
                  <a:gd name="T25" fmla="*/ 91150268 h 69"/>
                  <a:gd name="T26" fmla="*/ 196777413 w 160"/>
                  <a:gd name="T27" fmla="*/ 72233018 h 69"/>
                  <a:gd name="T28" fmla="*/ 230078269 w 160"/>
                  <a:gd name="T29" fmla="*/ 53314477 h 69"/>
                  <a:gd name="T30" fmla="*/ 240673716 w 160"/>
                  <a:gd name="T31" fmla="*/ 42996227 h 69"/>
                  <a:gd name="T32" fmla="*/ 236132635 w 160"/>
                  <a:gd name="T33" fmla="*/ 25796947 h 69"/>
                  <a:gd name="T34" fmla="*/ 220996106 w 160"/>
                  <a:gd name="T35" fmla="*/ 25796947 h 69"/>
                  <a:gd name="T36" fmla="*/ 205859577 w 160"/>
                  <a:gd name="T37" fmla="*/ 17197963 h 69"/>
                  <a:gd name="T38" fmla="*/ 189208534 w 160"/>
                  <a:gd name="T39" fmla="*/ 10319564 h 69"/>
                  <a:gd name="T40" fmla="*/ 149853274 w 160"/>
                  <a:gd name="T41" fmla="*/ 6879710 h 69"/>
                  <a:gd name="T42" fmla="*/ 98388092 w 160"/>
                  <a:gd name="T43" fmla="*/ 0 h 69"/>
                  <a:gd name="T44" fmla="*/ 89305928 w 160"/>
                  <a:gd name="T45" fmla="*/ 1719272 h 69"/>
                  <a:gd name="T46" fmla="*/ 92333726 w 160"/>
                  <a:gd name="T47" fmla="*/ 10319564 h 69"/>
                  <a:gd name="T48" fmla="*/ 98388092 w 160"/>
                  <a:gd name="T49" fmla="*/ 20637817 h 69"/>
                  <a:gd name="T50" fmla="*/ 83251563 w 160"/>
                  <a:gd name="T51" fmla="*/ 22357093 h 69"/>
                  <a:gd name="T52" fmla="*/ 80224976 w 160"/>
                  <a:gd name="T53" fmla="*/ 17197963 h 69"/>
                  <a:gd name="T54" fmla="*/ 63573933 w 160"/>
                  <a:gd name="T55" fmla="*/ 15478692 h 69"/>
                  <a:gd name="T56" fmla="*/ 40868524 w 160"/>
                  <a:gd name="T57" fmla="*/ 17197963 h 69"/>
                  <a:gd name="T58" fmla="*/ 51465202 w 160"/>
                  <a:gd name="T59" fmla="*/ 22357093 h 69"/>
                  <a:gd name="T60" fmla="*/ 52978486 w 160"/>
                  <a:gd name="T61" fmla="*/ 29236801 h 69"/>
                  <a:gd name="T62" fmla="*/ 46924120 w 160"/>
                  <a:gd name="T63" fmla="*/ 37835780 h 69"/>
                  <a:gd name="T64" fmla="*/ 46924120 w 160"/>
                  <a:gd name="T65" fmla="*/ 49874623 h 69"/>
                  <a:gd name="T66" fmla="*/ 54491769 w 160"/>
                  <a:gd name="T67" fmla="*/ 56754331 h 69"/>
                  <a:gd name="T68" fmla="*/ 83251563 w 160"/>
                  <a:gd name="T69" fmla="*/ 56754331 h 69"/>
                  <a:gd name="T70" fmla="*/ 93847010 w 160"/>
                  <a:gd name="T71" fmla="*/ 56754331 h 69"/>
                  <a:gd name="T72" fmla="*/ 102929173 w 160"/>
                  <a:gd name="T73" fmla="*/ 67072582 h 69"/>
                  <a:gd name="T74" fmla="*/ 93847010 w 160"/>
                  <a:gd name="T75" fmla="*/ 80831997 h 69"/>
                  <a:gd name="T76" fmla="*/ 83251563 w 160"/>
                  <a:gd name="T77" fmla="*/ 80831997 h 69"/>
                  <a:gd name="T78" fmla="*/ 72656096 w 160"/>
                  <a:gd name="T79" fmla="*/ 79111414 h 69"/>
                  <a:gd name="T80" fmla="*/ 68115014 w 160"/>
                  <a:gd name="T81" fmla="*/ 80831997 h 69"/>
                  <a:gd name="T82" fmla="*/ 62060649 w 160"/>
                  <a:gd name="T83" fmla="*/ 82551268 h 69"/>
                  <a:gd name="T84" fmla="*/ 62060649 w 160"/>
                  <a:gd name="T85" fmla="*/ 82551268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95" name="Freeform 594">
                <a:extLst>
                  <a:ext uri="{FF2B5EF4-FFF2-40B4-BE49-F238E27FC236}">
                    <a16:creationId xmlns:a16="http://schemas.microsoft.com/office/drawing/2014/main" id="{3791917C-1756-4CF9-B2F4-140ABC17234C}"/>
                  </a:ext>
                </a:extLst>
              </p:cNvPr>
              <p:cNvSpPr>
                <a:spLocks/>
              </p:cNvSpPr>
              <p:nvPr/>
            </p:nvSpPr>
            <p:spPr bwMode="auto">
              <a:xfrm>
                <a:off x="5869679" y="3326057"/>
                <a:ext cx="173458" cy="128980"/>
              </a:xfrm>
              <a:custGeom>
                <a:avLst/>
                <a:gdLst>
                  <a:gd name="T0" fmla="*/ 0 w 102"/>
                  <a:gd name="T1" fmla="*/ 102674656 h 71"/>
                  <a:gd name="T2" fmla="*/ 1550147 w 102"/>
                  <a:gd name="T3" fmla="*/ 107894661 h 71"/>
                  <a:gd name="T4" fmla="*/ 12402423 w 102"/>
                  <a:gd name="T5" fmla="*/ 109635982 h 71"/>
                  <a:gd name="T6" fmla="*/ 40307556 w 102"/>
                  <a:gd name="T7" fmla="*/ 111375984 h 71"/>
                  <a:gd name="T8" fmla="*/ 72863135 w 102"/>
                  <a:gd name="T9" fmla="*/ 73090648 h 71"/>
                  <a:gd name="T10" fmla="*/ 82164034 w 102"/>
                  <a:gd name="T11" fmla="*/ 97453332 h 71"/>
                  <a:gd name="T12" fmla="*/ 91466159 w 102"/>
                  <a:gd name="T13" fmla="*/ 121817314 h 71"/>
                  <a:gd name="T14" fmla="*/ 111619309 w 102"/>
                  <a:gd name="T15" fmla="*/ 111375984 h 71"/>
                  <a:gd name="T16" fmla="*/ 133322607 w 102"/>
                  <a:gd name="T17" fmla="*/ 102674656 h 71"/>
                  <a:gd name="T18" fmla="*/ 155027149 w 102"/>
                  <a:gd name="T19" fmla="*/ 109635982 h 71"/>
                  <a:gd name="T20" fmla="*/ 156577296 w 102"/>
                  <a:gd name="T21" fmla="*/ 73090648 h 71"/>
                  <a:gd name="T22" fmla="*/ 141074585 w 102"/>
                  <a:gd name="T23" fmla="*/ 66129322 h 71"/>
                  <a:gd name="T24" fmla="*/ 131772460 w 102"/>
                  <a:gd name="T25" fmla="*/ 67869323 h 71"/>
                  <a:gd name="T26" fmla="*/ 137974292 w 102"/>
                  <a:gd name="T27" fmla="*/ 45246662 h 71"/>
                  <a:gd name="T28" fmla="*/ 119371288 w 102"/>
                  <a:gd name="T29" fmla="*/ 40025327 h 71"/>
                  <a:gd name="T30" fmla="*/ 103868576 w 102"/>
                  <a:gd name="T31" fmla="*/ 38285326 h 71"/>
                  <a:gd name="T32" fmla="*/ 82164034 w 102"/>
                  <a:gd name="T33" fmla="*/ 38285326 h 71"/>
                  <a:gd name="T34" fmla="*/ 65111157 w 102"/>
                  <a:gd name="T35" fmla="*/ 38285326 h 71"/>
                  <a:gd name="T36" fmla="*/ 43407859 w 102"/>
                  <a:gd name="T37" fmla="*/ 38285326 h 71"/>
                  <a:gd name="T38" fmla="*/ 26354992 w 102"/>
                  <a:gd name="T39" fmla="*/ 34805322 h 71"/>
                  <a:gd name="T40" fmla="*/ 23253454 w 102"/>
                  <a:gd name="T41" fmla="*/ 31324000 h 71"/>
                  <a:gd name="T42" fmla="*/ 26354992 w 102"/>
                  <a:gd name="T43" fmla="*/ 22622672 h 71"/>
                  <a:gd name="T44" fmla="*/ 34105725 w 102"/>
                  <a:gd name="T45" fmla="*/ 17402661 h 71"/>
                  <a:gd name="T46" fmla="*/ 63561010 w 102"/>
                  <a:gd name="T47" fmla="*/ 10441332 h 71"/>
                  <a:gd name="T48" fmla="*/ 62010864 w 102"/>
                  <a:gd name="T49" fmla="*/ 0 h 71"/>
                  <a:gd name="T50" fmla="*/ 40307556 w 102"/>
                  <a:gd name="T51" fmla="*/ 3480005 h 71"/>
                  <a:gd name="T52" fmla="*/ 20153156 w 102"/>
                  <a:gd name="T53" fmla="*/ 1740002 h 71"/>
                  <a:gd name="T54" fmla="*/ 7750735 w 102"/>
                  <a:gd name="T55" fmla="*/ 13921338 h 71"/>
                  <a:gd name="T56" fmla="*/ 3100294 w 102"/>
                  <a:gd name="T57" fmla="*/ 38285326 h 71"/>
                  <a:gd name="T58" fmla="*/ 4650441 w 102"/>
                  <a:gd name="T59" fmla="*/ 45246662 h 71"/>
                  <a:gd name="T60" fmla="*/ 3100294 w 102"/>
                  <a:gd name="T61" fmla="*/ 46986664 h 71"/>
                  <a:gd name="T62" fmla="*/ 17052863 w 102"/>
                  <a:gd name="T63" fmla="*/ 50466668 h 71"/>
                  <a:gd name="T64" fmla="*/ 23253454 w 102"/>
                  <a:gd name="T65" fmla="*/ 64389320 h 71"/>
                  <a:gd name="T66" fmla="*/ 20153156 w 102"/>
                  <a:gd name="T67" fmla="*/ 80050655 h 71"/>
                  <a:gd name="T68" fmla="*/ 15502716 w 102"/>
                  <a:gd name="T69" fmla="*/ 81791976 h 71"/>
                  <a:gd name="T70" fmla="*/ 10852276 w 102"/>
                  <a:gd name="T71" fmla="*/ 88752004 h 71"/>
                  <a:gd name="T72" fmla="*/ 0 w 102"/>
                  <a:gd name="T73" fmla="*/ 102674656 h 71"/>
                  <a:gd name="T74" fmla="*/ 0 w 102"/>
                  <a:gd name="T75" fmla="*/ 102674656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solidFill>
                <a:schemeClr val="bg1">
                  <a:lumMod val="85000"/>
                </a:schemeClr>
              </a:solidFill>
              <a:ln w="6350">
                <a:solidFill>
                  <a:schemeClr val="bg1"/>
                </a:solidFill>
                <a:round/>
                <a:headEnd/>
                <a:tailEnd/>
              </a:ln>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cxnSp>
          <p:nvCxnSpPr>
            <p:cNvPr id="2231" name="Straight Arrow Connector 2230">
              <a:extLst>
                <a:ext uri="{FF2B5EF4-FFF2-40B4-BE49-F238E27FC236}">
                  <a16:creationId xmlns:a16="http://schemas.microsoft.com/office/drawing/2014/main" id="{5D96EB9A-3A32-4B5B-98DB-E29B712BB76A}"/>
                </a:ext>
              </a:extLst>
            </p:cNvPr>
            <p:cNvCxnSpPr>
              <a:cxnSpLocks/>
            </p:cNvCxnSpPr>
            <p:nvPr/>
          </p:nvCxnSpPr>
          <p:spPr>
            <a:xfrm flipH="1" flipV="1">
              <a:off x="8793363" y="4376558"/>
              <a:ext cx="652551" cy="144765"/>
            </a:xfrm>
            <a:prstGeom prst="straightConnector1">
              <a:avLst/>
            </a:prstGeom>
            <a:ln>
              <a:solidFill>
                <a:srgbClr val="04986E"/>
              </a:solidFill>
              <a:tailEnd type="triangle"/>
            </a:ln>
          </p:spPr>
          <p:style>
            <a:lnRef idx="1">
              <a:schemeClr val="accent1"/>
            </a:lnRef>
            <a:fillRef idx="0">
              <a:schemeClr val="accent1"/>
            </a:fillRef>
            <a:effectRef idx="0">
              <a:schemeClr val="accent1"/>
            </a:effectRef>
            <a:fontRef idx="minor">
              <a:schemeClr val="tx1"/>
            </a:fontRef>
          </p:style>
        </p:cxnSp>
        <p:sp>
          <p:nvSpPr>
            <p:cNvPr id="2232" name="Rectangle 2231">
              <a:extLst>
                <a:ext uri="{FF2B5EF4-FFF2-40B4-BE49-F238E27FC236}">
                  <a16:creationId xmlns:a16="http://schemas.microsoft.com/office/drawing/2014/main" id="{19611E27-5942-4B9F-85B1-01FD66488610}"/>
                </a:ext>
              </a:extLst>
            </p:cNvPr>
            <p:cNvSpPr/>
            <p:nvPr/>
          </p:nvSpPr>
          <p:spPr>
            <a:xfrm>
              <a:off x="8163683" y="4167441"/>
              <a:ext cx="710024" cy="3255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Open Sans"/>
                  <a:ea typeface="+mn-ea"/>
                  <a:cs typeface="+mn-cs"/>
                </a:rPr>
                <a:t>30%</a:t>
              </a:r>
              <a:endParaRPr kumimoji="0" lang="en-US" sz="1100" b="0" i="0" u="none" strike="noStrike" kern="1200" cap="none" spc="0" normalizeH="0" baseline="0" noProof="0">
                <a:ln>
                  <a:noFill/>
                </a:ln>
                <a:solidFill>
                  <a:srgbClr val="000000"/>
                </a:solidFill>
                <a:effectLst/>
                <a:uLnTx/>
                <a:uFillTx/>
                <a:latin typeface="Open Sans"/>
                <a:ea typeface="+mn-ea"/>
                <a:cs typeface="+mn-cs"/>
              </a:endParaRPr>
            </a:p>
          </p:txBody>
        </p:sp>
        <p:cxnSp>
          <p:nvCxnSpPr>
            <p:cNvPr id="2233" name="Straight Arrow Connector 2232">
              <a:extLst>
                <a:ext uri="{FF2B5EF4-FFF2-40B4-BE49-F238E27FC236}">
                  <a16:creationId xmlns:a16="http://schemas.microsoft.com/office/drawing/2014/main" id="{D4F36F0D-D3E4-4601-A762-2969487F4208}"/>
                </a:ext>
              </a:extLst>
            </p:cNvPr>
            <p:cNvCxnSpPr>
              <a:cxnSpLocks/>
              <a:stCxn id="2209" idx="29"/>
            </p:cNvCxnSpPr>
            <p:nvPr/>
          </p:nvCxnSpPr>
          <p:spPr>
            <a:xfrm flipV="1">
              <a:off x="10125593" y="4150260"/>
              <a:ext cx="579451" cy="233638"/>
            </a:xfrm>
            <a:prstGeom prst="straightConnector1">
              <a:avLst/>
            </a:prstGeom>
            <a:ln>
              <a:solidFill>
                <a:srgbClr val="04986E"/>
              </a:solidFill>
              <a:tailEnd type="triangle"/>
            </a:ln>
          </p:spPr>
          <p:style>
            <a:lnRef idx="1">
              <a:schemeClr val="accent1"/>
            </a:lnRef>
            <a:fillRef idx="0">
              <a:schemeClr val="accent1"/>
            </a:fillRef>
            <a:effectRef idx="0">
              <a:schemeClr val="accent1"/>
            </a:effectRef>
            <a:fontRef idx="minor">
              <a:schemeClr val="tx1"/>
            </a:fontRef>
          </p:style>
        </p:cxnSp>
        <p:sp>
          <p:nvSpPr>
            <p:cNvPr id="2234" name="Rectangle 2233">
              <a:extLst>
                <a:ext uri="{FF2B5EF4-FFF2-40B4-BE49-F238E27FC236}">
                  <a16:creationId xmlns:a16="http://schemas.microsoft.com/office/drawing/2014/main" id="{5FDB317E-111A-4B47-A1E7-D3838E65C8F7}"/>
                </a:ext>
              </a:extLst>
            </p:cNvPr>
            <p:cNvSpPr/>
            <p:nvPr/>
          </p:nvSpPr>
          <p:spPr>
            <a:xfrm>
              <a:off x="10605659" y="3880068"/>
              <a:ext cx="710024" cy="3255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a:ea typeface="+mn-ea"/>
                  <a:cs typeface="+mn-cs"/>
                </a:rPr>
                <a:t>28%</a:t>
              </a:r>
              <a:endParaRPr kumimoji="0" lang="en-US" sz="1100" b="0" i="0" u="none" strike="noStrike" kern="1200" cap="none" spc="0" normalizeH="0" baseline="0" noProof="0" dirty="0">
                <a:ln>
                  <a:noFill/>
                </a:ln>
                <a:solidFill>
                  <a:srgbClr val="000000"/>
                </a:solidFill>
                <a:effectLst/>
                <a:uLnTx/>
                <a:uFillTx/>
                <a:latin typeface="Open Sans"/>
                <a:ea typeface="+mn-ea"/>
                <a:cs typeface="+mn-cs"/>
              </a:endParaRPr>
            </a:p>
          </p:txBody>
        </p:sp>
      </p:grpSp>
      <p:sp>
        <p:nvSpPr>
          <p:cNvPr id="140" name="Rectangle 139">
            <a:extLst>
              <a:ext uri="{FF2B5EF4-FFF2-40B4-BE49-F238E27FC236}">
                <a16:creationId xmlns:a16="http://schemas.microsoft.com/office/drawing/2014/main" id="{2D1EDF76-E0B9-4415-9011-CDCCB777B542}"/>
              </a:ext>
            </a:extLst>
          </p:cNvPr>
          <p:cNvSpPr/>
          <p:nvPr/>
        </p:nvSpPr>
        <p:spPr>
          <a:xfrm>
            <a:off x="914399" y="2046438"/>
            <a:ext cx="509847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BY THE END OF 2021…</a:t>
            </a:r>
            <a:endParaRPr kumimoji="0" lang="en-US" sz="1600" b="1" i="0" u="none" strike="noStrike" kern="1200" cap="none" spc="300" normalizeH="0" baseline="30000" noProof="0">
              <a:ln>
                <a:noFill/>
              </a:ln>
              <a:solidFill>
                <a:srgbClr val="000000"/>
              </a:solidFill>
              <a:effectLst/>
              <a:uLnTx/>
              <a:uFillTx/>
              <a:latin typeface="Open Sans"/>
              <a:ea typeface="+mn-ea"/>
              <a:cs typeface="+mn-cs"/>
            </a:endParaRPr>
          </a:p>
        </p:txBody>
      </p:sp>
      <p:cxnSp>
        <p:nvCxnSpPr>
          <p:cNvPr id="142" name="Straight Connector 141">
            <a:extLst>
              <a:ext uri="{FF2B5EF4-FFF2-40B4-BE49-F238E27FC236}">
                <a16:creationId xmlns:a16="http://schemas.microsoft.com/office/drawing/2014/main" id="{52DBC3E0-497D-41DF-8894-7DB9CA050FD9}"/>
              </a:ext>
            </a:extLst>
          </p:cNvPr>
          <p:cNvCxnSpPr>
            <a:cxnSpLocks/>
          </p:cNvCxnSpPr>
          <p:nvPr/>
        </p:nvCxnSpPr>
        <p:spPr>
          <a:xfrm flipH="1">
            <a:off x="805151" y="3429000"/>
            <a:ext cx="1058169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915BEFA9-EB13-45FD-9A84-C3760D8079BE}"/>
              </a:ext>
            </a:extLst>
          </p:cNvPr>
          <p:cNvSpPr/>
          <p:nvPr/>
        </p:nvSpPr>
        <p:spPr>
          <a:xfrm>
            <a:off x="914399" y="3503255"/>
            <a:ext cx="509847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Open Sans"/>
                <a:ea typeface="+mn-ea"/>
                <a:cs typeface="+mn-cs"/>
              </a:rPr>
              <a:t>IN 2022…</a:t>
            </a:r>
            <a:endParaRPr kumimoji="0" lang="en-US" sz="1600" b="1" i="0" u="none" strike="noStrike" kern="1200" cap="none" spc="300" normalizeH="0" baseline="30000" noProof="0" dirty="0">
              <a:ln>
                <a:noFill/>
              </a:ln>
              <a:solidFill>
                <a:srgbClr val="000000"/>
              </a:solidFill>
              <a:effectLst/>
              <a:uLnTx/>
              <a:uFillTx/>
              <a:latin typeface="Open Sans"/>
              <a:ea typeface="+mn-ea"/>
              <a:cs typeface="+mn-cs"/>
            </a:endParaRPr>
          </a:p>
        </p:txBody>
      </p:sp>
      <p:grpSp>
        <p:nvGrpSpPr>
          <p:cNvPr id="4" name="Group 3">
            <a:extLst>
              <a:ext uri="{FF2B5EF4-FFF2-40B4-BE49-F238E27FC236}">
                <a16:creationId xmlns:a16="http://schemas.microsoft.com/office/drawing/2014/main" id="{BDC9F223-6465-4D02-8820-E919356214A7}"/>
              </a:ext>
            </a:extLst>
          </p:cNvPr>
          <p:cNvGrpSpPr/>
          <p:nvPr/>
        </p:nvGrpSpPr>
        <p:grpSpPr>
          <a:xfrm>
            <a:off x="896054" y="4494439"/>
            <a:ext cx="6599170" cy="2356544"/>
            <a:chOff x="523997" y="5338119"/>
            <a:chExt cx="11016177" cy="2356544"/>
          </a:xfrm>
        </p:grpSpPr>
        <p:sp>
          <p:nvSpPr>
            <p:cNvPr id="150" name="TextBox 149">
              <a:extLst>
                <a:ext uri="{FF2B5EF4-FFF2-40B4-BE49-F238E27FC236}">
                  <a16:creationId xmlns:a16="http://schemas.microsoft.com/office/drawing/2014/main" id="{8C715728-B34D-4466-849D-0BDABBB9012E}"/>
                </a:ext>
              </a:extLst>
            </p:cNvPr>
            <p:cNvSpPr txBox="1"/>
            <p:nvPr/>
          </p:nvSpPr>
          <p:spPr>
            <a:xfrm>
              <a:off x="523997" y="5519709"/>
              <a:ext cx="8299879" cy="21749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In the world: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The US will lead in terms of remote workers  with </a:t>
              </a:r>
              <a:r>
                <a:rPr kumimoji="0" lang="en-US" sz="1400" b="1" i="0" u="none" strike="noStrike" kern="1200" cap="none" spc="0" normalizeH="0" baseline="0" noProof="0" dirty="0">
                  <a:ln>
                    <a:noFill/>
                  </a:ln>
                  <a:solidFill>
                    <a:srgbClr val="FFFFFF"/>
                  </a:solidFill>
                  <a:effectLst/>
                  <a:uLnTx/>
                  <a:uFillTx/>
                  <a:latin typeface="Open Sans"/>
                  <a:ea typeface="+mn-ea"/>
                  <a:cs typeface="+mn-cs"/>
                </a:rPr>
                <a:t>53% of their workforce</a:t>
              </a:r>
              <a:r>
                <a:rPr kumimoji="0" lang="en-US" sz="1400" b="0" i="0" u="none" strike="noStrike" kern="1200" cap="none" spc="0" normalizeH="0" baseline="30000" noProof="0" dirty="0">
                  <a:ln>
                    <a:noFill/>
                  </a:ln>
                  <a:solidFill>
                    <a:srgbClr val="FFFFFF"/>
                  </a:solidFill>
                  <a:effectLst/>
                  <a:uLnTx/>
                  <a:uFillTx/>
                  <a:latin typeface="Open Sans"/>
                  <a:ea typeface="+mn-ea"/>
                  <a:cs typeface="+mn-cs"/>
                </a:rPr>
                <a:t>1</a:t>
              </a:r>
              <a:r>
                <a:rPr kumimoji="0" lang="en-US" sz="1400" b="0" i="0" u="none" strike="noStrike" kern="1200" cap="none" spc="0" normalizeH="0" baseline="0" noProof="0" dirty="0">
                  <a:ln>
                    <a:noFill/>
                  </a:ln>
                  <a:solidFill>
                    <a:srgbClr val="FFFFFF"/>
                  </a:solidFill>
                  <a:effectLst/>
                  <a:uLnTx/>
                  <a:uFillTx/>
                  <a:latin typeface="Open Sans"/>
                  <a:ea typeface="+mn-ea"/>
                  <a:cs typeface="+mn-cs"/>
                </a:rPr>
                <a:t>. </a:t>
              </a:r>
              <a:r>
                <a:rPr kumimoji="0" lang="en-US" sz="1400" b="1" i="0" u="none" strike="noStrike" kern="1200" cap="none" spc="0" normalizeH="0" baseline="0" noProof="0" dirty="0">
                  <a:ln>
                    <a:noFill/>
                  </a:ln>
                  <a:solidFill>
                    <a:srgbClr val="FFFFFF"/>
                  </a:solidFill>
                  <a:effectLst/>
                  <a:uLnTx/>
                  <a:uFillTx/>
                  <a:latin typeface="Open Sans"/>
                  <a:ea typeface="+mn-ea"/>
                  <a:cs typeface="+mn-cs"/>
                </a:rPr>
                <a:t>UK, Germany, and France will have 52%, 37% and 33% of their workforce working remotely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India and China will produce some of the largest numbers of remote workers, but with relatively low penetration rates with </a:t>
              </a:r>
              <a:r>
                <a:rPr kumimoji="0" lang="en-US" sz="1400" b="1" i="0" u="none" strike="noStrike" kern="1200" cap="none" spc="0" normalizeH="0" baseline="0" noProof="0" dirty="0">
                  <a:ln>
                    <a:noFill/>
                  </a:ln>
                  <a:solidFill>
                    <a:srgbClr val="FFFFFF"/>
                  </a:solidFill>
                  <a:effectLst/>
                  <a:uLnTx/>
                  <a:uFillTx/>
                  <a:latin typeface="Open Sans"/>
                  <a:ea typeface="+mn-ea"/>
                  <a:cs typeface="+mn-cs"/>
                </a:rPr>
                <a:t>30% of workers in India and 28% of workers in China being remote</a:t>
              </a:r>
              <a:r>
                <a:rPr kumimoji="0" lang="en-US" sz="1400" b="0" i="0" u="none" strike="noStrike" kern="1200" cap="none" spc="0" normalizeH="0" baseline="30000" noProof="0" dirty="0">
                  <a:ln>
                    <a:noFill/>
                  </a:ln>
                  <a:solidFill>
                    <a:srgbClr val="FFFFFF"/>
                  </a:solidFill>
                  <a:effectLst/>
                  <a:uLnTx/>
                  <a:uFillTx/>
                  <a:latin typeface="Open Sans"/>
                  <a:ea typeface="+mn-ea"/>
                  <a:cs typeface="+mn-cs"/>
                </a:rPr>
                <a:t>1</a:t>
              </a: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srgbClr val="FFFFFF"/>
                </a:solidFill>
                <a:effectLst/>
                <a:uLnTx/>
                <a:uFillTx/>
                <a:latin typeface="Open Sans"/>
                <a:ea typeface="+mn-ea"/>
                <a:cs typeface="+mn-cs"/>
              </a:endParaRPr>
            </a:p>
          </p:txBody>
        </p:sp>
        <p:sp>
          <p:nvSpPr>
            <p:cNvPr id="155" name="TextBox 154">
              <a:extLst>
                <a:ext uri="{FF2B5EF4-FFF2-40B4-BE49-F238E27FC236}">
                  <a16:creationId xmlns:a16="http://schemas.microsoft.com/office/drawing/2014/main" id="{7D929837-279B-4C44-A925-23440A215EFF}"/>
                </a:ext>
              </a:extLst>
            </p:cNvPr>
            <p:cNvSpPr txBox="1"/>
            <p:nvPr/>
          </p:nvSpPr>
          <p:spPr>
            <a:xfrm>
              <a:off x="8156894" y="5338119"/>
              <a:ext cx="33832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grpSp>
      <p:sp>
        <p:nvSpPr>
          <p:cNvPr id="141" name="Freeform 58">
            <a:extLst>
              <a:ext uri="{FF2B5EF4-FFF2-40B4-BE49-F238E27FC236}">
                <a16:creationId xmlns:a16="http://schemas.microsoft.com/office/drawing/2014/main" id="{9E5557B1-E181-4D0E-901F-BA4EE7986870}"/>
              </a:ext>
            </a:extLst>
          </p:cNvPr>
          <p:cNvSpPr>
            <a:spLocks noEditPoints="1"/>
          </p:cNvSpPr>
          <p:nvPr/>
        </p:nvSpPr>
        <p:spPr bwMode="gray">
          <a:xfrm>
            <a:off x="8803089" y="3585772"/>
            <a:ext cx="1240468" cy="931536"/>
          </a:xfrm>
          <a:custGeom>
            <a:avLst/>
            <a:gdLst/>
            <a:ahLst/>
            <a:cxnLst>
              <a:cxn ang="0">
                <a:pos x="734" y="595"/>
              </a:cxn>
              <a:cxn ang="0">
                <a:pos x="929" y="858"/>
              </a:cxn>
              <a:cxn ang="0">
                <a:pos x="1041" y="610"/>
              </a:cxn>
              <a:cxn ang="0">
                <a:pos x="1164" y="650"/>
              </a:cxn>
              <a:cxn ang="0">
                <a:pos x="1260" y="774"/>
              </a:cxn>
              <a:cxn ang="0">
                <a:pos x="1109" y="898"/>
              </a:cxn>
              <a:cxn ang="0">
                <a:pos x="1156" y="1010"/>
              </a:cxn>
              <a:cxn ang="0">
                <a:pos x="877" y="1045"/>
              </a:cxn>
              <a:cxn ang="0">
                <a:pos x="267" y="890"/>
              </a:cxn>
              <a:cxn ang="0">
                <a:pos x="187" y="790"/>
              </a:cxn>
              <a:cxn ang="0">
                <a:pos x="44" y="415"/>
              </a:cxn>
              <a:cxn ang="0">
                <a:pos x="223" y="403"/>
              </a:cxn>
              <a:cxn ang="0">
                <a:pos x="506" y="471"/>
              </a:cxn>
              <a:cxn ang="0">
                <a:pos x="678" y="463"/>
              </a:cxn>
              <a:cxn ang="0">
                <a:pos x="738" y="387"/>
              </a:cxn>
              <a:cxn ang="0">
                <a:pos x="905" y="427"/>
              </a:cxn>
              <a:cxn ang="0">
                <a:pos x="163" y="798"/>
              </a:cxn>
              <a:cxn ang="0">
                <a:pos x="554" y="215"/>
              </a:cxn>
              <a:cxn ang="0">
                <a:pos x="478" y="447"/>
              </a:cxn>
              <a:cxn ang="0">
                <a:pos x="215" y="870"/>
              </a:cxn>
              <a:cxn ang="0">
                <a:pos x="718" y="120"/>
              </a:cxn>
              <a:cxn ang="0">
                <a:pos x="794" y="88"/>
              </a:cxn>
              <a:cxn ang="0">
                <a:pos x="606" y="156"/>
              </a:cxn>
              <a:cxn ang="0">
                <a:pos x="439" y="183"/>
              </a:cxn>
              <a:cxn ang="0">
                <a:pos x="307" y="199"/>
              </a:cxn>
              <a:cxn ang="0">
                <a:pos x="821" y="259"/>
              </a:cxn>
              <a:cxn ang="0">
                <a:pos x="762" y="219"/>
              </a:cxn>
              <a:cxn ang="0">
                <a:pos x="387" y="223"/>
              </a:cxn>
              <a:cxn ang="0">
                <a:pos x="419" y="267"/>
              </a:cxn>
              <a:cxn ang="0">
                <a:pos x="602" y="211"/>
              </a:cxn>
              <a:cxn ang="0">
                <a:pos x="702" y="227"/>
              </a:cxn>
              <a:cxn ang="0">
                <a:pos x="331" y="279"/>
              </a:cxn>
              <a:cxn ang="0">
                <a:pos x="654" y="307"/>
              </a:cxn>
              <a:cxn ang="0">
                <a:pos x="1045" y="555"/>
              </a:cxn>
              <a:cxn ang="0">
                <a:pos x="1005" y="415"/>
              </a:cxn>
              <a:cxn ang="0">
                <a:pos x="782" y="363"/>
              </a:cxn>
              <a:cxn ang="0">
                <a:pos x="857" y="311"/>
              </a:cxn>
              <a:cxn ang="0">
                <a:pos x="993" y="319"/>
              </a:cxn>
              <a:cxn ang="0">
                <a:pos x="1061" y="375"/>
              </a:cxn>
              <a:cxn ang="0">
                <a:pos x="1113" y="431"/>
              </a:cxn>
              <a:cxn ang="0">
                <a:pos x="1200" y="487"/>
              </a:cxn>
              <a:cxn ang="0">
                <a:pos x="1105" y="511"/>
              </a:cxn>
              <a:cxn ang="0">
                <a:pos x="945" y="311"/>
              </a:cxn>
              <a:cxn ang="0">
                <a:pos x="391" y="299"/>
              </a:cxn>
              <a:cxn ang="0">
                <a:pos x="602" y="387"/>
              </a:cxn>
              <a:cxn ang="0">
                <a:pos x="423" y="375"/>
              </a:cxn>
              <a:cxn ang="0">
                <a:pos x="929" y="395"/>
              </a:cxn>
              <a:cxn ang="0">
                <a:pos x="941" y="431"/>
              </a:cxn>
              <a:cxn ang="0">
                <a:pos x="841" y="511"/>
              </a:cxn>
              <a:cxn ang="0">
                <a:pos x="881" y="591"/>
              </a:cxn>
              <a:cxn ang="0">
                <a:pos x="933" y="746"/>
              </a:cxn>
              <a:cxn ang="0">
                <a:pos x="191" y="818"/>
              </a:cxn>
              <a:cxn ang="0">
                <a:pos x="1296" y="902"/>
              </a:cxn>
              <a:cxn ang="0">
                <a:pos x="263" y="906"/>
              </a:cxn>
              <a:cxn ang="0">
                <a:pos x="1192" y="962"/>
              </a:cxn>
              <a:cxn ang="0">
                <a:pos x="845" y="60"/>
              </a:cxn>
              <a:cxn ang="0">
                <a:pos x="885" y="32"/>
              </a:cxn>
              <a:cxn ang="0">
                <a:pos x="1077" y="4"/>
              </a:cxn>
              <a:cxn ang="0">
                <a:pos x="1141" y="52"/>
              </a:cxn>
              <a:cxn ang="0">
                <a:pos x="957" y="124"/>
              </a:cxn>
              <a:cxn ang="0">
                <a:pos x="917" y="215"/>
              </a:cxn>
              <a:cxn ang="0">
                <a:pos x="861" y="175"/>
              </a:cxn>
              <a:cxn ang="0">
                <a:pos x="837" y="92"/>
              </a:cxn>
            </a:cxnLst>
            <a:rect l="0" t="0" r="r" b="b"/>
            <a:pathLst>
              <a:path w="1336" h="1061">
                <a:moveTo>
                  <a:pt x="642" y="271"/>
                </a:moveTo>
                <a:lnTo>
                  <a:pt x="638" y="271"/>
                </a:lnTo>
                <a:lnTo>
                  <a:pt x="642" y="267"/>
                </a:lnTo>
                <a:lnTo>
                  <a:pt x="642" y="271"/>
                </a:lnTo>
                <a:close/>
                <a:moveTo>
                  <a:pt x="654" y="275"/>
                </a:moveTo>
                <a:lnTo>
                  <a:pt x="654" y="279"/>
                </a:lnTo>
                <a:lnTo>
                  <a:pt x="650" y="283"/>
                </a:lnTo>
                <a:lnTo>
                  <a:pt x="646" y="283"/>
                </a:lnTo>
                <a:lnTo>
                  <a:pt x="642" y="283"/>
                </a:lnTo>
                <a:lnTo>
                  <a:pt x="638" y="283"/>
                </a:lnTo>
                <a:lnTo>
                  <a:pt x="634" y="283"/>
                </a:lnTo>
                <a:lnTo>
                  <a:pt x="630" y="283"/>
                </a:lnTo>
                <a:lnTo>
                  <a:pt x="630" y="279"/>
                </a:lnTo>
                <a:lnTo>
                  <a:pt x="634" y="279"/>
                </a:lnTo>
                <a:lnTo>
                  <a:pt x="638" y="279"/>
                </a:lnTo>
                <a:lnTo>
                  <a:pt x="642" y="279"/>
                </a:lnTo>
                <a:lnTo>
                  <a:pt x="646" y="279"/>
                </a:lnTo>
                <a:lnTo>
                  <a:pt x="646" y="275"/>
                </a:lnTo>
                <a:lnTo>
                  <a:pt x="650" y="275"/>
                </a:lnTo>
                <a:lnTo>
                  <a:pt x="654" y="275"/>
                </a:lnTo>
                <a:close/>
                <a:moveTo>
                  <a:pt x="817" y="511"/>
                </a:moveTo>
                <a:lnTo>
                  <a:pt x="813" y="511"/>
                </a:lnTo>
                <a:lnTo>
                  <a:pt x="813" y="515"/>
                </a:lnTo>
                <a:lnTo>
                  <a:pt x="809" y="515"/>
                </a:lnTo>
                <a:lnTo>
                  <a:pt x="805" y="515"/>
                </a:lnTo>
                <a:lnTo>
                  <a:pt x="801" y="515"/>
                </a:lnTo>
                <a:lnTo>
                  <a:pt x="797" y="511"/>
                </a:lnTo>
                <a:lnTo>
                  <a:pt x="794" y="507"/>
                </a:lnTo>
                <a:lnTo>
                  <a:pt x="790" y="507"/>
                </a:lnTo>
                <a:lnTo>
                  <a:pt x="794" y="507"/>
                </a:lnTo>
                <a:lnTo>
                  <a:pt x="790" y="507"/>
                </a:lnTo>
                <a:lnTo>
                  <a:pt x="786" y="507"/>
                </a:lnTo>
                <a:lnTo>
                  <a:pt x="786" y="503"/>
                </a:lnTo>
                <a:lnTo>
                  <a:pt x="782" y="503"/>
                </a:lnTo>
                <a:lnTo>
                  <a:pt x="778" y="499"/>
                </a:lnTo>
                <a:lnTo>
                  <a:pt x="774" y="499"/>
                </a:lnTo>
                <a:lnTo>
                  <a:pt x="770" y="499"/>
                </a:lnTo>
                <a:lnTo>
                  <a:pt x="774" y="499"/>
                </a:lnTo>
                <a:lnTo>
                  <a:pt x="774" y="503"/>
                </a:lnTo>
                <a:lnTo>
                  <a:pt x="770" y="499"/>
                </a:lnTo>
                <a:lnTo>
                  <a:pt x="770" y="503"/>
                </a:lnTo>
                <a:lnTo>
                  <a:pt x="766" y="503"/>
                </a:lnTo>
                <a:lnTo>
                  <a:pt x="766" y="499"/>
                </a:lnTo>
                <a:lnTo>
                  <a:pt x="770" y="499"/>
                </a:lnTo>
                <a:lnTo>
                  <a:pt x="766" y="499"/>
                </a:lnTo>
                <a:lnTo>
                  <a:pt x="762" y="499"/>
                </a:lnTo>
                <a:lnTo>
                  <a:pt x="758" y="499"/>
                </a:lnTo>
                <a:lnTo>
                  <a:pt x="754" y="499"/>
                </a:lnTo>
                <a:lnTo>
                  <a:pt x="750" y="499"/>
                </a:lnTo>
                <a:lnTo>
                  <a:pt x="754" y="503"/>
                </a:lnTo>
                <a:lnTo>
                  <a:pt x="758" y="503"/>
                </a:lnTo>
                <a:lnTo>
                  <a:pt x="754" y="503"/>
                </a:lnTo>
                <a:lnTo>
                  <a:pt x="754" y="499"/>
                </a:lnTo>
                <a:lnTo>
                  <a:pt x="758" y="499"/>
                </a:lnTo>
                <a:lnTo>
                  <a:pt x="762" y="499"/>
                </a:lnTo>
                <a:lnTo>
                  <a:pt x="770" y="503"/>
                </a:lnTo>
                <a:lnTo>
                  <a:pt x="774" y="503"/>
                </a:lnTo>
                <a:lnTo>
                  <a:pt x="778" y="503"/>
                </a:lnTo>
                <a:lnTo>
                  <a:pt x="778" y="507"/>
                </a:lnTo>
                <a:lnTo>
                  <a:pt x="782" y="511"/>
                </a:lnTo>
                <a:lnTo>
                  <a:pt x="786" y="515"/>
                </a:lnTo>
                <a:lnTo>
                  <a:pt x="790" y="515"/>
                </a:lnTo>
                <a:lnTo>
                  <a:pt x="794" y="515"/>
                </a:lnTo>
                <a:lnTo>
                  <a:pt x="797" y="515"/>
                </a:lnTo>
                <a:lnTo>
                  <a:pt x="801" y="515"/>
                </a:lnTo>
                <a:lnTo>
                  <a:pt x="805" y="515"/>
                </a:lnTo>
                <a:lnTo>
                  <a:pt x="809" y="515"/>
                </a:lnTo>
                <a:lnTo>
                  <a:pt x="813" y="515"/>
                </a:lnTo>
                <a:lnTo>
                  <a:pt x="817" y="519"/>
                </a:lnTo>
                <a:lnTo>
                  <a:pt x="817" y="523"/>
                </a:lnTo>
                <a:lnTo>
                  <a:pt x="813" y="523"/>
                </a:lnTo>
                <a:lnTo>
                  <a:pt x="809" y="531"/>
                </a:lnTo>
                <a:lnTo>
                  <a:pt x="809" y="535"/>
                </a:lnTo>
                <a:lnTo>
                  <a:pt x="805" y="535"/>
                </a:lnTo>
                <a:lnTo>
                  <a:pt x="805" y="539"/>
                </a:lnTo>
                <a:lnTo>
                  <a:pt x="801" y="543"/>
                </a:lnTo>
                <a:lnTo>
                  <a:pt x="801" y="547"/>
                </a:lnTo>
                <a:lnTo>
                  <a:pt x="797" y="547"/>
                </a:lnTo>
                <a:lnTo>
                  <a:pt x="794" y="547"/>
                </a:lnTo>
                <a:lnTo>
                  <a:pt x="790" y="551"/>
                </a:lnTo>
                <a:lnTo>
                  <a:pt x="786" y="551"/>
                </a:lnTo>
                <a:lnTo>
                  <a:pt x="786" y="547"/>
                </a:lnTo>
                <a:lnTo>
                  <a:pt x="782" y="547"/>
                </a:lnTo>
                <a:lnTo>
                  <a:pt x="782" y="543"/>
                </a:lnTo>
                <a:lnTo>
                  <a:pt x="782" y="547"/>
                </a:lnTo>
                <a:lnTo>
                  <a:pt x="786" y="547"/>
                </a:lnTo>
                <a:lnTo>
                  <a:pt x="786" y="551"/>
                </a:lnTo>
                <a:lnTo>
                  <a:pt x="782" y="551"/>
                </a:lnTo>
                <a:lnTo>
                  <a:pt x="782" y="547"/>
                </a:lnTo>
                <a:lnTo>
                  <a:pt x="778" y="547"/>
                </a:lnTo>
                <a:lnTo>
                  <a:pt x="778" y="551"/>
                </a:lnTo>
                <a:lnTo>
                  <a:pt x="778" y="547"/>
                </a:lnTo>
                <a:lnTo>
                  <a:pt x="774" y="547"/>
                </a:lnTo>
                <a:lnTo>
                  <a:pt x="774" y="543"/>
                </a:lnTo>
                <a:lnTo>
                  <a:pt x="774" y="547"/>
                </a:lnTo>
                <a:lnTo>
                  <a:pt x="774" y="543"/>
                </a:lnTo>
                <a:lnTo>
                  <a:pt x="770" y="547"/>
                </a:lnTo>
                <a:lnTo>
                  <a:pt x="774" y="547"/>
                </a:lnTo>
                <a:lnTo>
                  <a:pt x="774" y="551"/>
                </a:lnTo>
                <a:lnTo>
                  <a:pt x="770" y="551"/>
                </a:lnTo>
                <a:lnTo>
                  <a:pt x="774" y="551"/>
                </a:lnTo>
                <a:lnTo>
                  <a:pt x="770" y="551"/>
                </a:lnTo>
                <a:lnTo>
                  <a:pt x="770" y="547"/>
                </a:lnTo>
                <a:lnTo>
                  <a:pt x="766" y="547"/>
                </a:lnTo>
                <a:lnTo>
                  <a:pt x="770" y="551"/>
                </a:lnTo>
                <a:lnTo>
                  <a:pt x="774" y="555"/>
                </a:lnTo>
                <a:lnTo>
                  <a:pt x="770" y="555"/>
                </a:lnTo>
                <a:lnTo>
                  <a:pt x="770" y="559"/>
                </a:lnTo>
                <a:lnTo>
                  <a:pt x="766" y="559"/>
                </a:lnTo>
                <a:lnTo>
                  <a:pt x="762" y="555"/>
                </a:lnTo>
                <a:lnTo>
                  <a:pt x="762" y="559"/>
                </a:lnTo>
                <a:lnTo>
                  <a:pt x="758" y="559"/>
                </a:lnTo>
                <a:lnTo>
                  <a:pt x="754" y="559"/>
                </a:lnTo>
                <a:lnTo>
                  <a:pt x="750" y="559"/>
                </a:lnTo>
                <a:lnTo>
                  <a:pt x="750" y="555"/>
                </a:lnTo>
                <a:lnTo>
                  <a:pt x="746" y="555"/>
                </a:lnTo>
                <a:lnTo>
                  <a:pt x="742" y="555"/>
                </a:lnTo>
                <a:lnTo>
                  <a:pt x="738" y="555"/>
                </a:lnTo>
                <a:lnTo>
                  <a:pt x="734" y="555"/>
                </a:lnTo>
                <a:lnTo>
                  <a:pt x="730" y="555"/>
                </a:lnTo>
                <a:lnTo>
                  <a:pt x="730" y="551"/>
                </a:lnTo>
                <a:lnTo>
                  <a:pt x="726" y="551"/>
                </a:lnTo>
                <a:lnTo>
                  <a:pt x="722" y="551"/>
                </a:lnTo>
                <a:lnTo>
                  <a:pt x="718" y="547"/>
                </a:lnTo>
                <a:lnTo>
                  <a:pt x="714" y="543"/>
                </a:lnTo>
                <a:lnTo>
                  <a:pt x="718" y="547"/>
                </a:lnTo>
                <a:lnTo>
                  <a:pt x="718" y="551"/>
                </a:lnTo>
                <a:lnTo>
                  <a:pt x="714" y="551"/>
                </a:lnTo>
                <a:lnTo>
                  <a:pt x="718" y="551"/>
                </a:lnTo>
                <a:lnTo>
                  <a:pt x="718" y="555"/>
                </a:lnTo>
                <a:lnTo>
                  <a:pt x="722" y="555"/>
                </a:lnTo>
                <a:lnTo>
                  <a:pt x="722" y="551"/>
                </a:lnTo>
                <a:lnTo>
                  <a:pt x="718" y="551"/>
                </a:lnTo>
                <a:lnTo>
                  <a:pt x="722" y="551"/>
                </a:lnTo>
                <a:lnTo>
                  <a:pt x="726" y="551"/>
                </a:lnTo>
                <a:lnTo>
                  <a:pt x="730" y="555"/>
                </a:lnTo>
                <a:lnTo>
                  <a:pt x="734" y="555"/>
                </a:lnTo>
                <a:lnTo>
                  <a:pt x="738" y="555"/>
                </a:lnTo>
                <a:lnTo>
                  <a:pt x="738" y="559"/>
                </a:lnTo>
                <a:lnTo>
                  <a:pt x="734" y="559"/>
                </a:lnTo>
                <a:lnTo>
                  <a:pt x="738" y="559"/>
                </a:lnTo>
                <a:lnTo>
                  <a:pt x="742" y="559"/>
                </a:lnTo>
                <a:lnTo>
                  <a:pt x="746" y="555"/>
                </a:lnTo>
                <a:lnTo>
                  <a:pt x="746" y="559"/>
                </a:lnTo>
                <a:lnTo>
                  <a:pt x="750" y="563"/>
                </a:lnTo>
                <a:lnTo>
                  <a:pt x="754" y="563"/>
                </a:lnTo>
                <a:lnTo>
                  <a:pt x="758" y="563"/>
                </a:lnTo>
                <a:lnTo>
                  <a:pt x="762" y="567"/>
                </a:lnTo>
                <a:lnTo>
                  <a:pt x="762" y="571"/>
                </a:lnTo>
                <a:lnTo>
                  <a:pt x="762" y="575"/>
                </a:lnTo>
                <a:lnTo>
                  <a:pt x="758" y="575"/>
                </a:lnTo>
                <a:lnTo>
                  <a:pt x="754" y="575"/>
                </a:lnTo>
                <a:lnTo>
                  <a:pt x="754" y="579"/>
                </a:lnTo>
                <a:lnTo>
                  <a:pt x="750" y="579"/>
                </a:lnTo>
                <a:lnTo>
                  <a:pt x="746" y="579"/>
                </a:lnTo>
                <a:lnTo>
                  <a:pt x="742" y="579"/>
                </a:lnTo>
                <a:lnTo>
                  <a:pt x="738" y="579"/>
                </a:lnTo>
                <a:lnTo>
                  <a:pt x="734" y="579"/>
                </a:lnTo>
                <a:lnTo>
                  <a:pt x="738" y="583"/>
                </a:lnTo>
                <a:lnTo>
                  <a:pt x="742" y="583"/>
                </a:lnTo>
                <a:lnTo>
                  <a:pt x="742" y="587"/>
                </a:lnTo>
                <a:lnTo>
                  <a:pt x="738" y="583"/>
                </a:lnTo>
                <a:lnTo>
                  <a:pt x="738" y="587"/>
                </a:lnTo>
                <a:lnTo>
                  <a:pt x="734" y="587"/>
                </a:lnTo>
                <a:lnTo>
                  <a:pt x="730" y="587"/>
                </a:lnTo>
                <a:lnTo>
                  <a:pt x="730" y="591"/>
                </a:lnTo>
                <a:lnTo>
                  <a:pt x="734" y="591"/>
                </a:lnTo>
                <a:lnTo>
                  <a:pt x="734" y="595"/>
                </a:lnTo>
                <a:lnTo>
                  <a:pt x="730" y="595"/>
                </a:lnTo>
                <a:lnTo>
                  <a:pt x="730" y="591"/>
                </a:lnTo>
                <a:lnTo>
                  <a:pt x="726" y="591"/>
                </a:lnTo>
                <a:lnTo>
                  <a:pt x="730" y="591"/>
                </a:lnTo>
                <a:lnTo>
                  <a:pt x="730" y="595"/>
                </a:lnTo>
                <a:lnTo>
                  <a:pt x="726" y="595"/>
                </a:lnTo>
                <a:lnTo>
                  <a:pt x="726" y="599"/>
                </a:lnTo>
                <a:lnTo>
                  <a:pt x="722" y="599"/>
                </a:lnTo>
                <a:lnTo>
                  <a:pt x="722" y="603"/>
                </a:lnTo>
                <a:lnTo>
                  <a:pt x="718" y="603"/>
                </a:lnTo>
                <a:lnTo>
                  <a:pt x="718" y="599"/>
                </a:lnTo>
                <a:lnTo>
                  <a:pt x="718" y="603"/>
                </a:lnTo>
                <a:lnTo>
                  <a:pt x="722" y="603"/>
                </a:lnTo>
                <a:lnTo>
                  <a:pt x="722" y="606"/>
                </a:lnTo>
                <a:lnTo>
                  <a:pt x="718" y="606"/>
                </a:lnTo>
                <a:lnTo>
                  <a:pt x="714" y="610"/>
                </a:lnTo>
                <a:lnTo>
                  <a:pt x="710" y="610"/>
                </a:lnTo>
                <a:lnTo>
                  <a:pt x="710" y="614"/>
                </a:lnTo>
                <a:lnTo>
                  <a:pt x="714" y="614"/>
                </a:lnTo>
                <a:lnTo>
                  <a:pt x="710" y="618"/>
                </a:lnTo>
                <a:lnTo>
                  <a:pt x="710" y="622"/>
                </a:lnTo>
                <a:lnTo>
                  <a:pt x="706" y="626"/>
                </a:lnTo>
                <a:lnTo>
                  <a:pt x="706" y="630"/>
                </a:lnTo>
                <a:lnTo>
                  <a:pt x="702" y="634"/>
                </a:lnTo>
                <a:lnTo>
                  <a:pt x="702" y="638"/>
                </a:lnTo>
                <a:lnTo>
                  <a:pt x="702" y="642"/>
                </a:lnTo>
                <a:lnTo>
                  <a:pt x="702" y="646"/>
                </a:lnTo>
                <a:lnTo>
                  <a:pt x="698" y="646"/>
                </a:lnTo>
                <a:lnTo>
                  <a:pt x="698" y="650"/>
                </a:lnTo>
                <a:lnTo>
                  <a:pt x="698" y="654"/>
                </a:lnTo>
                <a:lnTo>
                  <a:pt x="698" y="658"/>
                </a:lnTo>
                <a:lnTo>
                  <a:pt x="698" y="662"/>
                </a:lnTo>
                <a:lnTo>
                  <a:pt x="702" y="662"/>
                </a:lnTo>
                <a:lnTo>
                  <a:pt x="702" y="666"/>
                </a:lnTo>
                <a:lnTo>
                  <a:pt x="698" y="666"/>
                </a:lnTo>
                <a:lnTo>
                  <a:pt x="698" y="670"/>
                </a:lnTo>
                <a:lnTo>
                  <a:pt x="702" y="674"/>
                </a:lnTo>
                <a:lnTo>
                  <a:pt x="702" y="678"/>
                </a:lnTo>
                <a:lnTo>
                  <a:pt x="706" y="678"/>
                </a:lnTo>
                <a:lnTo>
                  <a:pt x="706" y="682"/>
                </a:lnTo>
                <a:lnTo>
                  <a:pt x="706" y="686"/>
                </a:lnTo>
                <a:lnTo>
                  <a:pt x="706" y="690"/>
                </a:lnTo>
                <a:lnTo>
                  <a:pt x="706" y="686"/>
                </a:lnTo>
                <a:lnTo>
                  <a:pt x="706" y="682"/>
                </a:lnTo>
                <a:lnTo>
                  <a:pt x="710" y="678"/>
                </a:lnTo>
                <a:lnTo>
                  <a:pt x="714" y="678"/>
                </a:lnTo>
                <a:lnTo>
                  <a:pt x="718" y="678"/>
                </a:lnTo>
                <a:lnTo>
                  <a:pt x="722" y="678"/>
                </a:lnTo>
                <a:lnTo>
                  <a:pt x="726" y="678"/>
                </a:lnTo>
                <a:lnTo>
                  <a:pt x="726" y="682"/>
                </a:lnTo>
                <a:lnTo>
                  <a:pt x="726" y="686"/>
                </a:lnTo>
                <a:lnTo>
                  <a:pt x="726" y="690"/>
                </a:lnTo>
                <a:lnTo>
                  <a:pt x="730" y="694"/>
                </a:lnTo>
                <a:lnTo>
                  <a:pt x="730" y="698"/>
                </a:lnTo>
                <a:lnTo>
                  <a:pt x="730" y="702"/>
                </a:lnTo>
                <a:lnTo>
                  <a:pt x="734" y="706"/>
                </a:lnTo>
                <a:lnTo>
                  <a:pt x="734" y="710"/>
                </a:lnTo>
                <a:lnTo>
                  <a:pt x="734" y="714"/>
                </a:lnTo>
                <a:lnTo>
                  <a:pt x="734" y="718"/>
                </a:lnTo>
                <a:lnTo>
                  <a:pt x="730" y="722"/>
                </a:lnTo>
                <a:lnTo>
                  <a:pt x="734" y="722"/>
                </a:lnTo>
                <a:lnTo>
                  <a:pt x="734" y="718"/>
                </a:lnTo>
                <a:lnTo>
                  <a:pt x="738" y="718"/>
                </a:lnTo>
                <a:lnTo>
                  <a:pt x="738" y="722"/>
                </a:lnTo>
                <a:lnTo>
                  <a:pt x="734" y="722"/>
                </a:lnTo>
                <a:lnTo>
                  <a:pt x="738" y="722"/>
                </a:lnTo>
                <a:lnTo>
                  <a:pt x="738" y="718"/>
                </a:lnTo>
                <a:lnTo>
                  <a:pt x="742" y="718"/>
                </a:lnTo>
                <a:lnTo>
                  <a:pt x="746" y="718"/>
                </a:lnTo>
                <a:lnTo>
                  <a:pt x="754" y="714"/>
                </a:lnTo>
                <a:lnTo>
                  <a:pt x="758" y="714"/>
                </a:lnTo>
                <a:lnTo>
                  <a:pt x="762" y="714"/>
                </a:lnTo>
                <a:lnTo>
                  <a:pt x="766" y="714"/>
                </a:lnTo>
                <a:lnTo>
                  <a:pt x="766" y="718"/>
                </a:lnTo>
                <a:lnTo>
                  <a:pt x="770" y="718"/>
                </a:lnTo>
                <a:lnTo>
                  <a:pt x="774" y="718"/>
                </a:lnTo>
                <a:lnTo>
                  <a:pt x="774" y="722"/>
                </a:lnTo>
                <a:lnTo>
                  <a:pt x="778" y="722"/>
                </a:lnTo>
                <a:lnTo>
                  <a:pt x="782" y="722"/>
                </a:lnTo>
                <a:lnTo>
                  <a:pt x="786" y="722"/>
                </a:lnTo>
                <a:lnTo>
                  <a:pt x="790" y="726"/>
                </a:lnTo>
                <a:lnTo>
                  <a:pt x="794" y="726"/>
                </a:lnTo>
                <a:lnTo>
                  <a:pt x="794" y="730"/>
                </a:lnTo>
                <a:lnTo>
                  <a:pt x="797" y="730"/>
                </a:lnTo>
                <a:lnTo>
                  <a:pt x="797" y="734"/>
                </a:lnTo>
                <a:lnTo>
                  <a:pt x="801" y="734"/>
                </a:lnTo>
                <a:lnTo>
                  <a:pt x="805" y="738"/>
                </a:lnTo>
                <a:lnTo>
                  <a:pt x="809" y="742"/>
                </a:lnTo>
                <a:lnTo>
                  <a:pt x="813" y="746"/>
                </a:lnTo>
                <a:lnTo>
                  <a:pt x="817" y="746"/>
                </a:lnTo>
                <a:lnTo>
                  <a:pt x="821" y="746"/>
                </a:lnTo>
                <a:lnTo>
                  <a:pt x="825" y="746"/>
                </a:lnTo>
                <a:lnTo>
                  <a:pt x="825" y="750"/>
                </a:lnTo>
                <a:lnTo>
                  <a:pt x="829" y="750"/>
                </a:lnTo>
                <a:lnTo>
                  <a:pt x="833" y="750"/>
                </a:lnTo>
                <a:lnTo>
                  <a:pt x="837" y="754"/>
                </a:lnTo>
                <a:lnTo>
                  <a:pt x="841" y="758"/>
                </a:lnTo>
                <a:lnTo>
                  <a:pt x="845" y="758"/>
                </a:lnTo>
                <a:lnTo>
                  <a:pt x="845" y="762"/>
                </a:lnTo>
                <a:lnTo>
                  <a:pt x="841" y="762"/>
                </a:lnTo>
                <a:lnTo>
                  <a:pt x="841" y="766"/>
                </a:lnTo>
                <a:lnTo>
                  <a:pt x="841" y="762"/>
                </a:lnTo>
                <a:lnTo>
                  <a:pt x="845" y="762"/>
                </a:lnTo>
                <a:lnTo>
                  <a:pt x="849" y="762"/>
                </a:lnTo>
                <a:lnTo>
                  <a:pt x="853" y="762"/>
                </a:lnTo>
                <a:lnTo>
                  <a:pt x="857" y="762"/>
                </a:lnTo>
                <a:lnTo>
                  <a:pt x="861" y="762"/>
                </a:lnTo>
                <a:lnTo>
                  <a:pt x="861" y="758"/>
                </a:lnTo>
                <a:lnTo>
                  <a:pt x="865" y="758"/>
                </a:lnTo>
                <a:lnTo>
                  <a:pt x="869" y="762"/>
                </a:lnTo>
                <a:lnTo>
                  <a:pt x="865" y="762"/>
                </a:lnTo>
                <a:lnTo>
                  <a:pt x="869" y="762"/>
                </a:lnTo>
                <a:lnTo>
                  <a:pt x="873" y="762"/>
                </a:lnTo>
                <a:lnTo>
                  <a:pt x="877" y="762"/>
                </a:lnTo>
                <a:lnTo>
                  <a:pt x="881" y="762"/>
                </a:lnTo>
                <a:lnTo>
                  <a:pt x="885" y="762"/>
                </a:lnTo>
                <a:lnTo>
                  <a:pt x="885" y="766"/>
                </a:lnTo>
                <a:lnTo>
                  <a:pt x="889" y="766"/>
                </a:lnTo>
                <a:lnTo>
                  <a:pt x="889" y="762"/>
                </a:lnTo>
                <a:lnTo>
                  <a:pt x="889" y="766"/>
                </a:lnTo>
                <a:lnTo>
                  <a:pt x="889" y="770"/>
                </a:lnTo>
                <a:lnTo>
                  <a:pt x="889" y="778"/>
                </a:lnTo>
                <a:lnTo>
                  <a:pt x="885" y="782"/>
                </a:lnTo>
                <a:lnTo>
                  <a:pt x="885" y="786"/>
                </a:lnTo>
                <a:lnTo>
                  <a:pt x="889" y="786"/>
                </a:lnTo>
                <a:lnTo>
                  <a:pt x="889" y="790"/>
                </a:lnTo>
                <a:lnTo>
                  <a:pt x="889" y="794"/>
                </a:lnTo>
                <a:lnTo>
                  <a:pt x="889" y="798"/>
                </a:lnTo>
                <a:lnTo>
                  <a:pt x="889" y="802"/>
                </a:lnTo>
                <a:lnTo>
                  <a:pt x="889" y="806"/>
                </a:lnTo>
                <a:lnTo>
                  <a:pt x="889" y="810"/>
                </a:lnTo>
                <a:lnTo>
                  <a:pt x="889" y="814"/>
                </a:lnTo>
                <a:lnTo>
                  <a:pt x="893" y="818"/>
                </a:lnTo>
                <a:lnTo>
                  <a:pt x="897" y="822"/>
                </a:lnTo>
                <a:lnTo>
                  <a:pt x="897" y="826"/>
                </a:lnTo>
                <a:lnTo>
                  <a:pt x="901" y="826"/>
                </a:lnTo>
                <a:lnTo>
                  <a:pt x="901" y="830"/>
                </a:lnTo>
                <a:lnTo>
                  <a:pt x="897" y="830"/>
                </a:lnTo>
                <a:lnTo>
                  <a:pt x="893" y="830"/>
                </a:lnTo>
                <a:lnTo>
                  <a:pt x="897" y="830"/>
                </a:lnTo>
                <a:lnTo>
                  <a:pt x="901" y="830"/>
                </a:lnTo>
                <a:lnTo>
                  <a:pt x="901" y="834"/>
                </a:lnTo>
                <a:lnTo>
                  <a:pt x="905" y="834"/>
                </a:lnTo>
                <a:lnTo>
                  <a:pt x="909" y="834"/>
                </a:lnTo>
                <a:lnTo>
                  <a:pt x="909" y="838"/>
                </a:lnTo>
                <a:lnTo>
                  <a:pt x="913" y="842"/>
                </a:lnTo>
                <a:lnTo>
                  <a:pt x="913" y="846"/>
                </a:lnTo>
                <a:lnTo>
                  <a:pt x="917" y="846"/>
                </a:lnTo>
                <a:lnTo>
                  <a:pt x="917" y="850"/>
                </a:lnTo>
                <a:lnTo>
                  <a:pt x="913" y="850"/>
                </a:lnTo>
                <a:lnTo>
                  <a:pt x="913" y="854"/>
                </a:lnTo>
                <a:lnTo>
                  <a:pt x="909" y="854"/>
                </a:lnTo>
                <a:lnTo>
                  <a:pt x="909" y="858"/>
                </a:lnTo>
                <a:lnTo>
                  <a:pt x="909" y="854"/>
                </a:lnTo>
                <a:lnTo>
                  <a:pt x="913" y="854"/>
                </a:lnTo>
                <a:lnTo>
                  <a:pt x="913" y="850"/>
                </a:lnTo>
                <a:lnTo>
                  <a:pt x="917" y="850"/>
                </a:lnTo>
                <a:lnTo>
                  <a:pt x="921" y="850"/>
                </a:lnTo>
                <a:lnTo>
                  <a:pt x="921" y="854"/>
                </a:lnTo>
                <a:lnTo>
                  <a:pt x="925" y="854"/>
                </a:lnTo>
                <a:lnTo>
                  <a:pt x="925" y="858"/>
                </a:lnTo>
                <a:lnTo>
                  <a:pt x="929" y="858"/>
                </a:lnTo>
                <a:lnTo>
                  <a:pt x="929" y="862"/>
                </a:lnTo>
                <a:lnTo>
                  <a:pt x="933" y="862"/>
                </a:lnTo>
                <a:lnTo>
                  <a:pt x="933" y="866"/>
                </a:lnTo>
                <a:lnTo>
                  <a:pt x="933" y="862"/>
                </a:lnTo>
                <a:lnTo>
                  <a:pt x="929" y="862"/>
                </a:lnTo>
                <a:lnTo>
                  <a:pt x="929" y="858"/>
                </a:lnTo>
                <a:lnTo>
                  <a:pt x="925" y="854"/>
                </a:lnTo>
                <a:lnTo>
                  <a:pt x="929" y="854"/>
                </a:lnTo>
                <a:lnTo>
                  <a:pt x="929" y="850"/>
                </a:lnTo>
                <a:lnTo>
                  <a:pt x="929" y="846"/>
                </a:lnTo>
                <a:lnTo>
                  <a:pt x="933" y="846"/>
                </a:lnTo>
                <a:lnTo>
                  <a:pt x="933" y="842"/>
                </a:lnTo>
                <a:lnTo>
                  <a:pt x="933" y="846"/>
                </a:lnTo>
                <a:lnTo>
                  <a:pt x="937" y="846"/>
                </a:lnTo>
                <a:lnTo>
                  <a:pt x="937" y="850"/>
                </a:lnTo>
                <a:lnTo>
                  <a:pt x="937" y="854"/>
                </a:lnTo>
                <a:lnTo>
                  <a:pt x="941" y="854"/>
                </a:lnTo>
                <a:lnTo>
                  <a:pt x="941" y="850"/>
                </a:lnTo>
                <a:lnTo>
                  <a:pt x="941" y="846"/>
                </a:lnTo>
                <a:lnTo>
                  <a:pt x="937" y="842"/>
                </a:lnTo>
                <a:lnTo>
                  <a:pt x="941" y="842"/>
                </a:lnTo>
                <a:lnTo>
                  <a:pt x="941" y="838"/>
                </a:lnTo>
                <a:lnTo>
                  <a:pt x="941" y="834"/>
                </a:lnTo>
                <a:lnTo>
                  <a:pt x="945" y="834"/>
                </a:lnTo>
                <a:lnTo>
                  <a:pt x="945" y="830"/>
                </a:lnTo>
                <a:lnTo>
                  <a:pt x="945" y="826"/>
                </a:lnTo>
                <a:lnTo>
                  <a:pt x="945" y="822"/>
                </a:lnTo>
                <a:lnTo>
                  <a:pt x="941" y="822"/>
                </a:lnTo>
                <a:lnTo>
                  <a:pt x="941" y="818"/>
                </a:lnTo>
                <a:lnTo>
                  <a:pt x="941" y="814"/>
                </a:lnTo>
                <a:lnTo>
                  <a:pt x="941" y="810"/>
                </a:lnTo>
                <a:lnTo>
                  <a:pt x="941" y="806"/>
                </a:lnTo>
                <a:lnTo>
                  <a:pt x="937" y="806"/>
                </a:lnTo>
                <a:lnTo>
                  <a:pt x="937" y="802"/>
                </a:lnTo>
                <a:lnTo>
                  <a:pt x="941" y="802"/>
                </a:lnTo>
                <a:lnTo>
                  <a:pt x="937" y="798"/>
                </a:lnTo>
                <a:lnTo>
                  <a:pt x="937" y="794"/>
                </a:lnTo>
                <a:lnTo>
                  <a:pt x="941" y="794"/>
                </a:lnTo>
                <a:lnTo>
                  <a:pt x="937" y="794"/>
                </a:lnTo>
                <a:lnTo>
                  <a:pt x="937" y="790"/>
                </a:lnTo>
                <a:lnTo>
                  <a:pt x="937" y="786"/>
                </a:lnTo>
                <a:lnTo>
                  <a:pt x="933" y="786"/>
                </a:lnTo>
                <a:lnTo>
                  <a:pt x="933" y="782"/>
                </a:lnTo>
                <a:lnTo>
                  <a:pt x="929" y="782"/>
                </a:lnTo>
                <a:lnTo>
                  <a:pt x="929" y="778"/>
                </a:lnTo>
                <a:lnTo>
                  <a:pt x="929" y="774"/>
                </a:lnTo>
                <a:lnTo>
                  <a:pt x="925" y="774"/>
                </a:lnTo>
                <a:lnTo>
                  <a:pt x="929" y="774"/>
                </a:lnTo>
                <a:lnTo>
                  <a:pt x="933" y="774"/>
                </a:lnTo>
                <a:lnTo>
                  <a:pt x="937" y="770"/>
                </a:lnTo>
                <a:lnTo>
                  <a:pt x="941" y="770"/>
                </a:lnTo>
                <a:lnTo>
                  <a:pt x="945" y="766"/>
                </a:lnTo>
                <a:lnTo>
                  <a:pt x="949" y="766"/>
                </a:lnTo>
                <a:lnTo>
                  <a:pt x="953" y="762"/>
                </a:lnTo>
                <a:lnTo>
                  <a:pt x="957" y="758"/>
                </a:lnTo>
                <a:lnTo>
                  <a:pt x="961" y="754"/>
                </a:lnTo>
                <a:lnTo>
                  <a:pt x="965" y="754"/>
                </a:lnTo>
                <a:lnTo>
                  <a:pt x="965" y="750"/>
                </a:lnTo>
                <a:lnTo>
                  <a:pt x="969" y="750"/>
                </a:lnTo>
                <a:lnTo>
                  <a:pt x="973" y="746"/>
                </a:lnTo>
                <a:lnTo>
                  <a:pt x="973" y="742"/>
                </a:lnTo>
                <a:lnTo>
                  <a:pt x="977" y="738"/>
                </a:lnTo>
                <a:lnTo>
                  <a:pt x="977" y="734"/>
                </a:lnTo>
                <a:lnTo>
                  <a:pt x="977" y="730"/>
                </a:lnTo>
                <a:lnTo>
                  <a:pt x="977" y="726"/>
                </a:lnTo>
                <a:lnTo>
                  <a:pt x="977" y="722"/>
                </a:lnTo>
                <a:lnTo>
                  <a:pt x="973" y="718"/>
                </a:lnTo>
                <a:lnTo>
                  <a:pt x="977" y="718"/>
                </a:lnTo>
                <a:lnTo>
                  <a:pt x="973" y="714"/>
                </a:lnTo>
                <a:lnTo>
                  <a:pt x="973" y="710"/>
                </a:lnTo>
                <a:lnTo>
                  <a:pt x="973" y="706"/>
                </a:lnTo>
                <a:lnTo>
                  <a:pt x="969" y="702"/>
                </a:lnTo>
                <a:lnTo>
                  <a:pt x="965" y="694"/>
                </a:lnTo>
                <a:lnTo>
                  <a:pt x="961" y="694"/>
                </a:lnTo>
                <a:lnTo>
                  <a:pt x="961" y="690"/>
                </a:lnTo>
                <a:lnTo>
                  <a:pt x="957" y="690"/>
                </a:lnTo>
                <a:lnTo>
                  <a:pt x="953" y="686"/>
                </a:lnTo>
                <a:lnTo>
                  <a:pt x="949" y="682"/>
                </a:lnTo>
                <a:lnTo>
                  <a:pt x="945" y="682"/>
                </a:lnTo>
                <a:lnTo>
                  <a:pt x="949" y="682"/>
                </a:lnTo>
                <a:lnTo>
                  <a:pt x="945" y="682"/>
                </a:lnTo>
                <a:lnTo>
                  <a:pt x="945" y="678"/>
                </a:lnTo>
                <a:lnTo>
                  <a:pt x="945" y="674"/>
                </a:lnTo>
                <a:lnTo>
                  <a:pt x="949" y="674"/>
                </a:lnTo>
                <a:lnTo>
                  <a:pt x="949" y="670"/>
                </a:lnTo>
                <a:lnTo>
                  <a:pt x="953" y="670"/>
                </a:lnTo>
                <a:lnTo>
                  <a:pt x="953" y="666"/>
                </a:lnTo>
                <a:lnTo>
                  <a:pt x="957" y="666"/>
                </a:lnTo>
                <a:lnTo>
                  <a:pt x="957" y="662"/>
                </a:lnTo>
                <a:lnTo>
                  <a:pt x="953" y="662"/>
                </a:lnTo>
                <a:lnTo>
                  <a:pt x="957" y="658"/>
                </a:lnTo>
                <a:lnTo>
                  <a:pt x="957" y="654"/>
                </a:lnTo>
                <a:lnTo>
                  <a:pt x="961" y="654"/>
                </a:lnTo>
                <a:lnTo>
                  <a:pt x="961" y="658"/>
                </a:lnTo>
                <a:lnTo>
                  <a:pt x="965" y="658"/>
                </a:lnTo>
                <a:lnTo>
                  <a:pt x="961" y="658"/>
                </a:lnTo>
                <a:lnTo>
                  <a:pt x="961" y="654"/>
                </a:lnTo>
                <a:lnTo>
                  <a:pt x="965" y="654"/>
                </a:lnTo>
                <a:lnTo>
                  <a:pt x="961" y="650"/>
                </a:lnTo>
                <a:lnTo>
                  <a:pt x="965" y="646"/>
                </a:lnTo>
                <a:lnTo>
                  <a:pt x="969" y="646"/>
                </a:lnTo>
                <a:lnTo>
                  <a:pt x="973" y="646"/>
                </a:lnTo>
                <a:lnTo>
                  <a:pt x="973" y="642"/>
                </a:lnTo>
                <a:lnTo>
                  <a:pt x="969" y="642"/>
                </a:lnTo>
                <a:lnTo>
                  <a:pt x="969" y="646"/>
                </a:lnTo>
                <a:lnTo>
                  <a:pt x="965" y="646"/>
                </a:lnTo>
                <a:lnTo>
                  <a:pt x="961" y="646"/>
                </a:lnTo>
                <a:lnTo>
                  <a:pt x="961" y="642"/>
                </a:lnTo>
                <a:lnTo>
                  <a:pt x="961" y="638"/>
                </a:lnTo>
                <a:lnTo>
                  <a:pt x="957" y="638"/>
                </a:lnTo>
                <a:lnTo>
                  <a:pt x="961" y="634"/>
                </a:lnTo>
                <a:lnTo>
                  <a:pt x="957" y="634"/>
                </a:lnTo>
                <a:lnTo>
                  <a:pt x="957" y="630"/>
                </a:lnTo>
                <a:lnTo>
                  <a:pt x="961" y="626"/>
                </a:lnTo>
                <a:lnTo>
                  <a:pt x="957" y="630"/>
                </a:lnTo>
                <a:lnTo>
                  <a:pt x="953" y="630"/>
                </a:lnTo>
                <a:lnTo>
                  <a:pt x="953" y="626"/>
                </a:lnTo>
                <a:lnTo>
                  <a:pt x="953" y="630"/>
                </a:lnTo>
                <a:lnTo>
                  <a:pt x="949" y="630"/>
                </a:lnTo>
                <a:lnTo>
                  <a:pt x="949" y="626"/>
                </a:lnTo>
                <a:lnTo>
                  <a:pt x="953" y="622"/>
                </a:lnTo>
                <a:lnTo>
                  <a:pt x="957" y="622"/>
                </a:lnTo>
                <a:lnTo>
                  <a:pt x="957" y="618"/>
                </a:lnTo>
                <a:lnTo>
                  <a:pt x="957" y="614"/>
                </a:lnTo>
                <a:lnTo>
                  <a:pt x="957" y="610"/>
                </a:lnTo>
                <a:lnTo>
                  <a:pt x="961" y="610"/>
                </a:lnTo>
                <a:lnTo>
                  <a:pt x="957" y="610"/>
                </a:lnTo>
                <a:lnTo>
                  <a:pt x="961" y="610"/>
                </a:lnTo>
                <a:lnTo>
                  <a:pt x="957" y="610"/>
                </a:lnTo>
                <a:lnTo>
                  <a:pt x="957" y="606"/>
                </a:lnTo>
                <a:lnTo>
                  <a:pt x="953" y="606"/>
                </a:lnTo>
                <a:lnTo>
                  <a:pt x="953" y="603"/>
                </a:lnTo>
                <a:lnTo>
                  <a:pt x="953" y="599"/>
                </a:lnTo>
                <a:lnTo>
                  <a:pt x="949" y="599"/>
                </a:lnTo>
                <a:lnTo>
                  <a:pt x="949" y="595"/>
                </a:lnTo>
                <a:lnTo>
                  <a:pt x="949" y="591"/>
                </a:lnTo>
                <a:lnTo>
                  <a:pt x="953" y="591"/>
                </a:lnTo>
                <a:lnTo>
                  <a:pt x="957" y="587"/>
                </a:lnTo>
                <a:lnTo>
                  <a:pt x="961" y="587"/>
                </a:lnTo>
                <a:lnTo>
                  <a:pt x="969" y="587"/>
                </a:lnTo>
                <a:lnTo>
                  <a:pt x="973" y="587"/>
                </a:lnTo>
                <a:lnTo>
                  <a:pt x="977" y="587"/>
                </a:lnTo>
                <a:lnTo>
                  <a:pt x="977" y="591"/>
                </a:lnTo>
                <a:lnTo>
                  <a:pt x="981" y="591"/>
                </a:lnTo>
                <a:lnTo>
                  <a:pt x="989" y="591"/>
                </a:lnTo>
                <a:lnTo>
                  <a:pt x="989" y="595"/>
                </a:lnTo>
                <a:lnTo>
                  <a:pt x="985" y="595"/>
                </a:lnTo>
                <a:lnTo>
                  <a:pt x="989" y="595"/>
                </a:lnTo>
                <a:lnTo>
                  <a:pt x="989" y="591"/>
                </a:lnTo>
                <a:lnTo>
                  <a:pt x="993" y="591"/>
                </a:lnTo>
                <a:lnTo>
                  <a:pt x="997" y="591"/>
                </a:lnTo>
                <a:lnTo>
                  <a:pt x="1001" y="595"/>
                </a:lnTo>
                <a:lnTo>
                  <a:pt x="1005" y="595"/>
                </a:lnTo>
                <a:lnTo>
                  <a:pt x="1001" y="595"/>
                </a:lnTo>
                <a:lnTo>
                  <a:pt x="1005" y="595"/>
                </a:lnTo>
                <a:lnTo>
                  <a:pt x="1009" y="595"/>
                </a:lnTo>
                <a:lnTo>
                  <a:pt x="1009" y="591"/>
                </a:lnTo>
                <a:lnTo>
                  <a:pt x="1013" y="591"/>
                </a:lnTo>
                <a:lnTo>
                  <a:pt x="1017" y="587"/>
                </a:lnTo>
                <a:lnTo>
                  <a:pt x="1021" y="587"/>
                </a:lnTo>
                <a:lnTo>
                  <a:pt x="1021" y="591"/>
                </a:lnTo>
                <a:lnTo>
                  <a:pt x="1025" y="591"/>
                </a:lnTo>
                <a:lnTo>
                  <a:pt x="1025" y="595"/>
                </a:lnTo>
                <a:lnTo>
                  <a:pt x="1029" y="595"/>
                </a:lnTo>
                <a:lnTo>
                  <a:pt x="1033" y="595"/>
                </a:lnTo>
                <a:lnTo>
                  <a:pt x="1037" y="599"/>
                </a:lnTo>
                <a:lnTo>
                  <a:pt x="1033" y="599"/>
                </a:lnTo>
                <a:lnTo>
                  <a:pt x="1033" y="603"/>
                </a:lnTo>
                <a:lnTo>
                  <a:pt x="1037" y="603"/>
                </a:lnTo>
                <a:lnTo>
                  <a:pt x="1033" y="603"/>
                </a:lnTo>
                <a:lnTo>
                  <a:pt x="1037" y="603"/>
                </a:lnTo>
                <a:lnTo>
                  <a:pt x="1041" y="603"/>
                </a:lnTo>
                <a:lnTo>
                  <a:pt x="1045" y="606"/>
                </a:lnTo>
                <a:lnTo>
                  <a:pt x="1041" y="610"/>
                </a:lnTo>
                <a:lnTo>
                  <a:pt x="1041" y="606"/>
                </a:lnTo>
                <a:lnTo>
                  <a:pt x="1041" y="610"/>
                </a:lnTo>
                <a:lnTo>
                  <a:pt x="1045" y="610"/>
                </a:lnTo>
                <a:lnTo>
                  <a:pt x="1045" y="606"/>
                </a:lnTo>
                <a:lnTo>
                  <a:pt x="1049" y="606"/>
                </a:lnTo>
                <a:lnTo>
                  <a:pt x="1049" y="610"/>
                </a:lnTo>
                <a:lnTo>
                  <a:pt x="1045" y="614"/>
                </a:lnTo>
                <a:lnTo>
                  <a:pt x="1049" y="614"/>
                </a:lnTo>
                <a:lnTo>
                  <a:pt x="1049" y="618"/>
                </a:lnTo>
                <a:lnTo>
                  <a:pt x="1053" y="618"/>
                </a:lnTo>
                <a:lnTo>
                  <a:pt x="1057" y="618"/>
                </a:lnTo>
                <a:lnTo>
                  <a:pt x="1061" y="622"/>
                </a:lnTo>
                <a:lnTo>
                  <a:pt x="1065" y="622"/>
                </a:lnTo>
                <a:lnTo>
                  <a:pt x="1069" y="622"/>
                </a:lnTo>
                <a:lnTo>
                  <a:pt x="1073" y="622"/>
                </a:lnTo>
                <a:lnTo>
                  <a:pt x="1073" y="626"/>
                </a:lnTo>
                <a:lnTo>
                  <a:pt x="1077" y="626"/>
                </a:lnTo>
                <a:lnTo>
                  <a:pt x="1081" y="626"/>
                </a:lnTo>
                <a:lnTo>
                  <a:pt x="1081" y="622"/>
                </a:lnTo>
                <a:lnTo>
                  <a:pt x="1085" y="626"/>
                </a:lnTo>
                <a:lnTo>
                  <a:pt x="1085" y="630"/>
                </a:lnTo>
                <a:lnTo>
                  <a:pt x="1081" y="630"/>
                </a:lnTo>
                <a:lnTo>
                  <a:pt x="1077" y="630"/>
                </a:lnTo>
                <a:lnTo>
                  <a:pt x="1081" y="630"/>
                </a:lnTo>
                <a:lnTo>
                  <a:pt x="1081" y="634"/>
                </a:lnTo>
                <a:lnTo>
                  <a:pt x="1077" y="634"/>
                </a:lnTo>
                <a:lnTo>
                  <a:pt x="1077" y="638"/>
                </a:lnTo>
                <a:lnTo>
                  <a:pt x="1077" y="642"/>
                </a:lnTo>
                <a:lnTo>
                  <a:pt x="1081" y="642"/>
                </a:lnTo>
                <a:lnTo>
                  <a:pt x="1081" y="646"/>
                </a:lnTo>
                <a:lnTo>
                  <a:pt x="1077" y="646"/>
                </a:lnTo>
                <a:lnTo>
                  <a:pt x="1073" y="646"/>
                </a:lnTo>
                <a:lnTo>
                  <a:pt x="1069" y="646"/>
                </a:lnTo>
                <a:lnTo>
                  <a:pt x="1065" y="646"/>
                </a:lnTo>
                <a:lnTo>
                  <a:pt x="1061" y="646"/>
                </a:lnTo>
                <a:lnTo>
                  <a:pt x="1065" y="650"/>
                </a:lnTo>
                <a:lnTo>
                  <a:pt x="1069" y="650"/>
                </a:lnTo>
                <a:lnTo>
                  <a:pt x="1073" y="650"/>
                </a:lnTo>
                <a:lnTo>
                  <a:pt x="1077" y="650"/>
                </a:lnTo>
                <a:lnTo>
                  <a:pt x="1081" y="650"/>
                </a:lnTo>
                <a:lnTo>
                  <a:pt x="1081" y="654"/>
                </a:lnTo>
                <a:lnTo>
                  <a:pt x="1081" y="658"/>
                </a:lnTo>
                <a:lnTo>
                  <a:pt x="1077" y="658"/>
                </a:lnTo>
                <a:lnTo>
                  <a:pt x="1077" y="662"/>
                </a:lnTo>
                <a:lnTo>
                  <a:pt x="1081" y="662"/>
                </a:lnTo>
                <a:lnTo>
                  <a:pt x="1077" y="662"/>
                </a:lnTo>
                <a:lnTo>
                  <a:pt x="1077" y="666"/>
                </a:lnTo>
                <a:lnTo>
                  <a:pt x="1081" y="666"/>
                </a:lnTo>
                <a:lnTo>
                  <a:pt x="1081" y="662"/>
                </a:lnTo>
                <a:lnTo>
                  <a:pt x="1085" y="662"/>
                </a:lnTo>
                <a:lnTo>
                  <a:pt x="1085" y="666"/>
                </a:lnTo>
                <a:lnTo>
                  <a:pt x="1081" y="666"/>
                </a:lnTo>
                <a:lnTo>
                  <a:pt x="1081" y="670"/>
                </a:lnTo>
                <a:lnTo>
                  <a:pt x="1085" y="670"/>
                </a:lnTo>
                <a:lnTo>
                  <a:pt x="1081" y="670"/>
                </a:lnTo>
                <a:lnTo>
                  <a:pt x="1081" y="674"/>
                </a:lnTo>
                <a:lnTo>
                  <a:pt x="1081" y="678"/>
                </a:lnTo>
                <a:lnTo>
                  <a:pt x="1077" y="674"/>
                </a:lnTo>
                <a:lnTo>
                  <a:pt x="1081" y="674"/>
                </a:lnTo>
                <a:lnTo>
                  <a:pt x="1077" y="674"/>
                </a:lnTo>
                <a:lnTo>
                  <a:pt x="1077" y="670"/>
                </a:lnTo>
                <a:lnTo>
                  <a:pt x="1077" y="674"/>
                </a:lnTo>
                <a:lnTo>
                  <a:pt x="1077" y="678"/>
                </a:lnTo>
                <a:lnTo>
                  <a:pt x="1073" y="678"/>
                </a:lnTo>
                <a:lnTo>
                  <a:pt x="1077" y="678"/>
                </a:lnTo>
                <a:lnTo>
                  <a:pt x="1077" y="682"/>
                </a:lnTo>
                <a:lnTo>
                  <a:pt x="1081" y="678"/>
                </a:lnTo>
                <a:lnTo>
                  <a:pt x="1085" y="678"/>
                </a:lnTo>
                <a:lnTo>
                  <a:pt x="1085" y="674"/>
                </a:lnTo>
                <a:lnTo>
                  <a:pt x="1089" y="674"/>
                </a:lnTo>
                <a:lnTo>
                  <a:pt x="1093" y="674"/>
                </a:lnTo>
                <a:lnTo>
                  <a:pt x="1097" y="674"/>
                </a:lnTo>
                <a:lnTo>
                  <a:pt x="1097" y="678"/>
                </a:lnTo>
                <a:lnTo>
                  <a:pt x="1101" y="678"/>
                </a:lnTo>
                <a:lnTo>
                  <a:pt x="1101" y="682"/>
                </a:lnTo>
                <a:lnTo>
                  <a:pt x="1101" y="686"/>
                </a:lnTo>
                <a:lnTo>
                  <a:pt x="1101" y="690"/>
                </a:lnTo>
                <a:lnTo>
                  <a:pt x="1101" y="694"/>
                </a:lnTo>
                <a:lnTo>
                  <a:pt x="1097" y="694"/>
                </a:lnTo>
                <a:lnTo>
                  <a:pt x="1093" y="698"/>
                </a:lnTo>
                <a:lnTo>
                  <a:pt x="1089" y="698"/>
                </a:lnTo>
                <a:lnTo>
                  <a:pt x="1085" y="698"/>
                </a:lnTo>
                <a:lnTo>
                  <a:pt x="1085" y="702"/>
                </a:lnTo>
                <a:lnTo>
                  <a:pt x="1085" y="698"/>
                </a:lnTo>
                <a:lnTo>
                  <a:pt x="1089" y="698"/>
                </a:lnTo>
                <a:lnTo>
                  <a:pt x="1093" y="698"/>
                </a:lnTo>
                <a:lnTo>
                  <a:pt x="1097" y="698"/>
                </a:lnTo>
                <a:lnTo>
                  <a:pt x="1097" y="694"/>
                </a:lnTo>
                <a:lnTo>
                  <a:pt x="1101" y="694"/>
                </a:lnTo>
                <a:lnTo>
                  <a:pt x="1101" y="690"/>
                </a:lnTo>
                <a:lnTo>
                  <a:pt x="1101" y="686"/>
                </a:lnTo>
                <a:lnTo>
                  <a:pt x="1101" y="682"/>
                </a:lnTo>
                <a:lnTo>
                  <a:pt x="1105" y="682"/>
                </a:lnTo>
                <a:lnTo>
                  <a:pt x="1105" y="686"/>
                </a:lnTo>
                <a:lnTo>
                  <a:pt x="1105" y="690"/>
                </a:lnTo>
                <a:lnTo>
                  <a:pt x="1105" y="694"/>
                </a:lnTo>
                <a:lnTo>
                  <a:pt x="1105" y="690"/>
                </a:lnTo>
                <a:lnTo>
                  <a:pt x="1109" y="690"/>
                </a:lnTo>
                <a:lnTo>
                  <a:pt x="1109" y="686"/>
                </a:lnTo>
                <a:lnTo>
                  <a:pt x="1109" y="690"/>
                </a:lnTo>
                <a:lnTo>
                  <a:pt x="1109" y="698"/>
                </a:lnTo>
                <a:lnTo>
                  <a:pt x="1109" y="694"/>
                </a:lnTo>
                <a:lnTo>
                  <a:pt x="1113" y="690"/>
                </a:lnTo>
                <a:lnTo>
                  <a:pt x="1117" y="686"/>
                </a:lnTo>
                <a:lnTo>
                  <a:pt x="1121" y="686"/>
                </a:lnTo>
                <a:lnTo>
                  <a:pt x="1125" y="686"/>
                </a:lnTo>
                <a:lnTo>
                  <a:pt x="1125" y="682"/>
                </a:lnTo>
                <a:lnTo>
                  <a:pt x="1125" y="678"/>
                </a:lnTo>
                <a:lnTo>
                  <a:pt x="1129" y="678"/>
                </a:lnTo>
                <a:lnTo>
                  <a:pt x="1129" y="674"/>
                </a:lnTo>
                <a:lnTo>
                  <a:pt x="1133" y="678"/>
                </a:lnTo>
                <a:lnTo>
                  <a:pt x="1133" y="682"/>
                </a:lnTo>
                <a:lnTo>
                  <a:pt x="1137" y="682"/>
                </a:lnTo>
                <a:lnTo>
                  <a:pt x="1133" y="686"/>
                </a:lnTo>
                <a:lnTo>
                  <a:pt x="1133" y="690"/>
                </a:lnTo>
                <a:lnTo>
                  <a:pt x="1133" y="686"/>
                </a:lnTo>
                <a:lnTo>
                  <a:pt x="1137" y="686"/>
                </a:lnTo>
                <a:lnTo>
                  <a:pt x="1137" y="682"/>
                </a:lnTo>
                <a:lnTo>
                  <a:pt x="1133" y="678"/>
                </a:lnTo>
                <a:lnTo>
                  <a:pt x="1133" y="674"/>
                </a:lnTo>
                <a:lnTo>
                  <a:pt x="1137" y="674"/>
                </a:lnTo>
                <a:lnTo>
                  <a:pt x="1137" y="678"/>
                </a:lnTo>
                <a:lnTo>
                  <a:pt x="1137" y="674"/>
                </a:lnTo>
                <a:lnTo>
                  <a:pt x="1137" y="670"/>
                </a:lnTo>
                <a:lnTo>
                  <a:pt x="1141" y="670"/>
                </a:lnTo>
                <a:lnTo>
                  <a:pt x="1141" y="674"/>
                </a:lnTo>
                <a:lnTo>
                  <a:pt x="1141" y="670"/>
                </a:lnTo>
                <a:lnTo>
                  <a:pt x="1145" y="670"/>
                </a:lnTo>
                <a:lnTo>
                  <a:pt x="1141" y="670"/>
                </a:lnTo>
                <a:lnTo>
                  <a:pt x="1141" y="666"/>
                </a:lnTo>
                <a:lnTo>
                  <a:pt x="1141" y="662"/>
                </a:lnTo>
                <a:lnTo>
                  <a:pt x="1145" y="662"/>
                </a:lnTo>
                <a:lnTo>
                  <a:pt x="1145" y="666"/>
                </a:lnTo>
                <a:lnTo>
                  <a:pt x="1145" y="662"/>
                </a:lnTo>
                <a:lnTo>
                  <a:pt x="1141" y="662"/>
                </a:lnTo>
                <a:lnTo>
                  <a:pt x="1145" y="662"/>
                </a:lnTo>
                <a:lnTo>
                  <a:pt x="1148" y="662"/>
                </a:lnTo>
                <a:lnTo>
                  <a:pt x="1145" y="662"/>
                </a:lnTo>
                <a:lnTo>
                  <a:pt x="1145" y="658"/>
                </a:lnTo>
                <a:lnTo>
                  <a:pt x="1141" y="658"/>
                </a:lnTo>
                <a:lnTo>
                  <a:pt x="1141" y="654"/>
                </a:lnTo>
                <a:lnTo>
                  <a:pt x="1145" y="654"/>
                </a:lnTo>
                <a:lnTo>
                  <a:pt x="1145" y="650"/>
                </a:lnTo>
                <a:lnTo>
                  <a:pt x="1145" y="654"/>
                </a:lnTo>
                <a:lnTo>
                  <a:pt x="1148" y="654"/>
                </a:lnTo>
                <a:lnTo>
                  <a:pt x="1148" y="650"/>
                </a:lnTo>
                <a:lnTo>
                  <a:pt x="1145" y="650"/>
                </a:lnTo>
                <a:lnTo>
                  <a:pt x="1148" y="650"/>
                </a:lnTo>
                <a:lnTo>
                  <a:pt x="1148" y="646"/>
                </a:lnTo>
                <a:lnTo>
                  <a:pt x="1152" y="642"/>
                </a:lnTo>
                <a:lnTo>
                  <a:pt x="1152" y="638"/>
                </a:lnTo>
                <a:lnTo>
                  <a:pt x="1156" y="638"/>
                </a:lnTo>
                <a:lnTo>
                  <a:pt x="1156" y="642"/>
                </a:lnTo>
                <a:lnTo>
                  <a:pt x="1152" y="642"/>
                </a:lnTo>
                <a:lnTo>
                  <a:pt x="1156" y="642"/>
                </a:lnTo>
                <a:lnTo>
                  <a:pt x="1160" y="642"/>
                </a:lnTo>
                <a:lnTo>
                  <a:pt x="1156" y="646"/>
                </a:lnTo>
                <a:lnTo>
                  <a:pt x="1152" y="646"/>
                </a:lnTo>
                <a:lnTo>
                  <a:pt x="1152" y="650"/>
                </a:lnTo>
                <a:lnTo>
                  <a:pt x="1152" y="646"/>
                </a:lnTo>
                <a:lnTo>
                  <a:pt x="1156" y="646"/>
                </a:lnTo>
                <a:lnTo>
                  <a:pt x="1160" y="646"/>
                </a:lnTo>
                <a:lnTo>
                  <a:pt x="1160" y="650"/>
                </a:lnTo>
                <a:lnTo>
                  <a:pt x="1156" y="650"/>
                </a:lnTo>
                <a:lnTo>
                  <a:pt x="1160" y="650"/>
                </a:lnTo>
                <a:lnTo>
                  <a:pt x="1160" y="646"/>
                </a:lnTo>
                <a:lnTo>
                  <a:pt x="1164" y="646"/>
                </a:lnTo>
                <a:lnTo>
                  <a:pt x="1164" y="650"/>
                </a:lnTo>
                <a:lnTo>
                  <a:pt x="1160" y="654"/>
                </a:lnTo>
                <a:lnTo>
                  <a:pt x="1164" y="654"/>
                </a:lnTo>
                <a:lnTo>
                  <a:pt x="1164" y="658"/>
                </a:lnTo>
                <a:lnTo>
                  <a:pt x="1168" y="658"/>
                </a:lnTo>
                <a:lnTo>
                  <a:pt x="1168" y="662"/>
                </a:lnTo>
                <a:lnTo>
                  <a:pt x="1164" y="662"/>
                </a:lnTo>
                <a:lnTo>
                  <a:pt x="1168" y="662"/>
                </a:lnTo>
                <a:lnTo>
                  <a:pt x="1168" y="666"/>
                </a:lnTo>
                <a:lnTo>
                  <a:pt x="1168" y="662"/>
                </a:lnTo>
                <a:lnTo>
                  <a:pt x="1172" y="662"/>
                </a:lnTo>
                <a:lnTo>
                  <a:pt x="1172" y="666"/>
                </a:lnTo>
                <a:lnTo>
                  <a:pt x="1176" y="666"/>
                </a:lnTo>
                <a:lnTo>
                  <a:pt x="1172" y="670"/>
                </a:lnTo>
                <a:lnTo>
                  <a:pt x="1168" y="670"/>
                </a:lnTo>
                <a:lnTo>
                  <a:pt x="1164" y="670"/>
                </a:lnTo>
                <a:lnTo>
                  <a:pt x="1164" y="674"/>
                </a:lnTo>
                <a:lnTo>
                  <a:pt x="1168" y="670"/>
                </a:lnTo>
                <a:lnTo>
                  <a:pt x="1172" y="670"/>
                </a:lnTo>
                <a:lnTo>
                  <a:pt x="1176" y="670"/>
                </a:lnTo>
                <a:lnTo>
                  <a:pt x="1176" y="674"/>
                </a:lnTo>
                <a:lnTo>
                  <a:pt x="1180" y="674"/>
                </a:lnTo>
                <a:lnTo>
                  <a:pt x="1180" y="678"/>
                </a:lnTo>
                <a:lnTo>
                  <a:pt x="1184" y="678"/>
                </a:lnTo>
                <a:lnTo>
                  <a:pt x="1184" y="682"/>
                </a:lnTo>
                <a:lnTo>
                  <a:pt x="1180" y="682"/>
                </a:lnTo>
                <a:lnTo>
                  <a:pt x="1176" y="686"/>
                </a:lnTo>
                <a:lnTo>
                  <a:pt x="1172" y="686"/>
                </a:lnTo>
                <a:lnTo>
                  <a:pt x="1172" y="690"/>
                </a:lnTo>
                <a:lnTo>
                  <a:pt x="1172" y="686"/>
                </a:lnTo>
                <a:lnTo>
                  <a:pt x="1176" y="686"/>
                </a:lnTo>
                <a:lnTo>
                  <a:pt x="1180" y="686"/>
                </a:lnTo>
                <a:lnTo>
                  <a:pt x="1184" y="686"/>
                </a:lnTo>
                <a:lnTo>
                  <a:pt x="1188" y="686"/>
                </a:lnTo>
                <a:lnTo>
                  <a:pt x="1184" y="686"/>
                </a:lnTo>
                <a:lnTo>
                  <a:pt x="1184" y="690"/>
                </a:lnTo>
                <a:lnTo>
                  <a:pt x="1188" y="690"/>
                </a:lnTo>
                <a:lnTo>
                  <a:pt x="1184" y="690"/>
                </a:lnTo>
                <a:lnTo>
                  <a:pt x="1184" y="694"/>
                </a:lnTo>
                <a:lnTo>
                  <a:pt x="1184" y="690"/>
                </a:lnTo>
                <a:lnTo>
                  <a:pt x="1180" y="694"/>
                </a:lnTo>
                <a:lnTo>
                  <a:pt x="1176" y="694"/>
                </a:lnTo>
                <a:lnTo>
                  <a:pt x="1176" y="698"/>
                </a:lnTo>
                <a:lnTo>
                  <a:pt x="1180" y="694"/>
                </a:lnTo>
                <a:lnTo>
                  <a:pt x="1184" y="694"/>
                </a:lnTo>
                <a:lnTo>
                  <a:pt x="1188" y="694"/>
                </a:lnTo>
                <a:lnTo>
                  <a:pt x="1188" y="690"/>
                </a:lnTo>
                <a:lnTo>
                  <a:pt x="1188" y="694"/>
                </a:lnTo>
                <a:lnTo>
                  <a:pt x="1192" y="694"/>
                </a:lnTo>
                <a:lnTo>
                  <a:pt x="1188" y="694"/>
                </a:lnTo>
                <a:lnTo>
                  <a:pt x="1188" y="698"/>
                </a:lnTo>
                <a:lnTo>
                  <a:pt x="1188" y="694"/>
                </a:lnTo>
                <a:lnTo>
                  <a:pt x="1188" y="698"/>
                </a:lnTo>
                <a:lnTo>
                  <a:pt x="1184" y="698"/>
                </a:lnTo>
                <a:lnTo>
                  <a:pt x="1188" y="698"/>
                </a:lnTo>
                <a:lnTo>
                  <a:pt x="1192" y="698"/>
                </a:lnTo>
                <a:lnTo>
                  <a:pt x="1192" y="702"/>
                </a:lnTo>
                <a:lnTo>
                  <a:pt x="1196" y="702"/>
                </a:lnTo>
                <a:lnTo>
                  <a:pt x="1196" y="706"/>
                </a:lnTo>
                <a:lnTo>
                  <a:pt x="1192" y="706"/>
                </a:lnTo>
                <a:lnTo>
                  <a:pt x="1192" y="710"/>
                </a:lnTo>
                <a:lnTo>
                  <a:pt x="1188" y="710"/>
                </a:lnTo>
                <a:lnTo>
                  <a:pt x="1188" y="706"/>
                </a:lnTo>
                <a:lnTo>
                  <a:pt x="1188" y="710"/>
                </a:lnTo>
                <a:lnTo>
                  <a:pt x="1192" y="710"/>
                </a:lnTo>
                <a:lnTo>
                  <a:pt x="1196" y="710"/>
                </a:lnTo>
                <a:lnTo>
                  <a:pt x="1196" y="714"/>
                </a:lnTo>
                <a:lnTo>
                  <a:pt x="1196" y="718"/>
                </a:lnTo>
                <a:lnTo>
                  <a:pt x="1200" y="718"/>
                </a:lnTo>
                <a:lnTo>
                  <a:pt x="1204" y="718"/>
                </a:lnTo>
                <a:lnTo>
                  <a:pt x="1204" y="722"/>
                </a:lnTo>
                <a:lnTo>
                  <a:pt x="1200" y="722"/>
                </a:lnTo>
                <a:lnTo>
                  <a:pt x="1200" y="726"/>
                </a:lnTo>
                <a:lnTo>
                  <a:pt x="1196" y="726"/>
                </a:lnTo>
                <a:lnTo>
                  <a:pt x="1200" y="726"/>
                </a:lnTo>
                <a:lnTo>
                  <a:pt x="1196" y="726"/>
                </a:lnTo>
                <a:lnTo>
                  <a:pt x="1200" y="726"/>
                </a:lnTo>
                <a:lnTo>
                  <a:pt x="1200" y="730"/>
                </a:lnTo>
                <a:lnTo>
                  <a:pt x="1196" y="730"/>
                </a:lnTo>
                <a:lnTo>
                  <a:pt x="1196" y="726"/>
                </a:lnTo>
                <a:lnTo>
                  <a:pt x="1192" y="726"/>
                </a:lnTo>
                <a:lnTo>
                  <a:pt x="1188" y="726"/>
                </a:lnTo>
                <a:lnTo>
                  <a:pt x="1192" y="726"/>
                </a:lnTo>
                <a:lnTo>
                  <a:pt x="1192" y="722"/>
                </a:lnTo>
                <a:lnTo>
                  <a:pt x="1188" y="722"/>
                </a:lnTo>
                <a:lnTo>
                  <a:pt x="1188" y="726"/>
                </a:lnTo>
                <a:lnTo>
                  <a:pt x="1192" y="726"/>
                </a:lnTo>
                <a:lnTo>
                  <a:pt x="1196" y="730"/>
                </a:lnTo>
                <a:lnTo>
                  <a:pt x="1192" y="730"/>
                </a:lnTo>
                <a:lnTo>
                  <a:pt x="1196" y="730"/>
                </a:lnTo>
                <a:lnTo>
                  <a:pt x="1200" y="730"/>
                </a:lnTo>
                <a:lnTo>
                  <a:pt x="1200" y="734"/>
                </a:lnTo>
                <a:lnTo>
                  <a:pt x="1196" y="734"/>
                </a:lnTo>
                <a:lnTo>
                  <a:pt x="1196" y="730"/>
                </a:lnTo>
                <a:lnTo>
                  <a:pt x="1192" y="734"/>
                </a:lnTo>
                <a:lnTo>
                  <a:pt x="1196" y="734"/>
                </a:lnTo>
                <a:lnTo>
                  <a:pt x="1192" y="734"/>
                </a:lnTo>
                <a:lnTo>
                  <a:pt x="1196" y="734"/>
                </a:lnTo>
                <a:lnTo>
                  <a:pt x="1200" y="734"/>
                </a:lnTo>
                <a:lnTo>
                  <a:pt x="1200" y="738"/>
                </a:lnTo>
                <a:lnTo>
                  <a:pt x="1196" y="738"/>
                </a:lnTo>
                <a:lnTo>
                  <a:pt x="1192" y="738"/>
                </a:lnTo>
                <a:lnTo>
                  <a:pt x="1196" y="738"/>
                </a:lnTo>
                <a:lnTo>
                  <a:pt x="1200" y="738"/>
                </a:lnTo>
                <a:lnTo>
                  <a:pt x="1204" y="738"/>
                </a:lnTo>
                <a:lnTo>
                  <a:pt x="1204" y="742"/>
                </a:lnTo>
                <a:lnTo>
                  <a:pt x="1208" y="742"/>
                </a:lnTo>
                <a:lnTo>
                  <a:pt x="1204" y="742"/>
                </a:lnTo>
                <a:lnTo>
                  <a:pt x="1204" y="746"/>
                </a:lnTo>
                <a:lnTo>
                  <a:pt x="1208" y="746"/>
                </a:lnTo>
                <a:lnTo>
                  <a:pt x="1212" y="746"/>
                </a:lnTo>
                <a:lnTo>
                  <a:pt x="1216" y="746"/>
                </a:lnTo>
                <a:lnTo>
                  <a:pt x="1216" y="750"/>
                </a:lnTo>
                <a:lnTo>
                  <a:pt x="1212" y="750"/>
                </a:lnTo>
                <a:lnTo>
                  <a:pt x="1216" y="750"/>
                </a:lnTo>
                <a:lnTo>
                  <a:pt x="1216" y="746"/>
                </a:lnTo>
                <a:lnTo>
                  <a:pt x="1216" y="750"/>
                </a:lnTo>
                <a:lnTo>
                  <a:pt x="1216" y="754"/>
                </a:lnTo>
                <a:lnTo>
                  <a:pt x="1216" y="750"/>
                </a:lnTo>
                <a:lnTo>
                  <a:pt x="1220" y="750"/>
                </a:lnTo>
                <a:lnTo>
                  <a:pt x="1216" y="750"/>
                </a:lnTo>
                <a:lnTo>
                  <a:pt x="1216" y="754"/>
                </a:lnTo>
                <a:lnTo>
                  <a:pt x="1220" y="754"/>
                </a:lnTo>
                <a:lnTo>
                  <a:pt x="1220" y="758"/>
                </a:lnTo>
                <a:lnTo>
                  <a:pt x="1216" y="758"/>
                </a:lnTo>
                <a:lnTo>
                  <a:pt x="1220" y="758"/>
                </a:lnTo>
                <a:lnTo>
                  <a:pt x="1220" y="754"/>
                </a:lnTo>
                <a:lnTo>
                  <a:pt x="1224" y="754"/>
                </a:lnTo>
                <a:lnTo>
                  <a:pt x="1224" y="758"/>
                </a:lnTo>
                <a:lnTo>
                  <a:pt x="1220" y="758"/>
                </a:lnTo>
                <a:lnTo>
                  <a:pt x="1220" y="762"/>
                </a:lnTo>
                <a:lnTo>
                  <a:pt x="1216" y="762"/>
                </a:lnTo>
                <a:lnTo>
                  <a:pt x="1220" y="762"/>
                </a:lnTo>
                <a:lnTo>
                  <a:pt x="1216" y="766"/>
                </a:lnTo>
                <a:lnTo>
                  <a:pt x="1220" y="766"/>
                </a:lnTo>
                <a:lnTo>
                  <a:pt x="1220" y="762"/>
                </a:lnTo>
                <a:lnTo>
                  <a:pt x="1224" y="762"/>
                </a:lnTo>
                <a:lnTo>
                  <a:pt x="1224" y="766"/>
                </a:lnTo>
                <a:lnTo>
                  <a:pt x="1220" y="766"/>
                </a:lnTo>
                <a:lnTo>
                  <a:pt x="1224" y="766"/>
                </a:lnTo>
                <a:lnTo>
                  <a:pt x="1224" y="762"/>
                </a:lnTo>
                <a:lnTo>
                  <a:pt x="1228" y="762"/>
                </a:lnTo>
                <a:lnTo>
                  <a:pt x="1228" y="758"/>
                </a:lnTo>
                <a:lnTo>
                  <a:pt x="1228" y="762"/>
                </a:lnTo>
                <a:lnTo>
                  <a:pt x="1224" y="762"/>
                </a:lnTo>
                <a:lnTo>
                  <a:pt x="1224" y="766"/>
                </a:lnTo>
                <a:lnTo>
                  <a:pt x="1228" y="766"/>
                </a:lnTo>
                <a:lnTo>
                  <a:pt x="1232" y="762"/>
                </a:lnTo>
                <a:lnTo>
                  <a:pt x="1232" y="766"/>
                </a:lnTo>
                <a:lnTo>
                  <a:pt x="1228" y="770"/>
                </a:lnTo>
                <a:lnTo>
                  <a:pt x="1228" y="774"/>
                </a:lnTo>
                <a:lnTo>
                  <a:pt x="1228" y="770"/>
                </a:lnTo>
                <a:lnTo>
                  <a:pt x="1232" y="770"/>
                </a:lnTo>
                <a:lnTo>
                  <a:pt x="1236" y="766"/>
                </a:lnTo>
                <a:lnTo>
                  <a:pt x="1236" y="762"/>
                </a:lnTo>
                <a:lnTo>
                  <a:pt x="1240" y="762"/>
                </a:lnTo>
                <a:lnTo>
                  <a:pt x="1236" y="762"/>
                </a:lnTo>
                <a:lnTo>
                  <a:pt x="1236" y="766"/>
                </a:lnTo>
                <a:lnTo>
                  <a:pt x="1240" y="766"/>
                </a:lnTo>
                <a:lnTo>
                  <a:pt x="1240" y="762"/>
                </a:lnTo>
                <a:lnTo>
                  <a:pt x="1240" y="766"/>
                </a:lnTo>
                <a:lnTo>
                  <a:pt x="1240" y="770"/>
                </a:lnTo>
                <a:lnTo>
                  <a:pt x="1244" y="770"/>
                </a:lnTo>
                <a:lnTo>
                  <a:pt x="1248" y="774"/>
                </a:lnTo>
                <a:lnTo>
                  <a:pt x="1248" y="770"/>
                </a:lnTo>
                <a:lnTo>
                  <a:pt x="1252" y="770"/>
                </a:lnTo>
                <a:lnTo>
                  <a:pt x="1252" y="774"/>
                </a:lnTo>
                <a:lnTo>
                  <a:pt x="1256" y="774"/>
                </a:lnTo>
                <a:lnTo>
                  <a:pt x="1260" y="774"/>
                </a:lnTo>
                <a:lnTo>
                  <a:pt x="1264" y="774"/>
                </a:lnTo>
                <a:lnTo>
                  <a:pt x="1264" y="778"/>
                </a:lnTo>
                <a:lnTo>
                  <a:pt x="1260" y="778"/>
                </a:lnTo>
                <a:lnTo>
                  <a:pt x="1264" y="778"/>
                </a:lnTo>
                <a:lnTo>
                  <a:pt x="1264" y="782"/>
                </a:lnTo>
                <a:lnTo>
                  <a:pt x="1260" y="782"/>
                </a:lnTo>
                <a:lnTo>
                  <a:pt x="1256" y="782"/>
                </a:lnTo>
                <a:lnTo>
                  <a:pt x="1252" y="782"/>
                </a:lnTo>
                <a:lnTo>
                  <a:pt x="1256" y="782"/>
                </a:lnTo>
                <a:lnTo>
                  <a:pt x="1252" y="786"/>
                </a:lnTo>
                <a:lnTo>
                  <a:pt x="1248" y="786"/>
                </a:lnTo>
                <a:lnTo>
                  <a:pt x="1244" y="786"/>
                </a:lnTo>
                <a:lnTo>
                  <a:pt x="1240" y="786"/>
                </a:lnTo>
                <a:lnTo>
                  <a:pt x="1236" y="790"/>
                </a:lnTo>
                <a:lnTo>
                  <a:pt x="1232" y="790"/>
                </a:lnTo>
                <a:lnTo>
                  <a:pt x="1236" y="790"/>
                </a:lnTo>
                <a:lnTo>
                  <a:pt x="1240" y="790"/>
                </a:lnTo>
                <a:lnTo>
                  <a:pt x="1244" y="786"/>
                </a:lnTo>
                <a:lnTo>
                  <a:pt x="1248" y="786"/>
                </a:lnTo>
                <a:lnTo>
                  <a:pt x="1248" y="790"/>
                </a:lnTo>
                <a:lnTo>
                  <a:pt x="1244" y="790"/>
                </a:lnTo>
                <a:lnTo>
                  <a:pt x="1240" y="790"/>
                </a:lnTo>
                <a:lnTo>
                  <a:pt x="1236" y="790"/>
                </a:lnTo>
                <a:lnTo>
                  <a:pt x="1236" y="794"/>
                </a:lnTo>
                <a:lnTo>
                  <a:pt x="1232" y="794"/>
                </a:lnTo>
                <a:lnTo>
                  <a:pt x="1228" y="794"/>
                </a:lnTo>
                <a:lnTo>
                  <a:pt x="1224" y="794"/>
                </a:lnTo>
                <a:lnTo>
                  <a:pt x="1224" y="798"/>
                </a:lnTo>
                <a:lnTo>
                  <a:pt x="1224" y="802"/>
                </a:lnTo>
                <a:lnTo>
                  <a:pt x="1220" y="798"/>
                </a:lnTo>
                <a:lnTo>
                  <a:pt x="1216" y="798"/>
                </a:lnTo>
                <a:lnTo>
                  <a:pt x="1212" y="794"/>
                </a:lnTo>
                <a:lnTo>
                  <a:pt x="1212" y="798"/>
                </a:lnTo>
                <a:lnTo>
                  <a:pt x="1216" y="798"/>
                </a:lnTo>
                <a:lnTo>
                  <a:pt x="1220" y="798"/>
                </a:lnTo>
                <a:lnTo>
                  <a:pt x="1220" y="802"/>
                </a:lnTo>
                <a:lnTo>
                  <a:pt x="1224" y="802"/>
                </a:lnTo>
                <a:lnTo>
                  <a:pt x="1220" y="806"/>
                </a:lnTo>
                <a:lnTo>
                  <a:pt x="1224" y="806"/>
                </a:lnTo>
                <a:lnTo>
                  <a:pt x="1220" y="806"/>
                </a:lnTo>
                <a:lnTo>
                  <a:pt x="1224" y="806"/>
                </a:lnTo>
                <a:lnTo>
                  <a:pt x="1224" y="802"/>
                </a:lnTo>
                <a:lnTo>
                  <a:pt x="1228" y="802"/>
                </a:lnTo>
                <a:lnTo>
                  <a:pt x="1232" y="802"/>
                </a:lnTo>
                <a:lnTo>
                  <a:pt x="1232" y="798"/>
                </a:lnTo>
                <a:lnTo>
                  <a:pt x="1236" y="798"/>
                </a:lnTo>
                <a:lnTo>
                  <a:pt x="1240" y="798"/>
                </a:lnTo>
                <a:lnTo>
                  <a:pt x="1240" y="794"/>
                </a:lnTo>
                <a:lnTo>
                  <a:pt x="1244" y="794"/>
                </a:lnTo>
                <a:lnTo>
                  <a:pt x="1248" y="790"/>
                </a:lnTo>
                <a:lnTo>
                  <a:pt x="1252" y="790"/>
                </a:lnTo>
                <a:lnTo>
                  <a:pt x="1256" y="790"/>
                </a:lnTo>
                <a:lnTo>
                  <a:pt x="1260" y="790"/>
                </a:lnTo>
                <a:lnTo>
                  <a:pt x="1256" y="786"/>
                </a:lnTo>
                <a:lnTo>
                  <a:pt x="1252" y="786"/>
                </a:lnTo>
                <a:lnTo>
                  <a:pt x="1248" y="786"/>
                </a:lnTo>
                <a:lnTo>
                  <a:pt x="1252" y="786"/>
                </a:lnTo>
                <a:lnTo>
                  <a:pt x="1256" y="786"/>
                </a:lnTo>
                <a:lnTo>
                  <a:pt x="1260" y="786"/>
                </a:lnTo>
                <a:lnTo>
                  <a:pt x="1264" y="786"/>
                </a:lnTo>
                <a:lnTo>
                  <a:pt x="1264" y="790"/>
                </a:lnTo>
                <a:lnTo>
                  <a:pt x="1268" y="794"/>
                </a:lnTo>
                <a:lnTo>
                  <a:pt x="1268" y="798"/>
                </a:lnTo>
                <a:lnTo>
                  <a:pt x="1264" y="798"/>
                </a:lnTo>
                <a:lnTo>
                  <a:pt x="1268" y="802"/>
                </a:lnTo>
                <a:lnTo>
                  <a:pt x="1264" y="802"/>
                </a:lnTo>
                <a:lnTo>
                  <a:pt x="1268" y="802"/>
                </a:lnTo>
                <a:lnTo>
                  <a:pt x="1268" y="798"/>
                </a:lnTo>
                <a:lnTo>
                  <a:pt x="1272" y="798"/>
                </a:lnTo>
                <a:lnTo>
                  <a:pt x="1276" y="798"/>
                </a:lnTo>
                <a:lnTo>
                  <a:pt x="1276" y="794"/>
                </a:lnTo>
                <a:lnTo>
                  <a:pt x="1280" y="794"/>
                </a:lnTo>
                <a:lnTo>
                  <a:pt x="1280" y="798"/>
                </a:lnTo>
                <a:lnTo>
                  <a:pt x="1276" y="798"/>
                </a:lnTo>
                <a:lnTo>
                  <a:pt x="1280" y="798"/>
                </a:lnTo>
                <a:lnTo>
                  <a:pt x="1284" y="798"/>
                </a:lnTo>
                <a:lnTo>
                  <a:pt x="1288" y="802"/>
                </a:lnTo>
                <a:lnTo>
                  <a:pt x="1284" y="802"/>
                </a:lnTo>
                <a:lnTo>
                  <a:pt x="1288" y="802"/>
                </a:lnTo>
                <a:lnTo>
                  <a:pt x="1284" y="806"/>
                </a:lnTo>
                <a:lnTo>
                  <a:pt x="1288" y="806"/>
                </a:lnTo>
                <a:lnTo>
                  <a:pt x="1288" y="810"/>
                </a:lnTo>
                <a:lnTo>
                  <a:pt x="1288" y="814"/>
                </a:lnTo>
                <a:lnTo>
                  <a:pt x="1284" y="814"/>
                </a:lnTo>
                <a:lnTo>
                  <a:pt x="1288" y="814"/>
                </a:lnTo>
                <a:lnTo>
                  <a:pt x="1288" y="818"/>
                </a:lnTo>
                <a:lnTo>
                  <a:pt x="1284" y="818"/>
                </a:lnTo>
                <a:lnTo>
                  <a:pt x="1288" y="822"/>
                </a:lnTo>
                <a:lnTo>
                  <a:pt x="1284" y="822"/>
                </a:lnTo>
                <a:lnTo>
                  <a:pt x="1288" y="822"/>
                </a:lnTo>
                <a:lnTo>
                  <a:pt x="1284" y="822"/>
                </a:lnTo>
                <a:lnTo>
                  <a:pt x="1280" y="822"/>
                </a:lnTo>
                <a:lnTo>
                  <a:pt x="1284" y="822"/>
                </a:lnTo>
                <a:lnTo>
                  <a:pt x="1288" y="826"/>
                </a:lnTo>
                <a:lnTo>
                  <a:pt x="1292" y="826"/>
                </a:lnTo>
                <a:lnTo>
                  <a:pt x="1288" y="830"/>
                </a:lnTo>
                <a:lnTo>
                  <a:pt x="1288" y="826"/>
                </a:lnTo>
                <a:lnTo>
                  <a:pt x="1284" y="826"/>
                </a:lnTo>
                <a:lnTo>
                  <a:pt x="1288" y="826"/>
                </a:lnTo>
                <a:lnTo>
                  <a:pt x="1288" y="830"/>
                </a:lnTo>
                <a:lnTo>
                  <a:pt x="1292" y="830"/>
                </a:lnTo>
                <a:lnTo>
                  <a:pt x="1292" y="834"/>
                </a:lnTo>
                <a:lnTo>
                  <a:pt x="1288" y="838"/>
                </a:lnTo>
                <a:lnTo>
                  <a:pt x="1284" y="838"/>
                </a:lnTo>
                <a:lnTo>
                  <a:pt x="1284" y="842"/>
                </a:lnTo>
                <a:lnTo>
                  <a:pt x="1280" y="842"/>
                </a:lnTo>
                <a:lnTo>
                  <a:pt x="1276" y="846"/>
                </a:lnTo>
                <a:lnTo>
                  <a:pt x="1272" y="846"/>
                </a:lnTo>
                <a:lnTo>
                  <a:pt x="1272" y="850"/>
                </a:lnTo>
                <a:lnTo>
                  <a:pt x="1268" y="850"/>
                </a:lnTo>
                <a:lnTo>
                  <a:pt x="1268" y="846"/>
                </a:lnTo>
                <a:lnTo>
                  <a:pt x="1264" y="846"/>
                </a:lnTo>
                <a:lnTo>
                  <a:pt x="1264" y="850"/>
                </a:lnTo>
                <a:lnTo>
                  <a:pt x="1260" y="850"/>
                </a:lnTo>
                <a:lnTo>
                  <a:pt x="1260" y="846"/>
                </a:lnTo>
                <a:lnTo>
                  <a:pt x="1256" y="850"/>
                </a:lnTo>
                <a:lnTo>
                  <a:pt x="1252" y="854"/>
                </a:lnTo>
                <a:lnTo>
                  <a:pt x="1248" y="850"/>
                </a:lnTo>
                <a:lnTo>
                  <a:pt x="1248" y="854"/>
                </a:lnTo>
                <a:lnTo>
                  <a:pt x="1244" y="854"/>
                </a:lnTo>
                <a:lnTo>
                  <a:pt x="1248" y="854"/>
                </a:lnTo>
                <a:lnTo>
                  <a:pt x="1244" y="858"/>
                </a:lnTo>
                <a:lnTo>
                  <a:pt x="1240" y="858"/>
                </a:lnTo>
                <a:lnTo>
                  <a:pt x="1240" y="862"/>
                </a:lnTo>
                <a:lnTo>
                  <a:pt x="1240" y="866"/>
                </a:lnTo>
                <a:lnTo>
                  <a:pt x="1240" y="862"/>
                </a:lnTo>
                <a:lnTo>
                  <a:pt x="1236" y="866"/>
                </a:lnTo>
                <a:lnTo>
                  <a:pt x="1232" y="866"/>
                </a:lnTo>
                <a:lnTo>
                  <a:pt x="1232" y="870"/>
                </a:lnTo>
                <a:lnTo>
                  <a:pt x="1228" y="870"/>
                </a:lnTo>
                <a:lnTo>
                  <a:pt x="1228" y="874"/>
                </a:lnTo>
                <a:lnTo>
                  <a:pt x="1224" y="874"/>
                </a:lnTo>
                <a:lnTo>
                  <a:pt x="1220" y="874"/>
                </a:lnTo>
                <a:lnTo>
                  <a:pt x="1216" y="874"/>
                </a:lnTo>
                <a:lnTo>
                  <a:pt x="1216" y="878"/>
                </a:lnTo>
                <a:lnTo>
                  <a:pt x="1216" y="874"/>
                </a:lnTo>
                <a:lnTo>
                  <a:pt x="1212" y="878"/>
                </a:lnTo>
                <a:lnTo>
                  <a:pt x="1208" y="878"/>
                </a:lnTo>
                <a:lnTo>
                  <a:pt x="1204" y="878"/>
                </a:lnTo>
                <a:lnTo>
                  <a:pt x="1200" y="878"/>
                </a:lnTo>
                <a:lnTo>
                  <a:pt x="1196" y="878"/>
                </a:lnTo>
                <a:lnTo>
                  <a:pt x="1196" y="874"/>
                </a:lnTo>
                <a:lnTo>
                  <a:pt x="1192" y="874"/>
                </a:lnTo>
                <a:lnTo>
                  <a:pt x="1188" y="874"/>
                </a:lnTo>
                <a:lnTo>
                  <a:pt x="1184" y="874"/>
                </a:lnTo>
                <a:lnTo>
                  <a:pt x="1176" y="874"/>
                </a:lnTo>
                <a:lnTo>
                  <a:pt x="1172" y="874"/>
                </a:lnTo>
                <a:lnTo>
                  <a:pt x="1168" y="874"/>
                </a:lnTo>
                <a:lnTo>
                  <a:pt x="1164" y="874"/>
                </a:lnTo>
                <a:lnTo>
                  <a:pt x="1160" y="874"/>
                </a:lnTo>
                <a:lnTo>
                  <a:pt x="1156" y="874"/>
                </a:lnTo>
                <a:lnTo>
                  <a:pt x="1152" y="874"/>
                </a:lnTo>
                <a:lnTo>
                  <a:pt x="1148" y="874"/>
                </a:lnTo>
                <a:lnTo>
                  <a:pt x="1145" y="874"/>
                </a:lnTo>
                <a:lnTo>
                  <a:pt x="1141" y="874"/>
                </a:lnTo>
                <a:lnTo>
                  <a:pt x="1137" y="874"/>
                </a:lnTo>
                <a:lnTo>
                  <a:pt x="1133" y="874"/>
                </a:lnTo>
                <a:lnTo>
                  <a:pt x="1133" y="878"/>
                </a:lnTo>
                <a:lnTo>
                  <a:pt x="1129" y="878"/>
                </a:lnTo>
                <a:lnTo>
                  <a:pt x="1129" y="874"/>
                </a:lnTo>
                <a:lnTo>
                  <a:pt x="1125" y="878"/>
                </a:lnTo>
                <a:lnTo>
                  <a:pt x="1121" y="882"/>
                </a:lnTo>
                <a:lnTo>
                  <a:pt x="1121" y="886"/>
                </a:lnTo>
                <a:lnTo>
                  <a:pt x="1117" y="886"/>
                </a:lnTo>
                <a:lnTo>
                  <a:pt x="1117" y="890"/>
                </a:lnTo>
                <a:lnTo>
                  <a:pt x="1117" y="894"/>
                </a:lnTo>
                <a:lnTo>
                  <a:pt x="1113" y="894"/>
                </a:lnTo>
                <a:lnTo>
                  <a:pt x="1109" y="898"/>
                </a:lnTo>
                <a:lnTo>
                  <a:pt x="1105" y="898"/>
                </a:lnTo>
                <a:lnTo>
                  <a:pt x="1101" y="898"/>
                </a:lnTo>
                <a:lnTo>
                  <a:pt x="1101" y="902"/>
                </a:lnTo>
                <a:lnTo>
                  <a:pt x="1097" y="902"/>
                </a:lnTo>
                <a:lnTo>
                  <a:pt x="1093" y="906"/>
                </a:lnTo>
                <a:lnTo>
                  <a:pt x="1089" y="910"/>
                </a:lnTo>
                <a:lnTo>
                  <a:pt x="1089" y="914"/>
                </a:lnTo>
                <a:lnTo>
                  <a:pt x="1085" y="914"/>
                </a:lnTo>
                <a:lnTo>
                  <a:pt x="1085" y="918"/>
                </a:lnTo>
                <a:lnTo>
                  <a:pt x="1081" y="918"/>
                </a:lnTo>
                <a:lnTo>
                  <a:pt x="1081" y="922"/>
                </a:lnTo>
                <a:lnTo>
                  <a:pt x="1077" y="922"/>
                </a:lnTo>
                <a:lnTo>
                  <a:pt x="1073" y="918"/>
                </a:lnTo>
                <a:lnTo>
                  <a:pt x="1069" y="918"/>
                </a:lnTo>
                <a:lnTo>
                  <a:pt x="1065" y="918"/>
                </a:lnTo>
                <a:lnTo>
                  <a:pt x="1065" y="914"/>
                </a:lnTo>
                <a:lnTo>
                  <a:pt x="1061" y="914"/>
                </a:lnTo>
                <a:lnTo>
                  <a:pt x="1057" y="914"/>
                </a:lnTo>
                <a:lnTo>
                  <a:pt x="1061" y="914"/>
                </a:lnTo>
                <a:lnTo>
                  <a:pt x="1061" y="918"/>
                </a:lnTo>
                <a:lnTo>
                  <a:pt x="1065" y="918"/>
                </a:lnTo>
                <a:lnTo>
                  <a:pt x="1069" y="918"/>
                </a:lnTo>
                <a:lnTo>
                  <a:pt x="1073" y="918"/>
                </a:lnTo>
                <a:lnTo>
                  <a:pt x="1077" y="922"/>
                </a:lnTo>
                <a:lnTo>
                  <a:pt x="1077" y="926"/>
                </a:lnTo>
                <a:lnTo>
                  <a:pt x="1077" y="930"/>
                </a:lnTo>
                <a:lnTo>
                  <a:pt x="1073" y="930"/>
                </a:lnTo>
                <a:lnTo>
                  <a:pt x="1073" y="934"/>
                </a:lnTo>
                <a:lnTo>
                  <a:pt x="1073" y="938"/>
                </a:lnTo>
                <a:lnTo>
                  <a:pt x="1069" y="938"/>
                </a:lnTo>
                <a:lnTo>
                  <a:pt x="1065" y="938"/>
                </a:lnTo>
                <a:lnTo>
                  <a:pt x="1065" y="942"/>
                </a:lnTo>
                <a:lnTo>
                  <a:pt x="1065" y="946"/>
                </a:lnTo>
                <a:lnTo>
                  <a:pt x="1061" y="946"/>
                </a:lnTo>
                <a:lnTo>
                  <a:pt x="1057" y="950"/>
                </a:lnTo>
                <a:lnTo>
                  <a:pt x="1053" y="954"/>
                </a:lnTo>
                <a:lnTo>
                  <a:pt x="1057" y="950"/>
                </a:lnTo>
                <a:lnTo>
                  <a:pt x="1061" y="950"/>
                </a:lnTo>
                <a:lnTo>
                  <a:pt x="1065" y="950"/>
                </a:lnTo>
                <a:lnTo>
                  <a:pt x="1065" y="946"/>
                </a:lnTo>
                <a:lnTo>
                  <a:pt x="1069" y="946"/>
                </a:lnTo>
                <a:lnTo>
                  <a:pt x="1069" y="942"/>
                </a:lnTo>
                <a:lnTo>
                  <a:pt x="1073" y="938"/>
                </a:lnTo>
                <a:lnTo>
                  <a:pt x="1073" y="934"/>
                </a:lnTo>
                <a:lnTo>
                  <a:pt x="1077" y="934"/>
                </a:lnTo>
                <a:lnTo>
                  <a:pt x="1081" y="930"/>
                </a:lnTo>
                <a:lnTo>
                  <a:pt x="1081" y="926"/>
                </a:lnTo>
                <a:lnTo>
                  <a:pt x="1085" y="926"/>
                </a:lnTo>
                <a:lnTo>
                  <a:pt x="1085" y="922"/>
                </a:lnTo>
                <a:lnTo>
                  <a:pt x="1089" y="922"/>
                </a:lnTo>
                <a:lnTo>
                  <a:pt x="1089" y="918"/>
                </a:lnTo>
                <a:lnTo>
                  <a:pt x="1093" y="918"/>
                </a:lnTo>
                <a:lnTo>
                  <a:pt x="1097" y="914"/>
                </a:lnTo>
                <a:lnTo>
                  <a:pt x="1101" y="914"/>
                </a:lnTo>
                <a:lnTo>
                  <a:pt x="1101" y="910"/>
                </a:lnTo>
                <a:lnTo>
                  <a:pt x="1105" y="910"/>
                </a:lnTo>
                <a:lnTo>
                  <a:pt x="1109" y="906"/>
                </a:lnTo>
                <a:lnTo>
                  <a:pt x="1113" y="906"/>
                </a:lnTo>
                <a:lnTo>
                  <a:pt x="1117" y="906"/>
                </a:lnTo>
                <a:lnTo>
                  <a:pt x="1117" y="902"/>
                </a:lnTo>
                <a:lnTo>
                  <a:pt x="1121" y="902"/>
                </a:lnTo>
                <a:lnTo>
                  <a:pt x="1125" y="902"/>
                </a:lnTo>
                <a:lnTo>
                  <a:pt x="1129" y="898"/>
                </a:lnTo>
                <a:lnTo>
                  <a:pt x="1133" y="898"/>
                </a:lnTo>
                <a:lnTo>
                  <a:pt x="1137" y="898"/>
                </a:lnTo>
                <a:lnTo>
                  <a:pt x="1141" y="898"/>
                </a:lnTo>
                <a:lnTo>
                  <a:pt x="1145" y="898"/>
                </a:lnTo>
                <a:lnTo>
                  <a:pt x="1148" y="898"/>
                </a:lnTo>
                <a:lnTo>
                  <a:pt x="1152" y="898"/>
                </a:lnTo>
                <a:lnTo>
                  <a:pt x="1156" y="902"/>
                </a:lnTo>
                <a:lnTo>
                  <a:pt x="1160" y="902"/>
                </a:lnTo>
                <a:lnTo>
                  <a:pt x="1160" y="906"/>
                </a:lnTo>
                <a:lnTo>
                  <a:pt x="1164" y="910"/>
                </a:lnTo>
                <a:lnTo>
                  <a:pt x="1160" y="906"/>
                </a:lnTo>
                <a:lnTo>
                  <a:pt x="1156" y="906"/>
                </a:lnTo>
                <a:lnTo>
                  <a:pt x="1160" y="906"/>
                </a:lnTo>
                <a:lnTo>
                  <a:pt x="1160" y="910"/>
                </a:lnTo>
                <a:lnTo>
                  <a:pt x="1164" y="910"/>
                </a:lnTo>
                <a:lnTo>
                  <a:pt x="1160" y="910"/>
                </a:lnTo>
                <a:lnTo>
                  <a:pt x="1160" y="914"/>
                </a:lnTo>
                <a:lnTo>
                  <a:pt x="1160" y="918"/>
                </a:lnTo>
                <a:lnTo>
                  <a:pt x="1156" y="918"/>
                </a:lnTo>
                <a:lnTo>
                  <a:pt x="1152" y="918"/>
                </a:lnTo>
                <a:lnTo>
                  <a:pt x="1152" y="922"/>
                </a:lnTo>
                <a:lnTo>
                  <a:pt x="1148" y="922"/>
                </a:lnTo>
                <a:lnTo>
                  <a:pt x="1148" y="926"/>
                </a:lnTo>
                <a:lnTo>
                  <a:pt x="1145" y="926"/>
                </a:lnTo>
                <a:lnTo>
                  <a:pt x="1141" y="926"/>
                </a:lnTo>
                <a:lnTo>
                  <a:pt x="1141" y="922"/>
                </a:lnTo>
                <a:lnTo>
                  <a:pt x="1137" y="922"/>
                </a:lnTo>
                <a:lnTo>
                  <a:pt x="1133" y="922"/>
                </a:lnTo>
                <a:lnTo>
                  <a:pt x="1129" y="922"/>
                </a:lnTo>
                <a:lnTo>
                  <a:pt x="1125" y="926"/>
                </a:lnTo>
                <a:lnTo>
                  <a:pt x="1121" y="926"/>
                </a:lnTo>
                <a:lnTo>
                  <a:pt x="1125" y="926"/>
                </a:lnTo>
                <a:lnTo>
                  <a:pt x="1129" y="922"/>
                </a:lnTo>
                <a:lnTo>
                  <a:pt x="1133" y="926"/>
                </a:lnTo>
                <a:lnTo>
                  <a:pt x="1137" y="926"/>
                </a:lnTo>
                <a:lnTo>
                  <a:pt x="1141" y="930"/>
                </a:lnTo>
                <a:lnTo>
                  <a:pt x="1141" y="934"/>
                </a:lnTo>
                <a:lnTo>
                  <a:pt x="1145" y="930"/>
                </a:lnTo>
                <a:lnTo>
                  <a:pt x="1148" y="930"/>
                </a:lnTo>
                <a:lnTo>
                  <a:pt x="1152" y="930"/>
                </a:lnTo>
                <a:lnTo>
                  <a:pt x="1156" y="930"/>
                </a:lnTo>
                <a:lnTo>
                  <a:pt x="1152" y="930"/>
                </a:lnTo>
                <a:lnTo>
                  <a:pt x="1152" y="934"/>
                </a:lnTo>
                <a:lnTo>
                  <a:pt x="1152" y="938"/>
                </a:lnTo>
                <a:lnTo>
                  <a:pt x="1148" y="942"/>
                </a:lnTo>
                <a:lnTo>
                  <a:pt x="1145" y="946"/>
                </a:lnTo>
                <a:lnTo>
                  <a:pt x="1148" y="946"/>
                </a:lnTo>
                <a:lnTo>
                  <a:pt x="1152" y="946"/>
                </a:lnTo>
                <a:lnTo>
                  <a:pt x="1152" y="950"/>
                </a:lnTo>
                <a:lnTo>
                  <a:pt x="1152" y="954"/>
                </a:lnTo>
                <a:lnTo>
                  <a:pt x="1156" y="958"/>
                </a:lnTo>
                <a:lnTo>
                  <a:pt x="1156" y="962"/>
                </a:lnTo>
                <a:lnTo>
                  <a:pt x="1160" y="962"/>
                </a:lnTo>
                <a:lnTo>
                  <a:pt x="1164" y="966"/>
                </a:lnTo>
                <a:lnTo>
                  <a:pt x="1168" y="966"/>
                </a:lnTo>
                <a:lnTo>
                  <a:pt x="1164" y="966"/>
                </a:lnTo>
                <a:lnTo>
                  <a:pt x="1164" y="970"/>
                </a:lnTo>
                <a:lnTo>
                  <a:pt x="1168" y="970"/>
                </a:lnTo>
                <a:lnTo>
                  <a:pt x="1168" y="974"/>
                </a:lnTo>
                <a:lnTo>
                  <a:pt x="1172" y="970"/>
                </a:lnTo>
                <a:lnTo>
                  <a:pt x="1172" y="974"/>
                </a:lnTo>
                <a:lnTo>
                  <a:pt x="1176" y="974"/>
                </a:lnTo>
                <a:lnTo>
                  <a:pt x="1180" y="974"/>
                </a:lnTo>
                <a:lnTo>
                  <a:pt x="1184" y="974"/>
                </a:lnTo>
                <a:lnTo>
                  <a:pt x="1188" y="974"/>
                </a:lnTo>
                <a:lnTo>
                  <a:pt x="1188" y="978"/>
                </a:lnTo>
                <a:lnTo>
                  <a:pt x="1192" y="974"/>
                </a:lnTo>
                <a:lnTo>
                  <a:pt x="1196" y="974"/>
                </a:lnTo>
                <a:lnTo>
                  <a:pt x="1196" y="970"/>
                </a:lnTo>
                <a:lnTo>
                  <a:pt x="1196" y="974"/>
                </a:lnTo>
                <a:lnTo>
                  <a:pt x="1200" y="978"/>
                </a:lnTo>
                <a:lnTo>
                  <a:pt x="1200" y="974"/>
                </a:lnTo>
                <a:lnTo>
                  <a:pt x="1204" y="974"/>
                </a:lnTo>
                <a:lnTo>
                  <a:pt x="1204" y="978"/>
                </a:lnTo>
                <a:lnTo>
                  <a:pt x="1208" y="978"/>
                </a:lnTo>
                <a:lnTo>
                  <a:pt x="1208" y="982"/>
                </a:lnTo>
                <a:lnTo>
                  <a:pt x="1204" y="982"/>
                </a:lnTo>
                <a:lnTo>
                  <a:pt x="1208" y="982"/>
                </a:lnTo>
                <a:lnTo>
                  <a:pt x="1212" y="982"/>
                </a:lnTo>
                <a:lnTo>
                  <a:pt x="1212" y="986"/>
                </a:lnTo>
                <a:lnTo>
                  <a:pt x="1208" y="986"/>
                </a:lnTo>
                <a:lnTo>
                  <a:pt x="1204" y="986"/>
                </a:lnTo>
                <a:lnTo>
                  <a:pt x="1200" y="986"/>
                </a:lnTo>
                <a:lnTo>
                  <a:pt x="1200" y="990"/>
                </a:lnTo>
                <a:lnTo>
                  <a:pt x="1196" y="990"/>
                </a:lnTo>
                <a:lnTo>
                  <a:pt x="1192" y="990"/>
                </a:lnTo>
                <a:lnTo>
                  <a:pt x="1188" y="994"/>
                </a:lnTo>
                <a:lnTo>
                  <a:pt x="1184" y="994"/>
                </a:lnTo>
                <a:lnTo>
                  <a:pt x="1180" y="998"/>
                </a:lnTo>
                <a:lnTo>
                  <a:pt x="1180" y="994"/>
                </a:lnTo>
                <a:lnTo>
                  <a:pt x="1180" y="998"/>
                </a:lnTo>
                <a:lnTo>
                  <a:pt x="1176" y="998"/>
                </a:lnTo>
                <a:lnTo>
                  <a:pt x="1172" y="998"/>
                </a:lnTo>
                <a:lnTo>
                  <a:pt x="1168" y="998"/>
                </a:lnTo>
                <a:lnTo>
                  <a:pt x="1172" y="998"/>
                </a:lnTo>
                <a:lnTo>
                  <a:pt x="1172" y="1002"/>
                </a:lnTo>
                <a:lnTo>
                  <a:pt x="1164" y="1002"/>
                </a:lnTo>
                <a:lnTo>
                  <a:pt x="1164" y="998"/>
                </a:lnTo>
                <a:lnTo>
                  <a:pt x="1164" y="1002"/>
                </a:lnTo>
                <a:lnTo>
                  <a:pt x="1164" y="998"/>
                </a:lnTo>
                <a:lnTo>
                  <a:pt x="1160" y="998"/>
                </a:lnTo>
                <a:lnTo>
                  <a:pt x="1160" y="1002"/>
                </a:lnTo>
                <a:lnTo>
                  <a:pt x="1160" y="1006"/>
                </a:lnTo>
                <a:lnTo>
                  <a:pt x="1156" y="1006"/>
                </a:lnTo>
                <a:lnTo>
                  <a:pt x="1156" y="1010"/>
                </a:lnTo>
                <a:lnTo>
                  <a:pt x="1152" y="1014"/>
                </a:lnTo>
                <a:lnTo>
                  <a:pt x="1148" y="1018"/>
                </a:lnTo>
                <a:lnTo>
                  <a:pt x="1145" y="1018"/>
                </a:lnTo>
                <a:lnTo>
                  <a:pt x="1145" y="1022"/>
                </a:lnTo>
                <a:lnTo>
                  <a:pt x="1141" y="1022"/>
                </a:lnTo>
                <a:lnTo>
                  <a:pt x="1137" y="1022"/>
                </a:lnTo>
                <a:lnTo>
                  <a:pt x="1137" y="1018"/>
                </a:lnTo>
                <a:lnTo>
                  <a:pt x="1137" y="1014"/>
                </a:lnTo>
                <a:lnTo>
                  <a:pt x="1137" y="1018"/>
                </a:lnTo>
                <a:lnTo>
                  <a:pt x="1133" y="1018"/>
                </a:lnTo>
                <a:lnTo>
                  <a:pt x="1133" y="1014"/>
                </a:lnTo>
                <a:lnTo>
                  <a:pt x="1133" y="1010"/>
                </a:lnTo>
                <a:lnTo>
                  <a:pt x="1133" y="1006"/>
                </a:lnTo>
                <a:lnTo>
                  <a:pt x="1133" y="1002"/>
                </a:lnTo>
                <a:lnTo>
                  <a:pt x="1137" y="1002"/>
                </a:lnTo>
                <a:lnTo>
                  <a:pt x="1137" y="998"/>
                </a:lnTo>
                <a:lnTo>
                  <a:pt x="1137" y="1002"/>
                </a:lnTo>
                <a:lnTo>
                  <a:pt x="1133" y="1002"/>
                </a:lnTo>
                <a:lnTo>
                  <a:pt x="1137" y="998"/>
                </a:lnTo>
                <a:lnTo>
                  <a:pt x="1141" y="998"/>
                </a:lnTo>
                <a:lnTo>
                  <a:pt x="1141" y="994"/>
                </a:lnTo>
                <a:lnTo>
                  <a:pt x="1141" y="998"/>
                </a:lnTo>
                <a:lnTo>
                  <a:pt x="1141" y="994"/>
                </a:lnTo>
                <a:lnTo>
                  <a:pt x="1145" y="990"/>
                </a:lnTo>
                <a:lnTo>
                  <a:pt x="1148" y="990"/>
                </a:lnTo>
                <a:lnTo>
                  <a:pt x="1152" y="990"/>
                </a:lnTo>
                <a:lnTo>
                  <a:pt x="1152" y="986"/>
                </a:lnTo>
                <a:lnTo>
                  <a:pt x="1156" y="986"/>
                </a:lnTo>
                <a:lnTo>
                  <a:pt x="1160" y="986"/>
                </a:lnTo>
                <a:lnTo>
                  <a:pt x="1160" y="982"/>
                </a:lnTo>
                <a:lnTo>
                  <a:pt x="1156" y="982"/>
                </a:lnTo>
                <a:lnTo>
                  <a:pt x="1160" y="982"/>
                </a:lnTo>
                <a:lnTo>
                  <a:pt x="1160" y="986"/>
                </a:lnTo>
                <a:lnTo>
                  <a:pt x="1160" y="990"/>
                </a:lnTo>
                <a:lnTo>
                  <a:pt x="1160" y="986"/>
                </a:lnTo>
                <a:lnTo>
                  <a:pt x="1164" y="990"/>
                </a:lnTo>
                <a:lnTo>
                  <a:pt x="1160" y="986"/>
                </a:lnTo>
                <a:lnTo>
                  <a:pt x="1164" y="986"/>
                </a:lnTo>
                <a:lnTo>
                  <a:pt x="1168" y="982"/>
                </a:lnTo>
                <a:lnTo>
                  <a:pt x="1172" y="982"/>
                </a:lnTo>
                <a:lnTo>
                  <a:pt x="1176" y="982"/>
                </a:lnTo>
                <a:lnTo>
                  <a:pt x="1168" y="982"/>
                </a:lnTo>
                <a:lnTo>
                  <a:pt x="1164" y="982"/>
                </a:lnTo>
                <a:lnTo>
                  <a:pt x="1160" y="982"/>
                </a:lnTo>
                <a:lnTo>
                  <a:pt x="1156" y="982"/>
                </a:lnTo>
                <a:lnTo>
                  <a:pt x="1152" y="982"/>
                </a:lnTo>
                <a:lnTo>
                  <a:pt x="1152" y="978"/>
                </a:lnTo>
                <a:lnTo>
                  <a:pt x="1156" y="978"/>
                </a:lnTo>
                <a:lnTo>
                  <a:pt x="1156" y="974"/>
                </a:lnTo>
                <a:lnTo>
                  <a:pt x="1160" y="974"/>
                </a:lnTo>
                <a:lnTo>
                  <a:pt x="1160" y="970"/>
                </a:lnTo>
                <a:lnTo>
                  <a:pt x="1160" y="974"/>
                </a:lnTo>
                <a:lnTo>
                  <a:pt x="1156" y="974"/>
                </a:lnTo>
                <a:lnTo>
                  <a:pt x="1156" y="970"/>
                </a:lnTo>
                <a:lnTo>
                  <a:pt x="1156" y="966"/>
                </a:lnTo>
                <a:lnTo>
                  <a:pt x="1152" y="966"/>
                </a:lnTo>
                <a:lnTo>
                  <a:pt x="1152" y="970"/>
                </a:lnTo>
                <a:lnTo>
                  <a:pt x="1156" y="970"/>
                </a:lnTo>
                <a:lnTo>
                  <a:pt x="1156" y="974"/>
                </a:lnTo>
                <a:lnTo>
                  <a:pt x="1152" y="978"/>
                </a:lnTo>
                <a:lnTo>
                  <a:pt x="1148" y="978"/>
                </a:lnTo>
                <a:lnTo>
                  <a:pt x="1145" y="982"/>
                </a:lnTo>
                <a:lnTo>
                  <a:pt x="1141" y="982"/>
                </a:lnTo>
                <a:lnTo>
                  <a:pt x="1137" y="986"/>
                </a:lnTo>
                <a:lnTo>
                  <a:pt x="1133" y="982"/>
                </a:lnTo>
                <a:lnTo>
                  <a:pt x="1137" y="982"/>
                </a:lnTo>
                <a:lnTo>
                  <a:pt x="1133" y="982"/>
                </a:lnTo>
                <a:lnTo>
                  <a:pt x="1133" y="986"/>
                </a:lnTo>
                <a:lnTo>
                  <a:pt x="1129" y="990"/>
                </a:lnTo>
                <a:lnTo>
                  <a:pt x="1129" y="986"/>
                </a:lnTo>
                <a:lnTo>
                  <a:pt x="1125" y="986"/>
                </a:lnTo>
                <a:lnTo>
                  <a:pt x="1125" y="990"/>
                </a:lnTo>
                <a:lnTo>
                  <a:pt x="1121" y="986"/>
                </a:lnTo>
                <a:lnTo>
                  <a:pt x="1117" y="986"/>
                </a:lnTo>
                <a:lnTo>
                  <a:pt x="1113" y="986"/>
                </a:lnTo>
                <a:lnTo>
                  <a:pt x="1113" y="982"/>
                </a:lnTo>
                <a:lnTo>
                  <a:pt x="1113" y="978"/>
                </a:lnTo>
                <a:lnTo>
                  <a:pt x="1109" y="978"/>
                </a:lnTo>
                <a:lnTo>
                  <a:pt x="1109" y="974"/>
                </a:lnTo>
                <a:lnTo>
                  <a:pt x="1109" y="970"/>
                </a:lnTo>
                <a:lnTo>
                  <a:pt x="1109" y="962"/>
                </a:lnTo>
                <a:lnTo>
                  <a:pt x="1109" y="950"/>
                </a:lnTo>
                <a:lnTo>
                  <a:pt x="1109" y="946"/>
                </a:lnTo>
                <a:lnTo>
                  <a:pt x="1105" y="946"/>
                </a:lnTo>
                <a:lnTo>
                  <a:pt x="1105" y="942"/>
                </a:lnTo>
                <a:lnTo>
                  <a:pt x="1101" y="938"/>
                </a:lnTo>
                <a:lnTo>
                  <a:pt x="1097" y="942"/>
                </a:lnTo>
                <a:lnTo>
                  <a:pt x="1093" y="942"/>
                </a:lnTo>
                <a:lnTo>
                  <a:pt x="1089" y="942"/>
                </a:lnTo>
                <a:lnTo>
                  <a:pt x="1089" y="938"/>
                </a:lnTo>
                <a:lnTo>
                  <a:pt x="1085" y="938"/>
                </a:lnTo>
                <a:lnTo>
                  <a:pt x="1085" y="942"/>
                </a:lnTo>
                <a:lnTo>
                  <a:pt x="1081" y="946"/>
                </a:lnTo>
                <a:lnTo>
                  <a:pt x="1077" y="946"/>
                </a:lnTo>
                <a:lnTo>
                  <a:pt x="1077" y="950"/>
                </a:lnTo>
                <a:lnTo>
                  <a:pt x="1073" y="954"/>
                </a:lnTo>
                <a:lnTo>
                  <a:pt x="1073" y="958"/>
                </a:lnTo>
                <a:lnTo>
                  <a:pt x="1073" y="962"/>
                </a:lnTo>
                <a:lnTo>
                  <a:pt x="1069" y="962"/>
                </a:lnTo>
                <a:lnTo>
                  <a:pt x="1069" y="966"/>
                </a:lnTo>
                <a:lnTo>
                  <a:pt x="1069" y="970"/>
                </a:lnTo>
                <a:lnTo>
                  <a:pt x="1069" y="974"/>
                </a:lnTo>
                <a:lnTo>
                  <a:pt x="1065" y="974"/>
                </a:lnTo>
                <a:lnTo>
                  <a:pt x="1065" y="978"/>
                </a:lnTo>
                <a:lnTo>
                  <a:pt x="1065" y="982"/>
                </a:lnTo>
                <a:lnTo>
                  <a:pt x="1061" y="986"/>
                </a:lnTo>
                <a:lnTo>
                  <a:pt x="1057" y="982"/>
                </a:lnTo>
                <a:lnTo>
                  <a:pt x="1057" y="986"/>
                </a:lnTo>
                <a:lnTo>
                  <a:pt x="1057" y="982"/>
                </a:lnTo>
                <a:lnTo>
                  <a:pt x="1053" y="982"/>
                </a:lnTo>
                <a:lnTo>
                  <a:pt x="1053" y="986"/>
                </a:lnTo>
                <a:lnTo>
                  <a:pt x="1053" y="990"/>
                </a:lnTo>
                <a:lnTo>
                  <a:pt x="1049" y="990"/>
                </a:lnTo>
                <a:lnTo>
                  <a:pt x="1045" y="990"/>
                </a:lnTo>
                <a:lnTo>
                  <a:pt x="1041" y="990"/>
                </a:lnTo>
                <a:lnTo>
                  <a:pt x="1037" y="990"/>
                </a:lnTo>
                <a:lnTo>
                  <a:pt x="1033" y="990"/>
                </a:lnTo>
                <a:lnTo>
                  <a:pt x="1029" y="990"/>
                </a:lnTo>
                <a:lnTo>
                  <a:pt x="1025" y="990"/>
                </a:lnTo>
                <a:lnTo>
                  <a:pt x="1021" y="990"/>
                </a:lnTo>
                <a:lnTo>
                  <a:pt x="1017" y="990"/>
                </a:lnTo>
                <a:lnTo>
                  <a:pt x="1009" y="990"/>
                </a:lnTo>
                <a:lnTo>
                  <a:pt x="1005" y="990"/>
                </a:lnTo>
                <a:lnTo>
                  <a:pt x="1001" y="990"/>
                </a:lnTo>
                <a:lnTo>
                  <a:pt x="997" y="990"/>
                </a:lnTo>
                <a:lnTo>
                  <a:pt x="997" y="994"/>
                </a:lnTo>
                <a:lnTo>
                  <a:pt x="993" y="994"/>
                </a:lnTo>
                <a:lnTo>
                  <a:pt x="989" y="998"/>
                </a:lnTo>
                <a:lnTo>
                  <a:pt x="989" y="1002"/>
                </a:lnTo>
                <a:lnTo>
                  <a:pt x="985" y="1002"/>
                </a:lnTo>
                <a:lnTo>
                  <a:pt x="985" y="1006"/>
                </a:lnTo>
                <a:lnTo>
                  <a:pt x="981" y="1006"/>
                </a:lnTo>
                <a:lnTo>
                  <a:pt x="977" y="1010"/>
                </a:lnTo>
                <a:lnTo>
                  <a:pt x="977" y="1014"/>
                </a:lnTo>
                <a:lnTo>
                  <a:pt x="973" y="1014"/>
                </a:lnTo>
                <a:lnTo>
                  <a:pt x="973" y="1018"/>
                </a:lnTo>
                <a:lnTo>
                  <a:pt x="969" y="1018"/>
                </a:lnTo>
                <a:lnTo>
                  <a:pt x="965" y="1018"/>
                </a:lnTo>
                <a:lnTo>
                  <a:pt x="961" y="1018"/>
                </a:lnTo>
                <a:lnTo>
                  <a:pt x="957" y="1018"/>
                </a:lnTo>
                <a:lnTo>
                  <a:pt x="953" y="1018"/>
                </a:lnTo>
                <a:lnTo>
                  <a:pt x="949" y="1018"/>
                </a:lnTo>
                <a:lnTo>
                  <a:pt x="941" y="1018"/>
                </a:lnTo>
                <a:lnTo>
                  <a:pt x="937" y="1022"/>
                </a:lnTo>
                <a:lnTo>
                  <a:pt x="937" y="1026"/>
                </a:lnTo>
                <a:lnTo>
                  <a:pt x="937" y="1030"/>
                </a:lnTo>
                <a:lnTo>
                  <a:pt x="937" y="1034"/>
                </a:lnTo>
                <a:lnTo>
                  <a:pt x="941" y="1034"/>
                </a:lnTo>
                <a:lnTo>
                  <a:pt x="937" y="1034"/>
                </a:lnTo>
                <a:lnTo>
                  <a:pt x="937" y="1038"/>
                </a:lnTo>
                <a:lnTo>
                  <a:pt x="933" y="1038"/>
                </a:lnTo>
                <a:lnTo>
                  <a:pt x="929" y="1042"/>
                </a:lnTo>
                <a:lnTo>
                  <a:pt x="925" y="1042"/>
                </a:lnTo>
                <a:lnTo>
                  <a:pt x="921" y="1045"/>
                </a:lnTo>
                <a:lnTo>
                  <a:pt x="913" y="1045"/>
                </a:lnTo>
                <a:lnTo>
                  <a:pt x="909" y="1049"/>
                </a:lnTo>
                <a:lnTo>
                  <a:pt x="905" y="1049"/>
                </a:lnTo>
                <a:lnTo>
                  <a:pt x="901" y="1049"/>
                </a:lnTo>
                <a:lnTo>
                  <a:pt x="897" y="1053"/>
                </a:lnTo>
                <a:lnTo>
                  <a:pt x="893" y="1053"/>
                </a:lnTo>
                <a:lnTo>
                  <a:pt x="889" y="1057"/>
                </a:lnTo>
                <a:lnTo>
                  <a:pt x="885" y="1061"/>
                </a:lnTo>
                <a:lnTo>
                  <a:pt x="881" y="1061"/>
                </a:lnTo>
                <a:lnTo>
                  <a:pt x="877" y="1057"/>
                </a:lnTo>
                <a:lnTo>
                  <a:pt x="877" y="1053"/>
                </a:lnTo>
                <a:lnTo>
                  <a:pt x="873" y="1053"/>
                </a:lnTo>
                <a:lnTo>
                  <a:pt x="877" y="1049"/>
                </a:lnTo>
                <a:lnTo>
                  <a:pt x="877" y="1045"/>
                </a:lnTo>
                <a:lnTo>
                  <a:pt x="881" y="1045"/>
                </a:lnTo>
                <a:lnTo>
                  <a:pt x="881" y="1042"/>
                </a:lnTo>
                <a:lnTo>
                  <a:pt x="885" y="1042"/>
                </a:lnTo>
                <a:lnTo>
                  <a:pt x="885" y="1038"/>
                </a:lnTo>
                <a:lnTo>
                  <a:pt x="885" y="1034"/>
                </a:lnTo>
                <a:lnTo>
                  <a:pt x="885" y="1030"/>
                </a:lnTo>
                <a:lnTo>
                  <a:pt x="889" y="1030"/>
                </a:lnTo>
                <a:lnTo>
                  <a:pt x="889" y="1026"/>
                </a:lnTo>
                <a:lnTo>
                  <a:pt x="889" y="1022"/>
                </a:lnTo>
                <a:lnTo>
                  <a:pt x="889" y="1014"/>
                </a:lnTo>
                <a:lnTo>
                  <a:pt x="889" y="1002"/>
                </a:lnTo>
                <a:lnTo>
                  <a:pt x="885" y="994"/>
                </a:lnTo>
                <a:lnTo>
                  <a:pt x="885" y="982"/>
                </a:lnTo>
                <a:lnTo>
                  <a:pt x="881" y="982"/>
                </a:lnTo>
                <a:lnTo>
                  <a:pt x="877" y="978"/>
                </a:lnTo>
                <a:lnTo>
                  <a:pt x="873" y="974"/>
                </a:lnTo>
                <a:lnTo>
                  <a:pt x="869" y="974"/>
                </a:lnTo>
                <a:lnTo>
                  <a:pt x="869" y="970"/>
                </a:lnTo>
                <a:lnTo>
                  <a:pt x="869" y="966"/>
                </a:lnTo>
                <a:lnTo>
                  <a:pt x="865" y="966"/>
                </a:lnTo>
                <a:lnTo>
                  <a:pt x="861" y="966"/>
                </a:lnTo>
                <a:lnTo>
                  <a:pt x="861" y="962"/>
                </a:lnTo>
                <a:lnTo>
                  <a:pt x="861" y="958"/>
                </a:lnTo>
                <a:lnTo>
                  <a:pt x="857" y="958"/>
                </a:lnTo>
                <a:lnTo>
                  <a:pt x="853" y="958"/>
                </a:lnTo>
                <a:lnTo>
                  <a:pt x="849" y="954"/>
                </a:lnTo>
                <a:lnTo>
                  <a:pt x="849" y="950"/>
                </a:lnTo>
                <a:lnTo>
                  <a:pt x="841" y="946"/>
                </a:lnTo>
                <a:lnTo>
                  <a:pt x="841" y="942"/>
                </a:lnTo>
                <a:lnTo>
                  <a:pt x="837" y="942"/>
                </a:lnTo>
                <a:lnTo>
                  <a:pt x="833" y="942"/>
                </a:lnTo>
                <a:lnTo>
                  <a:pt x="833" y="938"/>
                </a:lnTo>
                <a:lnTo>
                  <a:pt x="829" y="938"/>
                </a:lnTo>
                <a:lnTo>
                  <a:pt x="825" y="934"/>
                </a:lnTo>
                <a:lnTo>
                  <a:pt x="821" y="934"/>
                </a:lnTo>
                <a:lnTo>
                  <a:pt x="817" y="930"/>
                </a:lnTo>
                <a:lnTo>
                  <a:pt x="813" y="930"/>
                </a:lnTo>
                <a:lnTo>
                  <a:pt x="813" y="926"/>
                </a:lnTo>
                <a:lnTo>
                  <a:pt x="809" y="926"/>
                </a:lnTo>
                <a:lnTo>
                  <a:pt x="797" y="918"/>
                </a:lnTo>
                <a:lnTo>
                  <a:pt x="794" y="918"/>
                </a:lnTo>
                <a:lnTo>
                  <a:pt x="790" y="918"/>
                </a:lnTo>
                <a:lnTo>
                  <a:pt x="786" y="922"/>
                </a:lnTo>
                <a:lnTo>
                  <a:pt x="782" y="926"/>
                </a:lnTo>
                <a:lnTo>
                  <a:pt x="778" y="926"/>
                </a:lnTo>
                <a:lnTo>
                  <a:pt x="774" y="926"/>
                </a:lnTo>
                <a:lnTo>
                  <a:pt x="770" y="926"/>
                </a:lnTo>
                <a:lnTo>
                  <a:pt x="770" y="922"/>
                </a:lnTo>
                <a:lnTo>
                  <a:pt x="766" y="922"/>
                </a:lnTo>
                <a:lnTo>
                  <a:pt x="762" y="922"/>
                </a:lnTo>
                <a:lnTo>
                  <a:pt x="758" y="922"/>
                </a:lnTo>
                <a:lnTo>
                  <a:pt x="758" y="918"/>
                </a:lnTo>
                <a:lnTo>
                  <a:pt x="758" y="922"/>
                </a:lnTo>
                <a:lnTo>
                  <a:pt x="754" y="922"/>
                </a:lnTo>
                <a:lnTo>
                  <a:pt x="750" y="922"/>
                </a:lnTo>
                <a:lnTo>
                  <a:pt x="750" y="926"/>
                </a:lnTo>
                <a:lnTo>
                  <a:pt x="750" y="922"/>
                </a:lnTo>
                <a:lnTo>
                  <a:pt x="746" y="922"/>
                </a:lnTo>
                <a:lnTo>
                  <a:pt x="742" y="922"/>
                </a:lnTo>
                <a:lnTo>
                  <a:pt x="742" y="918"/>
                </a:lnTo>
                <a:lnTo>
                  <a:pt x="738" y="918"/>
                </a:lnTo>
                <a:lnTo>
                  <a:pt x="738" y="922"/>
                </a:lnTo>
                <a:lnTo>
                  <a:pt x="734" y="918"/>
                </a:lnTo>
                <a:lnTo>
                  <a:pt x="734" y="914"/>
                </a:lnTo>
                <a:lnTo>
                  <a:pt x="730" y="914"/>
                </a:lnTo>
                <a:lnTo>
                  <a:pt x="726" y="910"/>
                </a:lnTo>
                <a:lnTo>
                  <a:pt x="722" y="910"/>
                </a:lnTo>
                <a:lnTo>
                  <a:pt x="718" y="914"/>
                </a:lnTo>
                <a:lnTo>
                  <a:pt x="714" y="914"/>
                </a:lnTo>
                <a:lnTo>
                  <a:pt x="714" y="910"/>
                </a:lnTo>
                <a:lnTo>
                  <a:pt x="710" y="910"/>
                </a:lnTo>
                <a:lnTo>
                  <a:pt x="706" y="910"/>
                </a:lnTo>
                <a:lnTo>
                  <a:pt x="702" y="910"/>
                </a:lnTo>
                <a:lnTo>
                  <a:pt x="702" y="906"/>
                </a:lnTo>
                <a:lnTo>
                  <a:pt x="702" y="902"/>
                </a:lnTo>
                <a:lnTo>
                  <a:pt x="698" y="902"/>
                </a:lnTo>
                <a:lnTo>
                  <a:pt x="698" y="898"/>
                </a:lnTo>
                <a:lnTo>
                  <a:pt x="698" y="894"/>
                </a:lnTo>
                <a:lnTo>
                  <a:pt x="694" y="894"/>
                </a:lnTo>
                <a:lnTo>
                  <a:pt x="694" y="898"/>
                </a:lnTo>
                <a:lnTo>
                  <a:pt x="694" y="902"/>
                </a:lnTo>
                <a:lnTo>
                  <a:pt x="690" y="902"/>
                </a:lnTo>
                <a:lnTo>
                  <a:pt x="662" y="902"/>
                </a:lnTo>
                <a:lnTo>
                  <a:pt x="658" y="902"/>
                </a:lnTo>
                <a:lnTo>
                  <a:pt x="654" y="902"/>
                </a:lnTo>
                <a:lnTo>
                  <a:pt x="650" y="902"/>
                </a:lnTo>
                <a:lnTo>
                  <a:pt x="646" y="902"/>
                </a:lnTo>
                <a:lnTo>
                  <a:pt x="642" y="902"/>
                </a:lnTo>
                <a:lnTo>
                  <a:pt x="638" y="902"/>
                </a:lnTo>
                <a:lnTo>
                  <a:pt x="630" y="902"/>
                </a:lnTo>
                <a:lnTo>
                  <a:pt x="622" y="902"/>
                </a:lnTo>
                <a:lnTo>
                  <a:pt x="614" y="902"/>
                </a:lnTo>
                <a:lnTo>
                  <a:pt x="602" y="902"/>
                </a:lnTo>
                <a:lnTo>
                  <a:pt x="598" y="902"/>
                </a:lnTo>
                <a:lnTo>
                  <a:pt x="586" y="902"/>
                </a:lnTo>
                <a:lnTo>
                  <a:pt x="582" y="902"/>
                </a:lnTo>
                <a:lnTo>
                  <a:pt x="578" y="902"/>
                </a:lnTo>
                <a:lnTo>
                  <a:pt x="574" y="902"/>
                </a:lnTo>
                <a:lnTo>
                  <a:pt x="570" y="902"/>
                </a:lnTo>
                <a:lnTo>
                  <a:pt x="566" y="902"/>
                </a:lnTo>
                <a:lnTo>
                  <a:pt x="562" y="902"/>
                </a:lnTo>
                <a:lnTo>
                  <a:pt x="558" y="902"/>
                </a:lnTo>
                <a:lnTo>
                  <a:pt x="554" y="902"/>
                </a:lnTo>
                <a:lnTo>
                  <a:pt x="546" y="902"/>
                </a:lnTo>
                <a:lnTo>
                  <a:pt x="542" y="902"/>
                </a:lnTo>
                <a:lnTo>
                  <a:pt x="534" y="902"/>
                </a:lnTo>
                <a:lnTo>
                  <a:pt x="530" y="902"/>
                </a:lnTo>
                <a:lnTo>
                  <a:pt x="526" y="902"/>
                </a:lnTo>
                <a:lnTo>
                  <a:pt x="522" y="902"/>
                </a:lnTo>
                <a:lnTo>
                  <a:pt x="518" y="902"/>
                </a:lnTo>
                <a:lnTo>
                  <a:pt x="510" y="902"/>
                </a:lnTo>
                <a:lnTo>
                  <a:pt x="506" y="902"/>
                </a:lnTo>
                <a:lnTo>
                  <a:pt x="502" y="902"/>
                </a:lnTo>
                <a:lnTo>
                  <a:pt x="498" y="902"/>
                </a:lnTo>
                <a:lnTo>
                  <a:pt x="494" y="902"/>
                </a:lnTo>
                <a:lnTo>
                  <a:pt x="490" y="902"/>
                </a:lnTo>
                <a:lnTo>
                  <a:pt x="486" y="902"/>
                </a:lnTo>
                <a:lnTo>
                  <a:pt x="478" y="902"/>
                </a:lnTo>
                <a:lnTo>
                  <a:pt x="474" y="902"/>
                </a:lnTo>
                <a:lnTo>
                  <a:pt x="470" y="902"/>
                </a:lnTo>
                <a:lnTo>
                  <a:pt x="466" y="902"/>
                </a:lnTo>
                <a:lnTo>
                  <a:pt x="462" y="902"/>
                </a:lnTo>
                <a:lnTo>
                  <a:pt x="458" y="902"/>
                </a:lnTo>
                <a:lnTo>
                  <a:pt x="446" y="902"/>
                </a:lnTo>
                <a:lnTo>
                  <a:pt x="442" y="902"/>
                </a:lnTo>
                <a:lnTo>
                  <a:pt x="439" y="902"/>
                </a:lnTo>
                <a:lnTo>
                  <a:pt x="435" y="902"/>
                </a:lnTo>
                <a:lnTo>
                  <a:pt x="431" y="902"/>
                </a:lnTo>
                <a:lnTo>
                  <a:pt x="423" y="902"/>
                </a:lnTo>
                <a:lnTo>
                  <a:pt x="419" y="902"/>
                </a:lnTo>
                <a:lnTo>
                  <a:pt x="415" y="902"/>
                </a:lnTo>
                <a:lnTo>
                  <a:pt x="407" y="902"/>
                </a:lnTo>
                <a:lnTo>
                  <a:pt x="403" y="902"/>
                </a:lnTo>
                <a:lnTo>
                  <a:pt x="399" y="902"/>
                </a:lnTo>
                <a:lnTo>
                  <a:pt x="395" y="902"/>
                </a:lnTo>
                <a:lnTo>
                  <a:pt x="391" y="902"/>
                </a:lnTo>
                <a:lnTo>
                  <a:pt x="387" y="902"/>
                </a:lnTo>
                <a:lnTo>
                  <a:pt x="383" y="902"/>
                </a:lnTo>
                <a:lnTo>
                  <a:pt x="379" y="902"/>
                </a:lnTo>
                <a:lnTo>
                  <a:pt x="363" y="902"/>
                </a:lnTo>
                <a:lnTo>
                  <a:pt x="359" y="902"/>
                </a:lnTo>
                <a:lnTo>
                  <a:pt x="355" y="902"/>
                </a:lnTo>
                <a:lnTo>
                  <a:pt x="351" y="902"/>
                </a:lnTo>
                <a:lnTo>
                  <a:pt x="347" y="902"/>
                </a:lnTo>
                <a:lnTo>
                  <a:pt x="343" y="902"/>
                </a:lnTo>
                <a:lnTo>
                  <a:pt x="335" y="902"/>
                </a:lnTo>
                <a:lnTo>
                  <a:pt x="331" y="902"/>
                </a:lnTo>
                <a:lnTo>
                  <a:pt x="327" y="902"/>
                </a:lnTo>
                <a:lnTo>
                  <a:pt x="319" y="902"/>
                </a:lnTo>
                <a:lnTo>
                  <a:pt x="315" y="902"/>
                </a:lnTo>
                <a:lnTo>
                  <a:pt x="311" y="902"/>
                </a:lnTo>
                <a:lnTo>
                  <a:pt x="303" y="902"/>
                </a:lnTo>
                <a:lnTo>
                  <a:pt x="287" y="902"/>
                </a:lnTo>
                <a:lnTo>
                  <a:pt x="283" y="902"/>
                </a:lnTo>
                <a:lnTo>
                  <a:pt x="279" y="902"/>
                </a:lnTo>
                <a:lnTo>
                  <a:pt x="275" y="902"/>
                </a:lnTo>
                <a:lnTo>
                  <a:pt x="271" y="902"/>
                </a:lnTo>
                <a:lnTo>
                  <a:pt x="267" y="902"/>
                </a:lnTo>
                <a:lnTo>
                  <a:pt x="267" y="898"/>
                </a:lnTo>
                <a:lnTo>
                  <a:pt x="271" y="898"/>
                </a:lnTo>
                <a:lnTo>
                  <a:pt x="275" y="898"/>
                </a:lnTo>
                <a:lnTo>
                  <a:pt x="275" y="894"/>
                </a:lnTo>
                <a:lnTo>
                  <a:pt x="271" y="894"/>
                </a:lnTo>
                <a:lnTo>
                  <a:pt x="271" y="898"/>
                </a:lnTo>
                <a:lnTo>
                  <a:pt x="267" y="894"/>
                </a:lnTo>
                <a:lnTo>
                  <a:pt x="267" y="890"/>
                </a:lnTo>
                <a:lnTo>
                  <a:pt x="271" y="886"/>
                </a:lnTo>
                <a:lnTo>
                  <a:pt x="267" y="890"/>
                </a:lnTo>
                <a:lnTo>
                  <a:pt x="263" y="890"/>
                </a:lnTo>
                <a:lnTo>
                  <a:pt x="263" y="894"/>
                </a:lnTo>
                <a:lnTo>
                  <a:pt x="259" y="894"/>
                </a:lnTo>
                <a:lnTo>
                  <a:pt x="259" y="890"/>
                </a:lnTo>
                <a:lnTo>
                  <a:pt x="255" y="890"/>
                </a:lnTo>
                <a:lnTo>
                  <a:pt x="255" y="886"/>
                </a:lnTo>
                <a:lnTo>
                  <a:pt x="259" y="886"/>
                </a:lnTo>
                <a:lnTo>
                  <a:pt x="259" y="890"/>
                </a:lnTo>
                <a:lnTo>
                  <a:pt x="263" y="890"/>
                </a:lnTo>
                <a:lnTo>
                  <a:pt x="263" y="886"/>
                </a:lnTo>
                <a:lnTo>
                  <a:pt x="263" y="890"/>
                </a:lnTo>
                <a:lnTo>
                  <a:pt x="259" y="890"/>
                </a:lnTo>
                <a:lnTo>
                  <a:pt x="259" y="886"/>
                </a:lnTo>
                <a:lnTo>
                  <a:pt x="259" y="882"/>
                </a:lnTo>
                <a:lnTo>
                  <a:pt x="259" y="878"/>
                </a:lnTo>
                <a:lnTo>
                  <a:pt x="255" y="878"/>
                </a:lnTo>
                <a:lnTo>
                  <a:pt x="259" y="878"/>
                </a:lnTo>
                <a:lnTo>
                  <a:pt x="259" y="882"/>
                </a:lnTo>
                <a:lnTo>
                  <a:pt x="255" y="882"/>
                </a:lnTo>
                <a:lnTo>
                  <a:pt x="259" y="882"/>
                </a:lnTo>
                <a:lnTo>
                  <a:pt x="259" y="886"/>
                </a:lnTo>
                <a:lnTo>
                  <a:pt x="255" y="886"/>
                </a:lnTo>
                <a:lnTo>
                  <a:pt x="255" y="882"/>
                </a:lnTo>
                <a:lnTo>
                  <a:pt x="255" y="886"/>
                </a:lnTo>
                <a:lnTo>
                  <a:pt x="251" y="886"/>
                </a:lnTo>
                <a:lnTo>
                  <a:pt x="247" y="886"/>
                </a:lnTo>
                <a:lnTo>
                  <a:pt x="247" y="882"/>
                </a:lnTo>
                <a:lnTo>
                  <a:pt x="243" y="882"/>
                </a:lnTo>
                <a:lnTo>
                  <a:pt x="243" y="878"/>
                </a:lnTo>
                <a:lnTo>
                  <a:pt x="247" y="882"/>
                </a:lnTo>
                <a:lnTo>
                  <a:pt x="247" y="878"/>
                </a:lnTo>
                <a:lnTo>
                  <a:pt x="247" y="874"/>
                </a:lnTo>
                <a:lnTo>
                  <a:pt x="247" y="870"/>
                </a:lnTo>
                <a:lnTo>
                  <a:pt x="247" y="874"/>
                </a:lnTo>
                <a:lnTo>
                  <a:pt x="247" y="870"/>
                </a:lnTo>
                <a:lnTo>
                  <a:pt x="251" y="870"/>
                </a:lnTo>
                <a:lnTo>
                  <a:pt x="247" y="870"/>
                </a:lnTo>
                <a:lnTo>
                  <a:pt x="247" y="874"/>
                </a:lnTo>
                <a:lnTo>
                  <a:pt x="243" y="874"/>
                </a:lnTo>
                <a:lnTo>
                  <a:pt x="239" y="874"/>
                </a:lnTo>
                <a:lnTo>
                  <a:pt x="239" y="870"/>
                </a:lnTo>
                <a:lnTo>
                  <a:pt x="243" y="870"/>
                </a:lnTo>
                <a:lnTo>
                  <a:pt x="243" y="866"/>
                </a:lnTo>
                <a:lnTo>
                  <a:pt x="243" y="862"/>
                </a:lnTo>
                <a:lnTo>
                  <a:pt x="243" y="866"/>
                </a:lnTo>
                <a:lnTo>
                  <a:pt x="243" y="870"/>
                </a:lnTo>
                <a:lnTo>
                  <a:pt x="239" y="870"/>
                </a:lnTo>
                <a:lnTo>
                  <a:pt x="235" y="870"/>
                </a:lnTo>
                <a:lnTo>
                  <a:pt x="235" y="866"/>
                </a:lnTo>
                <a:lnTo>
                  <a:pt x="231" y="866"/>
                </a:lnTo>
                <a:lnTo>
                  <a:pt x="231" y="870"/>
                </a:lnTo>
                <a:lnTo>
                  <a:pt x="227" y="870"/>
                </a:lnTo>
                <a:lnTo>
                  <a:pt x="223" y="870"/>
                </a:lnTo>
                <a:lnTo>
                  <a:pt x="223" y="866"/>
                </a:lnTo>
                <a:lnTo>
                  <a:pt x="227" y="866"/>
                </a:lnTo>
                <a:lnTo>
                  <a:pt x="231" y="866"/>
                </a:lnTo>
                <a:lnTo>
                  <a:pt x="235" y="862"/>
                </a:lnTo>
                <a:lnTo>
                  <a:pt x="235" y="858"/>
                </a:lnTo>
                <a:lnTo>
                  <a:pt x="231" y="858"/>
                </a:lnTo>
                <a:lnTo>
                  <a:pt x="231" y="862"/>
                </a:lnTo>
                <a:lnTo>
                  <a:pt x="231" y="866"/>
                </a:lnTo>
                <a:lnTo>
                  <a:pt x="227" y="866"/>
                </a:lnTo>
                <a:lnTo>
                  <a:pt x="223" y="866"/>
                </a:lnTo>
                <a:lnTo>
                  <a:pt x="223" y="862"/>
                </a:lnTo>
                <a:lnTo>
                  <a:pt x="219" y="862"/>
                </a:lnTo>
                <a:lnTo>
                  <a:pt x="223" y="862"/>
                </a:lnTo>
                <a:lnTo>
                  <a:pt x="223" y="858"/>
                </a:lnTo>
                <a:lnTo>
                  <a:pt x="223" y="862"/>
                </a:lnTo>
                <a:lnTo>
                  <a:pt x="219" y="858"/>
                </a:lnTo>
                <a:lnTo>
                  <a:pt x="219" y="862"/>
                </a:lnTo>
                <a:lnTo>
                  <a:pt x="215" y="862"/>
                </a:lnTo>
                <a:lnTo>
                  <a:pt x="211" y="862"/>
                </a:lnTo>
                <a:lnTo>
                  <a:pt x="207" y="862"/>
                </a:lnTo>
                <a:lnTo>
                  <a:pt x="211" y="862"/>
                </a:lnTo>
                <a:lnTo>
                  <a:pt x="207" y="862"/>
                </a:lnTo>
                <a:lnTo>
                  <a:pt x="203" y="858"/>
                </a:lnTo>
                <a:lnTo>
                  <a:pt x="207" y="858"/>
                </a:lnTo>
                <a:lnTo>
                  <a:pt x="211" y="858"/>
                </a:lnTo>
                <a:lnTo>
                  <a:pt x="215" y="858"/>
                </a:lnTo>
                <a:lnTo>
                  <a:pt x="215" y="854"/>
                </a:lnTo>
                <a:lnTo>
                  <a:pt x="215" y="858"/>
                </a:lnTo>
                <a:lnTo>
                  <a:pt x="211" y="858"/>
                </a:lnTo>
                <a:lnTo>
                  <a:pt x="207" y="858"/>
                </a:lnTo>
                <a:lnTo>
                  <a:pt x="203" y="854"/>
                </a:lnTo>
                <a:lnTo>
                  <a:pt x="203" y="858"/>
                </a:lnTo>
                <a:lnTo>
                  <a:pt x="199" y="854"/>
                </a:lnTo>
                <a:lnTo>
                  <a:pt x="203" y="850"/>
                </a:lnTo>
                <a:lnTo>
                  <a:pt x="207" y="854"/>
                </a:lnTo>
                <a:lnTo>
                  <a:pt x="207" y="850"/>
                </a:lnTo>
                <a:lnTo>
                  <a:pt x="211" y="850"/>
                </a:lnTo>
                <a:lnTo>
                  <a:pt x="207" y="850"/>
                </a:lnTo>
                <a:lnTo>
                  <a:pt x="203" y="850"/>
                </a:lnTo>
                <a:lnTo>
                  <a:pt x="199" y="850"/>
                </a:lnTo>
                <a:lnTo>
                  <a:pt x="203" y="850"/>
                </a:lnTo>
                <a:lnTo>
                  <a:pt x="203" y="846"/>
                </a:lnTo>
                <a:lnTo>
                  <a:pt x="207" y="842"/>
                </a:lnTo>
                <a:lnTo>
                  <a:pt x="211" y="842"/>
                </a:lnTo>
                <a:lnTo>
                  <a:pt x="215" y="846"/>
                </a:lnTo>
                <a:lnTo>
                  <a:pt x="215" y="842"/>
                </a:lnTo>
                <a:lnTo>
                  <a:pt x="219" y="842"/>
                </a:lnTo>
                <a:lnTo>
                  <a:pt x="215" y="842"/>
                </a:lnTo>
                <a:lnTo>
                  <a:pt x="211" y="842"/>
                </a:lnTo>
                <a:lnTo>
                  <a:pt x="207" y="842"/>
                </a:lnTo>
                <a:lnTo>
                  <a:pt x="203" y="842"/>
                </a:lnTo>
                <a:lnTo>
                  <a:pt x="207" y="842"/>
                </a:lnTo>
                <a:lnTo>
                  <a:pt x="207" y="838"/>
                </a:lnTo>
                <a:lnTo>
                  <a:pt x="203" y="842"/>
                </a:lnTo>
                <a:lnTo>
                  <a:pt x="203" y="846"/>
                </a:lnTo>
                <a:lnTo>
                  <a:pt x="203" y="850"/>
                </a:lnTo>
                <a:lnTo>
                  <a:pt x="199" y="850"/>
                </a:lnTo>
                <a:lnTo>
                  <a:pt x="199" y="846"/>
                </a:lnTo>
                <a:lnTo>
                  <a:pt x="199" y="842"/>
                </a:lnTo>
                <a:lnTo>
                  <a:pt x="199" y="838"/>
                </a:lnTo>
                <a:lnTo>
                  <a:pt x="203" y="838"/>
                </a:lnTo>
                <a:lnTo>
                  <a:pt x="203" y="834"/>
                </a:lnTo>
                <a:lnTo>
                  <a:pt x="203" y="830"/>
                </a:lnTo>
                <a:lnTo>
                  <a:pt x="207" y="830"/>
                </a:lnTo>
                <a:lnTo>
                  <a:pt x="211" y="830"/>
                </a:lnTo>
                <a:lnTo>
                  <a:pt x="215" y="834"/>
                </a:lnTo>
                <a:lnTo>
                  <a:pt x="215" y="838"/>
                </a:lnTo>
                <a:lnTo>
                  <a:pt x="215" y="834"/>
                </a:lnTo>
                <a:lnTo>
                  <a:pt x="215" y="830"/>
                </a:lnTo>
                <a:lnTo>
                  <a:pt x="211" y="830"/>
                </a:lnTo>
                <a:lnTo>
                  <a:pt x="215" y="826"/>
                </a:lnTo>
                <a:lnTo>
                  <a:pt x="211" y="826"/>
                </a:lnTo>
                <a:lnTo>
                  <a:pt x="211" y="830"/>
                </a:lnTo>
                <a:lnTo>
                  <a:pt x="207" y="826"/>
                </a:lnTo>
                <a:lnTo>
                  <a:pt x="207" y="822"/>
                </a:lnTo>
                <a:lnTo>
                  <a:pt x="211" y="822"/>
                </a:lnTo>
                <a:lnTo>
                  <a:pt x="211" y="818"/>
                </a:lnTo>
                <a:lnTo>
                  <a:pt x="211" y="822"/>
                </a:lnTo>
                <a:lnTo>
                  <a:pt x="207" y="822"/>
                </a:lnTo>
                <a:lnTo>
                  <a:pt x="207" y="826"/>
                </a:lnTo>
                <a:lnTo>
                  <a:pt x="203" y="826"/>
                </a:lnTo>
                <a:lnTo>
                  <a:pt x="203" y="830"/>
                </a:lnTo>
                <a:lnTo>
                  <a:pt x="199" y="830"/>
                </a:lnTo>
                <a:lnTo>
                  <a:pt x="199" y="826"/>
                </a:lnTo>
                <a:lnTo>
                  <a:pt x="195" y="830"/>
                </a:lnTo>
                <a:lnTo>
                  <a:pt x="195" y="826"/>
                </a:lnTo>
                <a:lnTo>
                  <a:pt x="199" y="822"/>
                </a:lnTo>
                <a:lnTo>
                  <a:pt x="195" y="822"/>
                </a:lnTo>
                <a:lnTo>
                  <a:pt x="195" y="826"/>
                </a:lnTo>
                <a:lnTo>
                  <a:pt x="191" y="830"/>
                </a:lnTo>
                <a:lnTo>
                  <a:pt x="191" y="826"/>
                </a:lnTo>
                <a:lnTo>
                  <a:pt x="191" y="822"/>
                </a:lnTo>
                <a:lnTo>
                  <a:pt x="195" y="822"/>
                </a:lnTo>
                <a:lnTo>
                  <a:pt x="195" y="818"/>
                </a:lnTo>
                <a:lnTo>
                  <a:pt x="195" y="814"/>
                </a:lnTo>
                <a:lnTo>
                  <a:pt x="195" y="818"/>
                </a:lnTo>
                <a:lnTo>
                  <a:pt x="191" y="818"/>
                </a:lnTo>
                <a:lnTo>
                  <a:pt x="187" y="814"/>
                </a:lnTo>
                <a:lnTo>
                  <a:pt x="187" y="810"/>
                </a:lnTo>
                <a:lnTo>
                  <a:pt x="183" y="806"/>
                </a:lnTo>
                <a:lnTo>
                  <a:pt x="183" y="802"/>
                </a:lnTo>
                <a:lnTo>
                  <a:pt x="187" y="802"/>
                </a:lnTo>
                <a:lnTo>
                  <a:pt x="187" y="806"/>
                </a:lnTo>
                <a:lnTo>
                  <a:pt x="191" y="802"/>
                </a:lnTo>
                <a:lnTo>
                  <a:pt x="195" y="802"/>
                </a:lnTo>
                <a:lnTo>
                  <a:pt x="195" y="806"/>
                </a:lnTo>
                <a:lnTo>
                  <a:pt x="199" y="806"/>
                </a:lnTo>
                <a:lnTo>
                  <a:pt x="195" y="806"/>
                </a:lnTo>
                <a:lnTo>
                  <a:pt x="195" y="802"/>
                </a:lnTo>
                <a:lnTo>
                  <a:pt x="191" y="802"/>
                </a:lnTo>
                <a:lnTo>
                  <a:pt x="187" y="802"/>
                </a:lnTo>
                <a:lnTo>
                  <a:pt x="183" y="798"/>
                </a:lnTo>
                <a:lnTo>
                  <a:pt x="183" y="794"/>
                </a:lnTo>
                <a:lnTo>
                  <a:pt x="187" y="794"/>
                </a:lnTo>
                <a:lnTo>
                  <a:pt x="187" y="790"/>
                </a:lnTo>
                <a:lnTo>
                  <a:pt x="183" y="794"/>
                </a:lnTo>
                <a:lnTo>
                  <a:pt x="179" y="798"/>
                </a:lnTo>
                <a:lnTo>
                  <a:pt x="179" y="802"/>
                </a:lnTo>
                <a:lnTo>
                  <a:pt x="175" y="806"/>
                </a:lnTo>
                <a:lnTo>
                  <a:pt x="175" y="802"/>
                </a:lnTo>
                <a:lnTo>
                  <a:pt x="171" y="802"/>
                </a:lnTo>
                <a:lnTo>
                  <a:pt x="171" y="798"/>
                </a:lnTo>
                <a:lnTo>
                  <a:pt x="167" y="794"/>
                </a:lnTo>
                <a:lnTo>
                  <a:pt x="163" y="794"/>
                </a:lnTo>
                <a:lnTo>
                  <a:pt x="163" y="790"/>
                </a:lnTo>
                <a:lnTo>
                  <a:pt x="163" y="786"/>
                </a:lnTo>
                <a:lnTo>
                  <a:pt x="167" y="786"/>
                </a:lnTo>
                <a:lnTo>
                  <a:pt x="171" y="786"/>
                </a:lnTo>
                <a:lnTo>
                  <a:pt x="175" y="786"/>
                </a:lnTo>
                <a:lnTo>
                  <a:pt x="171" y="786"/>
                </a:lnTo>
                <a:lnTo>
                  <a:pt x="167" y="786"/>
                </a:lnTo>
                <a:lnTo>
                  <a:pt x="163" y="786"/>
                </a:lnTo>
                <a:lnTo>
                  <a:pt x="163" y="782"/>
                </a:lnTo>
                <a:lnTo>
                  <a:pt x="159" y="782"/>
                </a:lnTo>
                <a:lnTo>
                  <a:pt x="159" y="778"/>
                </a:lnTo>
                <a:lnTo>
                  <a:pt x="159" y="774"/>
                </a:lnTo>
                <a:lnTo>
                  <a:pt x="159" y="778"/>
                </a:lnTo>
                <a:lnTo>
                  <a:pt x="163" y="778"/>
                </a:lnTo>
                <a:lnTo>
                  <a:pt x="163" y="782"/>
                </a:lnTo>
                <a:lnTo>
                  <a:pt x="167" y="782"/>
                </a:lnTo>
                <a:lnTo>
                  <a:pt x="163" y="778"/>
                </a:lnTo>
                <a:lnTo>
                  <a:pt x="159" y="778"/>
                </a:lnTo>
                <a:lnTo>
                  <a:pt x="159" y="774"/>
                </a:lnTo>
                <a:lnTo>
                  <a:pt x="163" y="774"/>
                </a:lnTo>
                <a:lnTo>
                  <a:pt x="167" y="774"/>
                </a:lnTo>
                <a:lnTo>
                  <a:pt x="167" y="778"/>
                </a:lnTo>
                <a:lnTo>
                  <a:pt x="167" y="774"/>
                </a:lnTo>
                <a:lnTo>
                  <a:pt x="163" y="774"/>
                </a:lnTo>
                <a:lnTo>
                  <a:pt x="163" y="770"/>
                </a:lnTo>
                <a:lnTo>
                  <a:pt x="163" y="766"/>
                </a:lnTo>
                <a:lnTo>
                  <a:pt x="167" y="766"/>
                </a:lnTo>
                <a:lnTo>
                  <a:pt x="171" y="766"/>
                </a:lnTo>
                <a:lnTo>
                  <a:pt x="167" y="766"/>
                </a:lnTo>
                <a:lnTo>
                  <a:pt x="167" y="762"/>
                </a:lnTo>
                <a:lnTo>
                  <a:pt x="171" y="758"/>
                </a:lnTo>
                <a:lnTo>
                  <a:pt x="175" y="758"/>
                </a:lnTo>
                <a:lnTo>
                  <a:pt x="175" y="754"/>
                </a:lnTo>
                <a:lnTo>
                  <a:pt x="171" y="758"/>
                </a:lnTo>
                <a:lnTo>
                  <a:pt x="171" y="754"/>
                </a:lnTo>
                <a:lnTo>
                  <a:pt x="171" y="758"/>
                </a:lnTo>
                <a:lnTo>
                  <a:pt x="167" y="754"/>
                </a:lnTo>
                <a:lnTo>
                  <a:pt x="171" y="754"/>
                </a:lnTo>
                <a:lnTo>
                  <a:pt x="171" y="758"/>
                </a:lnTo>
                <a:lnTo>
                  <a:pt x="167" y="762"/>
                </a:lnTo>
                <a:lnTo>
                  <a:pt x="167" y="766"/>
                </a:lnTo>
                <a:lnTo>
                  <a:pt x="163" y="766"/>
                </a:lnTo>
                <a:lnTo>
                  <a:pt x="163" y="762"/>
                </a:lnTo>
                <a:lnTo>
                  <a:pt x="167" y="762"/>
                </a:lnTo>
                <a:lnTo>
                  <a:pt x="167" y="758"/>
                </a:lnTo>
                <a:lnTo>
                  <a:pt x="163" y="754"/>
                </a:lnTo>
                <a:lnTo>
                  <a:pt x="163" y="750"/>
                </a:lnTo>
                <a:lnTo>
                  <a:pt x="163" y="746"/>
                </a:lnTo>
                <a:lnTo>
                  <a:pt x="167" y="746"/>
                </a:lnTo>
                <a:lnTo>
                  <a:pt x="167" y="742"/>
                </a:lnTo>
                <a:lnTo>
                  <a:pt x="163" y="742"/>
                </a:lnTo>
                <a:lnTo>
                  <a:pt x="159" y="742"/>
                </a:lnTo>
                <a:lnTo>
                  <a:pt x="159" y="738"/>
                </a:lnTo>
                <a:lnTo>
                  <a:pt x="155" y="738"/>
                </a:lnTo>
                <a:lnTo>
                  <a:pt x="155" y="734"/>
                </a:lnTo>
                <a:lnTo>
                  <a:pt x="151" y="734"/>
                </a:lnTo>
                <a:lnTo>
                  <a:pt x="147" y="734"/>
                </a:lnTo>
                <a:lnTo>
                  <a:pt x="147" y="730"/>
                </a:lnTo>
                <a:lnTo>
                  <a:pt x="143" y="730"/>
                </a:lnTo>
                <a:lnTo>
                  <a:pt x="139" y="730"/>
                </a:lnTo>
                <a:lnTo>
                  <a:pt x="139" y="726"/>
                </a:lnTo>
                <a:lnTo>
                  <a:pt x="135" y="722"/>
                </a:lnTo>
                <a:lnTo>
                  <a:pt x="135" y="718"/>
                </a:lnTo>
                <a:lnTo>
                  <a:pt x="131" y="718"/>
                </a:lnTo>
                <a:lnTo>
                  <a:pt x="131" y="714"/>
                </a:lnTo>
                <a:lnTo>
                  <a:pt x="131" y="710"/>
                </a:lnTo>
                <a:lnTo>
                  <a:pt x="127" y="710"/>
                </a:lnTo>
                <a:lnTo>
                  <a:pt x="127" y="706"/>
                </a:lnTo>
                <a:lnTo>
                  <a:pt x="123" y="702"/>
                </a:lnTo>
                <a:lnTo>
                  <a:pt x="123" y="698"/>
                </a:lnTo>
                <a:lnTo>
                  <a:pt x="119" y="698"/>
                </a:lnTo>
                <a:lnTo>
                  <a:pt x="119" y="694"/>
                </a:lnTo>
                <a:lnTo>
                  <a:pt x="119" y="690"/>
                </a:lnTo>
                <a:lnTo>
                  <a:pt x="115" y="690"/>
                </a:lnTo>
                <a:lnTo>
                  <a:pt x="115" y="686"/>
                </a:lnTo>
                <a:lnTo>
                  <a:pt x="111" y="682"/>
                </a:lnTo>
                <a:lnTo>
                  <a:pt x="107" y="682"/>
                </a:lnTo>
                <a:lnTo>
                  <a:pt x="107" y="678"/>
                </a:lnTo>
                <a:lnTo>
                  <a:pt x="103" y="678"/>
                </a:lnTo>
                <a:lnTo>
                  <a:pt x="103" y="674"/>
                </a:lnTo>
                <a:lnTo>
                  <a:pt x="99" y="674"/>
                </a:lnTo>
                <a:lnTo>
                  <a:pt x="99" y="670"/>
                </a:lnTo>
                <a:lnTo>
                  <a:pt x="95" y="670"/>
                </a:lnTo>
                <a:lnTo>
                  <a:pt x="95" y="666"/>
                </a:lnTo>
                <a:lnTo>
                  <a:pt x="91" y="666"/>
                </a:lnTo>
                <a:lnTo>
                  <a:pt x="88" y="662"/>
                </a:lnTo>
                <a:lnTo>
                  <a:pt x="91" y="662"/>
                </a:lnTo>
                <a:lnTo>
                  <a:pt x="91" y="658"/>
                </a:lnTo>
                <a:lnTo>
                  <a:pt x="88" y="658"/>
                </a:lnTo>
                <a:lnTo>
                  <a:pt x="84" y="654"/>
                </a:lnTo>
                <a:lnTo>
                  <a:pt x="80" y="654"/>
                </a:lnTo>
                <a:lnTo>
                  <a:pt x="76" y="654"/>
                </a:lnTo>
                <a:lnTo>
                  <a:pt x="76" y="658"/>
                </a:lnTo>
                <a:lnTo>
                  <a:pt x="72" y="658"/>
                </a:lnTo>
                <a:lnTo>
                  <a:pt x="72" y="662"/>
                </a:lnTo>
                <a:lnTo>
                  <a:pt x="68" y="662"/>
                </a:lnTo>
                <a:lnTo>
                  <a:pt x="68" y="666"/>
                </a:lnTo>
                <a:lnTo>
                  <a:pt x="68" y="670"/>
                </a:lnTo>
                <a:lnTo>
                  <a:pt x="64" y="670"/>
                </a:lnTo>
                <a:lnTo>
                  <a:pt x="60" y="670"/>
                </a:lnTo>
                <a:lnTo>
                  <a:pt x="56" y="670"/>
                </a:lnTo>
                <a:lnTo>
                  <a:pt x="56" y="674"/>
                </a:lnTo>
                <a:lnTo>
                  <a:pt x="52" y="674"/>
                </a:lnTo>
                <a:lnTo>
                  <a:pt x="52" y="670"/>
                </a:lnTo>
                <a:lnTo>
                  <a:pt x="52" y="666"/>
                </a:lnTo>
                <a:lnTo>
                  <a:pt x="48" y="662"/>
                </a:lnTo>
                <a:lnTo>
                  <a:pt x="44" y="658"/>
                </a:lnTo>
                <a:lnTo>
                  <a:pt x="40" y="658"/>
                </a:lnTo>
                <a:lnTo>
                  <a:pt x="36" y="654"/>
                </a:lnTo>
                <a:lnTo>
                  <a:pt x="36" y="650"/>
                </a:lnTo>
                <a:lnTo>
                  <a:pt x="32" y="650"/>
                </a:lnTo>
                <a:lnTo>
                  <a:pt x="28" y="646"/>
                </a:lnTo>
                <a:lnTo>
                  <a:pt x="28" y="642"/>
                </a:lnTo>
                <a:lnTo>
                  <a:pt x="28" y="638"/>
                </a:lnTo>
                <a:lnTo>
                  <a:pt x="24" y="638"/>
                </a:lnTo>
                <a:lnTo>
                  <a:pt x="20" y="638"/>
                </a:lnTo>
                <a:lnTo>
                  <a:pt x="20" y="642"/>
                </a:lnTo>
                <a:lnTo>
                  <a:pt x="16" y="642"/>
                </a:lnTo>
                <a:lnTo>
                  <a:pt x="8" y="642"/>
                </a:lnTo>
                <a:lnTo>
                  <a:pt x="0" y="642"/>
                </a:lnTo>
                <a:lnTo>
                  <a:pt x="0" y="638"/>
                </a:lnTo>
                <a:lnTo>
                  <a:pt x="0" y="626"/>
                </a:lnTo>
                <a:lnTo>
                  <a:pt x="0" y="583"/>
                </a:lnTo>
                <a:lnTo>
                  <a:pt x="0" y="571"/>
                </a:lnTo>
                <a:lnTo>
                  <a:pt x="0" y="555"/>
                </a:lnTo>
                <a:lnTo>
                  <a:pt x="0" y="551"/>
                </a:lnTo>
                <a:lnTo>
                  <a:pt x="0" y="543"/>
                </a:lnTo>
                <a:lnTo>
                  <a:pt x="0" y="519"/>
                </a:lnTo>
                <a:lnTo>
                  <a:pt x="0" y="507"/>
                </a:lnTo>
                <a:lnTo>
                  <a:pt x="0" y="495"/>
                </a:lnTo>
                <a:lnTo>
                  <a:pt x="0" y="483"/>
                </a:lnTo>
                <a:lnTo>
                  <a:pt x="0" y="479"/>
                </a:lnTo>
                <a:lnTo>
                  <a:pt x="0" y="475"/>
                </a:lnTo>
                <a:lnTo>
                  <a:pt x="0" y="471"/>
                </a:lnTo>
                <a:lnTo>
                  <a:pt x="0" y="463"/>
                </a:lnTo>
                <a:lnTo>
                  <a:pt x="0" y="459"/>
                </a:lnTo>
                <a:lnTo>
                  <a:pt x="0" y="451"/>
                </a:lnTo>
                <a:lnTo>
                  <a:pt x="0" y="447"/>
                </a:lnTo>
                <a:lnTo>
                  <a:pt x="0" y="443"/>
                </a:lnTo>
                <a:lnTo>
                  <a:pt x="0" y="439"/>
                </a:lnTo>
                <a:lnTo>
                  <a:pt x="0" y="431"/>
                </a:lnTo>
                <a:lnTo>
                  <a:pt x="0" y="419"/>
                </a:lnTo>
                <a:lnTo>
                  <a:pt x="0" y="407"/>
                </a:lnTo>
                <a:lnTo>
                  <a:pt x="0" y="403"/>
                </a:lnTo>
                <a:lnTo>
                  <a:pt x="0" y="399"/>
                </a:lnTo>
                <a:lnTo>
                  <a:pt x="4" y="399"/>
                </a:lnTo>
                <a:lnTo>
                  <a:pt x="4" y="403"/>
                </a:lnTo>
                <a:lnTo>
                  <a:pt x="8" y="403"/>
                </a:lnTo>
                <a:lnTo>
                  <a:pt x="12" y="403"/>
                </a:lnTo>
                <a:lnTo>
                  <a:pt x="16" y="403"/>
                </a:lnTo>
                <a:lnTo>
                  <a:pt x="20" y="403"/>
                </a:lnTo>
                <a:lnTo>
                  <a:pt x="24" y="403"/>
                </a:lnTo>
                <a:lnTo>
                  <a:pt x="28" y="403"/>
                </a:lnTo>
                <a:lnTo>
                  <a:pt x="28" y="407"/>
                </a:lnTo>
                <a:lnTo>
                  <a:pt x="32" y="407"/>
                </a:lnTo>
                <a:lnTo>
                  <a:pt x="36" y="411"/>
                </a:lnTo>
                <a:lnTo>
                  <a:pt x="40" y="411"/>
                </a:lnTo>
                <a:lnTo>
                  <a:pt x="40" y="415"/>
                </a:lnTo>
                <a:lnTo>
                  <a:pt x="44" y="415"/>
                </a:lnTo>
                <a:lnTo>
                  <a:pt x="48" y="415"/>
                </a:lnTo>
                <a:lnTo>
                  <a:pt x="52" y="419"/>
                </a:lnTo>
                <a:lnTo>
                  <a:pt x="56" y="419"/>
                </a:lnTo>
                <a:lnTo>
                  <a:pt x="60" y="419"/>
                </a:lnTo>
                <a:lnTo>
                  <a:pt x="64" y="423"/>
                </a:lnTo>
                <a:lnTo>
                  <a:pt x="68" y="419"/>
                </a:lnTo>
                <a:lnTo>
                  <a:pt x="72" y="419"/>
                </a:lnTo>
                <a:lnTo>
                  <a:pt x="72" y="423"/>
                </a:lnTo>
                <a:lnTo>
                  <a:pt x="76" y="423"/>
                </a:lnTo>
                <a:lnTo>
                  <a:pt x="80" y="423"/>
                </a:lnTo>
                <a:lnTo>
                  <a:pt x="84" y="423"/>
                </a:lnTo>
                <a:lnTo>
                  <a:pt x="84" y="427"/>
                </a:lnTo>
                <a:lnTo>
                  <a:pt x="88" y="427"/>
                </a:lnTo>
                <a:lnTo>
                  <a:pt x="84" y="423"/>
                </a:lnTo>
                <a:lnTo>
                  <a:pt x="80" y="423"/>
                </a:lnTo>
                <a:lnTo>
                  <a:pt x="80" y="419"/>
                </a:lnTo>
                <a:lnTo>
                  <a:pt x="84" y="419"/>
                </a:lnTo>
                <a:lnTo>
                  <a:pt x="88" y="419"/>
                </a:lnTo>
                <a:lnTo>
                  <a:pt x="91" y="423"/>
                </a:lnTo>
                <a:lnTo>
                  <a:pt x="91" y="419"/>
                </a:lnTo>
                <a:lnTo>
                  <a:pt x="95" y="419"/>
                </a:lnTo>
                <a:lnTo>
                  <a:pt x="95" y="423"/>
                </a:lnTo>
                <a:lnTo>
                  <a:pt x="99" y="427"/>
                </a:lnTo>
                <a:lnTo>
                  <a:pt x="103" y="427"/>
                </a:lnTo>
                <a:lnTo>
                  <a:pt x="99" y="427"/>
                </a:lnTo>
                <a:lnTo>
                  <a:pt x="99" y="423"/>
                </a:lnTo>
                <a:lnTo>
                  <a:pt x="95" y="419"/>
                </a:lnTo>
                <a:lnTo>
                  <a:pt x="95" y="415"/>
                </a:lnTo>
                <a:lnTo>
                  <a:pt x="99" y="415"/>
                </a:lnTo>
                <a:lnTo>
                  <a:pt x="103" y="411"/>
                </a:lnTo>
                <a:lnTo>
                  <a:pt x="107" y="411"/>
                </a:lnTo>
                <a:lnTo>
                  <a:pt x="111" y="407"/>
                </a:lnTo>
                <a:lnTo>
                  <a:pt x="115" y="407"/>
                </a:lnTo>
                <a:lnTo>
                  <a:pt x="119" y="407"/>
                </a:lnTo>
                <a:lnTo>
                  <a:pt x="119" y="403"/>
                </a:lnTo>
                <a:lnTo>
                  <a:pt x="123" y="399"/>
                </a:lnTo>
                <a:lnTo>
                  <a:pt x="127" y="399"/>
                </a:lnTo>
                <a:lnTo>
                  <a:pt x="131" y="399"/>
                </a:lnTo>
                <a:lnTo>
                  <a:pt x="127" y="399"/>
                </a:lnTo>
                <a:lnTo>
                  <a:pt x="131" y="399"/>
                </a:lnTo>
                <a:lnTo>
                  <a:pt x="135" y="399"/>
                </a:lnTo>
                <a:lnTo>
                  <a:pt x="139" y="399"/>
                </a:lnTo>
                <a:lnTo>
                  <a:pt x="139" y="395"/>
                </a:lnTo>
                <a:lnTo>
                  <a:pt x="143" y="395"/>
                </a:lnTo>
                <a:lnTo>
                  <a:pt x="143" y="391"/>
                </a:lnTo>
                <a:lnTo>
                  <a:pt x="147" y="391"/>
                </a:lnTo>
                <a:lnTo>
                  <a:pt x="147" y="395"/>
                </a:lnTo>
                <a:lnTo>
                  <a:pt x="151" y="395"/>
                </a:lnTo>
                <a:lnTo>
                  <a:pt x="151" y="391"/>
                </a:lnTo>
                <a:lnTo>
                  <a:pt x="151" y="387"/>
                </a:lnTo>
                <a:lnTo>
                  <a:pt x="155" y="387"/>
                </a:lnTo>
                <a:lnTo>
                  <a:pt x="159" y="387"/>
                </a:lnTo>
                <a:lnTo>
                  <a:pt x="163" y="391"/>
                </a:lnTo>
                <a:lnTo>
                  <a:pt x="167" y="387"/>
                </a:lnTo>
                <a:lnTo>
                  <a:pt x="167" y="383"/>
                </a:lnTo>
                <a:lnTo>
                  <a:pt x="171" y="383"/>
                </a:lnTo>
                <a:lnTo>
                  <a:pt x="175" y="387"/>
                </a:lnTo>
                <a:lnTo>
                  <a:pt x="175" y="391"/>
                </a:lnTo>
                <a:lnTo>
                  <a:pt x="171" y="391"/>
                </a:lnTo>
                <a:lnTo>
                  <a:pt x="167" y="395"/>
                </a:lnTo>
                <a:lnTo>
                  <a:pt x="163" y="395"/>
                </a:lnTo>
                <a:lnTo>
                  <a:pt x="159" y="395"/>
                </a:lnTo>
                <a:lnTo>
                  <a:pt x="159" y="399"/>
                </a:lnTo>
                <a:lnTo>
                  <a:pt x="155" y="399"/>
                </a:lnTo>
                <a:lnTo>
                  <a:pt x="151" y="403"/>
                </a:lnTo>
                <a:lnTo>
                  <a:pt x="151" y="399"/>
                </a:lnTo>
                <a:lnTo>
                  <a:pt x="147" y="399"/>
                </a:lnTo>
                <a:lnTo>
                  <a:pt x="147" y="403"/>
                </a:lnTo>
                <a:lnTo>
                  <a:pt x="143" y="403"/>
                </a:lnTo>
                <a:lnTo>
                  <a:pt x="139" y="403"/>
                </a:lnTo>
                <a:lnTo>
                  <a:pt x="135" y="403"/>
                </a:lnTo>
                <a:lnTo>
                  <a:pt x="135" y="407"/>
                </a:lnTo>
                <a:lnTo>
                  <a:pt x="131" y="411"/>
                </a:lnTo>
                <a:lnTo>
                  <a:pt x="127" y="411"/>
                </a:lnTo>
                <a:lnTo>
                  <a:pt x="123" y="411"/>
                </a:lnTo>
                <a:lnTo>
                  <a:pt x="123" y="415"/>
                </a:lnTo>
                <a:lnTo>
                  <a:pt x="119" y="415"/>
                </a:lnTo>
                <a:lnTo>
                  <a:pt x="119" y="419"/>
                </a:lnTo>
                <a:lnTo>
                  <a:pt x="115" y="419"/>
                </a:lnTo>
                <a:lnTo>
                  <a:pt x="119" y="419"/>
                </a:lnTo>
                <a:lnTo>
                  <a:pt x="115" y="419"/>
                </a:lnTo>
                <a:lnTo>
                  <a:pt x="115" y="423"/>
                </a:lnTo>
                <a:lnTo>
                  <a:pt x="115" y="419"/>
                </a:lnTo>
                <a:lnTo>
                  <a:pt x="111" y="423"/>
                </a:lnTo>
                <a:lnTo>
                  <a:pt x="115" y="423"/>
                </a:lnTo>
                <a:lnTo>
                  <a:pt x="119" y="427"/>
                </a:lnTo>
                <a:lnTo>
                  <a:pt x="123" y="427"/>
                </a:lnTo>
                <a:lnTo>
                  <a:pt x="119" y="427"/>
                </a:lnTo>
                <a:lnTo>
                  <a:pt x="115" y="423"/>
                </a:lnTo>
                <a:lnTo>
                  <a:pt x="119" y="423"/>
                </a:lnTo>
                <a:lnTo>
                  <a:pt x="115" y="423"/>
                </a:lnTo>
                <a:lnTo>
                  <a:pt x="119" y="423"/>
                </a:lnTo>
                <a:lnTo>
                  <a:pt x="123" y="423"/>
                </a:lnTo>
                <a:lnTo>
                  <a:pt x="127" y="423"/>
                </a:lnTo>
                <a:lnTo>
                  <a:pt x="131" y="423"/>
                </a:lnTo>
                <a:lnTo>
                  <a:pt x="127" y="419"/>
                </a:lnTo>
                <a:lnTo>
                  <a:pt x="127" y="423"/>
                </a:lnTo>
                <a:lnTo>
                  <a:pt x="123" y="423"/>
                </a:lnTo>
                <a:lnTo>
                  <a:pt x="123" y="419"/>
                </a:lnTo>
                <a:lnTo>
                  <a:pt x="123" y="415"/>
                </a:lnTo>
                <a:lnTo>
                  <a:pt x="127" y="415"/>
                </a:lnTo>
                <a:lnTo>
                  <a:pt x="131" y="415"/>
                </a:lnTo>
                <a:lnTo>
                  <a:pt x="131" y="411"/>
                </a:lnTo>
                <a:lnTo>
                  <a:pt x="131" y="415"/>
                </a:lnTo>
                <a:lnTo>
                  <a:pt x="131" y="411"/>
                </a:lnTo>
                <a:lnTo>
                  <a:pt x="135" y="411"/>
                </a:lnTo>
                <a:lnTo>
                  <a:pt x="139" y="411"/>
                </a:lnTo>
                <a:lnTo>
                  <a:pt x="139" y="407"/>
                </a:lnTo>
                <a:lnTo>
                  <a:pt x="135" y="407"/>
                </a:lnTo>
                <a:lnTo>
                  <a:pt x="139" y="407"/>
                </a:lnTo>
                <a:lnTo>
                  <a:pt x="143" y="407"/>
                </a:lnTo>
                <a:lnTo>
                  <a:pt x="147" y="403"/>
                </a:lnTo>
                <a:lnTo>
                  <a:pt x="147" y="407"/>
                </a:lnTo>
                <a:lnTo>
                  <a:pt x="143" y="411"/>
                </a:lnTo>
                <a:lnTo>
                  <a:pt x="147" y="411"/>
                </a:lnTo>
                <a:lnTo>
                  <a:pt x="147" y="407"/>
                </a:lnTo>
                <a:lnTo>
                  <a:pt x="147" y="403"/>
                </a:lnTo>
                <a:lnTo>
                  <a:pt x="147" y="407"/>
                </a:lnTo>
                <a:lnTo>
                  <a:pt x="151" y="407"/>
                </a:lnTo>
                <a:lnTo>
                  <a:pt x="151" y="403"/>
                </a:lnTo>
                <a:lnTo>
                  <a:pt x="147" y="403"/>
                </a:lnTo>
                <a:lnTo>
                  <a:pt x="151" y="403"/>
                </a:lnTo>
                <a:lnTo>
                  <a:pt x="151" y="407"/>
                </a:lnTo>
                <a:lnTo>
                  <a:pt x="147" y="411"/>
                </a:lnTo>
                <a:lnTo>
                  <a:pt x="151" y="407"/>
                </a:lnTo>
                <a:lnTo>
                  <a:pt x="151" y="403"/>
                </a:lnTo>
                <a:lnTo>
                  <a:pt x="151" y="407"/>
                </a:lnTo>
                <a:lnTo>
                  <a:pt x="151" y="411"/>
                </a:lnTo>
                <a:lnTo>
                  <a:pt x="151" y="407"/>
                </a:lnTo>
                <a:lnTo>
                  <a:pt x="151" y="411"/>
                </a:lnTo>
                <a:lnTo>
                  <a:pt x="151" y="415"/>
                </a:lnTo>
                <a:lnTo>
                  <a:pt x="151" y="411"/>
                </a:lnTo>
                <a:lnTo>
                  <a:pt x="155" y="407"/>
                </a:lnTo>
                <a:lnTo>
                  <a:pt x="159" y="403"/>
                </a:lnTo>
                <a:lnTo>
                  <a:pt x="159" y="399"/>
                </a:lnTo>
                <a:lnTo>
                  <a:pt x="163" y="399"/>
                </a:lnTo>
                <a:lnTo>
                  <a:pt x="167" y="399"/>
                </a:lnTo>
                <a:lnTo>
                  <a:pt x="171" y="395"/>
                </a:lnTo>
                <a:lnTo>
                  <a:pt x="175" y="395"/>
                </a:lnTo>
                <a:lnTo>
                  <a:pt x="179" y="395"/>
                </a:lnTo>
                <a:lnTo>
                  <a:pt x="179" y="391"/>
                </a:lnTo>
                <a:lnTo>
                  <a:pt x="183" y="391"/>
                </a:lnTo>
                <a:lnTo>
                  <a:pt x="183" y="395"/>
                </a:lnTo>
                <a:lnTo>
                  <a:pt x="179" y="395"/>
                </a:lnTo>
                <a:lnTo>
                  <a:pt x="179" y="399"/>
                </a:lnTo>
                <a:lnTo>
                  <a:pt x="183" y="399"/>
                </a:lnTo>
                <a:lnTo>
                  <a:pt x="187" y="395"/>
                </a:lnTo>
                <a:lnTo>
                  <a:pt x="191" y="391"/>
                </a:lnTo>
                <a:lnTo>
                  <a:pt x="191" y="387"/>
                </a:lnTo>
                <a:lnTo>
                  <a:pt x="195" y="387"/>
                </a:lnTo>
                <a:lnTo>
                  <a:pt x="199" y="387"/>
                </a:lnTo>
                <a:lnTo>
                  <a:pt x="203" y="383"/>
                </a:lnTo>
                <a:lnTo>
                  <a:pt x="199" y="383"/>
                </a:lnTo>
                <a:lnTo>
                  <a:pt x="195" y="383"/>
                </a:lnTo>
                <a:lnTo>
                  <a:pt x="199" y="379"/>
                </a:lnTo>
                <a:lnTo>
                  <a:pt x="195" y="379"/>
                </a:lnTo>
                <a:lnTo>
                  <a:pt x="195" y="375"/>
                </a:lnTo>
                <a:lnTo>
                  <a:pt x="199" y="375"/>
                </a:lnTo>
                <a:lnTo>
                  <a:pt x="199" y="379"/>
                </a:lnTo>
                <a:lnTo>
                  <a:pt x="203" y="379"/>
                </a:lnTo>
                <a:lnTo>
                  <a:pt x="207" y="383"/>
                </a:lnTo>
                <a:lnTo>
                  <a:pt x="211" y="383"/>
                </a:lnTo>
                <a:lnTo>
                  <a:pt x="211" y="387"/>
                </a:lnTo>
                <a:lnTo>
                  <a:pt x="211" y="391"/>
                </a:lnTo>
                <a:lnTo>
                  <a:pt x="215" y="395"/>
                </a:lnTo>
                <a:lnTo>
                  <a:pt x="215" y="399"/>
                </a:lnTo>
                <a:lnTo>
                  <a:pt x="219" y="399"/>
                </a:lnTo>
                <a:lnTo>
                  <a:pt x="223" y="403"/>
                </a:lnTo>
                <a:lnTo>
                  <a:pt x="223" y="407"/>
                </a:lnTo>
                <a:lnTo>
                  <a:pt x="227" y="407"/>
                </a:lnTo>
                <a:lnTo>
                  <a:pt x="235" y="407"/>
                </a:lnTo>
                <a:lnTo>
                  <a:pt x="235" y="411"/>
                </a:lnTo>
                <a:lnTo>
                  <a:pt x="235" y="407"/>
                </a:lnTo>
                <a:lnTo>
                  <a:pt x="239" y="407"/>
                </a:lnTo>
                <a:lnTo>
                  <a:pt x="235" y="407"/>
                </a:lnTo>
                <a:lnTo>
                  <a:pt x="231" y="407"/>
                </a:lnTo>
                <a:lnTo>
                  <a:pt x="235" y="403"/>
                </a:lnTo>
                <a:lnTo>
                  <a:pt x="239" y="403"/>
                </a:lnTo>
                <a:lnTo>
                  <a:pt x="235" y="399"/>
                </a:lnTo>
                <a:lnTo>
                  <a:pt x="239" y="399"/>
                </a:lnTo>
                <a:lnTo>
                  <a:pt x="243" y="399"/>
                </a:lnTo>
                <a:lnTo>
                  <a:pt x="239" y="399"/>
                </a:lnTo>
                <a:lnTo>
                  <a:pt x="239" y="395"/>
                </a:lnTo>
                <a:lnTo>
                  <a:pt x="243" y="395"/>
                </a:lnTo>
                <a:lnTo>
                  <a:pt x="243" y="391"/>
                </a:lnTo>
                <a:lnTo>
                  <a:pt x="247" y="391"/>
                </a:lnTo>
                <a:lnTo>
                  <a:pt x="243" y="391"/>
                </a:lnTo>
                <a:lnTo>
                  <a:pt x="239" y="391"/>
                </a:lnTo>
                <a:lnTo>
                  <a:pt x="243" y="387"/>
                </a:lnTo>
                <a:lnTo>
                  <a:pt x="243" y="391"/>
                </a:lnTo>
                <a:lnTo>
                  <a:pt x="247" y="387"/>
                </a:lnTo>
                <a:lnTo>
                  <a:pt x="247" y="391"/>
                </a:lnTo>
                <a:lnTo>
                  <a:pt x="251" y="391"/>
                </a:lnTo>
                <a:lnTo>
                  <a:pt x="251" y="387"/>
                </a:lnTo>
                <a:lnTo>
                  <a:pt x="247" y="387"/>
                </a:lnTo>
                <a:lnTo>
                  <a:pt x="251" y="387"/>
                </a:lnTo>
                <a:lnTo>
                  <a:pt x="251" y="391"/>
                </a:lnTo>
                <a:lnTo>
                  <a:pt x="251" y="395"/>
                </a:lnTo>
                <a:lnTo>
                  <a:pt x="251" y="399"/>
                </a:lnTo>
                <a:lnTo>
                  <a:pt x="255" y="399"/>
                </a:lnTo>
                <a:lnTo>
                  <a:pt x="255" y="403"/>
                </a:lnTo>
                <a:lnTo>
                  <a:pt x="251" y="403"/>
                </a:lnTo>
                <a:lnTo>
                  <a:pt x="247" y="407"/>
                </a:lnTo>
                <a:lnTo>
                  <a:pt x="251" y="407"/>
                </a:lnTo>
                <a:lnTo>
                  <a:pt x="255" y="407"/>
                </a:lnTo>
                <a:lnTo>
                  <a:pt x="259" y="407"/>
                </a:lnTo>
                <a:lnTo>
                  <a:pt x="263" y="407"/>
                </a:lnTo>
                <a:lnTo>
                  <a:pt x="267" y="407"/>
                </a:lnTo>
                <a:lnTo>
                  <a:pt x="267" y="403"/>
                </a:lnTo>
                <a:lnTo>
                  <a:pt x="271" y="403"/>
                </a:lnTo>
                <a:lnTo>
                  <a:pt x="271" y="399"/>
                </a:lnTo>
                <a:lnTo>
                  <a:pt x="271" y="395"/>
                </a:lnTo>
                <a:lnTo>
                  <a:pt x="275" y="395"/>
                </a:lnTo>
                <a:lnTo>
                  <a:pt x="279" y="395"/>
                </a:lnTo>
                <a:lnTo>
                  <a:pt x="283" y="395"/>
                </a:lnTo>
                <a:lnTo>
                  <a:pt x="287" y="395"/>
                </a:lnTo>
                <a:lnTo>
                  <a:pt x="291" y="395"/>
                </a:lnTo>
                <a:lnTo>
                  <a:pt x="295" y="399"/>
                </a:lnTo>
                <a:lnTo>
                  <a:pt x="299" y="399"/>
                </a:lnTo>
                <a:lnTo>
                  <a:pt x="303" y="399"/>
                </a:lnTo>
                <a:lnTo>
                  <a:pt x="303" y="403"/>
                </a:lnTo>
                <a:lnTo>
                  <a:pt x="307" y="403"/>
                </a:lnTo>
                <a:lnTo>
                  <a:pt x="311" y="407"/>
                </a:lnTo>
                <a:lnTo>
                  <a:pt x="315" y="407"/>
                </a:lnTo>
                <a:lnTo>
                  <a:pt x="319" y="407"/>
                </a:lnTo>
                <a:lnTo>
                  <a:pt x="323" y="411"/>
                </a:lnTo>
                <a:lnTo>
                  <a:pt x="327" y="411"/>
                </a:lnTo>
                <a:lnTo>
                  <a:pt x="331" y="411"/>
                </a:lnTo>
                <a:lnTo>
                  <a:pt x="335" y="411"/>
                </a:lnTo>
                <a:lnTo>
                  <a:pt x="339" y="411"/>
                </a:lnTo>
                <a:lnTo>
                  <a:pt x="339" y="415"/>
                </a:lnTo>
                <a:lnTo>
                  <a:pt x="343" y="415"/>
                </a:lnTo>
                <a:lnTo>
                  <a:pt x="347" y="415"/>
                </a:lnTo>
                <a:lnTo>
                  <a:pt x="347" y="419"/>
                </a:lnTo>
                <a:lnTo>
                  <a:pt x="351" y="419"/>
                </a:lnTo>
                <a:lnTo>
                  <a:pt x="355" y="419"/>
                </a:lnTo>
                <a:lnTo>
                  <a:pt x="359" y="419"/>
                </a:lnTo>
                <a:lnTo>
                  <a:pt x="359" y="423"/>
                </a:lnTo>
                <a:lnTo>
                  <a:pt x="363" y="419"/>
                </a:lnTo>
                <a:lnTo>
                  <a:pt x="367" y="423"/>
                </a:lnTo>
                <a:lnTo>
                  <a:pt x="371" y="423"/>
                </a:lnTo>
                <a:lnTo>
                  <a:pt x="375" y="423"/>
                </a:lnTo>
                <a:lnTo>
                  <a:pt x="379" y="423"/>
                </a:lnTo>
                <a:lnTo>
                  <a:pt x="375" y="423"/>
                </a:lnTo>
                <a:lnTo>
                  <a:pt x="375" y="419"/>
                </a:lnTo>
                <a:lnTo>
                  <a:pt x="379" y="419"/>
                </a:lnTo>
                <a:lnTo>
                  <a:pt x="383" y="419"/>
                </a:lnTo>
                <a:lnTo>
                  <a:pt x="379" y="419"/>
                </a:lnTo>
                <a:lnTo>
                  <a:pt x="383" y="419"/>
                </a:lnTo>
                <a:lnTo>
                  <a:pt x="387" y="419"/>
                </a:lnTo>
                <a:lnTo>
                  <a:pt x="391" y="423"/>
                </a:lnTo>
                <a:lnTo>
                  <a:pt x="395" y="423"/>
                </a:lnTo>
                <a:lnTo>
                  <a:pt x="399" y="423"/>
                </a:lnTo>
                <a:lnTo>
                  <a:pt x="399" y="427"/>
                </a:lnTo>
                <a:lnTo>
                  <a:pt x="403" y="427"/>
                </a:lnTo>
                <a:lnTo>
                  <a:pt x="403" y="431"/>
                </a:lnTo>
                <a:lnTo>
                  <a:pt x="407" y="431"/>
                </a:lnTo>
                <a:lnTo>
                  <a:pt x="407" y="439"/>
                </a:lnTo>
                <a:lnTo>
                  <a:pt x="403" y="439"/>
                </a:lnTo>
                <a:lnTo>
                  <a:pt x="399" y="439"/>
                </a:lnTo>
                <a:lnTo>
                  <a:pt x="395" y="439"/>
                </a:lnTo>
                <a:lnTo>
                  <a:pt x="391" y="439"/>
                </a:lnTo>
                <a:lnTo>
                  <a:pt x="391" y="443"/>
                </a:lnTo>
                <a:lnTo>
                  <a:pt x="391" y="447"/>
                </a:lnTo>
                <a:lnTo>
                  <a:pt x="387" y="447"/>
                </a:lnTo>
                <a:lnTo>
                  <a:pt x="391" y="447"/>
                </a:lnTo>
                <a:lnTo>
                  <a:pt x="391" y="451"/>
                </a:lnTo>
                <a:lnTo>
                  <a:pt x="395" y="451"/>
                </a:lnTo>
                <a:lnTo>
                  <a:pt x="399" y="451"/>
                </a:lnTo>
                <a:lnTo>
                  <a:pt x="403" y="451"/>
                </a:lnTo>
                <a:lnTo>
                  <a:pt x="407" y="451"/>
                </a:lnTo>
                <a:lnTo>
                  <a:pt x="411" y="451"/>
                </a:lnTo>
                <a:lnTo>
                  <a:pt x="415" y="451"/>
                </a:lnTo>
                <a:lnTo>
                  <a:pt x="419" y="451"/>
                </a:lnTo>
                <a:lnTo>
                  <a:pt x="423" y="451"/>
                </a:lnTo>
                <a:lnTo>
                  <a:pt x="423" y="455"/>
                </a:lnTo>
                <a:lnTo>
                  <a:pt x="427" y="455"/>
                </a:lnTo>
                <a:lnTo>
                  <a:pt x="431" y="455"/>
                </a:lnTo>
                <a:lnTo>
                  <a:pt x="435" y="455"/>
                </a:lnTo>
                <a:lnTo>
                  <a:pt x="435" y="451"/>
                </a:lnTo>
                <a:lnTo>
                  <a:pt x="439" y="451"/>
                </a:lnTo>
                <a:lnTo>
                  <a:pt x="442" y="451"/>
                </a:lnTo>
                <a:lnTo>
                  <a:pt x="446" y="451"/>
                </a:lnTo>
                <a:lnTo>
                  <a:pt x="450" y="451"/>
                </a:lnTo>
                <a:lnTo>
                  <a:pt x="454" y="451"/>
                </a:lnTo>
                <a:lnTo>
                  <a:pt x="458" y="451"/>
                </a:lnTo>
                <a:lnTo>
                  <a:pt x="458" y="447"/>
                </a:lnTo>
                <a:lnTo>
                  <a:pt x="462" y="447"/>
                </a:lnTo>
                <a:lnTo>
                  <a:pt x="466" y="447"/>
                </a:lnTo>
                <a:lnTo>
                  <a:pt x="466" y="443"/>
                </a:lnTo>
                <a:lnTo>
                  <a:pt x="470" y="447"/>
                </a:lnTo>
                <a:lnTo>
                  <a:pt x="470" y="451"/>
                </a:lnTo>
                <a:lnTo>
                  <a:pt x="470" y="447"/>
                </a:lnTo>
                <a:lnTo>
                  <a:pt x="470" y="451"/>
                </a:lnTo>
                <a:lnTo>
                  <a:pt x="474" y="451"/>
                </a:lnTo>
                <a:lnTo>
                  <a:pt x="474" y="455"/>
                </a:lnTo>
                <a:lnTo>
                  <a:pt x="474" y="451"/>
                </a:lnTo>
                <a:lnTo>
                  <a:pt x="478" y="451"/>
                </a:lnTo>
                <a:lnTo>
                  <a:pt x="482" y="451"/>
                </a:lnTo>
                <a:lnTo>
                  <a:pt x="482" y="455"/>
                </a:lnTo>
                <a:lnTo>
                  <a:pt x="486" y="459"/>
                </a:lnTo>
                <a:lnTo>
                  <a:pt x="482" y="459"/>
                </a:lnTo>
                <a:lnTo>
                  <a:pt x="486" y="459"/>
                </a:lnTo>
                <a:lnTo>
                  <a:pt x="486" y="463"/>
                </a:lnTo>
                <a:lnTo>
                  <a:pt x="486" y="459"/>
                </a:lnTo>
                <a:lnTo>
                  <a:pt x="486" y="455"/>
                </a:lnTo>
                <a:lnTo>
                  <a:pt x="490" y="455"/>
                </a:lnTo>
                <a:lnTo>
                  <a:pt x="490" y="459"/>
                </a:lnTo>
                <a:lnTo>
                  <a:pt x="490" y="463"/>
                </a:lnTo>
                <a:lnTo>
                  <a:pt x="494" y="463"/>
                </a:lnTo>
                <a:lnTo>
                  <a:pt x="490" y="459"/>
                </a:lnTo>
                <a:lnTo>
                  <a:pt x="494" y="459"/>
                </a:lnTo>
                <a:lnTo>
                  <a:pt x="498" y="463"/>
                </a:lnTo>
                <a:lnTo>
                  <a:pt x="498" y="467"/>
                </a:lnTo>
                <a:lnTo>
                  <a:pt x="502" y="467"/>
                </a:lnTo>
                <a:lnTo>
                  <a:pt x="502" y="471"/>
                </a:lnTo>
                <a:lnTo>
                  <a:pt x="498" y="471"/>
                </a:lnTo>
                <a:lnTo>
                  <a:pt x="494" y="471"/>
                </a:lnTo>
                <a:lnTo>
                  <a:pt x="490" y="471"/>
                </a:lnTo>
                <a:lnTo>
                  <a:pt x="490" y="467"/>
                </a:lnTo>
                <a:lnTo>
                  <a:pt x="490" y="471"/>
                </a:lnTo>
                <a:lnTo>
                  <a:pt x="494" y="471"/>
                </a:lnTo>
                <a:lnTo>
                  <a:pt x="498" y="471"/>
                </a:lnTo>
                <a:lnTo>
                  <a:pt x="498" y="475"/>
                </a:lnTo>
                <a:lnTo>
                  <a:pt x="498" y="479"/>
                </a:lnTo>
                <a:lnTo>
                  <a:pt x="502" y="479"/>
                </a:lnTo>
                <a:lnTo>
                  <a:pt x="502" y="483"/>
                </a:lnTo>
                <a:lnTo>
                  <a:pt x="506" y="483"/>
                </a:lnTo>
                <a:lnTo>
                  <a:pt x="506" y="487"/>
                </a:lnTo>
                <a:lnTo>
                  <a:pt x="510" y="487"/>
                </a:lnTo>
                <a:lnTo>
                  <a:pt x="506" y="483"/>
                </a:lnTo>
                <a:lnTo>
                  <a:pt x="506" y="479"/>
                </a:lnTo>
                <a:lnTo>
                  <a:pt x="502" y="479"/>
                </a:lnTo>
                <a:lnTo>
                  <a:pt x="502" y="475"/>
                </a:lnTo>
                <a:lnTo>
                  <a:pt x="502" y="471"/>
                </a:lnTo>
                <a:lnTo>
                  <a:pt x="506" y="471"/>
                </a:lnTo>
                <a:lnTo>
                  <a:pt x="502" y="471"/>
                </a:lnTo>
                <a:lnTo>
                  <a:pt x="506" y="471"/>
                </a:lnTo>
                <a:lnTo>
                  <a:pt x="506" y="475"/>
                </a:lnTo>
                <a:lnTo>
                  <a:pt x="506" y="471"/>
                </a:lnTo>
                <a:lnTo>
                  <a:pt x="502" y="471"/>
                </a:lnTo>
                <a:lnTo>
                  <a:pt x="506" y="475"/>
                </a:lnTo>
                <a:lnTo>
                  <a:pt x="506" y="471"/>
                </a:lnTo>
                <a:lnTo>
                  <a:pt x="510" y="471"/>
                </a:lnTo>
                <a:lnTo>
                  <a:pt x="510" y="475"/>
                </a:lnTo>
                <a:lnTo>
                  <a:pt x="514" y="475"/>
                </a:lnTo>
                <a:lnTo>
                  <a:pt x="510" y="475"/>
                </a:lnTo>
                <a:lnTo>
                  <a:pt x="510" y="471"/>
                </a:lnTo>
                <a:lnTo>
                  <a:pt x="510" y="467"/>
                </a:lnTo>
                <a:lnTo>
                  <a:pt x="506" y="467"/>
                </a:lnTo>
                <a:lnTo>
                  <a:pt x="502" y="463"/>
                </a:lnTo>
                <a:lnTo>
                  <a:pt x="506" y="459"/>
                </a:lnTo>
                <a:lnTo>
                  <a:pt x="502" y="455"/>
                </a:lnTo>
                <a:lnTo>
                  <a:pt x="498" y="455"/>
                </a:lnTo>
                <a:lnTo>
                  <a:pt x="498" y="451"/>
                </a:lnTo>
                <a:lnTo>
                  <a:pt x="498" y="447"/>
                </a:lnTo>
                <a:lnTo>
                  <a:pt x="502" y="447"/>
                </a:lnTo>
                <a:lnTo>
                  <a:pt x="498" y="443"/>
                </a:lnTo>
                <a:lnTo>
                  <a:pt x="502" y="443"/>
                </a:lnTo>
                <a:lnTo>
                  <a:pt x="506" y="443"/>
                </a:lnTo>
                <a:lnTo>
                  <a:pt x="510" y="443"/>
                </a:lnTo>
                <a:lnTo>
                  <a:pt x="514" y="443"/>
                </a:lnTo>
                <a:lnTo>
                  <a:pt x="518" y="443"/>
                </a:lnTo>
                <a:lnTo>
                  <a:pt x="518" y="439"/>
                </a:lnTo>
                <a:lnTo>
                  <a:pt x="522" y="439"/>
                </a:lnTo>
                <a:lnTo>
                  <a:pt x="522" y="435"/>
                </a:lnTo>
                <a:lnTo>
                  <a:pt x="526" y="435"/>
                </a:lnTo>
                <a:lnTo>
                  <a:pt x="534" y="435"/>
                </a:lnTo>
                <a:lnTo>
                  <a:pt x="534" y="431"/>
                </a:lnTo>
                <a:lnTo>
                  <a:pt x="534" y="427"/>
                </a:lnTo>
                <a:lnTo>
                  <a:pt x="530" y="427"/>
                </a:lnTo>
                <a:lnTo>
                  <a:pt x="526" y="431"/>
                </a:lnTo>
                <a:lnTo>
                  <a:pt x="522" y="431"/>
                </a:lnTo>
                <a:lnTo>
                  <a:pt x="518" y="431"/>
                </a:lnTo>
                <a:lnTo>
                  <a:pt x="522" y="435"/>
                </a:lnTo>
                <a:lnTo>
                  <a:pt x="518" y="435"/>
                </a:lnTo>
                <a:lnTo>
                  <a:pt x="514" y="435"/>
                </a:lnTo>
                <a:lnTo>
                  <a:pt x="510" y="439"/>
                </a:lnTo>
                <a:lnTo>
                  <a:pt x="510" y="435"/>
                </a:lnTo>
                <a:lnTo>
                  <a:pt x="506" y="435"/>
                </a:lnTo>
                <a:lnTo>
                  <a:pt x="502" y="435"/>
                </a:lnTo>
                <a:lnTo>
                  <a:pt x="502" y="439"/>
                </a:lnTo>
                <a:lnTo>
                  <a:pt x="506" y="439"/>
                </a:lnTo>
                <a:lnTo>
                  <a:pt x="502" y="439"/>
                </a:lnTo>
                <a:lnTo>
                  <a:pt x="498" y="439"/>
                </a:lnTo>
                <a:lnTo>
                  <a:pt x="494" y="439"/>
                </a:lnTo>
                <a:lnTo>
                  <a:pt x="494" y="443"/>
                </a:lnTo>
                <a:lnTo>
                  <a:pt x="494" y="439"/>
                </a:lnTo>
                <a:lnTo>
                  <a:pt x="494" y="443"/>
                </a:lnTo>
                <a:lnTo>
                  <a:pt x="494" y="439"/>
                </a:lnTo>
                <a:lnTo>
                  <a:pt x="494" y="435"/>
                </a:lnTo>
                <a:lnTo>
                  <a:pt x="490" y="435"/>
                </a:lnTo>
                <a:lnTo>
                  <a:pt x="490" y="439"/>
                </a:lnTo>
                <a:lnTo>
                  <a:pt x="486" y="439"/>
                </a:lnTo>
                <a:lnTo>
                  <a:pt x="486" y="435"/>
                </a:lnTo>
                <a:lnTo>
                  <a:pt x="490" y="435"/>
                </a:lnTo>
                <a:lnTo>
                  <a:pt x="490" y="431"/>
                </a:lnTo>
                <a:lnTo>
                  <a:pt x="494" y="431"/>
                </a:lnTo>
                <a:lnTo>
                  <a:pt x="494" y="427"/>
                </a:lnTo>
                <a:lnTo>
                  <a:pt x="498" y="427"/>
                </a:lnTo>
                <a:lnTo>
                  <a:pt x="502" y="427"/>
                </a:lnTo>
                <a:lnTo>
                  <a:pt x="506" y="427"/>
                </a:lnTo>
                <a:lnTo>
                  <a:pt x="510" y="427"/>
                </a:lnTo>
                <a:lnTo>
                  <a:pt x="514" y="423"/>
                </a:lnTo>
                <a:lnTo>
                  <a:pt x="518" y="423"/>
                </a:lnTo>
                <a:lnTo>
                  <a:pt x="526" y="419"/>
                </a:lnTo>
                <a:lnTo>
                  <a:pt x="530" y="423"/>
                </a:lnTo>
                <a:lnTo>
                  <a:pt x="534" y="423"/>
                </a:lnTo>
                <a:lnTo>
                  <a:pt x="538" y="427"/>
                </a:lnTo>
                <a:lnTo>
                  <a:pt x="538" y="431"/>
                </a:lnTo>
                <a:lnTo>
                  <a:pt x="534" y="435"/>
                </a:lnTo>
                <a:lnTo>
                  <a:pt x="538" y="435"/>
                </a:lnTo>
                <a:lnTo>
                  <a:pt x="542" y="439"/>
                </a:lnTo>
                <a:lnTo>
                  <a:pt x="542" y="435"/>
                </a:lnTo>
                <a:lnTo>
                  <a:pt x="546" y="435"/>
                </a:lnTo>
                <a:lnTo>
                  <a:pt x="546" y="439"/>
                </a:lnTo>
                <a:lnTo>
                  <a:pt x="550" y="439"/>
                </a:lnTo>
                <a:lnTo>
                  <a:pt x="550" y="443"/>
                </a:lnTo>
                <a:lnTo>
                  <a:pt x="554" y="443"/>
                </a:lnTo>
                <a:lnTo>
                  <a:pt x="558" y="443"/>
                </a:lnTo>
                <a:lnTo>
                  <a:pt x="562" y="443"/>
                </a:lnTo>
                <a:lnTo>
                  <a:pt x="566" y="443"/>
                </a:lnTo>
                <a:lnTo>
                  <a:pt x="566" y="439"/>
                </a:lnTo>
                <a:lnTo>
                  <a:pt x="570" y="439"/>
                </a:lnTo>
                <a:lnTo>
                  <a:pt x="570" y="443"/>
                </a:lnTo>
                <a:lnTo>
                  <a:pt x="570" y="447"/>
                </a:lnTo>
                <a:lnTo>
                  <a:pt x="574" y="447"/>
                </a:lnTo>
                <a:lnTo>
                  <a:pt x="578" y="451"/>
                </a:lnTo>
                <a:lnTo>
                  <a:pt x="582" y="451"/>
                </a:lnTo>
                <a:lnTo>
                  <a:pt x="586" y="451"/>
                </a:lnTo>
                <a:lnTo>
                  <a:pt x="590" y="451"/>
                </a:lnTo>
                <a:lnTo>
                  <a:pt x="594" y="451"/>
                </a:lnTo>
                <a:lnTo>
                  <a:pt x="598" y="455"/>
                </a:lnTo>
                <a:lnTo>
                  <a:pt x="598" y="451"/>
                </a:lnTo>
                <a:lnTo>
                  <a:pt x="602" y="451"/>
                </a:lnTo>
                <a:lnTo>
                  <a:pt x="606" y="451"/>
                </a:lnTo>
                <a:lnTo>
                  <a:pt x="610" y="451"/>
                </a:lnTo>
                <a:lnTo>
                  <a:pt x="614" y="447"/>
                </a:lnTo>
                <a:lnTo>
                  <a:pt x="618" y="447"/>
                </a:lnTo>
                <a:lnTo>
                  <a:pt x="618" y="451"/>
                </a:lnTo>
                <a:lnTo>
                  <a:pt x="622" y="451"/>
                </a:lnTo>
                <a:lnTo>
                  <a:pt x="626" y="451"/>
                </a:lnTo>
                <a:lnTo>
                  <a:pt x="630" y="451"/>
                </a:lnTo>
                <a:lnTo>
                  <a:pt x="634" y="451"/>
                </a:lnTo>
                <a:lnTo>
                  <a:pt x="638" y="451"/>
                </a:lnTo>
                <a:lnTo>
                  <a:pt x="642" y="451"/>
                </a:lnTo>
                <a:lnTo>
                  <a:pt x="646" y="451"/>
                </a:lnTo>
                <a:lnTo>
                  <a:pt x="642" y="447"/>
                </a:lnTo>
                <a:lnTo>
                  <a:pt x="638" y="447"/>
                </a:lnTo>
                <a:lnTo>
                  <a:pt x="638" y="443"/>
                </a:lnTo>
                <a:lnTo>
                  <a:pt x="642" y="443"/>
                </a:lnTo>
                <a:lnTo>
                  <a:pt x="646" y="447"/>
                </a:lnTo>
                <a:lnTo>
                  <a:pt x="650" y="451"/>
                </a:lnTo>
                <a:lnTo>
                  <a:pt x="654" y="455"/>
                </a:lnTo>
                <a:lnTo>
                  <a:pt x="658" y="455"/>
                </a:lnTo>
                <a:lnTo>
                  <a:pt x="662" y="455"/>
                </a:lnTo>
                <a:lnTo>
                  <a:pt x="662" y="451"/>
                </a:lnTo>
                <a:lnTo>
                  <a:pt x="662" y="447"/>
                </a:lnTo>
                <a:lnTo>
                  <a:pt x="658" y="447"/>
                </a:lnTo>
                <a:lnTo>
                  <a:pt x="654" y="443"/>
                </a:lnTo>
                <a:lnTo>
                  <a:pt x="654" y="447"/>
                </a:lnTo>
                <a:lnTo>
                  <a:pt x="650" y="447"/>
                </a:lnTo>
                <a:lnTo>
                  <a:pt x="650" y="451"/>
                </a:lnTo>
                <a:lnTo>
                  <a:pt x="646" y="447"/>
                </a:lnTo>
                <a:lnTo>
                  <a:pt x="646" y="443"/>
                </a:lnTo>
                <a:lnTo>
                  <a:pt x="642" y="439"/>
                </a:lnTo>
                <a:lnTo>
                  <a:pt x="642" y="443"/>
                </a:lnTo>
                <a:lnTo>
                  <a:pt x="646" y="443"/>
                </a:lnTo>
                <a:lnTo>
                  <a:pt x="646" y="439"/>
                </a:lnTo>
                <a:lnTo>
                  <a:pt x="642" y="439"/>
                </a:lnTo>
                <a:lnTo>
                  <a:pt x="642" y="435"/>
                </a:lnTo>
                <a:lnTo>
                  <a:pt x="638" y="435"/>
                </a:lnTo>
                <a:lnTo>
                  <a:pt x="642" y="435"/>
                </a:lnTo>
                <a:lnTo>
                  <a:pt x="646" y="435"/>
                </a:lnTo>
                <a:lnTo>
                  <a:pt x="650" y="435"/>
                </a:lnTo>
                <a:lnTo>
                  <a:pt x="654" y="435"/>
                </a:lnTo>
                <a:lnTo>
                  <a:pt x="650" y="435"/>
                </a:lnTo>
                <a:lnTo>
                  <a:pt x="650" y="431"/>
                </a:lnTo>
                <a:lnTo>
                  <a:pt x="654" y="431"/>
                </a:lnTo>
                <a:lnTo>
                  <a:pt x="658" y="435"/>
                </a:lnTo>
                <a:lnTo>
                  <a:pt x="658" y="431"/>
                </a:lnTo>
                <a:lnTo>
                  <a:pt x="662" y="431"/>
                </a:lnTo>
                <a:lnTo>
                  <a:pt x="662" y="435"/>
                </a:lnTo>
                <a:lnTo>
                  <a:pt x="666" y="435"/>
                </a:lnTo>
                <a:lnTo>
                  <a:pt x="666" y="439"/>
                </a:lnTo>
                <a:lnTo>
                  <a:pt x="670" y="439"/>
                </a:lnTo>
                <a:lnTo>
                  <a:pt x="674" y="439"/>
                </a:lnTo>
                <a:lnTo>
                  <a:pt x="674" y="435"/>
                </a:lnTo>
                <a:lnTo>
                  <a:pt x="674" y="439"/>
                </a:lnTo>
                <a:lnTo>
                  <a:pt x="670" y="443"/>
                </a:lnTo>
                <a:lnTo>
                  <a:pt x="674" y="443"/>
                </a:lnTo>
                <a:lnTo>
                  <a:pt x="674" y="439"/>
                </a:lnTo>
                <a:lnTo>
                  <a:pt x="678" y="439"/>
                </a:lnTo>
                <a:lnTo>
                  <a:pt x="682" y="439"/>
                </a:lnTo>
                <a:lnTo>
                  <a:pt x="678" y="439"/>
                </a:lnTo>
                <a:lnTo>
                  <a:pt x="682" y="443"/>
                </a:lnTo>
                <a:lnTo>
                  <a:pt x="678" y="443"/>
                </a:lnTo>
                <a:lnTo>
                  <a:pt x="678" y="447"/>
                </a:lnTo>
                <a:lnTo>
                  <a:pt x="678" y="451"/>
                </a:lnTo>
                <a:lnTo>
                  <a:pt x="678" y="455"/>
                </a:lnTo>
                <a:lnTo>
                  <a:pt x="674" y="455"/>
                </a:lnTo>
                <a:lnTo>
                  <a:pt x="674" y="459"/>
                </a:lnTo>
                <a:lnTo>
                  <a:pt x="678" y="459"/>
                </a:lnTo>
                <a:lnTo>
                  <a:pt x="678" y="463"/>
                </a:lnTo>
                <a:lnTo>
                  <a:pt x="678" y="467"/>
                </a:lnTo>
                <a:lnTo>
                  <a:pt x="682" y="463"/>
                </a:lnTo>
                <a:lnTo>
                  <a:pt x="686" y="463"/>
                </a:lnTo>
                <a:lnTo>
                  <a:pt x="686" y="467"/>
                </a:lnTo>
                <a:lnTo>
                  <a:pt x="682" y="467"/>
                </a:lnTo>
                <a:lnTo>
                  <a:pt x="686" y="467"/>
                </a:lnTo>
                <a:lnTo>
                  <a:pt x="690" y="467"/>
                </a:lnTo>
                <a:lnTo>
                  <a:pt x="690" y="471"/>
                </a:lnTo>
                <a:lnTo>
                  <a:pt x="686" y="471"/>
                </a:lnTo>
                <a:lnTo>
                  <a:pt x="682" y="471"/>
                </a:lnTo>
                <a:lnTo>
                  <a:pt x="678" y="471"/>
                </a:lnTo>
                <a:lnTo>
                  <a:pt x="674" y="471"/>
                </a:lnTo>
                <a:lnTo>
                  <a:pt x="674" y="467"/>
                </a:lnTo>
                <a:lnTo>
                  <a:pt x="674" y="471"/>
                </a:lnTo>
                <a:lnTo>
                  <a:pt x="678" y="471"/>
                </a:lnTo>
                <a:lnTo>
                  <a:pt x="678" y="475"/>
                </a:lnTo>
                <a:lnTo>
                  <a:pt x="682" y="475"/>
                </a:lnTo>
                <a:lnTo>
                  <a:pt x="682" y="479"/>
                </a:lnTo>
                <a:lnTo>
                  <a:pt x="686" y="479"/>
                </a:lnTo>
                <a:lnTo>
                  <a:pt x="682" y="475"/>
                </a:lnTo>
                <a:lnTo>
                  <a:pt x="678" y="475"/>
                </a:lnTo>
                <a:lnTo>
                  <a:pt x="678" y="471"/>
                </a:lnTo>
                <a:lnTo>
                  <a:pt x="682" y="471"/>
                </a:lnTo>
                <a:lnTo>
                  <a:pt x="686" y="471"/>
                </a:lnTo>
                <a:lnTo>
                  <a:pt x="686" y="475"/>
                </a:lnTo>
                <a:lnTo>
                  <a:pt x="690" y="475"/>
                </a:lnTo>
                <a:lnTo>
                  <a:pt x="694" y="471"/>
                </a:lnTo>
                <a:lnTo>
                  <a:pt x="690" y="471"/>
                </a:lnTo>
                <a:lnTo>
                  <a:pt x="690" y="467"/>
                </a:lnTo>
                <a:lnTo>
                  <a:pt x="694" y="463"/>
                </a:lnTo>
                <a:lnTo>
                  <a:pt x="690" y="463"/>
                </a:lnTo>
                <a:lnTo>
                  <a:pt x="690" y="459"/>
                </a:lnTo>
                <a:lnTo>
                  <a:pt x="690" y="455"/>
                </a:lnTo>
                <a:lnTo>
                  <a:pt x="686" y="455"/>
                </a:lnTo>
                <a:lnTo>
                  <a:pt x="686" y="451"/>
                </a:lnTo>
                <a:lnTo>
                  <a:pt x="690" y="447"/>
                </a:lnTo>
                <a:lnTo>
                  <a:pt x="686" y="447"/>
                </a:lnTo>
                <a:lnTo>
                  <a:pt x="690" y="447"/>
                </a:lnTo>
                <a:lnTo>
                  <a:pt x="690" y="443"/>
                </a:lnTo>
                <a:lnTo>
                  <a:pt x="694" y="443"/>
                </a:lnTo>
                <a:lnTo>
                  <a:pt x="698" y="443"/>
                </a:lnTo>
                <a:lnTo>
                  <a:pt x="702" y="443"/>
                </a:lnTo>
                <a:lnTo>
                  <a:pt x="706" y="439"/>
                </a:lnTo>
                <a:lnTo>
                  <a:pt x="710" y="439"/>
                </a:lnTo>
                <a:lnTo>
                  <a:pt x="710" y="435"/>
                </a:lnTo>
                <a:lnTo>
                  <a:pt x="706" y="435"/>
                </a:lnTo>
                <a:lnTo>
                  <a:pt x="710" y="435"/>
                </a:lnTo>
                <a:lnTo>
                  <a:pt x="710" y="431"/>
                </a:lnTo>
                <a:lnTo>
                  <a:pt x="714" y="431"/>
                </a:lnTo>
                <a:lnTo>
                  <a:pt x="718" y="431"/>
                </a:lnTo>
                <a:lnTo>
                  <a:pt x="718" y="427"/>
                </a:lnTo>
                <a:lnTo>
                  <a:pt x="714" y="427"/>
                </a:lnTo>
                <a:lnTo>
                  <a:pt x="714" y="423"/>
                </a:lnTo>
                <a:lnTo>
                  <a:pt x="718" y="423"/>
                </a:lnTo>
                <a:lnTo>
                  <a:pt x="718" y="419"/>
                </a:lnTo>
                <a:lnTo>
                  <a:pt x="714" y="419"/>
                </a:lnTo>
                <a:lnTo>
                  <a:pt x="710" y="419"/>
                </a:lnTo>
                <a:lnTo>
                  <a:pt x="710" y="423"/>
                </a:lnTo>
                <a:lnTo>
                  <a:pt x="714" y="423"/>
                </a:lnTo>
                <a:lnTo>
                  <a:pt x="714" y="419"/>
                </a:lnTo>
                <a:lnTo>
                  <a:pt x="714" y="423"/>
                </a:lnTo>
                <a:lnTo>
                  <a:pt x="710" y="423"/>
                </a:lnTo>
                <a:lnTo>
                  <a:pt x="706" y="427"/>
                </a:lnTo>
                <a:lnTo>
                  <a:pt x="702" y="427"/>
                </a:lnTo>
                <a:lnTo>
                  <a:pt x="702" y="423"/>
                </a:lnTo>
                <a:lnTo>
                  <a:pt x="702" y="419"/>
                </a:lnTo>
                <a:lnTo>
                  <a:pt x="706" y="419"/>
                </a:lnTo>
                <a:lnTo>
                  <a:pt x="710" y="415"/>
                </a:lnTo>
                <a:lnTo>
                  <a:pt x="706" y="415"/>
                </a:lnTo>
                <a:lnTo>
                  <a:pt x="706" y="411"/>
                </a:lnTo>
                <a:lnTo>
                  <a:pt x="710" y="407"/>
                </a:lnTo>
                <a:lnTo>
                  <a:pt x="714" y="407"/>
                </a:lnTo>
                <a:lnTo>
                  <a:pt x="718" y="407"/>
                </a:lnTo>
                <a:lnTo>
                  <a:pt x="714" y="407"/>
                </a:lnTo>
                <a:lnTo>
                  <a:pt x="714" y="411"/>
                </a:lnTo>
                <a:lnTo>
                  <a:pt x="714" y="415"/>
                </a:lnTo>
                <a:lnTo>
                  <a:pt x="718" y="411"/>
                </a:lnTo>
                <a:lnTo>
                  <a:pt x="722" y="407"/>
                </a:lnTo>
                <a:lnTo>
                  <a:pt x="718" y="407"/>
                </a:lnTo>
                <a:lnTo>
                  <a:pt x="718" y="403"/>
                </a:lnTo>
                <a:lnTo>
                  <a:pt x="714" y="403"/>
                </a:lnTo>
                <a:lnTo>
                  <a:pt x="714" y="407"/>
                </a:lnTo>
                <a:lnTo>
                  <a:pt x="710" y="407"/>
                </a:lnTo>
                <a:lnTo>
                  <a:pt x="706" y="407"/>
                </a:lnTo>
                <a:lnTo>
                  <a:pt x="706" y="403"/>
                </a:lnTo>
                <a:lnTo>
                  <a:pt x="702" y="403"/>
                </a:lnTo>
                <a:lnTo>
                  <a:pt x="702" y="399"/>
                </a:lnTo>
                <a:lnTo>
                  <a:pt x="698" y="399"/>
                </a:lnTo>
                <a:lnTo>
                  <a:pt x="702" y="403"/>
                </a:lnTo>
                <a:lnTo>
                  <a:pt x="698" y="403"/>
                </a:lnTo>
                <a:lnTo>
                  <a:pt x="694" y="403"/>
                </a:lnTo>
                <a:lnTo>
                  <a:pt x="694" y="399"/>
                </a:lnTo>
                <a:lnTo>
                  <a:pt x="690" y="399"/>
                </a:lnTo>
                <a:lnTo>
                  <a:pt x="686" y="399"/>
                </a:lnTo>
                <a:lnTo>
                  <a:pt x="686" y="395"/>
                </a:lnTo>
                <a:lnTo>
                  <a:pt x="682" y="395"/>
                </a:lnTo>
                <a:lnTo>
                  <a:pt x="678" y="395"/>
                </a:lnTo>
                <a:lnTo>
                  <a:pt x="678" y="391"/>
                </a:lnTo>
                <a:lnTo>
                  <a:pt x="674" y="391"/>
                </a:lnTo>
                <a:lnTo>
                  <a:pt x="674" y="387"/>
                </a:lnTo>
                <a:lnTo>
                  <a:pt x="674" y="383"/>
                </a:lnTo>
                <a:lnTo>
                  <a:pt x="678" y="375"/>
                </a:lnTo>
                <a:lnTo>
                  <a:pt x="682" y="375"/>
                </a:lnTo>
                <a:lnTo>
                  <a:pt x="678" y="375"/>
                </a:lnTo>
                <a:lnTo>
                  <a:pt x="682" y="371"/>
                </a:lnTo>
                <a:lnTo>
                  <a:pt x="678" y="371"/>
                </a:lnTo>
                <a:lnTo>
                  <a:pt x="678" y="375"/>
                </a:lnTo>
                <a:lnTo>
                  <a:pt x="674" y="371"/>
                </a:lnTo>
                <a:lnTo>
                  <a:pt x="670" y="371"/>
                </a:lnTo>
                <a:lnTo>
                  <a:pt x="670" y="367"/>
                </a:lnTo>
                <a:lnTo>
                  <a:pt x="674" y="367"/>
                </a:lnTo>
                <a:lnTo>
                  <a:pt x="674" y="363"/>
                </a:lnTo>
                <a:lnTo>
                  <a:pt x="674" y="359"/>
                </a:lnTo>
                <a:lnTo>
                  <a:pt x="674" y="363"/>
                </a:lnTo>
                <a:lnTo>
                  <a:pt x="674" y="359"/>
                </a:lnTo>
                <a:lnTo>
                  <a:pt x="674" y="355"/>
                </a:lnTo>
                <a:lnTo>
                  <a:pt x="678" y="355"/>
                </a:lnTo>
                <a:lnTo>
                  <a:pt x="678" y="351"/>
                </a:lnTo>
                <a:lnTo>
                  <a:pt x="682" y="351"/>
                </a:lnTo>
                <a:lnTo>
                  <a:pt x="682" y="355"/>
                </a:lnTo>
                <a:lnTo>
                  <a:pt x="686" y="355"/>
                </a:lnTo>
                <a:lnTo>
                  <a:pt x="690" y="355"/>
                </a:lnTo>
                <a:lnTo>
                  <a:pt x="686" y="351"/>
                </a:lnTo>
                <a:lnTo>
                  <a:pt x="682" y="351"/>
                </a:lnTo>
                <a:lnTo>
                  <a:pt x="682" y="347"/>
                </a:lnTo>
                <a:lnTo>
                  <a:pt x="686" y="347"/>
                </a:lnTo>
                <a:lnTo>
                  <a:pt x="686" y="343"/>
                </a:lnTo>
                <a:lnTo>
                  <a:pt x="690" y="343"/>
                </a:lnTo>
                <a:lnTo>
                  <a:pt x="694" y="339"/>
                </a:lnTo>
                <a:lnTo>
                  <a:pt x="698" y="339"/>
                </a:lnTo>
                <a:lnTo>
                  <a:pt x="702" y="339"/>
                </a:lnTo>
                <a:lnTo>
                  <a:pt x="698" y="339"/>
                </a:lnTo>
                <a:lnTo>
                  <a:pt x="694" y="339"/>
                </a:lnTo>
                <a:lnTo>
                  <a:pt x="698" y="335"/>
                </a:lnTo>
                <a:lnTo>
                  <a:pt x="702" y="335"/>
                </a:lnTo>
                <a:lnTo>
                  <a:pt x="706" y="339"/>
                </a:lnTo>
                <a:lnTo>
                  <a:pt x="702" y="339"/>
                </a:lnTo>
                <a:lnTo>
                  <a:pt x="702" y="343"/>
                </a:lnTo>
                <a:lnTo>
                  <a:pt x="702" y="339"/>
                </a:lnTo>
                <a:lnTo>
                  <a:pt x="706" y="339"/>
                </a:lnTo>
                <a:lnTo>
                  <a:pt x="706" y="343"/>
                </a:lnTo>
                <a:lnTo>
                  <a:pt x="710" y="343"/>
                </a:lnTo>
                <a:lnTo>
                  <a:pt x="714" y="343"/>
                </a:lnTo>
                <a:lnTo>
                  <a:pt x="714" y="347"/>
                </a:lnTo>
                <a:lnTo>
                  <a:pt x="718" y="347"/>
                </a:lnTo>
                <a:lnTo>
                  <a:pt x="722" y="351"/>
                </a:lnTo>
                <a:lnTo>
                  <a:pt x="726" y="355"/>
                </a:lnTo>
                <a:lnTo>
                  <a:pt x="726" y="359"/>
                </a:lnTo>
                <a:lnTo>
                  <a:pt x="730" y="359"/>
                </a:lnTo>
                <a:lnTo>
                  <a:pt x="730" y="363"/>
                </a:lnTo>
                <a:lnTo>
                  <a:pt x="726" y="367"/>
                </a:lnTo>
                <a:lnTo>
                  <a:pt x="730" y="367"/>
                </a:lnTo>
                <a:lnTo>
                  <a:pt x="730" y="371"/>
                </a:lnTo>
                <a:lnTo>
                  <a:pt x="734" y="371"/>
                </a:lnTo>
                <a:lnTo>
                  <a:pt x="738" y="375"/>
                </a:lnTo>
                <a:lnTo>
                  <a:pt x="738" y="379"/>
                </a:lnTo>
                <a:lnTo>
                  <a:pt x="742" y="379"/>
                </a:lnTo>
                <a:lnTo>
                  <a:pt x="742" y="383"/>
                </a:lnTo>
                <a:lnTo>
                  <a:pt x="742" y="379"/>
                </a:lnTo>
                <a:lnTo>
                  <a:pt x="746" y="379"/>
                </a:lnTo>
                <a:lnTo>
                  <a:pt x="746" y="383"/>
                </a:lnTo>
                <a:lnTo>
                  <a:pt x="750" y="387"/>
                </a:lnTo>
                <a:lnTo>
                  <a:pt x="746" y="387"/>
                </a:lnTo>
                <a:lnTo>
                  <a:pt x="742" y="387"/>
                </a:lnTo>
                <a:lnTo>
                  <a:pt x="738" y="383"/>
                </a:lnTo>
                <a:lnTo>
                  <a:pt x="738" y="387"/>
                </a:lnTo>
                <a:lnTo>
                  <a:pt x="734" y="387"/>
                </a:lnTo>
                <a:lnTo>
                  <a:pt x="738" y="387"/>
                </a:lnTo>
                <a:lnTo>
                  <a:pt x="742" y="387"/>
                </a:lnTo>
                <a:lnTo>
                  <a:pt x="742" y="391"/>
                </a:lnTo>
                <a:lnTo>
                  <a:pt x="738" y="391"/>
                </a:lnTo>
                <a:lnTo>
                  <a:pt x="734" y="395"/>
                </a:lnTo>
                <a:lnTo>
                  <a:pt x="730" y="399"/>
                </a:lnTo>
                <a:lnTo>
                  <a:pt x="734" y="399"/>
                </a:lnTo>
                <a:lnTo>
                  <a:pt x="730" y="399"/>
                </a:lnTo>
                <a:lnTo>
                  <a:pt x="726" y="399"/>
                </a:lnTo>
                <a:lnTo>
                  <a:pt x="730" y="399"/>
                </a:lnTo>
                <a:lnTo>
                  <a:pt x="734" y="399"/>
                </a:lnTo>
                <a:lnTo>
                  <a:pt x="738" y="399"/>
                </a:lnTo>
                <a:lnTo>
                  <a:pt x="742" y="403"/>
                </a:lnTo>
                <a:lnTo>
                  <a:pt x="738" y="403"/>
                </a:lnTo>
                <a:lnTo>
                  <a:pt x="738" y="399"/>
                </a:lnTo>
                <a:lnTo>
                  <a:pt x="738" y="403"/>
                </a:lnTo>
                <a:lnTo>
                  <a:pt x="742" y="403"/>
                </a:lnTo>
                <a:lnTo>
                  <a:pt x="746" y="403"/>
                </a:lnTo>
                <a:lnTo>
                  <a:pt x="750" y="399"/>
                </a:lnTo>
                <a:lnTo>
                  <a:pt x="754" y="399"/>
                </a:lnTo>
                <a:lnTo>
                  <a:pt x="750" y="403"/>
                </a:lnTo>
                <a:lnTo>
                  <a:pt x="754" y="403"/>
                </a:lnTo>
                <a:lnTo>
                  <a:pt x="758" y="403"/>
                </a:lnTo>
                <a:lnTo>
                  <a:pt x="762" y="403"/>
                </a:lnTo>
                <a:lnTo>
                  <a:pt x="766" y="403"/>
                </a:lnTo>
                <a:lnTo>
                  <a:pt x="766" y="407"/>
                </a:lnTo>
                <a:lnTo>
                  <a:pt x="762" y="407"/>
                </a:lnTo>
                <a:lnTo>
                  <a:pt x="758" y="407"/>
                </a:lnTo>
                <a:lnTo>
                  <a:pt x="758" y="411"/>
                </a:lnTo>
                <a:lnTo>
                  <a:pt x="754" y="411"/>
                </a:lnTo>
                <a:lnTo>
                  <a:pt x="750" y="411"/>
                </a:lnTo>
                <a:lnTo>
                  <a:pt x="750" y="407"/>
                </a:lnTo>
                <a:lnTo>
                  <a:pt x="750" y="411"/>
                </a:lnTo>
                <a:lnTo>
                  <a:pt x="754" y="411"/>
                </a:lnTo>
                <a:lnTo>
                  <a:pt x="758" y="411"/>
                </a:lnTo>
                <a:lnTo>
                  <a:pt x="758" y="415"/>
                </a:lnTo>
                <a:lnTo>
                  <a:pt x="762" y="415"/>
                </a:lnTo>
                <a:lnTo>
                  <a:pt x="762" y="419"/>
                </a:lnTo>
                <a:lnTo>
                  <a:pt x="766" y="419"/>
                </a:lnTo>
                <a:lnTo>
                  <a:pt x="766" y="423"/>
                </a:lnTo>
                <a:lnTo>
                  <a:pt x="762" y="423"/>
                </a:lnTo>
                <a:lnTo>
                  <a:pt x="766" y="427"/>
                </a:lnTo>
                <a:lnTo>
                  <a:pt x="766" y="431"/>
                </a:lnTo>
                <a:lnTo>
                  <a:pt x="762" y="431"/>
                </a:lnTo>
                <a:lnTo>
                  <a:pt x="762" y="435"/>
                </a:lnTo>
                <a:lnTo>
                  <a:pt x="766" y="435"/>
                </a:lnTo>
                <a:lnTo>
                  <a:pt x="766" y="439"/>
                </a:lnTo>
                <a:lnTo>
                  <a:pt x="770" y="439"/>
                </a:lnTo>
                <a:lnTo>
                  <a:pt x="770" y="435"/>
                </a:lnTo>
                <a:lnTo>
                  <a:pt x="774" y="435"/>
                </a:lnTo>
                <a:lnTo>
                  <a:pt x="774" y="431"/>
                </a:lnTo>
                <a:lnTo>
                  <a:pt x="774" y="427"/>
                </a:lnTo>
                <a:lnTo>
                  <a:pt x="778" y="423"/>
                </a:lnTo>
                <a:lnTo>
                  <a:pt x="774" y="419"/>
                </a:lnTo>
                <a:lnTo>
                  <a:pt x="778" y="419"/>
                </a:lnTo>
                <a:lnTo>
                  <a:pt x="778" y="415"/>
                </a:lnTo>
                <a:lnTo>
                  <a:pt x="782" y="415"/>
                </a:lnTo>
                <a:lnTo>
                  <a:pt x="782" y="411"/>
                </a:lnTo>
                <a:lnTo>
                  <a:pt x="786" y="411"/>
                </a:lnTo>
                <a:lnTo>
                  <a:pt x="790" y="415"/>
                </a:lnTo>
                <a:lnTo>
                  <a:pt x="794" y="415"/>
                </a:lnTo>
                <a:lnTo>
                  <a:pt x="794" y="419"/>
                </a:lnTo>
                <a:lnTo>
                  <a:pt x="797" y="419"/>
                </a:lnTo>
                <a:lnTo>
                  <a:pt x="801" y="423"/>
                </a:lnTo>
                <a:lnTo>
                  <a:pt x="801" y="427"/>
                </a:lnTo>
                <a:lnTo>
                  <a:pt x="801" y="431"/>
                </a:lnTo>
                <a:lnTo>
                  <a:pt x="805" y="431"/>
                </a:lnTo>
                <a:lnTo>
                  <a:pt x="805" y="435"/>
                </a:lnTo>
                <a:lnTo>
                  <a:pt x="805" y="439"/>
                </a:lnTo>
                <a:lnTo>
                  <a:pt x="801" y="439"/>
                </a:lnTo>
                <a:lnTo>
                  <a:pt x="797" y="435"/>
                </a:lnTo>
                <a:lnTo>
                  <a:pt x="797" y="439"/>
                </a:lnTo>
                <a:lnTo>
                  <a:pt x="797" y="443"/>
                </a:lnTo>
                <a:lnTo>
                  <a:pt x="797" y="447"/>
                </a:lnTo>
                <a:lnTo>
                  <a:pt x="797" y="451"/>
                </a:lnTo>
                <a:lnTo>
                  <a:pt x="797" y="455"/>
                </a:lnTo>
                <a:lnTo>
                  <a:pt x="801" y="455"/>
                </a:lnTo>
                <a:lnTo>
                  <a:pt x="805" y="455"/>
                </a:lnTo>
                <a:lnTo>
                  <a:pt x="805" y="459"/>
                </a:lnTo>
                <a:lnTo>
                  <a:pt x="809" y="459"/>
                </a:lnTo>
                <a:lnTo>
                  <a:pt x="809" y="463"/>
                </a:lnTo>
                <a:lnTo>
                  <a:pt x="809" y="467"/>
                </a:lnTo>
                <a:lnTo>
                  <a:pt x="813" y="467"/>
                </a:lnTo>
                <a:lnTo>
                  <a:pt x="817" y="467"/>
                </a:lnTo>
                <a:lnTo>
                  <a:pt x="817" y="463"/>
                </a:lnTo>
                <a:lnTo>
                  <a:pt x="817" y="459"/>
                </a:lnTo>
                <a:lnTo>
                  <a:pt x="821" y="459"/>
                </a:lnTo>
                <a:lnTo>
                  <a:pt x="821" y="463"/>
                </a:lnTo>
                <a:lnTo>
                  <a:pt x="825" y="463"/>
                </a:lnTo>
                <a:lnTo>
                  <a:pt x="825" y="459"/>
                </a:lnTo>
                <a:lnTo>
                  <a:pt x="825" y="455"/>
                </a:lnTo>
                <a:lnTo>
                  <a:pt x="825" y="451"/>
                </a:lnTo>
                <a:lnTo>
                  <a:pt x="829" y="447"/>
                </a:lnTo>
                <a:lnTo>
                  <a:pt x="833" y="443"/>
                </a:lnTo>
                <a:lnTo>
                  <a:pt x="833" y="439"/>
                </a:lnTo>
                <a:lnTo>
                  <a:pt x="833" y="435"/>
                </a:lnTo>
                <a:lnTo>
                  <a:pt x="837" y="435"/>
                </a:lnTo>
                <a:lnTo>
                  <a:pt x="837" y="431"/>
                </a:lnTo>
                <a:lnTo>
                  <a:pt x="837" y="427"/>
                </a:lnTo>
                <a:lnTo>
                  <a:pt x="837" y="423"/>
                </a:lnTo>
                <a:lnTo>
                  <a:pt x="837" y="427"/>
                </a:lnTo>
                <a:lnTo>
                  <a:pt x="841" y="427"/>
                </a:lnTo>
                <a:lnTo>
                  <a:pt x="841" y="423"/>
                </a:lnTo>
                <a:lnTo>
                  <a:pt x="837" y="423"/>
                </a:lnTo>
                <a:lnTo>
                  <a:pt x="841" y="423"/>
                </a:lnTo>
                <a:lnTo>
                  <a:pt x="841" y="427"/>
                </a:lnTo>
                <a:lnTo>
                  <a:pt x="845" y="427"/>
                </a:lnTo>
                <a:lnTo>
                  <a:pt x="845" y="423"/>
                </a:lnTo>
                <a:lnTo>
                  <a:pt x="849" y="423"/>
                </a:lnTo>
                <a:lnTo>
                  <a:pt x="849" y="427"/>
                </a:lnTo>
                <a:lnTo>
                  <a:pt x="849" y="423"/>
                </a:lnTo>
                <a:lnTo>
                  <a:pt x="845" y="423"/>
                </a:lnTo>
                <a:lnTo>
                  <a:pt x="845" y="419"/>
                </a:lnTo>
                <a:lnTo>
                  <a:pt x="849" y="419"/>
                </a:lnTo>
                <a:lnTo>
                  <a:pt x="845" y="419"/>
                </a:lnTo>
                <a:lnTo>
                  <a:pt x="849" y="419"/>
                </a:lnTo>
                <a:lnTo>
                  <a:pt x="853" y="419"/>
                </a:lnTo>
                <a:lnTo>
                  <a:pt x="849" y="415"/>
                </a:lnTo>
                <a:lnTo>
                  <a:pt x="845" y="415"/>
                </a:lnTo>
                <a:lnTo>
                  <a:pt x="841" y="415"/>
                </a:lnTo>
                <a:lnTo>
                  <a:pt x="845" y="415"/>
                </a:lnTo>
                <a:lnTo>
                  <a:pt x="841" y="411"/>
                </a:lnTo>
                <a:lnTo>
                  <a:pt x="841" y="407"/>
                </a:lnTo>
                <a:lnTo>
                  <a:pt x="837" y="407"/>
                </a:lnTo>
                <a:lnTo>
                  <a:pt x="837" y="399"/>
                </a:lnTo>
                <a:lnTo>
                  <a:pt x="841" y="395"/>
                </a:lnTo>
                <a:lnTo>
                  <a:pt x="841" y="399"/>
                </a:lnTo>
                <a:lnTo>
                  <a:pt x="841" y="395"/>
                </a:lnTo>
                <a:lnTo>
                  <a:pt x="837" y="395"/>
                </a:lnTo>
                <a:lnTo>
                  <a:pt x="841" y="395"/>
                </a:lnTo>
                <a:lnTo>
                  <a:pt x="845" y="395"/>
                </a:lnTo>
                <a:lnTo>
                  <a:pt x="845" y="399"/>
                </a:lnTo>
                <a:lnTo>
                  <a:pt x="849" y="395"/>
                </a:lnTo>
                <a:lnTo>
                  <a:pt x="853" y="395"/>
                </a:lnTo>
                <a:lnTo>
                  <a:pt x="857" y="395"/>
                </a:lnTo>
                <a:lnTo>
                  <a:pt x="861" y="395"/>
                </a:lnTo>
                <a:lnTo>
                  <a:pt x="861" y="399"/>
                </a:lnTo>
                <a:lnTo>
                  <a:pt x="865" y="399"/>
                </a:lnTo>
                <a:lnTo>
                  <a:pt x="869" y="399"/>
                </a:lnTo>
                <a:lnTo>
                  <a:pt x="873" y="399"/>
                </a:lnTo>
                <a:lnTo>
                  <a:pt x="877" y="399"/>
                </a:lnTo>
                <a:lnTo>
                  <a:pt x="881" y="399"/>
                </a:lnTo>
                <a:lnTo>
                  <a:pt x="885" y="399"/>
                </a:lnTo>
                <a:lnTo>
                  <a:pt x="889" y="399"/>
                </a:lnTo>
                <a:lnTo>
                  <a:pt x="889" y="403"/>
                </a:lnTo>
                <a:lnTo>
                  <a:pt x="885" y="403"/>
                </a:lnTo>
                <a:lnTo>
                  <a:pt x="885" y="399"/>
                </a:lnTo>
                <a:lnTo>
                  <a:pt x="881" y="403"/>
                </a:lnTo>
                <a:lnTo>
                  <a:pt x="885" y="403"/>
                </a:lnTo>
                <a:lnTo>
                  <a:pt x="881" y="403"/>
                </a:lnTo>
                <a:lnTo>
                  <a:pt x="877" y="403"/>
                </a:lnTo>
                <a:lnTo>
                  <a:pt x="873" y="403"/>
                </a:lnTo>
                <a:lnTo>
                  <a:pt x="877" y="403"/>
                </a:lnTo>
                <a:lnTo>
                  <a:pt x="881" y="403"/>
                </a:lnTo>
                <a:lnTo>
                  <a:pt x="889" y="407"/>
                </a:lnTo>
                <a:lnTo>
                  <a:pt x="889" y="411"/>
                </a:lnTo>
                <a:lnTo>
                  <a:pt x="893" y="411"/>
                </a:lnTo>
                <a:lnTo>
                  <a:pt x="897" y="411"/>
                </a:lnTo>
                <a:lnTo>
                  <a:pt x="901" y="411"/>
                </a:lnTo>
                <a:lnTo>
                  <a:pt x="901" y="415"/>
                </a:lnTo>
                <a:lnTo>
                  <a:pt x="897" y="419"/>
                </a:lnTo>
                <a:lnTo>
                  <a:pt x="893" y="419"/>
                </a:lnTo>
                <a:lnTo>
                  <a:pt x="893" y="423"/>
                </a:lnTo>
                <a:lnTo>
                  <a:pt x="893" y="419"/>
                </a:lnTo>
                <a:lnTo>
                  <a:pt x="897" y="419"/>
                </a:lnTo>
                <a:lnTo>
                  <a:pt x="897" y="423"/>
                </a:lnTo>
                <a:lnTo>
                  <a:pt x="901" y="423"/>
                </a:lnTo>
                <a:lnTo>
                  <a:pt x="905" y="423"/>
                </a:lnTo>
                <a:lnTo>
                  <a:pt x="905" y="427"/>
                </a:lnTo>
                <a:lnTo>
                  <a:pt x="901" y="427"/>
                </a:lnTo>
                <a:lnTo>
                  <a:pt x="897" y="431"/>
                </a:lnTo>
                <a:lnTo>
                  <a:pt x="893" y="431"/>
                </a:lnTo>
                <a:lnTo>
                  <a:pt x="893" y="435"/>
                </a:lnTo>
                <a:lnTo>
                  <a:pt x="893" y="431"/>
                </a:lnTo>
                <a:lnTo>
                  <a:pt x="889" y="431"/>
                </a:lnTo>
                <a:lnTo>
                  <a:pt x="885" y="431"/>
                </a:lnTo>
                <a:lnTo>
                  <a:pt x="881" y="431"/>
                </a:lnTo>
                <a:lnTo>
                  <a:pt x="885" y="431"/>
                </a:lnTo>
                <a:lnTo>
                  <a:pt x="885" y="435"/>
                </a:lnTo>
                <a:lnTo>
                  <a:pt x="885" y="439"/>
                </a:lnTo>
                <a:lnTo>
                  <a:pt x="889" y="439"/>
                </a:lnTo>
                <a:lnTo>
                  <a:pt x="889" y="443"/>
                </a:lnTo>
                <a:lnTo>
                  <a:pt x="889" y="439"/>
                </a:lnTo>
                <a:lnTo>
                  <a:pt x="893" y="439"/>
                </a:lnTo>
                <a:lnTo>
                  <a:pt x="893" y="443"/>
                </a:lnTo>
                <a:lnTo>
                  <a:pt x="889" y="443"/>
                </a:lnTo>
                <a:lnTo>
                  <a:pt x="889" y="447"/>
                </a:lnTo>
                <a:lnTo>
                  <a:pt x="893" y="447"/>
                </a:lnTo>
                <a:lnTo>
                  <a:pt x="893" y="451"/>
                </a:lnTo>
                <a:lnTo>
                  <a:pt x="897" y="451"/>
                </a:lnTo>
                <a:lnTo>
                  <a:pt x="897" y="455"/>
                </a:lnTo>
                <a:lnTo>
                  <a:pt x="901" y="455"/>
                </a:lnTo>
                <a:lnTo>
                  <a:pt x="905" y="459"/>
                </a:lnTo>
                <a:lnTo>
                  <a:pt x="901" y="459"/>
                </a:lnTo>
                <a:lnTo>
                  <a:pt x="901" y="463"/>
                </a:lnTo>
                <a:lnTo>
                  <a:pt x="901" y="467"/>
                </a:lnTo>
                <a:lnTo>
                  <a:pt x="901" y="471"/>
                </a:lnTo>
                <a:lnTo>
                  <a:pt x="897" y="471"/>
                </a:lnTo>
                <a:lnTo>
                  <a:pt x="893" y="471"/>
                </a:lnTo>
                <a:lnTo>
                  <a:pt x="893" y="475"/>
                </a:lnTo>
                <a:lnTo>
                  <a:pt x="889" y="479"/>
                </a:lnTo>
                <a:lnTo>
                  <a:pt x="885" y="479"/>
                </a:lnTo>
                <a:lnTo>
                  <a:pt x="885" y="483"/>
                </a:lnTo>
                <a:lnTo>
                  <a:pt x="881" y="483"/>
                </a:lnTo>
                <a:lnTo>
                  <a:pt x="877" y="483"/>
                </a:lnTo>
                <a:lnTo>
                  <a:pt x="877" y="487"/>
                </a:lnTo>
                <a:lnTo>
                  <a:pt x="873" y="487"/>
                </a:lnTo>
                <a:lnTo>
                  <a:pt x="869" y="487"/>
                </a:lnTo>
                <a:lnTo>
                  <a:pt x="865" y="483"/>
                </a:lnTo>
                <a:lnTo>
                  <a:pt x="861" y="483"/>
                </a:lnTo>
                <a:lnTo>
                  <a:pt x="861" y="479"/>
                </a:lnTo>
                <a:lnTo>
                  <a:pt x="865" y="475"/>
                </a:lnTo>
                <a:lnTo>
                  <a:pt x="861" y="475"/>
                </a:lnTo>
                <a:lnTo>
                  <a:pt x="861" y="479"/>
                </a:lnTo>
                <a:lnTo>
                  <a:pt x="857" y="479"/>
                </a:lnTo>
                <a:lnTo>
                  <a:pt x="857" y="475"/>
                </a:lnTo>
                <a:lnTo>
                  <a:pt x="857" y="471"/>
                </a:lnTo>
                <a:lnTo>
                  <a:pt x="853" y="471"/>
                </a:lnTo>
                <a:lnTo>
                  <a:pt x="849" y="471"/>
                </a:lnTo>
                <a:lnTo>
                  <a:pt x="853" y="471"/>
                </a:lnTo>
                <a:lnTo>
                  <a:pt x="849" y="471"/>
                </a:lnTo>
                <a:lnTo>
                  <a:pt x="845" y="471"/>
                </a:lnTo>
                <a:lnTo>
                  <a:pt x="845" y="475"/>
                </a:lnTo>
                <a:lnTo>
                  <a:pt x="849" y="475"/>
                </a:lnTo>
                <a:lnTo>
                  <a:pt x="849" y="471"/>
                </a:lnTo>
                <a:lnTo>
                  <a:pt x="853" y="471"/>
                </a:lnTo>
                <a:lnTo>
                  <a:pt x="853" y="475"/>
                </a:lnTo>
                <a:lnTo>
                  <a:pt x="849" y="475"/>
                </a:lnTo>
                <a:lnTo>
                  <a:pt x="853" y="475"/>
                </a:lnTo>
                <a:lnTo>
                  <a:pt x="857" y="479"/>
                </a:lnTo>
                <a:lnTo>
                  <a:pt x="861" y="479"/>
                </a:lnTo>
                <a:lnTo>
                  <a:pt x="861" y="483"/>
                </a:lnTo>
                <a:lnTo>
                  <a:pt x="861" y="487"/>
                </a:lnTo>
                <a:lnTo>
                  <a:pt x="865" y="487"/>
                </a:lnTo>
                <a:lnTo>
                  <a:pt x="865" y="491"/>
                </a:lnTo>
                <a:lnTo>
                  <a:pt x="865" y="495"/>
                </a:lnTo>
                <a:lnTo>
                  <a:pt x="861" y="491"/>
                </a:lnTo>
                <a:lnTo>
                  <a:pt x="857" y="491"/>
                </a:lnTo>
                <a:lnTo>
                  <a:pt x="857" y="487"/>
                </a:lnTo>
                <a:lnTo>
                  <a:pt x="853" y="487"/>
                </a:lnTo>
                <a:lnTo>
                  <a:pt x="853" y="491"/>
                </a:lnTo>
                <a:lnTo>
                  <a:pt x="857" y="491"/>
                </a:lnTo>
                <a:lnTo>
                  <a:pt x="857" y="495"/>
                </a:lnTo>
                <a:lnTo>
                  <a:pt x="853" y="495"/>
                </a:lnTo>
                <a:lnTo>
                  <a:pt x="853" y="491"/>
                </a:lnTo>
                <a:lnTo>
                  <a:pt x="849" y="491"/>
                </a:lnTo>
                <a:lnTo>
                  <a:pt x="845" y="491"/>
                </a:lnTo>
                <a:lnTo>
                  <a:pt x="841" y="491"/>
                </a:lnTo>
                <a:lnTo>
                  <a:pt x="841" y="487"/>
                </a:lnTo>
                <a:lnTo>
                  <a:pt x="841" y="483"/>
                </a:lnTo>
                <a:lnTo>
                  <a:pt x="837" y="483"/>
                </a:lnTo>
                <a:lnTo>
                  <a:pt x="833" y="483"/>
                </a:lnTo>
                <a:lnTo>
                  <a:pt x="829" y="483"/>
                </a:lnTo>
                <a:lnTo>
                  <a:pt x="821" y="483"/>
                </a:lnTo>
                <a:lnTo>
                  <a:pt x="821" y="487"/>
                </a:lnTo>
                <a:lnTo>
                  <a:pt x="821" y="491"/>
                </a:lnTo>
                <a:lnTo>
                  <a:pt x="825" y="491"/>
                </a:lnTo>
                <a:lnTo>
                  <a:pt x="829" y="491"/>
                </a:lnTo>
                <a:lnTo>
                  <a:pt x="833" y="491"/>
                </a:lnTo>
                <a:lnTo>
                  <a:pt x="833" y="495"/>
                </a:lnTo>
                <a:lnTo>
                  <a:pt x="829" y="499"/>
                </a:lnTo>
                <a:lnTo>
                  <a:pt x="825" y="499"/>
                </a:lnTo>
                <a:lnTo>
                  <a:pt x="825" y="503"/>
                </a:lnTo>
                <a:lnTo>
                  <a:pt x="825" y="507"/>
                </a:lnTo>
                <a:lnTo>
                  <a:pt x="821" y="507"/>
                </a:lnTo>
                <a:lnTo>
                  <a:pt x="817" y="507"/>
                </a:lnTo>
                <a:lnTo>
                  <a:pt x="817" y="511"/>
                </a:lnTo>
                <a:close/>
                <a:moveTo>
                  <a:pt x="435" y="379"/>
                </a:moveTo>
                <a:lnTo>
                  <a:pt x="439" y="383"/>
                </a:lnTo>
                <a:lnTo>
                  <a:pt x="442" y="383"/>
                </a:lnTo>
                <a:lnTo>
                  <a:pt x="439" y="383"/>
                </a:lnTo>
                <a:lnTo>
                  <a:pt x="435" y="383"/>
                </a:lnTo>
                <a:lnTo>
                  <a:pt x="435" y="379"/>
                </a:lnTo>
                <a:close/>
                <a:moveTo>
                  <a:pt x="598" y="411"/>
                </a:moveTo>
                <a:lnTo>
                  <a:pt x="598" y="415"/>
                </a:lnTo>
                <a:lnTo>
                  <a:pt x="594" y="415"/>
                </a:lnTo>
                <a:lnTo>
                  <a:pt x="594" y="411"/>
                </a:lnTo>
                <a:lnTo>
                  <a:pt x="598" y="411"/>
                </a:lnTo>
                <a:close/>
                <a:moveTo>
                  <a:pt x="1129" y="439"/>
                </a:moveTo>
                <a:lnTo>
                  <a:pt x="1125" y="439"/>
                </a:lnTo>
                <a:lnTo>
                  <a:pt x="1129" y="439"/>
                </a:lnTo>
                <a:lnTo>
                  <a:pt x="1133" y="439"/>
                </a:lnTo>
                <a:lnTo>
                  <a:pt x="1129" y="439"/>
                </a:lnTo>
                <a:close/>
                <a:moveTo>
                  <a:pt x="498" y="447"/>
                </a:moveTo>
                <a:lnTo>
                  <a:pt x="494" y="447"/>
                </a:lnTo>
                <a:lnTo>
                  <a:pt x="498" y="447"/>
                </a:lnTo>
                <a:close/>
                <a:moveTo>
                  <a:pt x="1164" y="455"/>
                </a:moveTo>
                <a:lnTo>
                  <a:pt x="1168" y="455"/>
                </a:lnTo>
                <a:lnTo>
                  <a:pt x="1168" y="459"/>
                </a:lnTo>
                <a:lnTo>
                  <a:pt x="1164" y="459"/>
                </a:lnTo>
                <a:lnTo>
                  <a:pt x="1164" y="455"/>
                </a:lnTo>
                <a:close/>
                <a:moveTo>
                  <a:pt x="1065" y="579"/>
                </a:moveTo>
                <a:lnTo>
                  <a:pt x="1069" y="583"/>
                </a:lnTo>
                <a:lnTo>
                  <a:pt x="1073" y="583"/>
                </a:lnTo>
                <a:lnTo>
                  <a:pt x="1069" y="587"/>
                </a:lnTo>
                <a:lnTo>
                  <a:pt x="1065" y="587"/>
                </a:lnTo>
                <a:lnTo>
                  <a:pt x="1061" y="587"/>
                </a:lnTo>
                <a:lnTo>
                  <a:pt x="1061" y="583"/>
                </a:lnTo>
                <a:lnTo>
                  <a:pt x="1061" y="579"/>
                </a:lnTo>
                <a:lnTo>
                  <a:pt x="1057" y="579"/>
                </a:lnTo>
                <a:lnTo>
                  <a:pt x="1061" y="579"/>
                </a:lnTo>
                <a:lnTo>
                  <a:pt x="1065" y="579"/>
                </a:lnTo>
                <a:close/>
                <a:moveTo>
                  <a:pt x="1160" y="638"/>
                </a:moveTo>
                <a:lnTo>
                  <a:pt x="1156" y="638"/>
                </a:lnTo>
                <a:lnTo>
                  <a:pt x="1156" y="642"/>
                </a:lnTo>
                <a:lnTo>
                  <a:pt x="1160" y="642"/>
                </a:lnTo>
                <a:lnTo>
                  <a:pt x="1156" y="642"/>
                </a:lnTo>
                <a:lnTo>
                  <a:pt x="1156" y="638"/>
                </a:lnTo>
                <a:lnTo>
                  <a:pt x="1152" y="638"/>
                </a:lnTo>
                <a:lnTo>
                  <a:pt x="1152" y="634"/>
                </a:lnTo>
                <a:lnTo>
                  <a:pt x="1156" y="634"/>
                </a:lnTo>
                <a:lnTo>
                  <a:pt x="1156" y="638"/>
                </a:lnTo>
                <a:lnTo>
                  <a:pt x="1160" y="638"/>
                </a:lnTo>
                <a:close/>
                <a:moveTo>
                  <a:pt x="921" y="654"/>
                </a:moveTo>
                <a:lnTo>
                  <a:pt x="921" y="658"/>
                </a:lnTo>
                <a:lnTo>
                  <a:pt x="917" y="658"/>
                </a:lnTo>
                <a:lnTo>
                  <a:pt x="917" y="654"/>
                </a:lnTo>
                <a:lnTo>
                  <a:pt x="921" y="654"/>
                </a:lnTo>
                <a:close/>
                <a:moveTo>
                  <a:pt x="1208" y="730"/>
                </a:moveTo>
                <a:lnTo>
                  <a:pt x="1208" y="726"/>
                </a:lnTo>
                <a:lnTo>
                  <a:pt x="1208" y="730"/>
                </a:lnTo>
                <a:close/>
                <a:moveTo>
                  <a:pt x="1200" y="730"/>
                </a:moveTo>
                <a:lnTo>
                  <a:pt x="1204" y="730"/>
                </a:lnTo>
                <a:lnTo>
                  <a:pt x="1208" y="734"/>
                </a:lnTo>
                <a:lnTo>
                  <a:pt x="1204" y="734"/>
                </a:lnTo>
                <a:lnTo>
                  <a:pt x="1200" y="734"/>
                </a:lnTo>
                <a:lnTo>
                  <a:pt x="1204" y="734"/>
                </a:lnTo>
                <a:lnTo>
                  <a:pt x="1204" y="730"/>
                </a:lnTo>
                <a:lnTo>
                  <a:pt x="1200" y="730"/>
                </a:lnTo>
                <a:close/>
                <a:moveTo>
                  <a:pt x="171" y="810"/>
                </a:moveTo>
                <a:lnTo>
                  <a:pt x="171" y="806"/>
                </a:lnTo>
                <a:lnTo>
                  <a:pt x="167" y="806"/>
                </a:lnTo>
                <a:lnTo>
                  <a:pt x="167" y="802"/>
                </a:lnTo>
                <a:lnTo>
                  <a:pt x="167" y="798"/>
                </a:lnTo>
                <a:lnTo>
                  <a:pt x="163" y="798"/>
                </a:lnTo>
                <a:lnTo>
                  <a:pt x="167" y="798"/>
                </a:lnTo>
                <a:lnTo>
                  <a:pt x="163" y="798"/>
                </a:lnTo>
                <a:lnTo>
                  <a:pt x="163" y="794"/>
                </a:lnTo>
                <a:lnTo>
                  <a:pt x="167" y="794"/>
                </a:lnTo>
                <a:lnTo>
                  <a:pt x="167" y="798"/>
                </a:lnTo>
                <a:lnTo>
                  <a:pt x="171" y="802"/>
                </a:lnTo>
                <a:lnTo>
                  <a:pt x="175" y="802"/>
                </a:lnTo>
                <a:lnTo>
                  <a:pt x="175" y="806"/>
                </a:lnTo>
                <a:lnTo>
                  <a:pt x="175" y="810"/>
                </a:lnTo>
                <a:lnTo>
                  <a:pt x="171" y="810"/>
                </a:lnTo>
                <a:close/>
                <a:moveTo>
                  <a:pt x="179" y="818"/>
                </a:moveTo>
                <a:lnTo>
                  <a:pt x="179" y="814"/>
                </a:lnTo>
                <a:lnTo>
                  <a:pt x="183" y="814"/>
                </a:lnTo>
                <a:lnTo>
                  <a:pt x="183" y="810"/>
                </a:lnTo>
                <a:lnTo>
                  <a:pt x="179" y="810"/>
                </a:lnTo>
                <a:lnTo>
                  <a:pt x="183" y="810"/>
                </a:lnTo>
                <a:lnTo>
                  <a:pt x="183" y="814"/>
                </a:lnTo>
                <a:lnTo>
                  <a:pt x="179" y="814"/>
                </a:lnTo>
                <a:lnTo>
                  <a:pt x="179" y="810"/>
                </a:lnTo>
                <a:lnTo>
                  <a:pt x="179" y="806"/>
                </a:lnTo>
                <a:lnTo>
                  <a:pt x="183" y="806"/>
                </a:lnTo>
                <a:lnTo>
                  <a:pt x="183" y="810"/>
                </a:lnTo>
                <a:lnTo>
                  <a:pt x="187" y="810"/>
                </a:lnTo>
                <a:lnTo>
                  <a:pt x="187" y="814"/>
                </a:lnTo>
                <a:lnTo>
                  <a:pt x="187" y="822"/>
                </a:lnTo>
                <a:lnTo>
                  <a:pt x="183" y="822"/>
                </a:lnTo>
                <a:lnTo>
                  <a:pt x="183" y="818"/>
                </a:lnTo>
                <a:lnTo>
                  <a:pt x="187" y="818"/>
                </a:lnTo>
                <a:lnTo>
                  <a:pt x="187" y="814"/>
                </a:lnTo>
                <a:lnTo>
                  <a:pt x="183" y="818"/>
                </a:lnTo>
                <a:lnTo>
                  <a:pt x="183" y="822"/>
                </a:lnTo>
                <a:lnTo>
                  <a:pt x="179" y="822"/>
                </a:lnTo>
                <a:lnTo>
                  <a:pt x="179" y="818"/>
                </a:lnTo>
                <a:close/>
                <a:moveTo>
                  <a:pt x="147" y="834"/>
                </a:moveTo>
                <a:lnTo>
                  <a:pt x="143" y="830"/>
                </a:lnTo>
                <a:lnTo>
                  <a:pt x="143" y="826"/>
                </a:lnTo>
                <a:lnTo>
                  <a:pt x="139" y="826"/>
                </a:lnTo>
                <a:lnTo>
                  <a:pt x="135" y="822"/>
                </a:lnTo>
                <a:lnTo>
                  <a:pt x="135" y="818"/>
                </a:lnTo>
                <a:lnTo>
                  <a:pt x="131" y="818"/>
                </a:lnTo>
                <a:lnTo>
                  <a:pt x="131" y="814"/>
                </a:lnTo>
                <a:lnTo>
                  <a:pt x="135" y="814"/>
                </a:lnTo>
                <a:lnTo>
                  <a:pt x="131" y="814"/>
                </a:lnTo>
                <a:lnTo>
                  <a:pt x="127" y="814"/>
                </a:lnTo>
                <a:lnTo>
                  <a:pt x="127" y="810"/>
                </a:lnTo>
                <a:lnTo>
                  <a:pt x="131" y="810"/>
                </a:lnTo>
                <a:lnTo>
                  <a:pt x="135" y="810"/>
                </a:lnTo>
                <a:lnTo>
                  <a:pt x="135" y="806"/>
                </a:lnTo>
                <a:lnTo>
                  <a:pt x="139" y="806"/>
                </a:lnTo>
                <a:lnTo>
                  <a:pt x="139" y="810"/>
                </a:lnTo>
                <a:lnTo>
                  <a:pt x="143" y="814"/>
                </a:lnTo>
                <a:lnTo>
                  <a:pt x="139" y="814"/>
                </a:lnTo>
                <a:lnTo>
                  <a:pt x="139" y="810"/>
                </a:lnTo>
                <a:lnTo>
                  <a:pt x="135" y="810"/>
                </a:lnTo>
                <a:lnTo>
                  <a:pt x="135" y="814"/>
                </a:lnTo>
                <a:lnTo>
                  <a:pt x="139" y="814"/>
                </a:lnTo>
                <a:lnTo>
                  <a:pt x="143" y="814"/>
                </a:lnTo>
                <a:lnTo>
                  <a:pt x="139" y="814"/>
                </a:lnTo>
                <a:lnTo>
                  <a:pt x="139" y="818"/>
                </a:lnTo>
                <a:lnTo>
                  <a:pt x="139" y="814"/>
                </a:lnTo>
                <a:lnTo>
                  <a:pt x="135" y="814"/>
                </a:lnTo>
                <a:lnTo>
                  <a:pt x="139" y="818"/>
                </a:lnTo>
                <a:lnTo>
                  <a:pt x="139" y="822"/>
                </a:lnTo>
                <a:lnTo>
                  <a:pt x="143" y="822"/>
                </a:lnTo>
                <a:lnTo>
                  <a:pt x="143" y="826"/>
                </a:lnTo>
                <a:lnTo>
                  <a:pt x="147" y="826"/>
                </a:lnTo>
                <a:lnTo>
                  <a:pt x="147" y="830"/>
                </a:lnTo>
                <a:lnTo>
                  <a:pt x="151" y="830"/>
                </a:lnTo>
                <a:lnTo>
                  <a:pt x="147" y="834"/>
                </a:lnTo>
                <a:close/>
                <a:moveTo>
                  <a:pt x="195" y="830"/>
                </a:moveTo>
                <a:lnTo>
                  <a:pt x="195" y="834"/>
                </a:lnTo>
                <a:lnTo>
                  <a:pt x="191" y="834"/>
                </a:lnTo>
                <a:lnTo>
                  <a:pt x="191" y="830"/>
                </a:lnTo>
                <a:lnTo>
                  <a:pt x="195" y="830"/>
                </a:lnTo>
                <a:close/>
                <a:moveTo>
                  <a:pt x="195" y="834"/>
                </a:moveTo>
                <a:lnTo>
                  <a:pt x="195" y="838"/>
                </a:lnTo>
                <a:lnTo>
                  <a:pt x="195" y="842"/>
                </a:lnTo>
                <a:lnTo>
                  <a:pt x="191" y="838"/>
                </a:lnTo>
                <a:lnTo>
                  <a:pt x="195" y="834"/>
                </a:lnTo>
                <a:close/>
                <a:moveTo>
                  <a:pt x="945" y="8"/>
                </a:moveTo>
                <a:lnTo>
                  <a:pt x="949" y="4"/>
                </a:lnTo>
                <a:lnTo>
                  <a:pt x="953" y="8"/>
                </a:lnTo>
                <a:lnTo>
                  <a:pt x="949" y="8"/>
                </a:lnTo>
                <a:lnTo>
                  <a:pt x="945" y="8"/>
                </a:lnTo>
                <a:close/>
                <a:moveTo>
                  <a:pt x="746" y="52"/>
                </a:moveTo>
                <a:lnTo>
                  <a:pt x="742" y="52"/>
                </a:lnTo>
                <a:lnTo>
                  <a:pt x="742" y="48"/>
                </a:lnTo>
                <a:lnTo>
                  <a:pt x="746" y="48"/>
                </a:lnTo>
                <a:lnTo>
                  <a:pt x="746" y="52"/>
                </a:lnTo>
                <a:close/>
                <a:moveTo>
                  <a:pt x="1125" y="52"/>
                </a:moveTo>
                <a:lnTo>
                  <a:pt x="1121" y="52"/>
                </a:lnTo>
                <a:lnTo>
                  <a:pt x="1121" y="48"/>
                </a:lnTo>
                <a:lnTo>
                  <a:pt x="1125" y="48"/>
                </a:lnTo>
                <a:lnTo>
                  <a:pt x="1129" y="48"/>
                </a:lnTo>
                <a:lnTo>
                  <a:pt x="1129" y="52"/>
                </a:lnTo>
                <a:lnTo>
                  <a:pt x="1125" y="52"/>
                </a:lnTo>
                <a:close/>
                <a:moveTo>
                  <a:pt x="694" y="80"/>
                </a:moveTo>
                <a:lnTo>
                  <a:pt x="698" y="80"/>
                </a:lnTo>
                <a:lnTo>
                  <a:pt x="694" y="80"/>
                </a:lnTo>
                <a:lnTo>
                  <a:pt x="690" y="80"/>
                </a:lnTo>
                <a:lnTo>
                  <a:pt x="686" y="80"/>
                </a:lnTo>
                <a:lnTo>
                  <a:pt x="682" y="80"/>
                </a:lnTo>
                <a:lnTo>
                  <a:pt x="678" y="80"/>
                </a:lnTo>
                <a:lnTo>
                  <a:pt x="682" y="80"/>
                </a:lnTo>
                <a:lnTo>
                  <a:pt x="690" y="80"/>
                </a:lnTo>
                <a:lnTo>
                  <a:pt x="694" y="80"/>
                </a:lnTo>
                <a:close/>
                <a:moveTo>
                  <a:pt x="833" y="128"/>
                </a:moveTo>
                <a:lnTo>
                  <a:pt x="837" y="128"/>
                </a:lnTo>
                <a:lnTo>
                  <a:pt x="841" y="128"/>
                </a:lnTo>
                <a:lnTo>
                  <a:pt x="845" y="128"/>
                </a:lnTo>
                <a:lnTo>
                  <a:pt x="845" y="132"/>
                </a:lnTo>
                <a:lnTo>
                  <a:pt x="841" y="132"/>
                </a:lnTo>
                <a:lnTo>
                  <a:pt x="837" y="132"/>
                </a:lnTo>
                <a:lnTo>
                  <a:pt x="833" y="132"/>
                </a:lnTo>
                <a:lnTo>
                  <a:pt x="829" y="136"/>
                </a:lnTo>
                <a:lnTo>
                  <a:pt x="825" y="136"/>
                </a:lnTo>
                <a:lnTo>
                  <a:pt x="825" y="132"/>
                </a:lnTo>
                <a:lnTo>
                  <a:pt x="829" y="132"/>
                </a:lnTo>
                <a:lnTo>
                  <a:pt x="829" y="128"/>
                </a:lnTo>
                <a:lnTo>
                  <a:pt x="833" y="128"/>
                </a:lnTo>
                <a:close/>
                <a:moveTo>
                  <a:pt x="1009" y="140"/>
                </a:moveTo>
                <a:lnTo>
                  <a:pt x="1005" y="140"/>
                </a:lnTo>
                <a:lnTo>
                  <a:pt x="1001" y="140"/>
                </a:lnTo>
                <a:lnTo>
                  <a:pt x="1005" y="140"/>
                </a:lnTo>
                <a:lnTo>
                  <a:pt x="1005" y="136"/>
                </a:lnTo>
                <a:lnTo>
                  <a:pt x="1005" y="140"/>
                </a:lnTo>
                <a:lnTo>
                  <a:pt x="1009" y="140"/>
                </a:lnTo>
                <a:lnTo>
                  <a:pt x="1013" y="140"/>
                </a:lnTo>
                <a:lnTo>
                  <a:pt x="1009" y="140"/>
                </a:lnTo>
                <a:close/>
                <a:moveTo>
                  <a:pt x="801" y="148"/>
                </a:moveTo>
                <a:lnTo>
                  <a:pt x="797" y="152"/>
                </a:lnTo>
                <a:lnTo>
                  <a:pt x="797" y="156"/>
                </a:lnTo>
                <a:lnTo>
                  <a:pt x="797" y="152"/>
                </a:lnTo>
                <a:lnTo>
                  <a:pt x="794" y="152"/>
                </a:lnTo>
                <a:lnTo>
                  <a:pt x="797" y="152"/>
                </a:lnTo>
                <a:lnTo>
                  <a:pt x="797" y="148"/>
                </a:lnTo>
                <a:lnTo>
                  <a:pt x="801" y="148"/>
                </a:lnTo>
                <a:close/>
                <a:moveTo>
                  <a:pt x="594" y="156"/>
                </a:moveTo>
                <a:lnTo>
                  <a:pt x="590" y="156"/>
                </a:lnTo>
                <a:lnTo>
                  <a:pt x="594" y="156"/>
                </a:lnTo>
                <a:close/>
                <a:moveTo>
                  <a:pt x="957" y="164"/>
                </a:moveTo>
                <a:lnTo>
                  <a:pt x="961" y="164"/>
                </a:lnTo>
                <a:lnTo>
                  <a:pt x="961" y="168"/>
                </a:lnTo>
                <a:lnTo>
                  <a:pt x="957" y="168"/>
                </a:lnTo>
                <a:lnTo>
                  <a:pt x="953" y="168"/>
                </a:lnTo>
                <a:lnTo>
                  <a:pt x="957" y="168"/>
                </a:lnTo>
                <a:lnTo>
                  <a:pt x="957" y="164"/>
                </a:lnTo>
                <a:close/>
                <a:moveTo>
                  <a:pt x="841" y="175"/>
                </a:moveTo>
                <a:lnTo>
                  <a:pt x="845" y="175"/>
                </a:lnTo>
                <a:lnTo>
                  <a:pt x="849" y="175"/>
                </a:lnTo>
                <a:lnTo>
                  <a:pt x="845" y="179"/>
                </a:lnTo>
                <a:lnTo>
                  <a:pt x="845" y="175"/>
                </a:lnTo>
                <a:lnTo>
                  <a:pt x="841" y="175"/>
                </a:lnTo>
                <a:lnTo>
                  <a:pt x="837" y="175"/>
                </a:lnTo>
                <a:lnTo>
                  <a:pt x="841" y="175"/>
                </a:lnTo>
                <a:close/>
                <a:moveTo>
                  <a:pt x="861" y="207"/>
                </a:moveTo>
                <a:lnTo>
                  <a:pt x="865" y="207"/>
                </a:lnTo>
                <a:lnTo>
                  <a:pt x="861" y="207"/>
                </a:lnTo>
                <a:close/>
                <a:moveTo>
                  <a:pt x="578" y="211"/>
                </a:moveTo>
                <a:lnTo>
                  <a:pt x="582" y="215"/>
                </a:lnTo>
                <a:lnTo>
                  <a:pt x="578" y="219"/>
                </a:lnTo>
                <a:lnTo>
                  <a:pt x="574" y="219"/>
                </a:lnTo>
                <a:lnTo>
                  <a:pt x="570" y="219"/>
                </a:lnTo>
                <a:lnTo>
                  <a:pt x="566" y="219"/>
                </a:lnTo>
                <a:lnTo>
                  <a:pt x="562" y="219"/>
                </a:lnTo>
                <a:lnTo>
                  <a:pt x="558" y="219"/>
                </a:lnTo>
                <a:lnTo>
                  <a:pt x="562" y="219"/>
                </a:lnTo>
                <a:lnTo>
                  <a:pt x="558" y="219"/>
                </a:lnTo>
                <a:lnTo>
                  <a:pt x="554" y="219"/>
                </a:lnTo>
                <a:lnTo>
                  <a:pt x="554" y="215"/>
                </a:lnTo>
                <a:lnTo>
                  <a:pt x="558" y="215"/>
                </a:lnTo>
                <a:lnTo>
                  <a:pt x="562" y="215"/>
                </a:lnTo>
                <a:lnTo>
                  <a:pt x="566" y="211"/>
                </a:lnTo>
                <a:lnTo>
                  <a:pt x="570" y="211"/>
                </a:lnTo>
                <a:lnTo>
                  <a:pt x="574" y="211"/>
                </a:lnTo>
                <a:lnTo>
                  <a:pt x="578" y="211"/>
                </a:lnTo>
                <a:close/>
                <a:moveTo>
                  <a:pt x="941" y="219"/>
                </a:moveTo>
                <a:lnTo>
                  <a:pt x="937" y="219"/>
                </a:lnTo>
                <a:lnTo>
                  <a:pt x="937" y="223"/>
                </a:lnTo>
                <a:lnTo>
                  <a:pt x="941" y="223"/>
                </a:lnTo>
                <a:lnTo>
                  <a:pt x="941" y="227"/>
                </a:lnTo>
                <a:lnTo>
                  <a:pt x="937" y="227"/>
                </a:lnTo>
                <a:lnTo>
                  <a:pt x="937" y="223"/>
                </a:lnTo>
                <a:lnTo>
                  <a:pt x="933" y="223"/>
                </a:lnTo>
                <a:lnTo>
                  <a:pt x="933" y="227"/>
                </a:lnTo>
                <a:lnTo>
                  <a:pt x="929" y="227"/>
                </a:lnTo>
                <a:lnTo>
                  <a:pt x="929" y="223"/>
                </a:lnTo>
                <a:lnTo>
                  <a:pt x="925" y="223"/>
                </a:lnTo>
                <a:lnTo>
                  <a:pt x="929" y="223"/>
                </a:lnTo>
                <a:lnTo>
                  <a:pt x="933" y="219"/>
                </a:lnTo>
                <a:lnTo>
                  <a:pt x="937" y="219"/>
                </a:lnTo>
                <a:lnTo>
                  <a:pt x="937" y="215"/>
                </a:lnTo>
                <a:lnTo>
                  <a:pt x="941" y="219"/>
                </a:lnTo>
                <a:close/>
                <a:moveTo>
                  <a:pt x="303" y="223"/>
                </a:moveTo>
                <a:lnTo>
                  <a:pt x="303" y="227"/>
                </a:lnTo>
                <a:lnTo>
                  <a:pt x="299" y="227"/>
                </a:lnTo>
                <a:lnTo>
                  <a:pt x="303" y="227"/>
                </a:lnTo>
                <a:lnTo>
                  <a:pt x="303" y="223"/>
                </a:lnTo>
                <a:close/>
                <a:moveTo>
                  <a:pt x="279" y="223"/>
                </a:moveTo>
                <a:lnTo>
                  <a:pt x="283" y="223"/>
                </a:lnTo>
                <a:lnTo>
                  <a:pt x="279" y="223"/>
                </a:lnTo>
                <a:lnTo>
                  <a:pt x="275" y="223"/>
                </a:lnTo>
                <a:lnTo>
                  <a:pt x="279" y="223"/>
                </a:lnTo>
                <a:close/>
                <a:moveTo>
                  <a:pt x="570" y="223"/>
                </a:moveTo>
                <a:lnTo>
                  <a:pt x="566" y="227"/>
                </a:lnTo>
                <a:lnTo>
                  <a:pt x="562" y="227"/>
                </a:lnTo>
                <a:lnTo>
                  <a:pt x="562" y="223"/>
                </a:lnTo>
                <a:lnTo>
                  <a:pt x="566" y="223"/>
                </a:lnTo>
                <a:lnTo>
                  <a:pt x="570" y="223"/>
                </a:lnTo>
                <a:close/>
                <a:moveTo>
                  <a:pt x="614" y="235"/>
                </a:moveTo>
                <a:lnTo>
                  <a:pt x="614" y="231"/>
                </a:lnTo>
                <a:lnTo>
                  <a:pt x="610" y="235"/>
                </a:lnTo>
                <a:lnTo>
                  <a:pt x="606" y="235"/>
                </a:lnTo>
                <a:lnTo>
                  <a:pt x="606" y="231"/>
                </a:lnTo>
                <a:lnTo>
                  <a:pt x="610" y="231"/>
                </a:lnTo>
                <a:lnTo>
                  <a:pt x="614" y="231"/>
                </a:lnTo>
                <a:lnTo>
                  <a:pt x="618" y="231"/>
                </a:lnTo>
                <a:lnTo>
                  <a:pt x="618" y="235"/>
                </a:lnTo>
                <a:lnTo>
                  <a:pt x="614" y="235"/>
                </a:lnTo>
                <a:close/>
                <a:moveTo>
                  <a:pt x="921" y="319"/>
                </a:moveTo>
                <a:lnTo>
                  <a:pt x="925" y="323"/>
                </a:lnTo>
                <a:lnTo>
                  <a:pt x="921" y="323"/>
                </a:lnTo>
                <a:lnTo>
                  <a:pt x="921" y="319"/>
                </a:lnTo>
                <a:close/>
                <a:moveTo>
                  <a:pt x="929" y="323"/>
                </a:moveTo>
                <a:lnTo>
                  <a:pt x="933" y="323"/>
                </a:lnTo>
                <a:lnTo>
                  <a:pt x="933" y="327"/>
                </a:lnTo>
                <a:lnTo>
                  <a:pt x="929" y="327"/>
                </a:lnTo>
                <a:lnTo>
                  <a:pt x="929" y="323"/>
                </a:lnTo>
                <a:close/>
                <a:moveTo>
                  <a:pt x="937" y="323"/>
                </a:moveTo>
                <a:lnTo>
                  <a:pt x="941" y="323"/>
                </a:lnTo>
                <a:lnTo>
                  <a:pt x="941" y="327"/>
                </a:lnTo>
                <a:lnTo>
                  <a:pt x="937" y="327"/>
                </a:lnTo>
                <a:lnTo>
                  <a:pt x="937" y="323"/>
                </a:lnTo>
                <a:close/>
                <a:moveTo>
                  <a:pt x="829" y="327"/>
                </a:moveTo>
                <a:lnTo>
                  <a:pt x="833" y="327"/>
                </a:lnTo>
                <a:lnTo>
                  <a:pt x="833" y="331"/>
                </a:lnTo>
                <a:lnTo>
                  <a:pt x="833" y="327"/>
                </a:lnTo>
                <a:lnTo>
                  <a:pt x="829" y="327"/>
                </a:lnTo>
                <a:close/>
                <a:moveTo>
                  <a:pt x="690" y="339"/>
                </a:moveTo>
                <a:lnTo>
                  <a:pt x="690" y="343"/>
                </a:lnTo>
                <a:lnTo>
                  <a:pt x="690" y="339"/>
                </a:lnTo>
                <a:close/>
                <a:moveTo>
                  <a:pt x="670" y="355"/>
                </a:moveTo>
                <a:lnTo>
                  <a:pt x="674" y="355"/>
                </a:lnTo>
                <a:lnTo>
                  <a:pt x="674" y="359"/>
                </a:lnTo>
                <a:lnTo>
                  <a:pt x="670" y="359"/>
                </a:lnTo>
                <a:lnTo>
                  <a:pt x="670" y="355"/>
                </a:lnTo>
                <a:close/>
                <a:moveTo>
                  <a:pt x="359" y="375"/>
                </a:moveTo>
                <a:lnTo>
                  <a:pt x="363" y="375"/>
                </a:lnTo>
                <a:lnTo>
                  <a:pt x="359" y="375"/>
                </a:lnTo>
                <a:close/>
                <a:moveTo>
                  <a:pt x="375" y="375"/>
                </a:moveTo>
                <a:lnTo>
                  <a:pt x="371" y="375"/>
                </a:lnTo>
                <a:lnTo>
                  <a:pt x="375" y="375"/>
                </a:lnTo>
                <a:close/>
                <a:moveTo>
                  <a:pt x="662" y="391"/>
                </a:moveTo>
                <a:lnTo>
                  <a:pt x="662" y="395"/>
                </a:lnTo>
                <a:lnTo>
                  <a:pt x="658" y="395"/>
                </a:lnTo>
                <a:lnTo>
                  <a:pt x="658" y="391"/>
                </a:lnTo>
                <a:lnTo>
                  <a:pt x="662" y="391"/>
                </a:lnTo>
                <a:close/>
                <a:moveTo>
                  <a:pt x="750" y="399"/>
                </a:moveTo>
                <a:lnTo>
                  <a:pt x="746" y="395"/>
                </a:lnTo>
                <a:lnTo>
                  <a:pt x="750" y="395"/>
                </a:lnTo>
                <a:lnTo>
                  <a:pt x="750" y="399"/>
                </a:lnTo>
                <a:close/>
                <a:moveTo>
                  <a:pt x="678" y="403"/>
                </a:moveTo>
                <a:lnTo>
                  <a:pt x="678" y="407"/>
                </a:lnTo>
                <a:lnTo>
                  <a:pt x="674" y="407"/>
                </a:lnTo>
                <a:lnTo>
                  <a:pt x="670" y="403"/>
                </a:lnTo>
                <a:lnTo>
                  <a:pt x="674" y="403"/>
                </a:lnTo>
                <a:lnTo>
                  <a:pt x="678" y="403"/>
                </a:lnTo>
                <a:close/>
                <a:moveTo>
                  <a:pt x="770" y="407"/>
                </a:moveTo>
                <a:lnTo>
                  <a:pt x="766" y="411"/>
                </a:lnTo>
                <a:lnTo>
                  <a:pt x="766" y="407"/>
                </a:lnTo>
                <a:lnTo>
                  <a:pt x="770" y="407"/>
                </a:lnTo>
                <a:close/>
                <a:moveTo>
                  <a:pt x="88" y="411"/>
                </a:moveTo>
                <a:lnTo>
                  <a:pt x="84" y="411"/>
                </a:lnTo>
                <a:lnTo>
                  <a:pt x="84" y="407"/>
                </a:lnTo>
                <a:lnTo>
                  <a:pt x="88" y="407"/>
                </a:lnTo>
                <a:lnTo>
                  <a:pt x="88" y="411"/>
                </a:lnTo>
                <a:close/>
                <a:moveTo>
                  <a:pt x="762" y="411"/>
                </a:moveTo>
                <a:lnTo>
                  <a:pt x="762" y="407"/>
                </a:lnTo>
                <a:lnTo>
                  <a:pt x="766" y="411"/>
                </a:lnTo>
                <a:lnTo>
                  <a:pt x="762" y="411"/>
                </a:lnTo>
                <a:close/>
                <a:moveTo>
                  <a:pt x="618" y="415"/>
                </a:moveTo>
                <a:lnTo>
                  <a:pt x="622" y="419"/>
                </a:lnTo>
                <a:lnTo>
                  <a:pt x="618" y="419"/>
                </a:lnTo>
                <a:lnTo>
                  <a:pt x="618" y="415"/>
                </a:lnTo>
                <a:close/>
                <a:moveTo>
                  <a:pt x="614" y="419"/>
                </a:moveTo>
                <a:lnTo>
                  <a:pt x="618" y="419"/>
                </a:lnTo>
                <a:lnTo>
                  <a:pt x="618" y="423"/>
                </a:lnTo>
                <a:lnTo>
                  <a:pt x="614" y="423"/>
                </a:lnTo>
                <a:lnTo>
                  <a:pt x="614" y="427"/>
                </a:lnTo>
                <a:lnTo>
                  <a:pt x="610" y="423"/>
                </a:lnTo>
                <a:lnTo>
                  <a:pt x="610" y="419"/>
                </a:lnTo>
                <a:lnTo>
                  <a:pt x="610" y="415"/>
                </a:lnTo>
                <a:lnTo>
                  <a:pt x="614" y="415"/>
                </a:lnTo>
                <a:lnTo>
                  <a:pt x="614" y="419"/>
                </a:lnTo>
                <a:close/>
                <a:moveTo>
                  <a:pt x="774" y="419"/>
                </a:moveTo>
                <a:lnTo>
                  <a:pt x="770" y="419"/>
                </a:lnTo>
                <a:lnTo>
                  <a:pt x="774" y="419"/>
                </a:lnTo>
                <a:close/>
                <a:moveTo>
                  <a:pt x="774" y="427"/>
                </a:moveTo>
                <a:lnTo>
                  <a:pt x="770" y="427"/>
                </a:lnTo>
                <a:lnTo>
                  <a:pt x="770" y="423"/>
                </a:lnTo>
                <a:lnTo>
                  <a:pt x="774" y="423"/>
                </a:lnTo>
                <a:lnTo>
                  <a:pt x="774" y="427"/>
                </a:lnTo>
                <a:close/>
                <a:moveTo>
                  <a:pt x="1097" y="423"/>
                </a:moveTo>
                <a:lnTo>
                  <a:pt x="1101" y="423"/>
                </a:lnTo>
                <a:lnTo>
                  <a:pt x="1105" y="423"/>
                </a:lnTo>
                <a:lnTo>
                  <a:pt x="1109" y="427"/>
                </a:lnTo>
                <a:lnTo>
                  <a:pt x="1105" y="427"/>
                </a:lnTo>
                <a:lnTo>
                  <a:pt x="1105" y="423"/>
                </a:lnTo>
                <a:lnTo>
                  <a:pt x="1101" y="423"/>
                </a:lnTo>
                <a:lnTo>
                  <a:pt x="1097" y="423"/>
                </a:lnTo>
                <a:close/>
                <a:moveTo>
                  <a:pt x="458" y="431"/>
                </a:moveTo>
                <a:lnTo>
                  <a:pt x="454" y="431"/>
                </a:lnTo>
                <a:lnTo>
                  <a:pt x="450" y="431"/>
                </a:lnTo>
                <a:lnTo>
                  <a:pt x="454" y="431"/>
                </a:lnTo>
                <a:lnTo>
                  <a:pt x="458" y="431"/>
                </a:lnTo>
                <a:close/>
                <a:moveTo>
                  <a:pt x="893" y="435"/>
                </a:moveTo>
                <a:lnTo>
                  <a:pt x="889" y="435"/>
                </a:lnTo>
                <a:lnTo>
                  <a:pt x="893" y="435"/>
                </a:lnTo>
                <a:close/>
                <a:moveTo>
                  <a:pt x="446" y="435"/>
                </a:moveTo>
                <a:lnTo>
                  <a:pt x="446" y="439"/>
                </a:lnTo>
                <a:lnTo>
                  <a:pt x="442" y="439"/>
                </a:lnTo>
                <a:lnTo>
                  <a:pt x="442" y="435"/>
                </a:lnTo>
                <a:lnTo>
                  <a:pt x="446" y="435"/>
                </a:lnTo>
                <a:close/>
                <a:moveTo>
                  <a:pt x="474" y="439"/>
                </a:moveTo>
                <a:lnTo>
                  <a:pt x="470" y="439"/>
                </a:lnTo>
                <a:lnTo>
                  <a:pt x="470" y="443"/>
                </a:lnTo>
                <a:lnTo>
                  <a:pt x="470" y="439"/>
                </a:lnTo>
                <a:lnTo>
                  <a:pt x="474" y="439"/>
                </a:lnTo>
                <a:close/>
                <a:moveTo>
                  <a:pt x="554" y="439"/>
                </a:moveTo>
                <a:lnTo>
                  <a:pt x="554" y="443"/>
                </a:lnTo>
                <a:lnTo>
                  <a:pt x="550" y="443"/>
                </a:lnTo>
                <a:lnTo>
                  <a:pt x="550" y="439"/>
                </a:lnTo>
                <a:lnTo>
                  <a:pt x="554" y="439"/>
                </a:lnTo>
                <a:close/>
                <a:moveTo>
                  <a:pt x="470" y="443"/>
                </a:moveTo>
                <a:lnTo>
                  <a:pt x="466" y="443"/>
                </a:lnTo>
                <a:lnTo>
                  <a:pt x="470" y="443"/>
                </a:lnTo>
                <a:close/>
                <a:moveTo>
                  <a:pt x="478" y="443"/>
                </a:moveTo>
                <a:lnTo>
                  <a:pt x="478" y="447"/>
                </a:lnTo>
                <a:lnTo>
                  <a:pt x="478" y="443"/>
                </a:lnTo>
                <a:lnTo>
                  <a:pt x="474" y="443"/>
                </a:lnTo>
                <a:lnTo>
                  <a:pt x="478" y="443"/>
                </a:lnTo>
                <a:close/>
                <a:moveTo>
                  <a:pt x="494" y="447"/>
                </a:moveTo>
                <a:lnTo>
                  <a:pt x="490" y="447"/>
                </a:lnTo>
                <a:lnTo>
                  <a:pt x="494" y="447"/>
                </a:lnTo>
                <a:close/>
                <a:moveTo>
                  <a:pt x="662" y="451"/>
                </a:moveTo>
                <a:lnTo>
                  <a:pt x="662" y="455"/>
                </a:lnTo>
                <a:lnTo>
                  <a:pt x="658" y="455"/>
                </a:lnTo>
                <a:lnTo>
                  <a:pt x="658" y="451"/>
                </a:lnTo>
                <a:lnTo>
                  <a:pt x="662" y="451"/>
                </a:lnTo>
                <a:close/>
                <a:moveTo>
                  <a:pt x="498" y="459"/>
                </a:moveTo>
                <a:lnTo>
                  <a:pt x="498" y="455"/>
                </a:lnTo>
                <a:lnTo>
                  <a:pt x="498" y="459"/>
                </a:lnTo>
                <a:close/>
                <a:moveTo>
                  <a:pt x="498" y="459"/>
                </a:moveTo>
                <a:lnTo>
                  <a:pt x="494" y="459"/>
                </a:lnTo>
                <a:lnTo>
                  <a:pt x="494" y="455"/>
                </a:lnTo>
                <a:lnTo>
                  <a:pt x="498" y="455"/>
                </a:lnTo>
                <a:lnTo>
                  <a:pt x="498" y="459"/>
                </a:lnTo>
                <a:close/>
                <a:moveTo>
                  <a:pt x="1172" y="463"/>
                </a:moveTo>
                <a:lnTo>
                  <a:pt x="1168" y="463"/>
                </a:lnTo>
                <a:lnTo>
                  <a:pt x="1172" y="463"/>
                </a:lnTo>
                <a:lnTo>
                  <a:pt x="1176" y="463"/>
                </a:lnTo>
                <a:lnTo>
                  <a:pt x="1172" y="463"/>
                </a:lnTo>
                <a:close/>
                <a:moveTo>
                  <a:pt x="690" y="463"/>
                </a:moveTo>
                <a:lnTo>
                  <a:pt x="690" y="467"/>
                </a:lnTo>
                <a:lnTo>
                  <a:pt x="686" y="467"/>
                </a:lnTo>
                <a:lnTo>
                  <a:pt x="686" y="463"/>
                </a:lnTo>
                <a:lnTo>
                  <a:pt x="690" y="463"/>
                </a:lnTo>
                <a:close/>
                <a:moveTo>
                  <a:pt x="506" y="467"/>
                </a:moveTo>
                <a:lnTo>
                  <a:pt x="506" y="471"/>
                </a:lnTo>
                <a:lnTo>
                  <a:pt x="506" y="467"/>
                </a:lnTo>
                <a:close/>
                <a:moveTo>
                  <a:pt x="1180" y="471"/>
                </a:moveTo>
                <a:lnTo>
                  <a:pt x="1176" y="471"/>
                </a:lnTo>
                <a:lnTo>
                  <a:pt x="1180" y="471"/>
                </a:lnTo>
                <a:close/>
                <a:moveTo>
                  <a:pt x="502" y="471"/>
                </a:moveTo>
                <a:lnTo>
                  <a:pt x="502" y="475"/>
                </a:lnTo>
                <a:lnTo>
                  <a:pt x="498" y="475"/>
                </a:lnTo>
                <a:lnTo>
                  <a:pt x="502" y="471"/>
                </a:lnTo>
                <a:close/>
                <a:moveTo>
                  <a:pt x="1192" y="491"/>
                </a:moveTo>
                <a:lnTo>
                  <a:pt x="1188" y="491"/>
                </a:lnTo>
                <a:lnTo>
                  <a:pt x="1192" y="491"/>
                </a:lnTo>
                <a:close/>
                <a:moveTo>
                  <a:pt x="1021" y="535"/>
                </a:moveTo>
                <a:lnTo>
                  <a:pt x="1021" y="539"/>
                </a:lnTo>
                <a:lnTo>
                  <a:pt x="1021" y="543"/>
                </a:lnTo>
                <a:lnTo>
                  <a:pt x="1021" y="539"/>
                </a:lnTo>
                <a:lnTo>
                  <a:pt x="1017" y="539"/>
                </a:lnTo>
                <a:lnTo>
                  <a:pt x="1021" y="535"/>
                </a:lnTo>
                <a:lnTo>
                  <a:pt x="1017" y="535"/>
                </a:lnTo>
                <a:lnTo>
                  <a:pt x="1021" y="535"/>
                </a:lnTo>
                <a:close/>
                <a:moveTo>
                  <a:pt x="1009" y="535"/>
                </a:moveTo>
                <a:lnTo>
                  <a:pt x="1009" y="539"/>
                </a:lnTo>
                <a:lnTo>
                  <a:pt x="1013" y="539"/>
                </a:lnTo>
                <a:lnTo>
                  <a:pt x="1009" y="539"/>
                </a:lnTo>
                <a:lnTo>
                  <a:pt x="1009" y="535"/>
                </a:lnTo>
                <a:close/>
                <a:moveTo>
                  <a:pt x="1152" y="539"/>
                </a:moveTo>
                <a:lnTo>
                  <a:pt x="1152" y="543"/>
                </a:lnTo>
                <a:lnTo>
                  <a:pt x="1152" y="539"/>
                </a:lnTo>
                <a:lnTo>
                  <a:pt x="1148" y="539"/>
                </a:lnTo>
                <a:lnTo>
                  <a:pt x="1152" y="539"/>
                </a:lnTo>
                <a:close/>
                <a:moveTo>
                  <a:pt x="1017" y="539"/>
                </a:moveTo>
                <a:lnTo>
                  <a:pt x="1017" y="543"/>
                </a:lnTo>
                <a:lnTo>
                  <a:pt x="1017" y="539"/>
                </a:lnTo>
                <a:close/>
                <a:moveTo>
                  <a:pt x="1148" y="539"/>
                </a:moveTo>
                <a:lnTo>
                  <a:pt x="1152" y="543"/>
                </a:lnTo>
                <a:lnTo>
                  <a:pt x="1148" y="543"/>
                </a:lnTo>
                <a:lnTo>
                  <a:pt x="1148" y="539"/>
                </a:lnTo>
                <a:close/>
                <a:moveTo>
                  <a:pt x="1156" y="551"/>
                </a:moveTo>
                <a:lnTo>
                  <a:pt x="1156" y="555"/>
                </a:lnTo>
                <a:lnTo>
                  <a:pt x="1160" y="555"/>
                </a:lnTo>
                <a:lnTo>
                  <a:pt x="1160" y="559"/>
                </a:lnTo>
                <a:lnTo>
                  <a:pt x="1156" y="559"/>
                </a:lnTo>
                <a:lnTo>
                  <a:pt x="1156" y="555"/>
                </a:lnTo>
                <a:lnTo>
                  <a:pt x="1152" y="555"/>
                </a:lnTo>
                <a:lnTo>
                  <a:pt x="1152" y="551"/>
                </a:lnTo>
                <a:lnTo>
                  <a:pt x="1156" y="551"/>
                </a:lnTo>
                <a:close/>
                <a:moveTo>
                  <a:pt x="1160" y="551"/>
                </a:moveTo>
                <a:lnTo>
                  <a:pt x="1160" y="555"/>
                </a:lnTo>
                <a:lnTo>
                  <a:pt x="1160" y="551"/>
                </a:lnTo>
                <a:close/>
                <a:moveTo>
                  <a:pt x="1164" y="555"/>
                </a:moveTo>
                <a:lnTo>
                  <a:pt x="1164" y="559"/>
                </a:lnTo>
                <a:lnTo>
                  <a:pt x="1160" y="559"/>
                </a:lnTo>
                <a:lnTo>
                  <a:pt x="1160" y="555"/>
                </a:lnTo>
                <a:lnTo>
                  <a:pt x="1164" y="555"/>
                </a:lnTo>
                <a:close/>
                <a:moveTo>
                  <a:pt x="1160" y="559"/>
                </a:moveTo>
                <a:lnTo>
                  <a:pt x="1164" y="559"/>
                </a:lnTo>
                <a:lnTo>
                  <a:pt x="1164" y="563"/>
                </a:lnTo>
                <a:lnTo>
                  <a:pt x="1160" y="563"/>
                </a:lnTo>
                <a:lnTo>
                  <a:pt x="1160" y="559"/>
                </a:lnTo>
                <a:close/>
                <a:moveTo>
                  <a:pt x="762" y="559"/>
                </a:moveTo>
                <a:lnTo>
                  <a:pt x="762" y="563"/>
                </a:lnTo>
                <a:lnTo>
                  <a:pt x="758" y="563"/>
                </a:lnTo>
                <a:lnTo>
                  <a:pt x="758" y="559"/>
                </a:lnTo>
                <a:lnTo>
                  <a:pt x="762" y="559"/>
                </a:lnTo>
                <a:close/>
                <a:moveTo>
                  <a:pt x="953" y="583"/>
                </a:moveTo>
                <a:lnTo>
                  <a:pt x="957" y="583"/>
                </a:lnTo>
                <a:lnTo>
                  <a:pt x="957" y="587"/>
                </a:lnTo>
                <a:lnTo>
                  <a:pt x="953" y="587"/>
                </a:lnTo>
                <a:lnTo>
                  <a:pt x="953" y="583"/>
                </a:lnTo>
                <a:close/>
                <a:moveTo>
                  <a:pt x="738" y="591"/>
                </a:moveTo>
                <a:lnTo>
                  <a:pt x="734" y="591"/>
                </a:lnTo>
                <a:lnTo>
                  <a:pt x="738" y="591"/>
                </a:lnTo>
                <a:close/>
                <a:moveTo>
                  <a:pt x="1141" y="603"/>
                </a:moveTo>
                <a:lnTo>
                  <a:pt x="1141" y="606"/>
                </a:lnTo>
                <a:lnTo>
                  <a:pt x="1137" y="606"/>
                </a:lnTo>
                <a:lnTo>
                  <a:pt x="1137" y="603"/>
                </a:lnTo>
                <a:lnTo>
                  <a:pt x="1141" y="603"/>
                </a:lnTo>
                <a:close/>
                <a:moveTo>
                  <a:pt x="1164" y="650"/>
                </a:moveTo>
                <a:lnTo>
                  <a:pt x="1164" y="654"/>
                </a:lnTo>
                <a:lnTo>
                  <a:pt x="1160" y="654"/>
                </a:lnTo>
                <a:lnTo>
                  <a:pt x="1164" y="650"/>
                </a:lnTo>
                <a:close/>
                <a:moveTo>
                  <a:pt x="1196" y="710"/>
                </a:moveTo>
                <a:lnTo>
                  <a:pt x="1196" y="706"/>
                </a:lnTo>
                <a:lnTo>
                  <a:pt x="1200" y="706"/>
                </a:lnTo>
                <a:lnTo>
                  <a:pt x="1196" y="710"/>
                </a:lnTo>
                <a:close/>
                <a:moveTo>
                  <a:pt x="1200" y="706"/>
                </a:moveTo>
                <a:lnTo>
                  <a:pt x="1200" y="710"/>
                </a:lnTo>
                <a:lnTo>
                  <a:pt x="1196" y="710"/>
                </a:lnTo>
                <a:lnTo>
                  <a:pt x="1200" y="710"/>
                </a:lnTo>
                <a:lnTo>
                  <a:pt x="1200" y="706"/>
                </a:lnTo>
                <a:close/>
                <a:moveTo>
                  <a:pt x="925" y="722"/>
                </a:moveTo>
                <a:lnTo>
                  <a:pt x="925" y="726"/>
                </a:lnTo>
                <a:lnTo>
                  <a:pt x="925" y="722"/>
                </a:lnTo>
                <a:close/>
                <a:moveTo>
                  <a:pt x="1212" y="746"/>
                </a:moveTo>
                <a:lnTo>
                  <a:pt x="1216" y="746"/>
                </a:lnTo>
                <a:lnTo>
                  <a:pt x="1212" y="746"/>
                </a:lnTo>
                <a:close/>
                <a:moveTo>
                  <a:pt x="1256" y="770"/>
                </a:moveTo>
                <a:lnTo>
                  <a:pt x="1256" y="774"/>
                </a:lnTo>
                <a:lnTo>
                  <a:pt x="1252" y="774"/>
                </a:lnTo>
                <a:lnTo>
                  <a:pt x="1252" y="770"/>
                </a:lnTo>
                <a:lnTo>
                  <a:pt x="1256" y="770"/>
                </a:lnTo>
                <a:close/>
                <a:moveTo>
                  <a:pt x="159" y="770"/>
                </a:moveTo>
                <a:lnTo>
                  <a:pt x="159" y="774"/>
                </a:lnTo>
                <a:lnTo>
                  <a:pt x="155" y="774"/>
                </a:lnTo>
                <a:lnTo>
                  <a:pt x="159" y="770"/>
                </a:lnTo>
                <a:close/>
                <a:moveTo>
                  <a:pt x="1288" y="802"/>
                </a:moveTo>
                <a:lnTo>
                  <a:pt x="1292" y="802"/>
                </a:lnTo>
                <a:lnTo>
                  <a:pt x="1288" y="806"/>
                </a:lnTo>
                <a:lnTo>
                  <a:pt x="1288" y="802"/>
                </a:lnTo>
                <a:close/>
                <a:moveTo>
                  <a:pt x="187" y="818"/>
                </a:moveTo>
                <a:lnTo>
                  <a:pt x="191" y="818"/>
                </a:lnTo>
                <a:lnTo>
                  <a:pt x="187" y="822"/>
                </a:lnTo>
                <a:lnTo>
                  <a:pt x="187" y="818"/>
                </a:lnTo>
                <a:close/>
                <a:moveTo>
                  <a:pt x="195" y="830"/>
                </a:moveTo>
                <a:lnTo>
                  <a:pt x="199" y="830"/>
                </a:lnTo>
                <a:lnTo>
                  <a:pt x="195" y="830"/>
                </a:lnTo>
                <a:close/>
                <a:moveTo>
                  <a:pt x="191" y="834"/>
                </a:moveTo>
                <a:lnTo>
                  <a:pt x="191" y="830"/>
                </a:lnTo>
                <a:lnTo>
                  <a:pt x="191" y="834"/>
                </a:lnTo>
                <a:close/>
                <a:moveTo>
                  <a:pt x="195" y="834"/>
                </a:moveTo>
                <a:lnTo>
                  <a:pt x="199" y="834"/>
                </a:lnTo>
                <a:lnTo>
                  <a:pt x="195" y="834"/>
                </a:lnTo>
                <a:close/>
                <a:moveTo>
                  <a:pt x="215" y="862"/>
                </a:moveTo>
                <a:lnTo>
                  <a:pt x="211" y="862"/>
                </a:lnTo>
                <a:lnTo>
                  <a:pt x="215" y="862"/>
                </a:lnTo>
                <a:lnTo>
                  <a:pt x="219" y="862"/>
                </a:lnTo>
                <a:lnTo>
                  <a:pt x="215" y="862"/>
                </a:lnTo>
                <a:close/>
                <a:moveTo>
                  <a:pt x="1296" y="862"/>
                </a:moveTo>
                <a:lnTo>
                  <a:pt x="1292" y="866"/>
                </a:lnTo>
                <a:lnTo>
                  <a:pt x="1292" y="862"/>
                </a:lnTo>
                <a:lnTo>
                  <a:pt x="1296" y="862"/>
                </a:lnTo>
                <a:close/>
                <a:moveTo>
                  <a:pt x="211" y="866"/>
                </a:moveTo>
                <a:lnTo>
                  <a:pt x="215" y="866"/>
                </a:lnTo>
                <a:lnTo>
                  <a:pt x="211" y="866"/>
                </a:lnTo>
                <a:close/>
                <a:moveTo>
                  <a:pt x="223" y="866"/>
                </a:moveTo>
                <a:lnTo>
                  <a:pt x="223" y="870"/>
                </a:lnTo>
                <a:lnTo>
                  <a:pt x="219" y="870"/>
                </a:lnTo>
                <a:lnTo>
                  <a:pt x="215" y="870"/>
                </a:lnTo>
                <a:lnTo>
                  <a:pt x="219" y="870"/>
                </a:lnTo>
                <a:lnTo>
                  <a:pt x="223" y="866"/>
                </a:lnTo>
                <a:close/>
                <a:moveTo>
                  <a:pt x="235" y="870"/>
                </a:moveTo>
                <a:lnTo>
                  <a:pt x="235" y="874"/>
                </a:lnTo>
                <a:lnTo>
                  <a:pt x="235" y="870"/>
                </a:lnTo>
                <a:close/>
                <a:moveTo>
                  <a:pt x="239" y="870"/>
                </a:moveTo>
                <a:lnTo>
                  <a:pt x="239" y="874"/>
                </a:lnTo>
                <a:lnTo>
                  <a:pt x="239" y="878"/>
                </a:lnTo>
                <a:lnTo>
                  <a:pt x="239" y="874"/>
                </a:lnTo>
                <a:lnTo>
                  <a:pt x="235" y="874"/>
                </a:lnTo>
                <a:lnTo>
                  <a:pt x="239" y="870"/>
                </a:lnTo>
                <a:close/>
                <a:moveTo>
                  <a:pt x="247" y="874"/>
                </a:moveTo>
                <a:lnTo>
                  <a:pt x="247" y="878"/>
                </a:lnTo>
                <a:lnTo>
                  <a:pt x="243" y="874"/>
                </a:lnTo>
                <a:lnTo>
                  <a:pt x="247" y="874"/>
                </a:lnTo>
                <a:close/>
                <a:moveTo>
                  <a:pt x="243" y="874"/>
                </a:moveTo>
                <a:lnTo>
                  <a:pt x="247" y="878"/>
                </a:lnTo>
                <a:lnTo>
                  <a:pt x="243" y="878"/>
                </a:lnTo>
                <a:lnTo>
                  <a:pt x="243" y="874"/>
                </a:lnTo>
                <a:close/>
                <a:moveTo>
                  <a:pt x="243" y="874"/>
                </a:moveTo>
                <a:lnTo>
                  <a:pt x="243" y="878"/>
                </a:lnTo>
                <a:lnTo>
                  <a:pt x="243" y="882"/>
                </a:lnTo>
                <a:lnTo>
                  <a:pt x="243" y="878"/>
                </a:lnTo>
                <a:lnTo>
                  <a:pt x="239" y="878"/>
                </a:lnTo>
                <a:lnTo>
                  <a:pt x="243" y="878"/>
                </a:lnTo>
                <a:lnTo>
                  <a:pt x="243" y="874"/>
                </a:lnTo>
                <a:close/>
                <a:moveTo>
                  <a:pt x="255" y="886"/>
                </a:moveTo>
                <a:lnTo>
                  <a:pt x="255" y="890"/>
                </a:lnTo>
                <a:lnTo>
                  <a:pt x="255" y="886"/>
                </a:lnTo>
                <a:close/>
                <a:moveTo>
                  <a:pt x="1316" y="886"/>
                </a:moveTo>
                <a:lnTo>
                  <a:pt x="1316" y="890"/>
                </a:lnTo>
                <a:lnTo>
                  <a:pt x="1312" y="890"/>
                </a:lnTo>
                <a:lnTo>
                  <a:pt x="1312" y="886"/>
                </a:lnTo>
                <a:lnTo>
                  <a:pt x="1316" y="886"/>
                </a:lnTo>
                <a:close/>
                <a:moveTo>
                  <a:pt x="1308" y="890"/>
                </a:moveTo>
                <a:lnTo>
                  <a:pt x="1304" y="894"/>
                </a:lnTo>
                <a:lnTo>
                  <a:pt x="1304" y="890"/>
                </a:lnTo>
                <a:lnTo>
                  <a:pt x="1308" y="890"/>
                </a:lnTo>
                <a:close/>
                <a:moveTo>
                  <a:pt x="267" y="890"/>
                </a:moveTo>
                <a:lnTo>
                  <a:pt x="267" y="894"/>
                </a:lnTo>
                <a:lnTo>
                  <a:pt x="263" y="894"/>
                </a:lnTo>
                <a:lnTo>
                  <a:pt x="267" y="894"/>
                </a:lnTo>
                <a:lnTo>
                  <a:pt x="267" y="890"/>
                </a:lnTo>
                <a:close/>
                <a:moveTo>
                  <a:pt x="227" y="898"/>
                </a:moveTo>
                <a:lnTo>
                  <a:pt x="231" y="898"/>
                </a:lnTo>
                <a:lnTo>
                  <a:pt x="231" y="902"/>
                </a:lnTo>
                <a:lnTo>
                  <a:pt x="227" y="902"/>
                </a:lnTo>
                <a:lnTo>
                  <a:pt x="227" y="898"/>
                </a:lnTo>
                <a:close/>
                <a:moveTo>
                  <a:pt x="1324" y="922"/>
                </a:moveTo>
                <a:lnTo>
                  <a:pt x="1320" y="922"/>
                </a:lnTo>
                <a:lnTo>
                  <a:pt x="1316" y="922"/>
                </a:lnTo>
                <a:lnTo>
                  <a:pt x="1320" y="922"/>
                </a:lnTo>
                <a:lnTo>
                  <a:pt x="1324" y="922"/>
                </a:lnTo>
                <a:close/>
                <a:moveTo>
                  <a:pt x="1288" y="934"/>
                </a:moveTo>
                <a:lnTo>
                  <a:pt x="1284" y="934"/>
                </a:lnTo>
                <a:lnTo>
                  <a:pt x="1288" y="934"/>
                </a:lnTo>
                <a:close/>
                <a:moveTo>
                  <a:pt x="1316" y="934"/>
                </a:moveTo>
                <a:lnTo>
                  <a:pt x="1312" y="934"/>
                </a:lnTo>
                <a:lnTo>
                  <a:pt x="1312" y="938"/>
                </a:lnTo>
                <a:lnTo>
                  <a:pt x="1312" y="934"/>
                </a:lnTo>
                <a:lnTo>
                  <a:pt x="1316" y="934"/>
                </a:lnTo>
                <a:close/>
                <a:moveTo>
                  <a:pt x="790" y="156"/>
                </a:moveTo>
                <a:lnTo>
                  <a:pt x="786" y="156"/>
                </a:lnTo>
                <a:lnTo>
                  <a:pt x="782" y="156"/>
                </a:lnTo>
                <a:lnTo>
                  <a:pt x="782" y="152"/>
                </a:lnTo>
                <a:lnTo>
                  <a:pt x="778" y="148"/>
                </a:lnTo>
                <a:lnTo>
                  <a:pt x="774" y="148"/>
                </a:lnTo>
                <a:lnTo>
                  <a:pt x="774" y="144"/>
                </a:lnTo>
                <a:lnTo>
                  <a:pt x="770" y="144"/>
                </a:lnTo>
                <a:lnTo>
                  <a:pt x="770" y="148"/>
                </a:lnTo>
                <a:lnTo>
                  <a:pt x="774" y="148"/>
                </a:lnTo>
                <a:lnTo>
                  <a:pt x="774" y="152"/>
                </a:lnTo>
                <a:lnTo>
                  <a:pt x="778" y="152"/>
                </a:lnTo>
                <a:lnTo>
                  <a:pt x="782" y="156"/>
                </a:lnTo>
                <a:lnTo>
                  <a:pt x="778" y="156"/>
                </a:lnTo>
                <a:lnTo>
                  <a:pt x="774" y="156"/>
                </a:lnTo>
                <a:lnTo>
                  <a:pt x="774" y="152"/>
                </a:lnTo>
                <a:lnTo>
                  <a:pt x="770" y="152"/>
                </a:lnTo>
                <a:lnTo>
                  <a:pt x="766" y="152"/>
                </a:lnTo>
                <a:lnTo>
                  <a:pt x="762" y="152"/>
                </a:lnTo>
                <a:lnTo>
                  <a:pt x="766" y="152"/>
                </a:lnTo>
                <a:lnTo>
                  <a:pt x="766" y="156"/>
                </a:lnTo>
                <a:lnTo>
                  <a:pt x="762" y="156"/>
                </a:lnTo>
                <a:lnTo>
                  <a:pt x="758" y="156"/>
                </a:lnTo>
                <a:lnTo>
                  <a:pt x="754" y="156"/>
                </a:lnTo>
                <a:lnTo>
                  <a:pt x="750" y="156"/>
                </a:lnTo>
                <a:lnTo>
                  <a:pt x="746" y="156"/>
                </a:lnTo>
                <a:lnTo>
                  <a:pt x="742" y="156"/>
                </a:lnTo>
                <a:lnTo>
                  <a:pt x="738" y="156"/>
                </a:lnTo>
                <a:lnTo>
                  <a:pt x="738" y="152"/>
                </a:lnTo>
                <a:lnTo>
                  <a:pt x="734" y="152"/>
                </a:lnTo>
                <a:lnTo>
                  <a:pt x="726" y="148"/>
                </a:lnTo>
                <a:lnTo>
                  <a:pt x="730" y="148"/>
                </a:lnTo>
                <a:lnTo>
                  <a:pt x="734" y="148"/>
                </a:lnTo>
                <a:lnTo>
                  <a:pt x="734" y="144"/>
                </a:lnTo>
                <a:lnTo>
                  <a:pt x="738" y="144"/>
                </a:lnTo>
                <a:lnTo>
                  <a:pt x="742" y="144"/>
                </a:lnTo>
                <a:lnTo>
                  <a:pt x="746" y="144"/>
                </a:lnTo>
                <a:lnTo>
                  <a:pt x="742" y="144"/>
                </a:lnTo>
                <a:lnTo>
                  <a:pt x="738" y="144"/>
                </a:lnTo>
                <a:lnTo>
                  <a:pt x="734" y="144"/>
                </a:lnTo>
                <a:lnTo>
                  <a:pt x="730" y="144"/>
                </a:lnTo>
                <a:lnTo>
                  <a:pt x="726" y="144"/>
                </a:lnTo>
                <a:lnTo>
                  <a:pt x="722" y="144"/>
                </a:lnTo>
                <a:lnTo>
                  <a:pt x="718" y="144"/>
                </a:lnTo>
                <a:lnTo>
                  <a:pt x="714" y="140"/>
                </a:lnTo>
                <a:lnTo>
                  <a:pt x="714" y="136"/>
                </a:lnTo>
                <a:lnTo>
                  <a:pt x="718" y="136"/>
                </a:lnTo>
                <a:lnTo>
                  <a:pt x="718" y="140"/>
                </a:lnTo>
                <a:lnTo>
                  <a:pt x="722" y="140"/>
                </a:lnTo>
                <a:lnTo>
                  <a:pt x="726" y="140"/>
                </a:lnTo>
                <a:lnTo>
                  <a:pt x="722" y="136"/>
                </a:lnTo>
                <a:lnTo>
                  <a:pt x="718" y="136"/>
                </a:lnTo>
                <a:lnTo>
                  <a:pt x="714" y="136"/>
                </a:lnTo>
                <a:lnTo>
                  <a:pt x="710" y="136"/>
                </a:lnTo>
                <a:lnTo>
                  <a:pt x="710" y="132"/>
                </a:lnTo>
                <a:lnTo>
                  <a:pt x="706" y="132"/>
                </a:lnTo>
                <a:lnTo>
                  <a:pt x="710" y="132"/>
                </a:lnTo>
                <a:lnTo>
                  <a:pt x="714" y="128"/>
                </a:lnTo>
                <a:lnTo>
                  <a:pt x="714" y="132"/>
                </a:lnTo>
                <a:lnTo>
                  <a:pt x="714" y="128"/>
                </a:lnTo>
                <a:lnTo>
                  <a:pt x="718" y="128"/>
                </a:lnTo>
                <a:lnTo>
                  <a:pt x="722" y="128"/>
                </a:lnTo>
                <a:lnTo>
                  <a:pt x="722" y="124"/>
                </a:lnTo>
                <a:lnTo>
                  <a:pt x="722" y="128"/>
                </a:lnTo>
                <a:lnTo>
                  <a:pt x="726" y="128"/>
                </a:lnTo>
                <a:lnTo>
                  <a:pt x="730" y="128"/>
                </a:lnTo>
                <a:lnTo>
                  <a:pt x="734" y="128"/>
                </a:lnTo>
                <a:lnTo>
                  <a:pt x="738" y="128"/>
                </a:lnTo>
                <a:lnTo>
                  <a:pt x="742" y="128"/>
                </a:lnTo>
                <a:lnTo>
                  <a:pt x="746" y="124"/>
                </a:lnTo>
                <a:lnTo>
                  <a:pt x="750" y="124"/>
                </a:lnTo>
                <a:lnTo>
                  <a:pt x="754" y="124"/>
                </a:lnTo>
                <a:lnTo>
                  <a:pt x="758" y="124"/>
                </a:lnTo>
                <a:lnTo>
                  <a:pt x="762" y="124"/>
                </a:lnTo>
                <a:lnTo>
                  <a:pt x="766" y="124"/>
                </a:lnTo>
                <a:lnTo>
                  <a:pt x="762" y="124"/>
                </a:lnTo>
                <a:lnTo>
                  <a:pt x="758" y="124"/>
                </a:lnTo>
                <a:lnTo>
                  <a:pt x="754" y="124"/>
                </a:lnTo>
                <a:lnTo>
                  <a:pt x="750" y="124"/>
                </a:lnTo>
                <a:lnTo>
                  <a:pt x="742" y="124"/>
                </a:lnTo>
                <a:lnTo>
                  <a:pt x="738" y="124"/>
                </a:lnTo>
                <a:lnTo>
                  <a:pt x="734" y="124"/>
                </a:lnTo>
                <a:lnTo>
                  <a:pt x="730" y="124"/>
                </a:lnTo>
                <a:lnTo>
                  <a:pt x="734" y="124"/>
                </a:lnTo>
                <a:lnTo>
                  <a:pt x="734" y="120"/>
                </a:lnTo>
                <a:lnTo>
                  <a:pt x="738" y="120"/>
                </a:lnTo>
                <a:lnTo>
                  <a:pt x="742" y="124"/>
                </a:lnTo>
                <a:lnTo>
                  <a:pt x="742" y="120"/>
                </a:lnTo>
                <a:lnTo>
                  <a:pt x="746" y="120"/>
                </a:lnTo>
                <a:lnTo>
                  <a:pt x="750" y="120"/>
                </a:lnTo>
                <a:lnTo>
                  <a:pt x="754" y="120"/>
                </a:lnTo>
                <a:lnTo>
                  <a:pt x="750" y="120"/>
                </a:lnTo>
                <a:lnTo>
                  <a:pt x="746" y="120"/>
                </a:lnTo>
                <a:lnTo>
                  <a:pt x="742" y="120"/>
                </a:lnTo>
                <a:lnTo>
                  <a:pt x="738" y="120"/>
                </a:lnTo>
                <a:lnTo>
                  <a:pt x="734" y="120"/>
                </a:lnTo>
                <a:lnTo>
                  <a:pt x="738" y="120"/>
                </a:lnTo>
                <a:lnTo>
                  <a:pt x="738" y="116"/>
                </a:lnTo>
                <a:lnTo>
                  <a:pt x="734" y="116"/>
                </a:lnTo>
                <a:lnTo>
                  <a:pt x="730" y="116"/>
                </a:lnTo>
                <a:lnTo>
                  <a:pt x="730" y="120"/>
                </a:lnTo>
                <a:lnTo>
                  <a:pt x="726" y="120"/>
                </a:lnTo>
                <a:lnTo>
                  <a:pt x="726" y="116"/>
                </a:lnTo>
                <a:lnTo>
                  <a:pt x="726" y="120"/>
                </a:lnTo>
                <a:lnTo>
                  <a:pt x="722" y="120"/>
                </a:lnTo>
                <a:lnTo>
                  <a:pt x="722" y="116"/>
                </a:lnTo>
                <a:lnTo>
                  <a:pt x="718" y="120"/>
                </a:lnTo>
                <a:lnTo>
                  <a:pt x="714" y="124"/>
                </a:lnTo>
                <a:lnTo>
                  <a:pt x="710" y="124"/>
                </a:lnTo>
                <a:lnTo>
                  <a:pt x="706" y="124"/>
                </a:lnTo>
                <a:lnTo>
                  <a:pt x="710" y="120"/>
                </a:lnTo>
                <a:lnTo>
                  <a:pt x="706" y="120"/>
                </a:lnTo>
                <a:lnTo>
                  <a:pt x="702" y="120"/>
                </a:lnTo>
                <a:lnTo>
                  <a:pt x="706" y="120"/>
                </a:lnTo>
                <a:lnTo>
                  <a:pt x="702" y="120"/>
                </a:lnTo>
                <a:lnTo>
                  <a:pt x="698" y="120"/>
                </a:lnTo>
                <a:lnTo>
                  <a:pt x="698" y="124"/>
                </a:lnTo>
                <a:lnTo>
                  <a:pt x="694" y="124"/>
                </a:lnTo>
                <a:lnTo>
                  <a:pt x="690" y="120"/>
                </a:lnTo>
                <a:lnTo>
                  <a:pt x="686" y="120"/>
                </a:lnTo>
                <a:lnTo>
                  <a:pt x="686" y="116"/>
                </a:lnTo>
                <a:lnTo>
                  <a:pt x="686" y="112"/>
                </a:lnTo>
                <a:lnTo>
                  <a:pt x="690" y="112"/>
                </a:lnTo>
                <a:lnTo>
                  <a:pt x="694" y="112"/>
                </a:lnTo>
                <a:lnTo>
                  <a:pt x="698" y="112"/>
                </a:lnTo>
                <a:lnTo>
                  <a:pt x="702" y="112"/>
                </a:lnTo>
                <a:lnTo>
                  <a:pt x="706" y="112"/>
                </a:lnTo>
                <a:lnTo>
                  <a:pt x="706" y="108"/>
                </a:lnTo>
                <a:lnTo>
                  <a:pt x="702" y="108"/>
                </a:lnTo>
                <a:lnTo>
                  <a:pt x="698" y="112"/>
                </a:lnTo>
                <a:lnTo>
                  <a:pt x="694" y="112"/>
                </a:lnTo>
                <a:lnTo>
                  <a:pt x="690" y="112"/>
                </a:lnTo>
                <a:lnTo>
                  <a:pt x="686" y="112"/>
                </a:lnTo>
                <a:lnTo>
                  <a:pt x="682" y="112"/>
                </a:lnTo>
                <a:lnTo>
                  <a:pt x="682" y="108"/>
                </a:lnTo>
                <a:lnTo>
                  <a:pt x="678" y="108"/>
                </a:lnTo>
                <a:lnTo>
                  <a:pt x="674" y="104"/>
                </a:lnTo>
                <a:lnTo>
                  <a:pt x="670" y="104"/>
                </a:lnTo>
                <a:lnTo>
                  <a:pt x="674" y="104"/>
                </a:lnTo>
                <a:lnTo>
                  <a:pt x="678" y="104"/>
                </a:lnTo>
                <a:lnTo>
                  <a:pt x="674" y="100"/>
                </a:lnTo>
                <a:lnTo>
                  <a:pt x="670" y="100"/>
                </a:lnTo>
                <a:lnTo>
                  <a:pt x="674" y="100"/>
                </a:lnTo>
                <a:lnTo>
                  <a:pt x="670" y="100"/>
                </a:lnTo>
                <a:lnTo>
                  <a:pt x="670" y="96"/>
                </a:lnTo>
                <a:lnTo>
                  <a:pt x="674" y="96"/>
                </a:lnTo>
                <a:lnTo>
                  <a:pt x="678" y="96"/>
                </a:lnTo>
                <a:lnTo>
                  <a:pt x="682" y="96"/>
                </a:lnTo>
                <a:lnTo>
                  <a:pt x="682" y="100"/>
                </a:lnTo>
                <a:lnTo>
                  <a:pt x="686" y="100"/>
                </a:lnTo>
                <a:lnTo>
                  <a:pt x="690" y="100"/>
                </a:lnTo>
                <a:lnTo>
                  <a:pt x="694" y="100"/>
                </a:lnTo>
                <a:lnTo>
                  <a:pt x="698" y="100"/>
                </a:lnTo>
                <a:lnTo>
                  <a:pt x="702" y="100"/>
                </a:lnTo>
                <a:lnTo>
                  <a:pt x="706" y="100"/>
                </a:lnTo>
                <a:lnTo>
                  <a:pt x="702" y="100"/>
                </a:lnTo>
                <a:lnTo>
                  <a:pt x="698" y="96"/>
                </a:lnTo>
                <a:lnTo>
                  <a:pt x="702" y="96"/>
                </a:lnTo>
                <a:lnTo>
                  <a:pt x="706" y="96"/>
                </a:lnTo>
                <a:lnTo>
                  <a:pt x="710" y="96"/>
                </a:lnTo>
                <a:lnTo>
                  <a:pt x="706" y="96"/>
                </a:lnTo>
                <a:lnTo>
                  <a:pt x="702" y="92"/>
                </a:lnTo>
                <a:lnTo>
                  <a:pt x="702" y="96"/>
                </a:lnTo>
                <a:lnTo>
                  <a:pt x="698" y="96"/>
                </a:lnTo>
                <a:lnTo>
                  <a:pt x="694" y="96"/>
                </a:lnTo>
                <a:lnTo>
                  <a:pt x="690" y="96"/>
                </a:lnTo>
                <a:lnTo>
                  <a:pt x="686" y="96"/>
                </a:lnTo>
                <a:lnTo>
                  <a:pt x="686" y="92"/>
                </a:lnTo>
                <a:lnTo>
                  <a:pt x="690" y="92"/>
                </a:lnTo>
                <a:lnTo>
                  <a:pt x="694" y="92"/>
                </a:lnTo>
                <a:lnTo>
                  <a:pt x="690" y="92"/>
                </a:lnTo>
                <a:lnTo>
                  <a:pt x="686" y="92"/>
                </a:lnTo>
                <a:lnTo>
                  <a:pt x="682" y="92"/>
                </a:lnTo>
                <a:lnTo>
                  <a:pt x="682" y="96"/>
                </a:lnTo>
                <a:lnTo>
                  <a:pt x="682" y="92"/>
                </a:lnTo>
                <a:lnTo>
                  <a:pt x="678" y="92"/>
                </a:lnTo>
                <a:lnTo>
                  <a:pt x="674" y="92"/>
                </a:lnTo>
                <a:lnTo>
                  <a:pt x="670" y="88"/>
                </a:lnTo>
                <a:lnTo>
                  <a:pt x="674" y="88"/>
                </a:lnTo>
                <a:lnTo>
                  <a:pt x="678" y="88"/>
                </a:lnTo>
                <a:lnTo>
                  <a:pt x="682" y="88"/>
                </a:lnTo>
                <a:lnTo>
                  <a:pt x="686" y="88"/>
                </a:lnTo>
                <a:lnTo>
                  <a:pt x="690" y="88"/>
                </a:lnTo>
                <a:lnTo>
                  <a:pt x="686" y="88"/>
                </a:lnTo>
                <a:lnTo>
                  <a:pt x="682" y="84"/>
                </a:lnTo>
                <a:lnTo>
                  <a:pt x="682" y="80"/>
                </a:lnTo>
                <a:lnTo>
                  <a:pt x="686" y="80"/>
                </a:lnTo>
                <a:lnTo>
                  <a:pt x="690" y="80"/>
                </a:lnTo>
                <a:lnTo>
                  <a:pt x="694" y="80"/>
                </a:lnTo>
                <a:lnTo>
                  <a:pt x="698" y="80"/>
                </a:lnTo>
                <a:lnTo>
                  <a:pt x="698" y="84"/>
                </a:lnTo>
                <a:lnTo>
                  <a:pt x="702" y="84"/>
                </a:lnTo>
                <a:lnTo>
                  <a:pt x="706" y="84"/>
                </a:lnTo>
                <a:lnTo>
                  <a:pt x="710" y="84"/>
                </a:lnTo>
                <a:lnTo>
                  <a:pt x="714" y="84"/>
                </a:lnTo>
                <a:lnTo>
                  <a:pt x="710" y="84"/>
                </a:lnTo>
                <a:lnTo>
                  <a:pt x="710" y="80"/>
                </a:lnTo>
                <a:lnTo>
                  <a:pt x="706" y="80"/>
                </a:lnTo>
                <a:lnTo>
                  <a:pt x="702" y="80"/>
                </a:lnTo>
                <a:lnTo>
                  <a:pt x="706" y="80"/>
                </a:lnTo>
                <a:lnTo>
                  <a:pt x="710" y="80"/>
                </a:lnTo>
                <a:lnTo>
                  <a:pt x="710" y="76"/>
                </a:lnTo>
                <a:lnTo>
                  <a:pt x="706" y="76"/>
                </a:lnTo>
                <a:lnTo>
                  <a:pt x="702" y="76"/>
                </a:lnTo>
                <a:lnTo>
                  <a:pt x="698" y="76"/>
                </a:lnTo>
                <a:lnTo>
                  <a:pt x="694" y="76"/>
                </a:lnTo>
                <a:lnTo>
                  <a:pt x="690" y="76"/>
                </a:lnTo>
                <a:lnTo>
                  <a:pt x="686" y="76"/>
                </a:lnTo>
                <a:lnTo>
                  <a:pt x="690" y="72"/>
                </a:lnTo>
                <a:lnTo>
                  <a:pt x="694" y="72"/>
                </a:lnTo>
                <a:lnTo>
                  <a:pt x="690" y="72"/>
                </a:lnTo>
                <a:lnTo>
                  <a:pt x="694" y="68"/>
                </a:lnTo>
                <a:lnTo>
                  <a:pt x="698" y="68"/>
                </a:lnTo>
                <a:lnTo>
                  <a:pt x="702" y="68"/>
                </a:lnTo>
                <a:lnTo>
                  <a:pt x="706" y="68"/>
                </a:lnTo>
                <a:lnTo>
                  <a:pt x="710" y="68"/>
                </a:lnTo>
                <a:lnTo>
                  <a:pt x="714" y="68"/>
                </a:lnTo>
                <a:lnTo>
                  <a:pt x="710" y="68"/>
                </a:lnTo>
                <a:lnTo>
                  <a:pt x="706" y="64"/>
                </a:lnTo>
                <a:lnTo>
                  <a:pt x="710" y="64"/>
                </a:lnTo>
                <a:lnTo>
                  <a:pt x="714" y="64"/>
                </a:lnTo>
                <a:lnTo>
                  <a:pt x="718" y="68"/>
                </a:lnTo>
                <a:lnTo>
                  <a:pt x="722" y="68"/>
                </a:lnTo>
                <a:lnTo>
                  <a:pt x="722" y="64"/>
                </a:lnTo>
                <a:lnTo>
                  <a:pt x="726" y="64"/>
                </a:lnTo>
                <a:lnTo>
                  <a:pt x="722" y="60"/>
                </a:lnTo>
                <a:lnTo>
                  <a:pt x="718" y="60"/>
                </a:lnTo>
                <a:lnTo>
                  <a:pt x="714" y="64"/>
                </a:lnTo>
                <a:lnTo>
                  <a:pt x="710" y="64"/>
                </a:lnTo>
                <a:lnTo>
                  <a:pt x="710" y="60"/>
                </a:lnTo>
                <a:lnTo>
                  <a:pt x="706" y="60"/>
                </a:lnTo>
                <a:lnTo>
                  <a:pt x="706" y="56"/>
                </a:lnTo>
                <a:lnTo>
                  <a:pt x="710" y="56"/>
                </a:lnTo>
                <a:lnTo>
                  <a:pt x="714" y="56"/>
                </a:lnTo>
                <a:lnTo>
                  <a:pt x="718" y="60"/>
                </a:lnTo>
                <a:lnTo>
                  <a:pt x="718" y="56"/>
                </a:lnTo>
                <a:lnTo>
                  <a:pt x="722" y="56"/>
                </a:lnTo>
                <a:lnTo>
                  <a:pt x="726" y="56"/>
                </a:lnTo>
                <a:lnTo>
                  <a:pt x="726" y="60"/>
                </a:lnTo>
                <a:lnTo>
                  <a:pt x="730" y="60"/>
                </a:lnTo>
                <a:lnTo>
                  <a:pt x="734" y="60"/>
                </a:lnTo>
                <a:lnTo>
                  <a:pt x="738" y="60"/>
                </a:lnTo>
                <a:lnTo>
                  <a:pt x="742" y="60"/>
                </a:lnTo>
                <a:lnTo>
                  <a:pt x="742" y="64"/>
                </a:lnTo>
                <a:lnTo>
                  <a:pt x="746" y="64"/>
                </a:lnTo>
                <a:lnTo>
                  <a:pt x="746" y="68"/>
                </a:lnTo>
                <a:lnTo>
                  <a:pt x="742" y="68"/>
                </a:lnTo>
                <a:lnTo>
                  <a:pt x="746" y="68"/>
                </a:lnTo>
                <a:lnTo>
                  <a:pt x="750" y="68"/>
                </a:lnTo>
                <a:lnTo>
                  <a:pt x="750" y="72"/>
                </a:lnTo>
                <a:lnTo>
                  <a:pt x="754" y="76"/>
                </a:lnTo>
                <a:lnTo>
                  <a:pt x="758" y="76"/>
                </a:lnTo>
                <a:lnTo>
                  <a:pt x="762" y="76"/>
                </a:lnTo>
                <a:lnTo>
                  <a:pt x="762" y="80"/>
                </a:lnTo>
                <a:lnTo>
                  <a:pt x="762" y="84"/>
                </a:lnTo>
                <a:lnTo>
                  <a:pt x="766" y="84"/>
                </a:lnTo>
                <a:lnTo>
                  <a:pt x="770" y="84"/>
                </a:lnTo>
                <a:lnTo>
                  <a:pt x="774" y="84"/>
                </a:lnTo>
                <a:lnTo>
                  <a:pt x="778" y="84"/>
                </a:lnTo>
                <a:lnTo>
                  <a:pt x="782" y="84"/>
                </a:lnTo>
                <a:lnTo>
                  <a:pt x="786" y="84"/>
                </a:lnTo>
                <a:lnTo>
                  <a:pt x="786" y="88"/>
                </a:lnTo>
                <a:lnTo>
                  <a:pt x="782" y="88"/>
                </a:lnTo>
                <a:lnTo>
                  <a:pt x="786" y="88"/>
                </a:lnTo>
                <a:lnTo>
                  <a:pt x="786" y="92"/>
                </a:lnTo>
                <a:lnTo>
                  <a:pt x="782" y="92"/>
                </a:lnTo>
                <a:lnTo>
                  <a:pt x="786" y="92"/>
                </a:lnTo>
                <a:lnTo>
                  <a:pt x="786" y="96"/>
                </a:lnTo>
                <a:lnTo>
                  <a:pt x="790" y="96"/>
                </a:lnTo>
                <a:lnTo>
                  <a:pt x="794" y="96"/>
                </a:lnTo>
                <a:lnTo>
                  <a:pt x="797" y="96"/>
                </a:lnTo>
                <a:lnTo>
                  <a:pt x="797" y="92"/>
                </a:lnTo>
                <a:lnTo>
                  <a:pt x="794" y="92"/>
                </a:lnTo>
                <a:lnTo>
                  <a:pt x="790" y="88"/>
                </a:lnTo>
                <a:lnTo>
                  <a:pt x="794" y="88"/>
                </a:lnTo>
                <a:lnTo>
                  <a:pt x="797" y="88"/>
                </a:lnTo>
                <a:lnTo>
                  <a:pt x="801" y="88"/>
                </a:lnTo>
                <a:lnTo>
                  <a:pt x="805" y="88"/>
                </a:lnTo>
                <a:lnTo>
                  <a:pt x="809" y="92"/>
                </a:lnTo>
                <a:lnTo>
                  <a:pt x="809" y="96"/>
                </a:lnTo>
                <a:lnTo>
                  <a:pt x="805" y="96"/>
                </a:lnTo>
                <a:lnTo>
                  <a:pt x="801" y="96"/>
                </a:lnTo>
                <a:lnTo>
                  <a:pt x="801" y="100"/>
                </a:lnTo>
                <a:lnTo>
                  <a:pt x="805" y="100"/>
                </a:lnTo>
                <a:lnTo>
                  <a:pt x="805" y="96"/>
                </a:lnTo>
                <a:lnTo>
                  <a:pt x="809" y="96"/>
                </a:lnTo>
                <a:lnTo>
                  <a:pt x="813" y="96"/>
                </a:lnTo>
                <a:lnTo>
                  <a:pt x="813" y="100"/>
                </a:lnTo>
                <a:lnTo>
                  <a:pt x="817" y="100"/>
                </a:lnTo>
                <a:lnTo>
                  <a:pt x="813" y="104"/>
                </a:lnTo>
                <a:lnTo>
                  <a:pt x="809" y="104"/>
                </a:lnTo>
                <a:lnTo>
                  <a:pt x="813" y="104"/>
                </a:lnTo>
                <a:lnTo>
                  <a:pt x="817" y="104"/>
                </a:lnTo>
                <a:lnTo>
                  <a:pt x="817" y="108"/>
                </a:lnTo>
                <a:lnTo>
                  <a:pt x="813" y="112"/>
                </a:lnTo>
                <a:lnTo>
                  <a:pt x="809" y="112"/>
                </a:lnTo>
                <a:lnTo>
                  <a:pt x="809" y="116"/>
                </a:lnTo>
                <a:lnTo>
                  <a:pt x="813" y="116"/>
                </a:lnTo>
                <a:lnTo>
                  <a:pt x="813" y="112"/>
                </a:lnTo>
                <a:lnTo>
                  <a:pt x="817" y="112"/>
                </a:lnTo>
                <a:lnTo>
                  <a:pt x="821" y="112"/>
                </a:lnTo>
                <a:lnTo>
                  <a:pt x="817" y="116"/>
                </a:lnTo>
                <a:lnTo>
                  <a:pt x="821" y="116"/>
                </a:lnTo>
                <a:lnTo>
                  <a:pt x="821" y="112"/>
                </a:lnTo>
                <a:lnTo>
                  <a:pt x="825" y="112"/>
                </a:lnTo>
                <a:lnTo>
                  <a:pt x="829" y="112"/>
                </a:lnTo>
                <a:lnTo>
                  <a:pt x="833" y="116"/>
                </a:lnTo>
                <a:lnTo>
                  <a:pt x="829" y="116"/>
                </a:lnTo>
                <a:lnTo>
                  <a:pt x="833" y="116"/>
                </a:lnTo>
                <a:lnTo>
                  <a:pt x="833" y="112"/>
                </a:lnTo>
                <a:lnTo>
                  <a:pt x="837" y="112"/>
                </a:lnTo>
                <a:lnTo>
                  <a:pt x="841" y="116"/>
                </a:lnTo>
                <a:lnTo>
                  <a:pt x="841" y="120"/>
                </a:lnTo>
                <a:lnTo>
                  <a:pt x="845" y="120"/>
                </a:lnTo>
                <a:lnTo>
                  <a:pt x="849" y="120"/>
                </a:lnTo>
                <a:lnTo>
                  <a:pt x="849" y="124"/>
                </a:lnTo>
                <a:lnTo>
                  <a:pt x="845" y="124"/>
                </a:lnTo>
                <a:lnTo>
                  <a:pt x="841" y="124"/>
                </a:lnTo>
                <a:lnTo>
                  <a:pt x="837" y="128"/>
                </a:lnTo>
                <a:lnTo>
                  <a:pt x="833" y="128"/>
                </a:lnTo>
                <a:lnTo>
                  <a:pt x="829" y="128"/>
                </a:lnTo>
                <a:lnTo>
                  <a:pt x="825" y="128"/>
                </a:lnTo>
                <a:lnTo>
                  <a:pt x="821" y="132"/>
                </a:lnTo>
                <a:lnTo>
                  <a:pt x="817" y="132"/>
                </a:lnTo>
                <a:lnTo>
                  <a:pt x="817" y="128"/>
                </a:lnTo>
                <a:lnTo>
                  <a:pt x="817" y="132"/>
                </a:lnTo>
                <a:lnTo>
                  <a:pt x="817" y="136"/>
                </a:lnTo>
                <a:lnTo>
                  <a:pt x="813" y="136"/>
                </a:lnTo>
                <a:lnTo>
                  <a:pt x="809" y="140"/>
                </a:lnTo>
                <a:lnTo>
                  <a:pt x="809" y="144"/>
                </a:lnTo>
                <a:lnTo>
                  <a:pt x="805" y="144"/>
                </a:lnTo>
                <a:lnTo>
                  <a:pt x="805" y="140"/>
                </a:lnTo>
                <a:lnTo>
                  <a:pt x="801" y="140"/>
                </a:lnTo>
                <a:lnTo>
                  <a:pt x="801" y="136"/>
                </a:lnTo>
                <a:lnTo>
                  <a:pt x="801" y="132"/>
                </a:lnTo>
                <a:lnTo>
                  <a:pt x="805" y="132"/>
                </a:lnTo>
                <a:lnTo>
                  <a:pt x="805" y="128"/>
                </a:lnTo>
                <a:lnTo>
                  <a:pt x="801" y="132"/>
                </a:lnTo>
                <a:lnTo>
                  <a:pt x="797" y="132"/>
                </a:lnTo>
                <a:lnTo>
                  <a:pt x="797" y="136"/>
                </a:lnTo>
                <a:lnTo>
                  <a:pt x="797" y="140"/>
                </a:lnTo>
                <a:lnTo>
                  <a:pt x="801" y="140"/>
                </a:lnTo>
                <a:lnTo>
                  <a:pt x="801" y="144"/>
                </a:lnTo>
                <a:lnTo>
                  <a:pt x="801" y="148"/>
                </a:lnTo>
                <a:lnTo>
                  <a:pt x="797" y="148"/>
                </a:lnTo>
                <a:lnTo>
                  <a:pt x="797" y="144"/>
                </a:lnTo>
                <a:lnTo>
                  <a:pt x="794" y="144"/>
                </a:lnTo>
                <a:lnTo>
                  <a:pt x="790" y="144"/>
                </a:lnTo>
                <a:lnTo>
                  <a:pt x="794" y="148"/>
                </a:lnTo>
                <a:lnTo>
                  <a:pt x="794" y="152"/>
                </a:lnTo>
                <a:lnTo>
                  <a:pt x="790" y="152"/>
                </a:lnTo>
                <a:lnTo>
                  <a:pt x="790" y="156"/>
                </a:lnTo>
                <a:close/>
                <a:moveTo>
                  <a:pt x="638" y="112"/>
                </a:moveTo>
                <a:lnTo>
                  <a:pt x="638" y="108"/>
                </a:lnTo>
                <a:lnTo>
                  <a:pt x="634" y="108"/>
                </a:lnTo>
                <a:lnTo>
                  <a:pt x="630" y="108"/>
                </a:lnTo>
                <a:lnTo>
                  <a:pt x="630" y="104"/>
                </a:lnTo>
                <a:lnTo>
                  <a:pt x="626" y="104"/>
                </a:lnTo>
                <a:lnTo>
                  <a:pt x="622" y="104"/>
                </a:lnTo>
                <a:lnTo>
                  <a:pt x="618" y="104"/>
                </a:lnTo>
                <a:lnTo>
                  <a:pt x="618" y="100"/>
                </a:lnTo>
                <a:lnTo>
                  <a:pt x="618" y="96"/>
                </a:lnTo>
                <a:lnTo>
                  <a:pt x="622" y="96"/>
                </a:lnTo>
                <a:lnTo>
                  <a:pt x="626" y="96"/>
                </a:lnTo>
                <a:lnTo>
                  <a:pt x="630" y="96"/>
                </a:lnTo>
                <a:lnTo>
                  <a:pt x="634" y="96"/>
                </a:lnTo>
                <a:lnTo>
                  <a:pt x="638" y="96"/>
                </a:lnTo>
                <a:lnTo>
                  <a:pt x="638" y="100"/>
                </a:lnTo>
                <a:lnTo>
                  <a:pt x="642" y="108"/>
                </a:lnTo>
                <a:lnTo>
                  <a:pt x="638" y="108"/>
                </a:lnTo>
                <a:lnTo>
                  <a:pt x="638" y="112"/>
                </a:lnTo>
                <a:close/>
                <a:moveTo>
                  <a:pt x="562" y="140"/>
                </a:moveTo>
                <a:lnTo>
                  <a:pt x="562" y="136"/>
                </a:lnTo>
                <a:lnTo>
                  <a:pt x="562" y="140"/>
                </a:lnTo>
                <a:lnTo>
                  <a:pt x="558" y="140"/>
                </a:lnTo>
                <a:lnTo>
                  <a:pt x="558" y="136"/>
                </a:lnTo>
                <a:lnTo>
                  <a:pt x="562" y="136"/>
                </a:lnTo>
                <a:lnTo>
                  <a:pt x="562" y="132"/>
                </a:lnTo>
                <a:lnTo>
                  <a:pt x="558" y="132"/>
                </a:lnTo>
                <a:lnTo>
                  <a:pt x="554" y="132"/>
                </a:lnTo>
                <a:lnTo>
                  <a:pt x="550" y="132"/>
                </a:lnTo>
                <a:lnTo>
                  <a:pt x="550" y="136"/>
                </a:lnTo>
                <a:lnTo>
                  <a:pt x="546" y="136"/>
                </a:lnTo>
                <a:lnTo>
                  <a:pt x="542" y="136"/>
                </a:lnTo>
                <a:lnTo>
                  <a:pt x="546" y="132"/>
                </a:lnTo>
                <a:lnTo>
                  <a:pt x="550" y="132"/>
                </a:lnTo>
                <a:lnTo>
                  <a:pt x="546" y="128"/>
                </a:lnTo>
                <a:lnTo>
                  <a:pt x="542" y="128"/>
                </a:lnTo>
                <a:lnTo>
                  <a:pt x="542" y="132"/>
                </a:lnTo>
                <a:lnTo>
                  <a:pt x="538" y="132"/>
                </a:lnTo>
                <a:lnTo>
                  <a:pt x="534" y="132"/>
                </a:lnTo>
                <a:lnTo>
                  <a:pt x="534" y="128"/>
                </a:lnTo>
                <a:lnTo>
                  <a:pt x="538" y="120"/>
                </a:lnTo>
                <a:lnTo>
                  <a:pt x="542" y="120"/>
                </a:lnTo>
                <a:lnTo>
                  <a:pt x="546" y="120"/>
                </a:lnTo>
                <a:lnTo>
                  <a:pt x="550" y="120"/>
                </a:lnTo>
                <a:lnTo>
                  <a:pt x="554" y="120"/>
                </a:lnTo>
                <a:lnTo>
                  <a:pt x="558" y="120"/>
                </a:lnTo>
                <a:lnTo>
                  <a:pt x="562" y="120"/>
                </a:lnTo>
                <a:lnTo>
                  <a:pt x="566" y="120"/>
                </a:lnTo>
                <a:lnTo>
                  <a:pt x="570" y="120"/>
                </a:lnTo>
                <a:lnTo>
                  <a:pt x="574" y="124"/>
                </a:lnTo>
                <a:lnTo>
                  <a:pt x="578" y="124"/>
                </a:lnTo>
                <a:lnTo>
                  <a:pt x="578" y="128"/>
                </a:lnTo>
                <a:lnTo>
                  <a:pt x="582" y="128"/>
                </a:lnTo>
                <a:lnTo>
                  <a:pt x="578" y="132"/>
                </a:lnTo>
                <a:lnTo>
                  <a:pt x="582" y="136"/>
                </a:lnTo>
                <a:lnTo>
                  <a:pt x="582" y="132"/>
                </a:lnTo>
                <a:lnTo>
                  <a:pt x="586" y="132"/>
                </a:lnTo>
                <a:lnTo>
                  <a:pt x="590" y="128"/>
                </a:lnTo>
                <a:lnTo>
                  <a:pt x="594" y="128"/>
                </a:lnTo>
                <a:lnTo>
                  <a:pt x="598" y="128"/>
                </a:lnTo>
                <a:lnTo>
                  <a:pt x="602" y="132"/>
                </a:lnTo>
                <a:lnTo>
                  <a:pt x="606" y="132"/>
                </a:lnTo>
                <a:lnTo>
                  <a:pt x="602" y="136"/>
                </a:lnTo>
                <a:lnTo>
                  <a:pt x="606" y="136"/>
                </a:lnTo>
                <a:lnTo>
                  <a:pt x="610" y="136"/>
                </a:lnTo>
                <a:lnTo>
                  <a:pt x="614" y="136"/>
                </a:lnTo>
                <a:lnTo>
                  <a:pt x="614" y="140"/>
                </a:lnTo>
                <a:lnTo>
                  <a:pt x="618" y="140"/>
                </a:lnTo>
                <a:lnTo>
                  <a:pt x="622" y="140"/>
                </a:lnTo>
                <a:lnTo>
                  <a:pt x="618" y="144"/>
                </a:lnTo>
                <a:lnTo>
                  <a:pt x="622" y="144"/>
                </a:lnTo>
                <a:lnTo>
                  <a:pt x="626" y="144"/>
                </a:lnTo>
                <a:lnTo>
                  <a:pt x="626" y="148"/>
                </a:lnTo>
                <a:lnTo>
                  <a:pt x="622" y="148"/>
                </a:lnTo>
                <a:lnTo>
                  <a:pt x="622" y="152"/>
                </a:lnTo>
                <a:lnTo>
                  <a:pt x="626" y="152"/>
                </a:lnTo>
                <a:lnTo>
                  <a:pt x="626" y="156"/>
                </a:lnTo>
                <a:lnTo>
                  <a:pt x="630" y="156"/>
                </a:lnTo>
                <a:lnTo>
                  <a:pt x="634" y="156"/>
                </a:lnTo>
                <a:lnTo>
                  <a:pt x="634" y="160"/>
                </a:lnTo>
                <a:lnTo>
                  <a:pt x="638" y="160"/>
                </a:lnTo>
                <a:lnTo>
                  <a:pt x="634" y="160"/>
                </a:lnTo>
                <a:lnTo>
                  <a:pt x="634" y="164"/>
                </a:lnTo>
                <a:lnTo>
                  <a:pt x="630" y="168"/>
                </a:lnTo>
                <a:lnTo>
                  <a:pt x="626" y="168"/>
                </a:lnTo>
                <a:lnTo>
                  <a:pt x="622" y="168"/>
                </a:lnTo>
                <a:lnTo>
                  <a:pt x="618" y="168"/>
                </a:lnTo>
                <a:lnTo>
                  <a:pt x="614" y="168"/>
                </a:lnTo>
                <a:lnTo>
                  <a:pt x="610" y="164"/>
                </a:lnTo>
                <a:lnTo>
                  <a:pt x="606" y="160"/>
                </a:lnTo>
                <a:lnTo>
                  <a:pt x="606" y="156"/>
                </a:lnTo>
                <a:lnTo>
                  <a:pt x="602" y="156"/>
                </a:lnTo>
                <a:lnTo>
                  <a:pt x="598" y="156"/>
                </a:lnTo>
                <a:lnTo>
                  <a:pt x="594" y="152"/>
                </a:lnTo>
                <a:lnTo>
                  <a:pt x="586" y="152"/>
                </a:lnTo>
                <a:lnTo>
                  <a:pt x="582" y="152"/>
                </a:lnTo>
                <a:lnTo>
                  <a:pt x="582" y="156"/>
                </a:lnTo>
                <a:lnTo>
                  <a:pt x="578" y="156"/>
                </a:lnTo>
                <a:lnTo>
                  <a:pt x="578" y="152"/>
                </a:lnTo>
                <a:lnTo>
                  <a:pt x="574" y="152"/>
                </a:lnTo>
                <a:lnTo>
                  <a:pt x="570" y="152"/>
                </a:lnTo>
                <a:lnTo>
                  <a:pt x="566" y="152"/>
                </a:lnTo>
                <a:lnTo>
                  <a:pt x="562" y="152"/>
                </a:lnTo>
                <a:lnTo>
                  <a:pt x="562" y="156"/>
                </a:lnTo>
                <a:lnTo>
                  <a:pt x="558" y="156"/>
                </a:lnTo>
                <a:lnTo>
                  <a:pt x="554" y="156"/>
                </a:lnTo>
                <a:lnTo>
                  <a:pt x="554" y="152"/>
                </a:lnTo>
                <a:lnTo>
                  <a:pt x="550" y="152"/>
                </a:lnTo>
                <a:lnTo>
                  <a:pt x="546" y="152"/>
                </a:lnTo>
                <a:lnTo>
                  <a:pt x="546" y="148"/>
                </a:lnTo>
                <a:lnTo>
                  <a:pt x="542" y="148"/>
                </a:lnTo>
                <a:lnTo>
                  <a:pt x="542" y="144"/>
                </a:lnTo>
                <a:lnTo>
                  <a:pt x="546" y="144"/>
                </a:lnTo>
                <a:lnTo>
                  <a:pt x="550" y="144"/>
                </a:lnTo>
                <a:lnTo>
                  <a:pt x="554" y="144"/>
                </a:lnTo>
                <a:lnTo>
                  <a:pt x="558" y="144"/>
                </a:lnTo>
                <a:lnTo>
                  <a:pt x="562" y="144"/>
                </a:lnTo>
                <a:lnTo>
                  <a:pt x="566" y="148"/>
                </a:lnTo>
                <a:lnTo>
                  <a:pt x="566" y="144"/>
                </a:lnTo>
                <a:lnTo>
                  <a:pt x="570" y="144"/>
                </a:lnTo>
                <a:lnTo>
                  <a:pt x="566" y="144"/>
                </a:lnTo>
                <a:lnTo>
                  <a:pt x="562" y="144"/>
                </a:lnTo>
                <a:lnTo>
                  <a:pt x="558" y="144"/>
                </a:lnTo>
                <a:lnTo>
                  <a:pt x="562" y="140"/>
                </a:lnTo>
                <a:lnTo>
                  <a:pt x="566" y="140"/>
                </a:lnTo>
                <a:lnTo>
                  <a:pt x="570" y="140"/>
                </a:lnTo>
                <a:lnTo>
                  <a:pt x="570" y="136"/>
                </a:lnTo>
                <a:lnTo>
                  <a:pt x="566" y="136"/>
                </a:lnTo>
                <a:lnTo>
                  <a:pt x="566" y="140"/>
                </a:lnTo>
                <a:lnTo>
                  <a:pt x="562" y="140"/>
                </a:lnTo>
                <a:close/>
                <a:moveTo>
                  <a:pt x="666" y="168"/>
                </a:moveTo>
                <a:lnTo>
                  <a:pt x="662" y="164"/>
                </a:lnTo>
                <a:lnTo>
                  <a:pt x="666" y="164"/>
                </a:lnTo>
                <a:lnTo>
                  <a:pt x="662" y="164"/>
                </a:lnTo>
                <a:lnTo>
                  <a:pt x="658" y="164"/>
                </a:lnTo>
                <a:lnTo>
                  <a:pt x="658" y="160"/>
                </a:lnTo>
                <a:lnTo>
                  <a:pt x="654" y="160"/>
                </a:lnTo>
                <a:lnTo>
                  <a:pt x="658" y="160"/>
                </a:lnTo>
                <a:lnTo>
                  <a:pt x="662" y="160"/>
                </a:lnTo>
                <a:lnTo>
                  <a:pt x="666" y="160"/>
                </a:lnTo>
                <a:lnTo>
                  <a:pt x="666" y="156"/>
                </a:lnTo>
                <a:lnTo>
                  <a:pt x="662" y="156"/>
                </a:lnTo>
                <a:lnTo>
                  <a:pt x="658" y="156"/>
                </a:lnTo>
                <a:lnTo>
                  <a:pt x="654" y="156"/>
                </a:lnTo>
                <a:lnTo>
                  <a:pt x="654" y="152"/>
                </a:lnTo>
                <a:lnTo>
                  <a:pt x="650" y="152"/>
                </a:lnTo>
                <a:lnTo>
                  <a:pt x="650" y="148"/>
                </a:lnTo>
                <a:lnTo>
                  <a:pt x="646" y="148"/>
                </a:lnTo>
                <a:lnTo>
                  <a:pt x="646" y="144"/>
                </a:lnTo>
                <a:lnTo>
                  <a:pt x="650" y="144"/>
                </a:lnTo>
                <a:lnTo>
                  <a:pt x="646" y="144"/>
                </a:lnTo>
                <a:lnTo>
                  <a:pt x="646" y="140"/>
                </a:lnTo>
                <a:lnTo>
                  <a:pt x="646" y="136"/>
                </a:lnTo>
                <a:lnTo>
                  <a:pt x="650" y="136"/>
                </a:lnTo>
                <a:lnTo>
                  <a:pt x="654" y="136"/>
                </a:lnTo>
                <a:lnTo>
                  <a:pt x="658" y="136"/>
                </a:lnTo>
                <a:lnTo>
                  <a:pt x="658" y="140"/>
                </a:lnTo>
                <a:lnTo>
                  <a:pt x="662" y="140"/>
                </a:lnTo>
                <a:lnTo>
                  <a:pt x="666" y="140"/>
                </a:lnTo>
                <a:lnTo>
                  <a:pt x="670" y="140"/>
                </a:lnTo>
                <a:lnTo>
                  <a:pt x="674" y="140"/>
                </a:lnTo>
                <a:lnTo>
                  <a:pt x="674" y="144"/>
                </a:lnTo>
                <a:lnTo>
                  <a:pt x="678" y="144"/>
                </a:lnTo>
                <a:lnTo>
                  <a:pt x="682" y="148"/>
                </a:lnTo>
                <a:lnTo>
                  <a:pt x="686" y="148"/>
                </a:lnTo>
                <a:lnTo>
                  <a:pt x="686" y="144"/>
                </a:lnTo>
                <a:lnTo>
                  <a:pt x="686" y="148"/>
                </a:lnTo>
                <a:lnTo>
                  <a:pt x="690" y="148"/>
                </a:lnTo>
                <a:lnTo>
                  <a:pt x="694" y="148"/>
                </a:lnTo>
                <a:lnTo>
                  <a:pt x="698" y="148"/>
                </a:lnTo>
                <a:lnTo>
                  <a:pt x="698" y="152"/>
                </a:lnTo>
                <a:lnTo>
                  <a:pt x="694" y="152"/>
                </a:lnTo>
                <a:lnTo>
                  <a:pt x="690" y="156"/>
                </a:lnTo>
                <a:lnTo>
                  <a:pt x="694" y="156"/>
                </a:lnTo>
                <a:lnTo>
                  <a:pt x="698" y="156"/>
                </a:lnTo>
                <a:lnTo>
                  <a:pt x="698" y="160"/>
                </a:lnTo>
                <a:lnTo>
                  <a:pt x="694" y="160"/>
                </a:lnTo>
                <a:lnTo>
                  <a:pt x="694" y="164"/>
                </a:lnTo>
                <a:lnTo>
                  <a:pt x="690" y="164"/>
                </a:lnTo>
                <a:lnTo>
                  <a:pt x="686" y="164"/>
                </a:lnTo>
                <a:lnTo>
                  <a:pt x="682" y="164"/>
                </a:lnTo>
                <a:lnTo>
                  <a:pt x="678" y="164"/>
                </a:lnTo>
                <a:lnTo>
                  <a:pt x="674" y="168"/>
                </a:lnTo>
                <a:lnTo>
                  <a:pt x="674" y="164"/>
                </a:lnTo>
                <a:lnTo>
                  <a:pt x="670" y="164"/>
                </a:lnTo>
                <a:lnTo>
                  <a:pt x="670" y="168"/>
                </a:lnTo>
                <a:lnTo>
                  <a:pt x="674" y="164"/>
                </a:lnTo>
                <a:lnTo>
                  <a:pt x="674" y="168"/>
                </a:lnTo>
                <a:lnTo>
                  <a:pt x="670" y="168"/>
                </a:lnTo>
                <a:lnTo>
                  <a:pt x="666" y="168"/>
                </a:lnTo>
                <a:close/>
                <a:moveTo>
                  <a:pt x="470" y="152"/>
                </a:moveTo>
                <a:lnTo>
                  <a:pt x="466" y="152"/>
                </a:lnTo>
                <a:lnTo>
                  <a:pt x="462" y="152"/>
                </a:lnTo>
                <a:lnTo>
                  <a:pt x="458" y="152"/>
                </a:lnTo>
                <a:lnTo>
                  <a:pt x="454" y="152"/>
                </a:lnTo>
                <a:lnTo>
                  <a:pt x="450" y="148"/>
                </a:lnTo>
                <a:lnTo>
                  <a:pt x="450" y="152"/>
                </a:lnTo>
                <a:lnTo>
                  <a:pt x="446" y="152"/>
                </a:lnTo>
                <a:lnTo>
                  <a:pt x="442" y="152"/>
                </a:lnTo>
                <a:lnTo>
                  <a:pt x="439" y="152"/>
                </a:lnTo>
                <a:lnTo>
                  <a:pt x="435" y="152"/>
                </a:lnTo>
                <a:lnTo>
                  <a:pt x="431" y="152"/>
                </a:lnTo>
                <a:lnTo>
                  <a:pt x="427" y="152"/>
                </a:lnTo>
                <a:lnTo>
                  <a:pt x="423" y="152"/>
                </a:lnTo>
                <a:lnTo>
                  <a:pt x="419" y="152"/>
                </a:lnTo>
                <a:lnTo>
                  <a:pt x="419" y="148"/>
                </a:lnTo>
                <a:lnTo>
                  <a:pt x="423" y="148"/>
                </a:lnTo>
                <a:lnTo>
                  <a:pt x="427" y="148"/>
                </a:lnTo>
                <a:lnTo>
                  <a:pt x="431" y="148"/>
                </a:lnTo>
                <a:lnTo>
                  <a:pt x="435" y="144"/>
                </a:lnTo>
                <a:lnTo>
                  <a:pt x="439" y="144"/>
                </a:lnTo>
                <a:lnTo>
                  <a:pt x="442" y="144"/>
                </a:lnTo>
                <a:lnTo>
                  <a:pt x="446" y="144"/>
                </a:lnTo>
                <a:lnTo>
                  <a:pt x="450" y="140"/>
                </a:lnTo>
                <a:lnTo>
                  <a:pt x="454" y="140"/>
                </a:lnTo>
                <a:lnTo>
                  <a:pt x="458" y="140"/>
                </a:lnTo>
                <a:lnTo>
                  <a:pt x="462" y="140"/>
                </a:lnTo>
                <a:lnTo>
                  <a:pt x="466" y="140"/>
                </a:lnTo>
                <a:lnTo>
                  <a:pt x="470" y="140"/>
                </a:lnTo>
                <a:lnTo>
                  <a:pt x="474" y="144"/>
                </a:lnTo>
                <a:lnTo>
                  <a:pt x="478" y="144"/>
                </a:lnTo>
                <a:lnTo>
                  <a:pt x="478" y="148"/>
                </a:lnTo>
                <a:lnTo>
                  <a:pt x="478" y="152"/>
                </a:lnTo>
                <a:lnTo>
                  <a:pt x="474" y="152"/>
                </a:lnTo>
                <a:lnTo>
                  <a:pt x="470" y="152"/>
                </a:lnTo>
                <a:close/>
                <a:moveTo>
                  <a:pt x="702" y="152"/>
                </a:moveTo>
                <a:lnTo>
                  <a:pt x="706" y="156"/>
                </a:lnTo>
                <a:lnTo>
                  <a:pt x="702" y="156"/>
                </a:lnTo>
                <a:lnTo>
                  <a:pt x="702" y="152"/>
                </a:lnTo>
                <a:close/>
                <a:moveTo>
                  <a:pt x="578" y="152"/>
                </a:moveTo>
                <a:lnTo>
                  <a:pt x="578" y="156"/>
                </a:lnTo>
                <a:lnTo>
                  <a:pt x="574" y="156"/>
                </a:lnTo>
                <a:lnTo>
                  <a:pt x="574" y="160"/>
                </a:lnTo>
                <a:lnTo>
                  <a:pt x="570" y="160"/>
                </a:lnTo>
                <a:lnTo>
                  <a:pt x="570" y="156"/>
                </a:lnTo>
                <a:lnTo>
                  <a:pt x="574" y="156"/>
                </a:lnTo>
                <a:lnTo>
                  <a:pt x="574" y="152"/>
                </a:lnTo>
                <a:lnTo>
                  <a:pt x="578" y="152"/>
                </a:lnTo>
                <a:close/>
                <a:moveTo>
                  <a:pt x="470" y="160"/>
                </a:moveTo>
                <a:lnTo>
                  <a:pt x="474" y="160"/>
                </a:lnTo>
                <a:lnTo>
                  <a:pt x="474" y="164"/>
                </a:lnTo>
                <a:lnTo>
                  <a:pt x="470" y="164"/>
                </a:lnTo>
                <a:lnTo>
                  <a:pt x="466" y="164"/>
                </a:lnTo>
                <a:lnTo>
                  <a:pt x="462" y="164"/>
                </a:lnTo>
                <a:lnTo>
                  <a:pt x="458" y="164"/>
                </a:lnTo>
                <a:lnTo>
                  <a:pt x="454" y="164"/>
                </a:lnTo>
                <a:lnTo>
                  <a:pt x="454" y="168"/>
                </a:lnTo>
                <a:lnTo>
                  <a:pt x="458" y="168"/>
                </a:lnTo>
                <a:lnTo>
                  <a:pt x="462" y="168"/>
                </a:lnTo>
                <a:lnTo>
                  <a:pt x="466" y="168"/>
                </a:lnTo>
                <a:lnTo>
                  <a:pt x="466" y="171"/>
                </a:lnTo>
                <a:lnTo>
                  <a:pt x="466" y="175"/>
                </a:lnTo>
                <a:lnTo>
                  <a:pt x="462" y="175"/>
                </a:lnTo>
                <a:lnTo>
                  <a:pt x="462" y="179"/>
                </a:lnTo>
                <a:lnTo>
                  <a:pt x="454" y="179"/>
                </a:lnTo>
                <a:lnTo>
                  <a:pt x="450" y="179"/>
                </a:lnTo>
                <a:lnTo>
                  <a:pt x="446" y="179"/>
                </a:lnTo>
                <a:lnTo>
                  <a:pt x="442" y="179"/>
                </a:lnTo>
                <a:lnTo>
                  <a:pt x="439" y="183"/>
                </a:lnTo>
                <a:lnTo>
                  <a:pt x="435" y="183"/>
                </a:lnTo>
                <a:lnTo>
                  <a:pt x="431" y="179"/>
                </a:lnTo>
                <a:lnTo>
                  <a:pt x="427" y="179"/>
                </a:lnTo>
                <a:lnTo>
                  <a:pt x="423" y="175"/>
                </a:lnTo>
                <a:lnTo>
                  <a:pt x="419" y="175"/>
                </a:lnTo>
                <a:lnTo>
                  <a:pt x="423" y="171"/>
                </a:lnTo>
                <a:lnTo>
                  <a:pt x="419" y="168"/>
                </a:lnTo>
                <a:lnTo>
                  <a:pt x="419" y="164"/>
                </a:lnTo>
                <a:lnTo>
                  <a:pt x="423" y="164"/>
                </a:lnTo>
                <a:lnTo>
                  <a:pt x="427" y="164"/>
                </a:lnTo>
                <a:lnTo>
                  <a:pt x="431" y="164"/>
                </a:lnTo>
                <a:lnTo>
                  <a:pt x="431" y="160"/>
                </a:lnTo>
                <a:lnTo>
                  <a:pt x="435" y="160"/>
                </a:lnTo>
                <a:lnTo>
                  <a:pt x="439" y="160"/>
                </a:lnTo>
                <a:lnTo>
                  <a:pt x="442" y="160"/>
                </a:lnTo>
                <a:lnTo>
                  <a:pt x="446" y="160"/>
                </a:lnTo>
                <a:lnTo>
                  <a:pt x="450" y="160"/>
                </a:lnTo>
                <a:lnTo>
                  <a:pt x="454" y="160"/>
                </a:lnTo>
                <a:lnTo>
                  <a:pt x="458" y="160"/>
                </a:lnTo>
                <a:lnTo>
                  <a:pt x="462" y="160"/>
                </a:lnTo>
                <a:lnTo>
                  <a:pt x="466" y="160"/>
                </a:lnTo>
                <a:lnTo>
                  <a:pt x="470" y="160"/>
                </a:lnTo>
                <a:close/>
                <a:moveTo>
                  <a:pt x="407" y="171"/>
                </a:moveTo>
                <a:lnTo>
                  <a:pt x="403" y="171"/>
                </a:lnTo>
                <a:lnTo>
                  <a:pt x="403" y="168"/>
                </a:lnTo>
                <a:lnTo>
                  <a:pt x="399" y="168"/>
                </a:lnTo>
                <a:lnTo>
                  <a:pt x="395" y="168"/>
                </a:lnTo>
                <a:lnTo>
                  <a:pt x="391" y="164"/>
                </a:lnTo>
                <a:lnTo>
                  <a:pt x="395" y="164"/>
                </a:lnTo>
                <a:lnTo>
                  <a:pt x="399" y="160"/>
                </a:lnTo>
                <a:lnTo>
                  <a:pt x="403" y="160"/>
                </a:lnTo>
                <a:lnTo>
                  <a:pt x="407" y="164"/>
                </a:lnTo>
                <a:lnTo>
                  <a:pt x="411" y="164"/>
                </a:lnTo>
                <a:lnTo>
                  <a:pt x="415" y="164"/>
                </a:lnTo>
                <a:lnTo>
                  <a:pt x="415" y="168"/>
                </a:lnTo>
                <a:lnTo>
                  <a:pt x="411" y="168"/>
                </a:lnTo>
                <a:lnTo>
                  <a:pt x="411" y="171"/>
                </a:lnTo>
                <a:lnTo>
                  <a:pt x="407" y="171"/>
                </a:lnTo>
                <a:close/>
                <a:moveTo>
                  <a:pt x="594" y="164"/>
                </a:moveTo>
                <a:lnTo>
                  <a:pt x="598" y="164"/>
                </a:lnTo>
                <a:lnTo>
                  <a:pt x="598" y="168"/>
                </a:lnTo>
                <a:lnTo>
                  <a:pt x="602" y="168"/>
                </a:lnTo>
                <a:lnTo>
                  <a:pt x="606" y="168"/>
                </a:lnTo>
                <a:lnTo>
                  <a:pt x="606" y="171"/>
                </a:lnTo>
                <a:lnTo>
                  <a:pt x="602" y="171"/>
                </a:lnTo>
                <a:lnTo>
                  <a:pt x="598" y="171"/>
                </a:lnTo>
                <a:lnTo>
                  <a:pt x="594" y="171"/>
                </a:lnTo>
                <a:lnTo>
                  <a:pt x="590" y="171"/>
                </a:lnTo>
                <a:lnTo>
                  <a:pt x="586" y="171"/>
                </a:lnTo>
                <a:lnTo>
                  <a:pt x="582" y="168"/>
                </a:lnTo>
                <a:lnTo>
                  <a:pt x="582" y="164"/>
                </a:lnTo>
                <a:lnTo>
                  <a:pt x="586" y="164"/>
                </a:lnTo>
                <a:lnTo>
                  <a:pt x="590" y="164"/>
                </a:lnTo>
                <a:lnTo>
                  <a:pt x="594" y="164"/>
                </a:lnTo>
                <a:close/>
                <a:moveTo>
                  <a:pt x="722" y="171"/>
                </a:moveTo>
                <a:lnTo>
                  <a:pt x="726" y="171"/>
                </a:lnTo>
                <a:lnTo>
                  <a:pt x="722" y="171"/>
                </a:lnTo>
                <a:lnTo>
                  <a:pt x="718" y="175"/>
                </a:lnTo>
                <a:lnTo>
                  <a:pt x="718" y="179"/>
                </a:lnTo>
                <a:lnTo>
                  <a:pt x="714" y="179"/>
                </a:lnTo>
                <a:lnTo>
                  <a:pt x="706" y="179"/>
                </a:lnTo>
                <a:lnTo>
                  <a:pt x="706" y="175"/>
                </a:lnTo>
                <a:lnTo>
                  <a:pt x="698" y="175"/>
                </a:lnTo>
                <a:lnTo>
                  <a:pt x="694" y="175"/>
                </a:lnTo>
                <a:lnTo>
                  <a:pt x="694" y="179"/>
                </a:lnTo>
                <a:lnTo>
                  <a:pt x="690" y="175"/>
                </a:lnTo>
                <a:lnTo>
                  <a:pt x="686" y="175"/>
                </a:lnTo>
                <a:lnTo>
                  <a:pt x="682" y="175"/>
                </a:lnTo>
                <a:lnTo>
                  <a:pt x="678" y="175"/>
                </a:lnTo>
                <a:lnTo>
                  <a:pt x="674" y="171"/>
                </a:lnTo>
                <a:lnTo>
                  <a:pt x="678" y="171"/>
                </a:lnTo>
                <a:lnTo>
                  <a:pt x="678" y="168"/>
                </a:lnTo>
                <a:lnTo>
                  <a:pt x="682" y="168"/>
                </a:lnTo>
                <a:lnTo>
                  <a:pt x="686" y="168"/>
                </a:lnTo>
                <a:lnTo>
                  <a:pt x="690" y="168"/>
                </a:lnTo>
                <a:lnTo>
                  <a:pt x="694" y="168"/>
                </a:lnTo>
                <a:lnTo>
                  <a:pt x="698" y="168"/>
                </a:lnTo>
                <a:lnTo>
                  <a:pt x="702" y="168"/>
                </a:lnTo>
                <a:lnTo>
                  <a:pt x="706" y="168"/>
                </a:lnTo>
                <a:lnTo>
                  <a:pt x="710" y="168"/>
                </a:lnTo>
                <a:lnTo>
                  <a:pt x="714" y="168"/>
                </a:lnTo>
                <a:lnTo>
                  <a:pt x="718" y="168"/>
                </a:lnTo>
                <a:lnTo>
                  <a:pt x="722" y="168"/>
                </a:lnTo>
                <a:lnTo>
                  <a:pt x="722" y="171"/>
                </a:lnTo>
                <a:close/>
                <a:moveTo>
                  <a:pt x="534" y="168"/>
                </a:moveTo>
                <a:lnTo>
                  <a:pt x="538" y="171"/>
                </a:lnTo>
                <a:lnTo>
                  <a:pt x="542" y="171"/>
                </a:lnTo>
                <a:lnTo>
                  <a:pt x="542" y="175"/>
                </a:lnTo>
                <a:lnTo>
                  <a:pt x="546" y="175"/>
                </a:lnTo>
                <a:lnTo>
                  <a:pt x="546" y="179"/>
                </a:lnTo>
                <a:lnTo>
                  <a:pt x="542" y="179"/>
                </a:lnTo>
                <a:lnTo>
                  <a:pt x="546" y="179"/>
                </a:lnTo>
                <a:lnTo>
                  <a:pt x="550" y="179"/>
                </a:lnTo>
                <a:lnTo>
                  <a:pt x="550" y="183"/>
                </a:lnTo>
                <a:lnTo>
                  <a:pt x="554" y="183"/>
                </a:lnTo>
                <a:lnTo>
                  <a:pt x="554" y="187"/>
                </a:lnTo>
                <a:lnTo>
                  <a:pt x="550" y="187"/>
                </a:lnTo>
                <a:lnTo>
                  <a:pt x="546" y="187"/>
                </a:lnTo>
                <a:lnTo>
                  <a:pt x="542" y="187"/>
                </a:lnTo>
                <a:lnTo>
                  <a:pt x="538" y="183"/>
                </a:lnTo>
                <a:lnTo>
                  <a:pt x="534" y="183"/>
                </a:lnTo>
                <a:lnTo>
                  <a:pt x="534" y="179"/>
                </a:lnTo>
                <a:lnTo>
                  <a:pt x="534" y="175"/>
                </a:lnTo>
                <a:lnTo>
                  <a:pt x="530" y="171"/>
                </a:lnTo>
                <a:lnTo>
                  <a:pt x="526" y="171"/>
                </a:lnTo>
                <a:lnTo>
                  <a:pt x="526" y="168"/>
                </a:lnTo>
                <a:lnTo>
                  <a:pt x="530" y="168"/>
                </a:lnTo>
                <a:lnTo>
                  <a:pt x="534" y="168"/>
                </a:lnTo>
                <a:close/>
                <a:moveTo>
                  <a:pt x="766" y="183"/>
                </a:moveTo>
                <a:lnTo>
                  <a:pt x="762" y="183"/>
                </a:lnTo>
                <a:lnTo>
                  <a:pt x="758" y="183"/>
                </a:lnTo>
                <a:lnTo>
                  <a:pt x="754" y="179"/>
                </a:lnTo>
                <a:lnTo>
                  <a:pt x="754" y="175"/>
                </a:lnTo>
                <a:lnTo>
                  <a:pt x="754" y="171"/>
                </a:lnTo>
                <a:lnTo>
                  <a:pt x="758" y="171"/>
                </a:lnTo>
                <a:lnTo>
                  <a:pt x="762" y="171"/>
                </a:lnTo>
                <a:lnTo>
                  <a:pt x="766" y="171"/>
                </a:lnTo>
                <a:lnTo>
                  <a:pt x="770" y="171"/>
                </a:lnTo>
                <a:lnTo>
                  <a:pt x="770" y="175"/>
                </a:lnTo>
                <a:lnTo>
                  <a:pt x="774" y="175"/>
                </a:lnTo>
                <a:lnTo>
                  <a:pt x="778" y="179"/>
                </a:lnTo>
                <a:lnTo>
                  <a:pt x="778" y="183"/>
                </a:lnTo>
                <a:lnTo>
                  <a:pt x="774" y="183"/>
                </a:lnTo>
                <a:lnTo>
                  <a:pt x="770" y="183"/>
                </a:lnTo>
                <a:lnTo>
                  <a:pt x="766" y="183"/>
                </a:lnTo>
                <a:close/>
                <a:moveTo>
                  <a:pt x="315" y="227"/>
                </a:moveTo>
                <a:lnTo>
                  <a:pt x="315" y="223"/>
                </a:lnTo>
                <a:lnTo>
                  <a:pt x="315" y="227"/>
                </a:lnTo>
                <a:lnTo>
                  <a:pt x="311" y="227"/>
                </a:lnTo>
                <a:lnTo>
                  <a:pt x="311" y="223"/>
                </a:lnTo>
                <a:lnTo>
                  <a:pt x="311" y="219"/>
                </a:lnTo>
                <a:lnTo>
                  <a:pt x="307" y="219"/>
                </a:lnTo>
                <a:lnTo>
                  <a:pt x="307" y="223"/>
                </a:lnTo>
                <a:lnTo>
                  <a:pt x="307" y="219"/>
                </a:lnTo>
                <a:lnTo>
                  <a:pt x="307" y="215"/>
                </a:lnTo>
                <a:lnTo>
                  <a:pt x="303" y="215"/>
                </a:lnTo>
                <a:lnTo>
                  <a:pt x="303" y="219"/>
                </a:lnTo>
                <a:lnTo>
                  <a:pt x="303" y="223"/>
                </a:lnTo>
                <a:lnTo>
                  <a:pt x="303" y="219"/>
                </a:lnTo>
                <a:lnTo>
                  <a:pt x="299" y="219"/>
                </a:lnTo>
                <a:lnTo>
                  <a:pt x="299" y="223"/>
                </a:lnTo>
                <a:lnTo>
                  <a:pt x="295" y="223"/>
                </a:lnTo>
                <a:lnTo>
                  <a:pt x="295" y="219"/>
                </a:lnTo>
                <a:lnTo>
                  <a:pt x="291" y="219"/>
                </a:lnTo>
                <a:lnTo>
                  <a:pt x="283" y="219"/>
                </a:lnTo>
                <a:lnTo>
                  <a:pt x="283" y="223"/>
                </a:lnTo>
                <a:lnTo>
                  <a:pt x="279" y="223"/>
                </a:lnTo>
                <a:lnTo>
                  <a:pt x="275" y="223"/>
                </a:lnTo>
                <a:lnTo>
                  <a:pt x="279" y="223"/>
                </a:lnTo>
                <a:lnTo>
                  <a:pt x="279" y="219"/>
                </a:lnTo>
                <a:lnTo>
                  <a:pt x="279" y="215"/>
                </a:lnTo>
                <a:lnTo>
                  <a:pt x="279" y="219"/>
                </a:lnTo>
                <a:lnTo>
                  <a:pt x="275" y="219"/>
                </a:lnTo>
                <a:lnTo>
                  <a:pt x="279" y="215"/>
                </a:lnTo>
                <a:lnTo>
                  <a:pt x="275" y="215"/>
                </a:lnTo>
                <a:lnTo>
                  <a:pt x="275" y="219"/>
                </a:lnTo>
                <a:lnTo>
                  <a:pt x="271" y="219"/>
                </a:lnTo>
                <a:lnTo>
                  <a:pt x="271" y="215"/>
                </a:lnTo>
                <a:lnTo>
                  <a:pt x="275" y="215"/>
                </a:lnTo>
                <a:lnTo>
                  <a:pt x="279" y="211"/>
                </a:lnTo>
                <a:lnTo>
                  <a:pt x="283" y="207"/>
                </a:lnTo>
                <a:lnTo>
                  <a:pt x="287" y="207"/>
                </a:lnTo>
                <a:lnTo>
                  <a:pt x="291" y="207"/>
                </a:lnTo>
                <a:lnTo>
                  <a:pt x="295" y="207"/>
                </a:lnTo>
                <a:lnTo>
                  <a:pt x="299" y="203"/>
                </a:lnTo>
                <a:lnTo>
                  <a:pt x="299" y="199"/>
                </a:lnTo>
                <a:lnTo>
                  <a:pt x="303" y="199"/>
                </a:lnTo>
                <a:lnTo>
                  <a:pt x="307" y="199"/>
                </a:lnTo>
                <a:lnTo>
                  <a:pt x="311" y="195"/>
                </a:lnTo>
                <a:lnTo>
                  <a:pt x="315" y="191"/>
                </a:lnTo>
                <a:lnTo>
                  <a:pt x="319" y="191"/>
                </a:lnTo>
                <a:lnTo>
                  <a:pt x="319" y="187"/>
                </a:lnTo>
                <a:lnTo>
                  <a:pt x="323" y="187"/>
                </a:lnTo>
                <a:lnTo>
                  <a:pt x="327" y="187"/>
                </a:lnTo>
                <a:lnTo>
                  <a:pt x="327" y="183"/>
                </a:lnTo>
                <a:lnTo>
                  <a:pt x="331" y="183"/>
                </a:lnTo>
                <a:lnTo>
                  <a:pt x="335" y="183"/>
                </a:lnTo>
                <a:lnTo>
                  <a:pt x="335" y="179"/>
                </a:lnTo>
                <a:lnTo>
                  <a:pt x="339" y="179"/>
                </a:lnTo>
                <a:lnTo>
                  <a:pt x="343" y="179"/>
                </a:lnTo>
                <a:lnTo>
                  <a:pt x="347" y="179"/>
                </a:lnTo>
                <a:lnTo>
                  <a:pt x="351" y="179"/>
                </a:lnTo>
                <a:lnTo>
                  <a:pt x="355" y="183"/>
                </a:lnTo>
                <a:lnTo>
                  <a:pt x="359" y="183"/>
                </a:lnTo>
                <a:lnTo>
                  <a:pt x="363" y="183"/>
                </a:lnTo>
                <a:lnTo>
                  <a:pt x="363" y="179"/>
                </a:lnTo>
                <a:lnTo>
                  <a:pt x="359" y="179"/>
                </a:lnTo>
                <a:lnTo>
                  <a:pt x="363" y="179"/>
                </a:lnTo>
                <a:lnTo>
                  <a:pt x="363" y="183"/>
                </a:lnTo>
                <a:lnTo>
                  <a:pt x="367" y="183"/>
                </a:lnTo>
                <a:lnTo>
                  <a:pt x="367" y="179"/>
                </a:lnTo>
                <a:lnTo>
                  <a:pt x="363" y="179"/>
                </a:lnTo>
                <a:lnTo>
                  <a:pt x="359" y="179"/>
                </a:lnTo>
                <a:lnTo>
                  <a:pt x="363" y="175"/>
                </a:lnTo>
                <a:lnTo>
                  <a:pt x="367" y="175"/>
                </a:lnTo>
                <a:lnTo>
                  <a:pt x="363" y="175"/>
                </a:lnTo>
                <a:lnTo>
                  <a:pt x="367" y="175"/>
                </a:lnTo>
                <a:lnTo>
                  <a:pt x="371" y="175"/>
                </a:lnTo>
                <a:lnTo>
                  <a:pt x="375" y="175"/>
                </a:lnTo>
                <a:lnTo>
                  <a:pt x="379" y="179"/>
                </a:lnTo>
                <a:lnTo>
                  <a:pt x="387" y="179"/>
                </a:lnTo>
                <a:lnTo>
                  <a:pt x="387" y="183"/>
                </a:lnTo>
                <a:lnTo>
                  <a:pt x="383" y="183"/>
                </a:lnTo>
                <a:lnTo>
                  <a:pt x="379" y="183"/>
                </a:lnTo>
                <a:lnTo>
                  <a:pt x="375" y="187"/>
                </a:lnTo>
                <a:lnTo>
                  <a:pt x="375" y="191"/>
                </a:lnTo>
                <a:lnTo>
                  <a:pt x="379" y="191"/>
                </a:lnTo>
                <a:lnTo>
                  <a:pt x="383" y="191"/>
                </a:lnTo>
                <a:lnTo>
                  <a:pt x="383" y="195"/>
                </a:lnTo>
                <a:lnTo>
                  <a:pt x="379" y="195"/>
                </a:lnTo>
                <a:lnTo>
                  <a:pt x="375" y="195"/>
                </a:lnTo>
                <a:lnTo>
                  <a:pt x="375" y="191"/>
                </a:lnTo>
                <a:lnTo>
                  <a:pt x="371" y="191"/>
                </a:lnTo>
                <a:lnTo>
                  <a:pt x="371" y="195"/>
                </a:lnTo>
                <a:lnTo>
                  <a:pt x="375" y="195"/>
                </a:lnTo>
                <a:lnTo>
                  <a:pt x="379" y="195"/>
                </a:lnTo>
                <a:lnTo>
                  <a:pt x="379" y="199"/>
                </a:lnTo>
                <a:lnTo>
                  <a:pt x="379" y="203"/>
                </a:lnTo>
                <a:lnTo>
                  <a:pt x="375" y="203"/>
                </a:lnTo>
                <a:lnTo>
                  <a:pt x="371" y="203"/>
                </a:lnTo>
                <a:lnTo>
                  <a:pt x="367" y="203"/>
                </a:lnTo>
                <a:lnTo>
                  <a:pt x="363" y="203"/>
                </a:lnTo>
                <a:lnTo>
                  <a:pt x="363" y="207"/>
                </a:lnTo>
                <a:lnTo>
                  <a:pt x="363" y="211"/>
                </a:lnTo>
                <a:lnTo>
                  <a:pt x="359" y="211"/>
                </a:lnTo>
                <a:lnTo>
                  <a:pt x="355" y="211"/>
                </a:lnTo>
                <a:lnTo>
                  <a:pt x="351" y="211"/>
                </a:lnTo>
                <a:lnTo>
                  <a:pt x="347" y="207"/>
                </a:lnTo>
                <a:lnTo>
                  <a:pt x="347" y="203"/>
                </a:lnTo>
                <a:lnTo>
                  <a:pt x="347" y="199"/>
                </a:lnTo>
                <a:lnTo>
                  <a:pt x="351" y="199"/>
                </a:lnTo>
                <a:lnTo>
                  <a:pt x="351" y="195"/>
                </a:lnTo>
                <a:lnTo>
                  <a:pt x="347" y="199"/>
                </a:lnTo>
                <a:lnTo>
                  <a:pt x="343" y="199"/>
                </a:lnTo>
                <a:lnTo>
                  <a:pt x="339" y="199"/>
                </a:lnTo>
                <a:lnTo>
                  <a:pt x="343" y="199"/>
                </a:lnTo>
                <a:lnTo>
                  <a:pt x="343" y="203"/>
                </a:lnTo>
                <a:lnTo>
                  <a:pt x="339" y="207"/>
                </a:lnTo>
                <a:lnTo>
                  <a:pt x="335" y="203"/>
                </a:lnTo>
                <a:lnTo>
                  <a:pt x="335" y="207"/>
                </a:lnTo>
                <a:lnTo>
                  <a:pt x="339" y="207"/>
                </a:lnTo>
                <a:lnTo>
                  <a:pt x="339" y="211"/>
                </a:lnTo>
                <a:lnTo>
                  <a:pt x="335" y="211"/>
                </a:lnTo>
                <a:lnTo>
                  <a:pt x="335" y="215"/>
                </a:lnTo>
                <a:lnTo>
                  <a:pt x="331" y="219"/>
                </a:lnTo>
                <a:lnTo>
                  <a:pt x="327" y="219"/>
                </a:lnTo>
                <a:lnTo>
                  <a:pt x="327" y="215"/>
                </a:lnTo>
                <a:lnTo>
                  <a:pt x="323" y="211"/>
                </a:lnTo>
                <a:lnTo>
                  <a:pt x="323" y="215"/>
                </a:lnTo>
                <a:lnTo>
                  <a:pt x="323" y="219"/>
                </a:lnTo>
                <a:lnTo>
                  <a:pt x="319" y="219"/>
                </a:lnTo>
                <a:lnTo>
                  <a:pt x="323" y="219"/>
                </a:lnTo>
                <a:lnTo>
                  <a:pt x="327" y="219"/>
                </a:lnTo>
                <a:lnTo>
                  <a:pt x="327" y="223"/>
                </a:lnTo>
                <a:lnTo>
                  <a:pt x="323" y="223"/>
                </a:lnTo>
                <a:lnTo>
                  <a:pt x="323" y="219"/>
                </a:lnTo>
                <a:lnTo>
                  <a:pt x="323" y="223"/>
                </a:lnTo>
                <a:lnTo>
                  <a:pt x="319" y="223"/>
                </a:lnTo>
                <a:lnTo>
                  <a:pt x="319" y="227"/>
                </a:lnTo>
                <a:lnTo>
                  <a:pt x="315" y="227"/>
                </a:lnTo>
                <a:close/>
                <a:moveTo>
                  <a:pt x="754" y="183"/>
                </a:moveTo>
                <a:lnTo>
                  <a:pt x="758" y="183"/>
                </a:lnTo>
                <a:lnTo>
                  <a:pt x="762" y="183"/>
                </a:lnTo>
                <a:lnTo>
                  <a:pt x="762" y="187"/>
                </a:lnTo>
                <a:lnTo>
                  <a:pt x="758" y="187"/>
                </a:lnTo>
                <a:lnTo>
                  <a:pt x="754" y="187"/>
                </a:lnTo>
                <a:lnTo>
                  <a:pt x="754" y="183"/>
                </a:lnTo>
                <a:close/>
                <a:moveTo>
                  <a:pt x="690" y="183"/>
                </a:moveTo>
                <a:lnTo>
                  <a:pt x="694" y="183"/>
                </a:lnTo>
                <a:lnTo>
                  <a:pt x="694" y="187"/>
                </a:lnTo>
                <a:lnTo>
                  <a:pt x="690" y="187"/>
                </a:lnTo>
                <a:lnTo>
                  <a:pt x="686" y="183"/>
                </a:lnTo>
                <a:lnTo>
                  <a:pt x="690" y="183"/>
                </a:lnTo>
                <a:close/>
                <a:moveTo>
                  <a:pt x="558" y="187"/>
                </a:moveTo>
                <a:lnTo>
                  <a:pt x="554" y="187"/>
                </a:lnTo>
                <a:lnTo>
                  <a:pt x="558" y="187"/>
                </a:lnTo>
                <a:close/>
                <a:moveTo>
                  <a:pt x="411" y="187"/>
                </a:moveTo>
                <a:lnTo>
                  <a:pt x="415" y="187"/>
                </a:lnTo>
                <a:lnTo>
                  <a:pt x="411" y="187"/>
                </a:lnTo>
                <a:close/>
                <a:moveTo>
                  <a:pt x="917" y="251"/>
                </a:moveTo>
                <a:lnTo>
                  <a:pt x="921" y="251"/>
                </a:lnTo>
                <a:lnTo>
                  <a:pt x="917" y="251"/>
                </a:lnTo>
                <a:lnTo>
                  <a:pt x="921" y="251"/>
                </a:lnTo>
                <a:lnTo>
                  <a:pt x="925" y="251"/>
                </a:lnTo>
                <a:lnTo>
                  <a:pt x="929" y="251"/>
                </a:lnTo>
                <a:lnTo>
                  <a:pt x="933" y="251"/>
                </a:lnTo>
                <a:lnTo>
                  <a:pt x="933" y="255"/>
                </a:lnTo>
                <a:lnTo>
                  <a:pt x="929" y="255"/>
                </a:lnTo>
                <a:lnTo>
                  <a:pt x="925" y="255"/>
                </a:lnTo>
                <a:lnTo>
                  <a:pt x="921" y="255"/>
                </a:lnTo>
                <a:lnTo>
                  <a:pt x="917" y="255"/>
                </a:lnTo>
                <a:lnTo>
                  <a:pt x="917" y="251"/>
                </a:lnTo>
                <a:lnTo>
                  <a:pt x="917" y="255"/>
                </a:lnTo>
                <a:lnTo>
                  <a:pt x="921" y="255"/>
                </a:lnTo>
                <a:lnTo>
                  <a:pt x="921" y="259"/>
                </a:lnTo>
                <a:lnTo>
                  <a:pt x="921" y="263"/>
                </a:lnTo>
                <a:lnTo>
                  <a:pt x="917" y="263"/>
                </a:lnTo>
                <a:lnTo>
                  <a:pt x="913" y="263"/>
                </a:lnTo>
                <a:lnTo>
                  <a:pt x="909" y="263"/>
                </a:lnTo>
                <a:lnTo>
                  <a:pt x="905" y="263"/>
                </a:lnTo>
                <a:lnTo>
                  <a:pt x="901" y="263"/>
                </a:lnTo>
                <a:lnTo>
                  <a:pt x="897" y="263"/>
                </a:lnTo>
                <a:lnTo>
                  <a:pt x="897" y="267"/>
                </a:lnTo>
                <a:lnTo>
                  <a:pt x="893" y="267"/>
                </a:lnTo>
                <a:lnTo>
                  <a:pt x="889" y="263"/>
                </a:lnTo>
                <a:lnTo>
                  <a:pt x="885" y="263"/>
                </a:lnTo>
                <a:lnTo>
                  <a:pt x="881" y="263"/>
                </a:lnTo>
                <a:lnTo>
                  <a:pt x="877" y="263"/>
                </a:lnTo>
                <a:lnTo>
                  <a:pt x="877" y="259"/>
                </a:lnTo>
                <a:lnTo>
                  <a:pt x="877" y="255"/>
                </a:lnTo>
                <a:lnTo>
                  <a:pt x="873" y="255"/>
                </a:lnTo>
                <a:lnTo>
                  <a:pt x="869" y="251"/>
                </a:lnTo>
                <a:lnTo>
                  <a:pt x="869" y="255"/>
                </a:lnTo>
                <a:lnTo>
                  <a:pt x="873" y="255"/>
                </a:lnTo>
                <a:lnTo>
                  <a:pt x="873" y="259"/>
                </a:lnTo>
                <a:lnTo>
                  <a:pt x="869" y="263"/>
                </a:lnTo>
                <a:lnTo>
                  <a:pt x="865" y="263"/>
                </a:lnTo>
                <a:lnTo>
                  <a:pt x="861" y="263"/>
                </a:lnTo>
                <a:lnTo>
                  <a:pt x="857" y="263"/>
                </a:lnTo>
                <a:lnTo>
                  <a:pt x="853" y="263"/>
                </a:lnTo>
                <a:lnTo>
                  <a:pt x="849" y="263"/>
                </a:lnTo>
                <a:lnTo>
                  <a:pt x="845" y="263"/>
                </a:lnTo>
                <a:lnTo>
                  <a:pt x="849" y="259"/>
                </a:lnTo>
                <a:lnTo>
                  <a:pt x="845" y="259"/>
                </a:lnTo>
                <a:lnTo>
                  <a:pt x="845" y="263"/>
                </a:lnTo>
                <a:lnTo>
                  <a:pt x="841" y="263"/>
                </a:lnTo>
                <a:lnTo>
                  <a:pt x="841" y="259"/>
                </a:lnTo>
                <a:lnTo>
                  <a:pt x="837" y="259"/>
                </a:lnTo>
                <a:lnTo>
                  <a:pt x="837" y="263"/>
                </a:lnTo>
                <a:lnTo>
                  <a:pt x="841" y="263"/>
                </a:lnTo>
                <a:lnTo>
                  <a:pt x="837" y="263"/>
                </a:lnTo>
                <a:lnTo>
                  <a:pt x="833" y="263"/>
                </a:lnTo>
                <a:lnTo>
                  <a:pt x="829" y="263"/>
                </a:lnTo>
                <a:lnTo>
                  <a:pt x="825" y="263"/>
                </a:lnTo>
                <a:lnTo>
                  <a:pt x="821" y="263"/>
                </a:lnTo>
                <a:lnTo>
                  <a:pt x="821" y="259"/>
                </a:lnTo>
                <a:lnTo>
                  <a:pt x="821" y="263"/>
                </a:lnTo>
                <a:lnTo>
                  <a:pt x="821" y="267"/>
                </a:lnTo>
                <a:lnTo>
                  <a:pt x="817" y="267"/>
                </a:lnTo>
                <a:lnTo>
                  <a:pt x="813" y="267"/>
                </a:lnTo>
                <a:lnTo>
                  <a:pt x="813" y="263"/>
                </a:lnTo>
                <a:lnTo>
                  <a:pt x="809" y="267"/>
                </a:lnTo>
                <a:lnTo>
                  <a:pt x="805" y="267"/>
                </a:lnTo>
                <a:lnTo>
                  <a:pt x="805" y="263"/>
                </a:lnTo>
                <a:lnTo>
                  <a:pt x="805" y="267"/>
                </a:lnTo>
                <a:lnTo>
                  <a:pt x="801" y="267"/>
                </a:lnTo>
                <a:lnTo>
                  <a:pt x="797" y="263"/>
                </a:lnTo>
                <a:lnTo>
                  <a:pt x="794" y="263"/>
                </a:lnTo>
                <a:lnTo>
                  <a:pt x="797" y="259"/>
                </a:lnTo>
                <a:lnTo>
                  <a:pt x="797" y="255"/>
                </a:lnTo>
                <a:lnTo>
                  <a:pt x="794" y="255"/>
                </a:lnTo>
                <a:lnTo>
                  <a:pt x="794" y="251"/>
                </a:lnTo>
                <a:lnTo>
                  <a:pt x="794" y="255"/>
                </a:lnTo>
                <a:lnTo>
                  <a:pt x="790" y="255"/>
                </a:lnTo>
                <a:lnTo>
                  <a:pt x="790" y="259"/>
                </a:lnTo>
                <a:lnTo>
                  <a:pt x="790" y="255"/>
                </a:lnTo>
                <a:lnTo>
                  <a:pt x="786" y="255"/>
                </a:lnTo>
                <a:lnTo>
                  <a:pt x="786" y="259"/>
                </a:lnTo>
                <a:lnTo>
                  <a:pt x="782" y="259"/>
                </a:lnTo>
                <a:lnTo>
                  <a:pt x="782" y="255"/>
                </a:lnTo>
                <a:lnTo>
                  <a:pt x="782" y="259"/>
                </a:lnTo>
                <a:lnTo>
                  <a:pt x="786" y="259"/>
                </a:lnTo>
                <a:lnTo>
                  <a:pt x="786" y="263"/>
                </a:lnTo>
                <a:lnTo>
                  <a:pt x="782" y="263"/>
                </a:lnTo>
                <a:lnTo>
                  <a:pt x="778" y="263"/>
                </a:lnTo>
                <a:lnTo>
                  <a:pt x="774" y="263"/>
                </a:lnTo>
                <a:lnTo>
                  <a:pt x="770" y="263"/>
                </a:lnTo>
                <a:lnTo>
                  <a:pt x="766" y="263"/>
                </a:lnTo>
                <a:lnTo>
                  <a:pt x="762" y="263"/>
                </a:lnTo>
                <a:lnTo>
                  <a:pt x="762" y="259"/>
                </a:lnTo>
                <a:lnTo>
                  <a:pt x="758" y="259"/>
                </a:lnTo>
                <a:lnTo>
                  <a:pt x="758" y="255"/>
                </a:lnTo>
                <a:lnTo>
                  <a:pt x="762" y="255"/>
                </a:lnTo>
                <a:lnTo>
                  <a:pt x="758" y="255"/>
                </a:lnTo>
                <a:lnTo>
                  <a:pt x="754" y="255"/>
                </a:lnTo>
                <a:lnTo>
                  <a:pt x="754" y="259"/>
                </a:lnTo>
                <a:lnTo>
                  <a:pt x="754" y="255"/>
                </a:lnTo>
                <a:lnTo>
                  <a:pt x="754" y="259"/>
                </a:lnTo>
                <a:lnTo>
                  <a:pt x="750" y="259"/>
                </a:lnTo>
                <a:lnTo>
                  <a:pt x="746" y="259"/>
                </a:lnTo>
                <a:lnTo>
                  <a:pt x="742" y="259"/>
                </a:lnTo>
                <a:lnTo>
                  <a:pt x="742" y="255"/>
                </a:lnTo>
                <a:lnTo>
                  <a:pt x="742" y="251"/>
                </a:lnTo>
                <a:lnTo>
                  <a:pt x="738" y="251"/>
                </a:lnTo>
                <a:lnTo>
                  <a:pt x="738" y="247"/>
                </a:lnTo>
                <a:lnTo>
                  <a:pt x="742" y="247"/>
                </a:lnTo>
                <a:lnTo>
                  <a:pt x="738" y="247"/>
                </a:lnTo>
                <a:lnTo>
                  <a:pt x="734" y="243"/>
                </a:lnTo>
                <a:lnTo>
                  <a:pt x="734" y="239"/>
                </a:lnTo>
                <a:lnTo>
                  <a:pt x="734" y="235"/>
                </a:lnTo>
                <a:lnTo>
                  <a:pt x="738" y="235"/>
                </a:lnTo>
                <a:lnTo>
                  <a:pt x="742" y="235"/>
                </a:lnTo>
                <a:lnTo>
                  <a:pt x="742" y="231"/>
                </a:lnTo>
                <a:lnTo>
                  <a:pt x="738" y="227"/>
                </a:lnTo>
                <a:lnTo>
                  <a:pt x="738" y="223"/>
                </a:lnTo>
                <a:lnTo>
                  <a:pt x="734" y="223"/>
                </a:lnTo>
                <a:lnTo>
                  <a:pt x="734" y="219"/>
                </a:lnTo>
                <a:lnTo>
                  <a:pt x="730" y="219"/>
                </a:lnTo>
                <a:lnTo>
                  <a:pt x="730" y="215"/>
                </a:lnTo>
                <a:lnTo>
                  <a:pt x="726" y="215"/>
                </a:lnTo>
                <a:lnTo>
                  <a:pt x="726" y="211"/>
                </a:lnTo>
                <a:lnTo>
                  <a:pt x="722" y="211"/>
                </a:lnTo>
                <a:lnTo>
                  <a:pt x="718" y="211"/>
                </a:lnTo>
                <a:lnTo>
                  <a:pt x="714" y="211"/>
                </a:lnTo>
                <a:lnTo>
                  <a:pt x="714" y="215"/>
                </a:lnTo>
                <a:lnTo>
                  <a:pt x="710" y="211"/>
                </a:lnTo>
                <a:lnTo>
                  <a:pt x="706" y="211"/>
                </a:lnTo>
                <a:lnTo>
                  <a:pt x="702" y="211"/>
                </a:lnTo>
                <a:lnTo>
                  <a:pt x="698" y="211"/>
                </a:lnTo>
                <a:lnTo>
                  <a:pt x="694" y="215"/>
                </a:lnTo>
                <a:lnTo>
                  <a:pt x="690" y="215"/>
                </a:lnTo>
                <a:lnTo>
                  <a:pt x="690" y="211"/>
                </a:lnTo>
                <a:lnTo>
                  <a:pt x="694" y="211"/>
                </a:lnTo>
                <a:lnTo>
                  <a:pt x="698" y="211"/>
                </a:lnTo>
                <a:lnTo>
                  <a:pt x="694" y="211"/>
                </a:lnTo>
                <a:lnTo>
                  <a:pt x="690" y="211"/>
                </a:lnTo>
                <a:lnTo>
                  <a:pt x="686" y="211"/>
                </a:lnTo>
                <a:lnTo>
                  <a:pt x="686" y="207"/>
                </a:lnTo>
                <a:lnTo>
                  <a:pt x="682" y="207"/>
                </a:lnTo>
                <a:lnTo>
                  <a:pt x="678" y="207"/>
                </a:lnTo>
                <a:lnTo>
                  <a:pt x="682" y="207"/>
                </a:lnTo>
                <a:lnTo>
                  <a:pt x="686" y="207"/>
                </a:lnTo>
                <a:lnTo>
                  <a:pt x="686" y="203"/>
                </a:lnTo>
                <a:lnTo>
                  <a:pt x="682" y="203"/>
                </a:lnTo>
                <a:lnTo>
                  <a:pt x="678" y="203"/>
                </a:lnTo>
                <a:lnTo>
                  <a:pt x="674" y="203"/>
                </a:lnTo>
                <a:lnTo>
                  <a:pt x="674" y="199"/>
                </a:lnTo>
                <a:lnTo>
                  <a:pt x="670" y="199"/>
                </a:lnTo>
                <a:lnTo>
                  <a:pt x="666" y="199"/>
                </a:lnTo>
                <a:lnTo>
                  <a:pt x="666" y="195"/>
                </a:lnTo>
                <a:lnTo>
                  <a:pt x="670" y="199"/>
                </a:lnTo>
                <a:lnTo>
                  <a:pt x="674" y="199"/>
                </a:lnTo>
                <a:lnTo>
                  <a:pt x="678" y="199"/>
                </a:lnTo>
                <a:lnTo>
                  <a:pt x="674" y="195"/>
                </a:lnTo>
                <a:lnTo>
                  <a:pt x="670" y="195"/>
                </a:lnTo>
                <a:lnTo>
                  <a:pt x="666" y="195"/>
                </a:lnTo>
                <a:lnTo>
                  <a:pt x="670" y="191"/>
                </a:lnTo>
                <a:lnTo>
                  <a:pt x="674" y="191"/>
                </a:lnTo>
                <a:lnTo>
                  <a:pt x="678" y="191"/>
                </a:lnTo>
                <a:lnTo>
                  <a:pt x="682" y="191"/>
                </a:lnTo>
                <a:lnTo>
                  <a:pt x="686" y="187"/>
                </a:lnTo>
                <a:lnTo>
                  <a:pt x="686" y="191"/>
                </a:lnTo>
                <a:lnTo>
                  <a:pt x="690" y="191"/>
                </a:lnTo>
                <a:lnTo>
                  <a:pt x="694" y="191"/>
                </a:lnTo>
                <a:lnTo>
                  <a:pt x="698" y="191"/>
                </a:lnTo>
                <a:lnTo>
                  <a:pt x="702" y="191"/>
                </a:lnTo>
                <a:lnTo>
                  <a:pt x="706" y="195"/>
                </a:lnTo>
                <a:lnTo>
                  <a:pt x="710" y="195"/>
                </a:lnTo>
                <a:lnTo>
                  <a:pt x="710" y="191"/>
                </a:lnTo>
                <a:lnTo>
                  <a:pt x="714" y="191"/>
                </a:lnTo>
                <a:lnTo>
                  <a:pt x="714" y="195"/>
                </a:lnTo>
                <a:lnTo>
                  <a:pt x="718" y="195"/>
                </a:lnTo>
                <a:lnTo>
                  <a:pt x="722" y="199"/>
                </a:lnTo>
                <a:lnTo>
                  <a:pt x="722" y="203"/>
                </a:lnTo>
                <a:lnTo>
                  <a:pt x="718" y="207"/>
                </a:lnTo>
                <a:lnTo>
                  <a:pt x="718" y="211"/>
                </a:lnTo>
                <a:lnTo>
                  <a:pt x="718" y="207"/>
                </a:lnTo>
                <a:lnTo>
                  <a:pt x="722" y="207"/>
                </a:lnTo>
                <a:lnTo>
                  <a:pt x="726" y="203"/>
                </a:lnTo>
                <a:lnTo>
                  <a:pt x="730" y="203"/>
                </a:lnTo>
                <a:lnTo>
                  <a:pt x="734" y="203"/>
                </a:lnTo>
                <a:lnTo>
                  <a:pt x="738" y="203"/>
                </a:lnTo>
                <a:lnTo>
                  <a:pt x="742" y="203"/>
                </a:lnTo>
                <a:lnTo>
                  <a:pt x="742" y="199"/>
                </a:lnTo>
                <a:lnTo>
                  <a:pt x="746" y="199"/>
                </a:lnTo>
                <a:lnTo>
                  <a:pt x="750" y="199"/>
                </a:lnTo>
                <a:lnTo>
                  <a:pt x="754" y="199"/>
                </a:lnTo>
                <a:lnTo>
                  <a:pt x="758" y="203"/>
                </a:lnTo>
                <a:lnTo>
                  <a:pt x="762" y="203"/>
                </a:lnTo>
                <a:lnTo>
                  <a:pt x="766" y="203"/>
                </a:lnTo>
                <a:lnTo>
                  <a:pt x="766" y="207"/>
                </a:lnTo>
                <a:lnTo>
                  <a:pt x="762" y="207"/>
                </a:lnTo>
                <a:lnTo>
                  <a:pt x="758" y="207"/>
                </a:lnTo>
                <a:lnTo>
                  <a:pt x="754" y="207"/>
                </a:lnTo>
                <a:lnTo>
                  <a:pt x="750" y="207"/>
                </a:lnTo>
                <a:lnTo>
                  <a:pt x="754" y="207"/>
                </a:lnTo>
                <a:lnTo>
                  <a:pt x="758" y="207"/>
                </a:lnTo>
                <a:lnTo>
                  <a:pt x="762" y="207"/>
                </a:lnTo>
                <a:lnTo>
                  <a:pt x="766" y="207"/>
                </a:lnTo>
                <a:lnTo>
                  <a:pt x="766" y="211"/>
                </a:lnTo>
                <a:lnTo>
                  <a:pt x="770" y="211"/>
                </a:lnTo>
                <a:lnTo>
                  <a:pt x="774" y="211"/>
                </a:lnTo>
                <a:lnTo>
                  <a:pt x="778" y="211"/>
                </a:lnTo>
                <a:lnTo>
                  <a:pt x="782" y="211"/>
                </a:lnTo>
                <a:lnTo>
                  <a:pt x="786" y="215"/>
                </a:lnTo>
                <a:lnTo>
                  <a:pt x="782" y="215"/>
                </a:lnTo>
                <a:lnTo>
                  <a:pt x="778" y="215"/>
                </a:lnTo>
                <a:lnTo>
                  <a:pt x="774" y="215"/>
                </a:lnTo>
                <a:lnTo>
                  <a:pt x="766" y="215"/>
                </a:lnTo>
                <a:lnTo>
                  <a:pt x="770" y="215"/>
                </a:lnTo>
                <a:lnTo>
                  <a:pt x="766" y="215"/>
                </a:lnTo>
                <a:lnTo>
                  <a:pt x="762" y="215"/>
                </a:lnTo>
                <a:lnTo>
                  <a:pt x="758" y="215"/>
                </a:lnTo>
                <a:lnTo>
                  <a:pt x="754" y="215"/>
                </a:lnTo>
                <a:lnTo>
                  <a:pt x="750" y="215"/>
                </a:lnTo>
                <a:lnTo>
                  <a:pt x="750" y="211"/>
                </a:lnTo>
                <a:lnTo>
                  <a:pt x="746" y="211"/>
                </a:lnTo>
                <a:lnTo>
                  <a:pt x="746" y="215"/>
                </a:lnTo>
                <a:lnTo>
                  <a:pt x="750" y="215"/>
                </a:lnTo>
                <a:lnTo>
                  <a:pt x="754" y="215"/>
                </a:lnTo>
                <a:lnTo>
                  <a:pt x="758" y="215"/>
                </a:lnTo>
                <a:lnTo>
                  <a:pt x="762" y="219"/>
                </a:lnTo>
                <a:lnTo>
                  <a:pt x="758" y="219"/>
                </a:lnTo>
                <a:lnTo>
                  <a:pt x="762" y="219"/>
                </a:lnTo>
                <a:lnTo>
                  <a:pt x="766" y="219"/>
                </a:lnTo>
                <a:lnTo>
                  <a:pt x="770" y="219"/>
                </a:lnTo>
                <a:lnTo>
                  <a:pt x="766" y="219"/>
                </a:lnTo>
                <a:lnTo>
                  <a:pt x="762" y="219"/>
                </a:lnTo>
                <a:lnTo>
                  <a:pt x="758" y="219"/>
                </a:lnTo>
                <a:lnTo>
                  <a:pt x="754" y="219"/>
                </a:lnTo>
                <a:lnTo>
                  <a:pt x="758" y="223"/>
                </a:lnTo>
                <a:lnTo>
                  <a:pt x="754" y="223"/>
                </a:lnTo>
                <a:lnTo>
                  <a:pt x="754" y="227"/>
                </a:lnTo>
                <a:lnTo>
                  <a:pt x="754" y="223"/>
                </a:lnTo>
                <a:lnTo>
                  <a:pt x="758" y="223"/>
                </a:lnTo>
                <a:lnTo>
                  <a:pt x="758" y="219"/>
                </a:lnTo>
                <a:lnTo>
                  <a:pt x="762" y="219"/>
                </a:lnTo>
                <a:lnTo>
                  <a:pt x="762" y="223"/>
                </a:lnTo>
                <a:lnTo>
                  <a:pt x="766" y="223"/>
                </a:lnTo>
                <a:lnTo>
                  <a:pt x="762" y="223"/>
                </a:lnTo>
                <a:lnTo>
                  <a:pt x="766" y="223"/>
                </a:lnTo>
                <a:lnTo>
                  <a:pt x="770" y="223"/>
                </a:lnTo>
                <a:lnTo>
                  <a:pt x="770" y="219"/>
                </a:lnTo>
                <a:lnTo>
                  <a:pt x="774" y="219"/>
                </a:lnTo>
                <a:lnTo>
                  <a:pt x="774" y="223"/>
                </a:lnTo>
                <a:lnTo>
                  <a:pt x="778" y="223"/>
                </a:lnTo>
                <a:lnTo>
                  <a:pt x="774" y="227"/>
                </a:lnTo>
                <a:lnTo>
                  <a:pt x="778" y="227"/>
                </a:lnTo>
                <a:lnTo>
                  <a:pt x="778" y="223"/>
                </a:lnTo>
                <a:lnTo>
                  <a:pt x="782" y="227"/>
                </a:lnTo>
                <a:lnTo>
                  <a:pt x="786" y="227"/>
                </a:lnTo>
                <a:lnTo>
                  <a:pt x="782" y="231"/>
                </a:lnTo>
                <a:lnTo>
                  <a:pt x="778" y="231"/>
                </a:lnTo>
                <a:lnTo>
                  <a:pt x="774" y="235"/>
                </a:lnTo>
                <a:lnTo>
                  <a:pt x="778" y="231"/>
                </a:lnTo>
                <a:lnTo>
                  <a:pt x="778" y="235"/>
                </a:lnTo>
                <a:lnTo>
                  <a:pt x="778" y="231"/>
                </a:lnTo>
                <a:lnTo>
                  <a:pt x="782" y="231"/>
                </a:lnTo>
                <a:lnTo>
                  <a:pt x="786" y="235"/>
                </a:lnTo>
                <a:lnTo>
                  <a:pt x="786" y="239"/>
                </a:lnTo>
                <a:lnTo>
                  <a:pt x="790" y="239"/>
                </a:lnTo>
                <a:lnTo>
                  <a:pt x="790" y="235"/>
                </a:lnTo>
                <a:lnTo>
                  <a:pt x="790" y="231"/>
                </a:lnTo>
                <a:lnTo>
                  <a:pt x="794" y="231"/>
                </a:lnTo>
                <a:lnTo>
                  <a:pt x="797" y="231"/>
                </a:lnTo>
                <a:lnTo>
                  <a:pt x="797" y="235"/>
                </a:lnTo>
                <a:lnTo>
                  <a:pt x="801" y="235"/>
                </a:lnTo>
                <a:lnTo>
                  <a:pt x="805" y="235"/>
                </a:lnTo>
                <a:lnTo>
                  <a:pt x="809" y="235"/>
                </a:lnTo>
                <a:lnTo>
                  <a:pt x="809" y="231"/>
                </a:lnTo>
                <a:lnTo>
                  <a:pt x="813" y="231"/>
                </a:lnTo>
                <a:lnTo>
                  <a:pt x="817" y="231"/>
                </a:lnTo>
                <a:lnTo>
                  <a:pt x="817" y="235"/>
                </a:lnTo>
                <a:lnTo>
                  <a:pt x="821" y="235"/>
                </a:lnTo>
                <a:lnTo>
                  <a:pt x="825" y="235"/>
                </a:lnTo>
                <a:lnTo>
                  <a:pt x="825" y="239"/>
                </a:lnTo>
                <a:lnTo>
                  <a:pt x="821" y="239"/>
                </a:lnTo>
                <a:lnTo>
                  <a:pt x="825" y="239"/>
                </a:lnTo>
                <a:lnTo>
                  <a:pt x="829" y="239"/>
                </a:lnTo>
                <a:lnTo>
                  <a:pt x="833" y="239"/>
                </a:lnTo>
                <a:lnTo>
                  <a:pt x="837" y="239"/>
                </a:lnTo>
                <a:lnTo>
                  <a:pt x="833" y="235"/>
                </a:lnTo>
                <a:lnTo>
                  <a:pt x="829" y="235"/>
                </a:lnTo>
                <a:lnTo>
                  <a:pt x="833" y="235"/>
                </a:lnTo>
                <a:lnTo>
                  <a:pt x="837" y="235"/>
                </a:lnTo>
                <a:lnTo>
                  <a:pt x="841" y="235"/>
                </a:lnTo>
                <a:lnTo>
                  <a:pt x="845" y="231"/>
                </a:lnTo>
                <a:lnTo>
                  <a:pt x="849" y="231"/>
                </a:lnTo>
                <a:lnTo>
                  <a:pt x="853" y="231"/>
                </a:lnTo>
                <a:lnTo>
                  <a:pt x="857" y="231"/>
                </a:lnTo>
                <a:lnTo>
                  <a:pt x="861" y="227"/>
                </a:lnTo>
                <a:lnTo>
                  <a:pt x="865" y="227"/>
                </a:lnTo>
                <a:lnTo>
                  <a:pt x="869" y="227"/>
                </a:lnTo>
                <a:lnTo>
                  <a:pt x="873" y="227"/>
                </a:lnTo>
                <a:lnTo>
                  <a:pt x="877" y="227"/>
                </a:lnTo>
                <a:lnTo>
                  <a:pt x="881" y="227"/>
                </a:lnTo>
                <a:lnTo>
                  <a:pt x="885" y="227"/>
                </a:lnTo>
                <a:lnTo>
                  <a:pt x="889" y="227"/>
                </a:lnTo>
                <a:lnTo>
                  <a:pt x="893" y="227"/>
                </a:lnTo>
                <a:lnTo>
                  <a:pt x="897" y="227"/>
                </a:lnTo>
                <a:lnTo>
                  <a:pt x="901" y="227"/>
                </a:lnTo>
                <a:lnTo>
                  <a:pt x="905" y="227"/>
                </a:lnTo>
                <a:lnTo>
                  <a:pt x="905" y="231"/>
                </a:lnTo>
                <a:lnTo>
                  <a:pt x="909" y="231"/>
                </a:lnTo>
                <a:lnTo>
                  <a:pt x="913" y="231"/>
                </a:lnTo>
                <a:lnTo>
                  <a:pt x="917" y="231"/>
                </a:lnTo>
                <a:lnTo>
                  <a:pt x="921" y="231"/>
                </a:lnTo>
                <a:lnTo>
                  <a:pt x="925" y="235"/>
                </a:lnTo>
                <a:lnTo>
                  <a:pt x="921" y="235"/>
                </a:lnTo>
                <a:lnTo>
                  <a:pt x="917" y="235"/>
                </a:lnTo>
                <a:lnTo>
                  <a:pt x="921" y="235"/>
                </a:lnTo>
                <a:lnTo>
                  <a:pt x="925" y="235"/>
                </a:lnTo>
                <a:lnTo>
                  <a:pt x="929" y="235"/>
                </a:lnTo>
                <a:lnTo>
                  <a:pt x="929" y="239"/>
                </a:lnTo>
                <a:lnTo>
                  <a:pt x="929" y="243"/>
                </a:lnTo>
                <a:lnTo>
                  <a:pt x="933" y="243"/>
                </a:lnTo>
                <a:lnTo>
                  <a:pt x="929" y="243"/>
                </a:lnTo>
                <a:lnTo>
                  <a:pt x="925" y="247"/>
                </a:lnTo>
                <a:lnTo>
                  <a:pt x="925" y="243"/>
                </a:lnTo>
                <a:lnTo>
                  <a:pt x="925" y="247"/>
                </a:lnTo>
                <a:lnTo>
                  <a:pt x="921" y="247"/>
                </a:lnTo>
                <a:lnTo>
                  <a:pt x="917" y="247"/>
                </a:lnTo>
                <a:lnTo>
                  <a:pt x="917" y="251"/>
                </a:lnTo>
                <a:close/>
                <a:moveTo>
                  <a:pt x="662" y="191"/>
                </a:moveTo>
                <a:lnTo>
                  <a:pt x="666" y="191"/>
                </a:lnTo>
                <a:lnTo>
                  <a:pt x="662" y="191"/>
                </a:lnTo>
                <a:lnTo>
                  <a:pt x="658" y="191"/>
                </a:lnTo>
                <a:lnTo>
                  <a:pt x="662" y="191"/>
                </a:lnTo>
                <a:close/>
                <a:moveTo>
                  <a:pt x="407" y="199"/>
                </a:moveTo>
                <a:lnTo>
                  <a:pt x="399" y="199"/>
                </a:lnTo>
                <a:lnTo>
                  <a:pt x="395" y="199"/>
                </a:lnTo>
                <a:lnTo>
                  <a:pt x="395" y="195"/>
                </a:lnTo>
                <a:lnTo>
                  <a:pt x="399" y="195"/>
                </a:lnTo>
                <a:lnTo>
                  <a:pt x="403" y="195"/>
                </a:lnTo>
                <a:lnTo>
                  <a:pt x="407" y="195"/>
                </a:lnTo>
                <a:lnTo>
                  <a:pt x="411" y="195"/>
                </a:lnTo>
                <a:lnTo>
                  <a:pt x="415" y="195"/>
                </a:lnTo>
                <a:lnTo>
                  <a:pt x="415" y="199"/>
                </a:lnTo>
                <a:lnTo>
                  <a:pt x="411" y="199"/>
                </a:lnTo>
                <a:lnTo>
                  <a:pt x="407" y="199"/>
                </a:lnTo>
                <a:close/>
                <a:moveTo>
                  <a:pt x="395" y="251"/>
                </a:moveTo>
                <a:lnTo>
                  <a:pt x="391" y="251"/>
                </a:lnTo>
                <a:lnTo>
                  <a:pt x="391" y="247"/>
                </a:lnTo>
                <a:lnTo>
                  <a:pt x="391" y="243"/>
                </a:lnTo>
                <a:lnTo>
                  <a:pt x="391" y="247"/>
                </a:lnTo>
                <a:lnTo>
                  <a:pt x="387" y="247"/>
                </a:lnTo>
                <a:lnTo>
                  <a:pt x="383" y="247"/>
                </a:lnTo>
                <a:lnTo>
                  <a:pt x="387" y="247"/>
                </a:lnTo>
                <a:lnTo>
                  <a:pt x="387" y="251"/>
                </a:lnTo>
                <a:lnTo>
                  <a:pt x="383" y="251"/>
                </a:lnTo>
                <a:lnTo>
                  <a:pt x="379" y="251"/>
                </a:lnTo>
                <a:lnTo>
                  <a:pt x="375" y="247"/>
                </a:lnTo>
                <a:lnTo>
                  <a:pt x="375" y="243"/>
                </a:lnTo>
                <a:lnTo>
                  <a:pt x="371" y="243"/>
                </a:lnTo>
                <a:lnTo>
                  <a:pt x="367" y="247"/>
                </a:lnTo>
                <a:lnTo>
                  <a:pt x="359" y="247"/>
                </a:lnTo>
                <a:lnTo>
                  <a:pt x="359" y="243"/>
                </a:lnTo>
                <a:lnTo>
                  <a:pt x="355" y="243"/>
                </a:lnTo>
                <a:lnTo>
                  <a:pt x="351" y="243"/>
                </a:lnTo>
                <a:lnTo>
                  <a:pt x="355" y="239"/>
                </a:lnTo>
                <a:lnTo>
                  <a:pt x="359" y="239"/>
                </a:lnTo>
                <a:lnTo>
                  <a:pt x="359" y="235"/>
                </a:lnTo>
                <a:lnTo>
                  <a:pt x="363" y="235"/>
                </a:lnTo>
                <a:lnTo>
                  <a:pt x="367" y="235"/>
                </a:lnTo>
                <a:lnTo>
                  <a:pt x="375" y="235"/>
                </a:lnTo>
                <a:lnTo>
                  <a:pt x="379" y="235"/>
                </a:lnTo>
                <a:lnTo>
                  <a:pt x="383" y="235"/>
                </a:lnTo>
                <a:lnTo>
                  <a:pt x="383" y="231"/>
                </a:lnTo>
                <a:lnTo>
                  <a:pt x="387" y="231"/>
                </a:lnTo>
                <a:lnTo>
                  <a:pt x="391" y="231"/>
                </a:lnTo>
                <a:lnTo>
                  <a:pt x="395" y="231"/>
                </a:lnTo>
                <a:lnTo>
                  <a:pt x="391" y="231"/>
                </a:lnTo>
                <a:lnTo>
                  <a:pt x="387" y="231"/>
                </a:lnTo>
                <a:lnTo>
                  <a:pt x="383" y="231"/>
                </a:lnTo>
                <a:lnTo>
                  <a:pt x="379" y="231"/>
                </a:lnTo>
                <a:lnTo>
                  <a:pt x="375" y="231"/>
                </a:lnTo>
                <a:lnTo>
                  <a:pt x="375" y="235"/>
                </a:lnTo>
                <a:lnTo>
                  <a:pt x="371" y="235"/>
                </a:lnTo>
                <a:lnTo>
                  <a:pt x="367" y="235"/>
                </a:lnTo>
                <a:lnTo>
                  <a:pt x="359" y="235"/>
                </a:lnTo>
                <a:lnTo>
                  <a:pt x="359" y="231"/>
                </a:lnTo>
                <a:lnTo>
                  <a:pt x="363" y="231"/>
                </a:lnTo>
                <a:lnTo>
                  <a:pt x="363" y="227"/>
                </a:lnTo>
                <a:lnTo>
                  <a:pt x="367" y="227"/>
                </a:lnTo>
                <a:lnTo>
                  <a:pt x="371" y="227"/>
                </a:lnTo>
                <a:lnTo>
                  <a:pt x="375" y="227"/>
                </a:lnTo>
                <a:lnTo>
                  <a:pt x="379" y="227"/>
                </a:lnTo>
                <a:lnTo>
                  <a:pt x="383" y="227"/>
                </a:lnTo>
                <a:lnTo>
                  <a:pt x="383" y="223"/>
                </a:lnTo>
                <a:lnTo>
                  <a:pt x="383" y="227"/>
                </a:lnTo>
                <a:lnTo>
                  <a:pt x="387" y="227"/>
                </a:lnTo>
                <a:lnTo>
                  <a:pt x="387" y="223"/>
                </a:lnTo>
                <a:lnTo>
                  <a:pt x="391" y="223"/>
                </a:lnTo>
                <a:lnTo>
                  <a:pt x="395" y="223"/>
                </a:lnTo>
                <a:lnTo>
                  <a:pt x="391" y="223"/>
                </a:lnTo>
                <a:lnTo>
                  <a:pt x="387" y="223"/>
                </a:lnTo>
                <a:lnTo>
                  <a:pt x="383" y="223"/>
                </a:lnTo>
                <a:lnTo>
                  <a:pt x="379" y="223"/>
                </a:lnTo>
                <a:lnTo>
                  <a:pt x="375" y="223"/>
                </a:lnTo>
                <a:lnTo>
                  <a:pt x="371" y="223"/>
                </a:lnTo>
                <a:lnTo>
                  <a:pt x="367" y="223"/>
                </a:lnTo>
                <a:lnTo>
                  <a:pt x="371" y="223"/>
                </a:lnTo>
                <a:lnTo>
                  <a:pt x="371" y="219"/>
                </a:lnTo>
                <a:lnTo>
                  <a:pt x="367" y="219"/>
                </a:lnTo>
                <a:lnTo>
                  <a:pt x="371" y="215"/>
                </a:lnTo>
                <a:lnTo>
                  <a:pt x="375" y="215"/>
                </a:lnTo>
                <a:lnTo>
                  <a:pt x="379" y="215"/>
                </a:lnTo>
                <a:lnTo>
                  <a:pt x="383" y="215"/>
                </a:lnTo>
                <a:lnTo>
                  <a:pt x="387" y="215"/>
                </a:lnTo>
                <a:lnTo>
                  <a:pt x="391" y="215"/>
                </a:lnTo>
                <a:lnTo>
                  <a:pt x="395" y="215"/>
                </a:lnTo>
                <a:lnTo>
                  <a:pt x="399" y="215"/>
                </a:lnTo>
                <a:lnTo>
                  <a:pt x="395" y="215"/>
                </a:lnTo>
                <a:lnTo>
                  <a:pt x="391" y="215"/>
                </a:lnTo>
                <a:lnTo>
                  <a:pt x="387" y="215"/>
                </a:lnTo>
                <a:lnTo>
                  <a:pt x="383" y="215"/>
                </a:lnTo>
                <a:lnTo>
                  <a:pt x="379" y="215"/>
                </a:lnTo>
                <a:lnTo>
                  <a:pt x="379" y="211"/>
                </a:lnTo>
                <a:lnTo>
                  <a:pt x="383" y="207"/>
                </a:lnTo>
                <a:lnTo>
                  <a:pt x="387" y="207"/>
                </a:lnTo>
                <a:lnTo>
                  <a:pt x="391" y="207"/>
                </a:lnTo>
                <a:lnTo>
                  <a:pt x="395" y="207"/>
                </a:lnTo>
                <a:lnTo>
                  <a:pt x="399" y="207"/>
                </a:lnTo>
                <a:lnTo>
                  <a:pt x="403" y="207"/>
                </a:lnTo>
                <a:lnTo>
                  <a:pt x="407" y="207"/>
                </a:lnTo>
                <a:lnTo>
                  <a:pt x="407" y="211"/>
                </a:lnTo>
                <a:lnTo>
                  <a:pt x="407" y="215"/>
                </a:lnTo>
                <a:lnTo>
                  <a:pt x="411" y="215"/>
                </a:lnTo>
                <a:lnTo>
                  <a:pt x="415" y="215"/>
                </a:lnTo>
                <a:lnTo>
                  <a:pt x="419" y="211"/>
                </a:lnTo>
                <a:lnTo>
                  <a:pt x="423" y="211"/>
                </a:lnTo>
                <a:lnTo>
                  <a:pt x="427" y="211"/>
                </a:lnTo>
                <a:lnTo>
                  <a:pt x="427" y="215"/>
                </a:lnTo>
                <a:lnTo>
                  <a:pt x="431" y="215"/>
                </a:lnTo>
                <a:lnTo>
                  <a:pt x="431" y="219"/>
                </a:lnTo>
                <a:lnTo>
                  <a:pt x="435" y="219"/>
                </a:lnTo>
                <a:lnTo>
                  <a:pt x="439" y="219"/>
                </a:lnTo>
                <a:lnTo>
                  <a:pt x="439" y="223"/>
                </a:lnTo>
                <a:lnTo>
                  <a:pt x="442" y="223"/>
                </a:lnTo>
                <a:lnTo>
                  <a:pt x="439" y="223"/>
                </a:lnTo>
                <a:lnTo>
                  <a:pt x="435" y="223"/>
                </a:lnTo>
                <a:lnTo>
                  <a:pt x="435" y="227"/>
                </a:lnTo>
                <a:lnTo>
                  <a:pt x="439" y="227"/>
                </a:lnTo>
                <a:lnTo>
                  <a:pt x="442" y="227"/>
                </a:lnTo>
                <a:lnTo>
                  <a:pt x="446" y="227"/>
                </a:lnTo>
                <a:lnTo>
                  <a:pt x="446" y="231"/>
                </a:lnTo>
                <a:lnTo>
                  <a:pt x="446" y="235"/>
                </a:lnTo>
                <a:lnTo>
                  <a:pt x="450" y="235"/>
                </a:lnTo>
                <a:lnTo>
                  <a:pt x="454" y="235"/>
                </a:lnTo>
                <a:lnTo>
                  <a:pt x="458" y="235"/>
                </a:lnTo>
                <a:lnTo>
                  <a:pt x="462" y="235"/>
                </a:lnTo>
                <a:lnTo>
                  <a:pt x="466" y="235"/>
                </a:lnTo>
                <a:lnTo>
                  <a:pt x="470" y="235"/>
                </a:lnTo>
                <a:lnTo>
                  <a:pt x="474" y="235"/>
                </a:lnTo>
                <a:lnTo>
                  <a:pt x="478" y="235"/>
                </a:lnTo>
                <a:lnTo>
                  <a:pt x="482" y="235"/>
                </a:lnTo>
                <a:lnTo>
                  <a:pt x="486" y="235"/>
                </a:lnTo>
                <a:lnTo>
                  <a:pt x="486" y="231"/>
                </a:lnTo>
                <a:lnTo>
                  <a:pt x="482" y="227"/>
                </a:lnTo>
                <a:lnTo>
                  <a:pt x="478" y="227"/>
                </a:lnTo>
                <a:lnTo>
                  <a:pt x="474" y="227"/>
                </a:lnTo>
                <a:lnTo>
                  <a:pt x="474" y="223"/>
                </a:lnTo>
                <a:lnTo>
                  <a:pt x="470" y="223"/>
                </a:lnTo>
                <a:lnTo>
                  <a:pt x="466" y="223"/>
                </a:lnTo>
                <a:lnTo>
                  <a:pt x="470" y="223"/>
                </a:lnTo>
                <a:lnTo>
                  <a:pt x="474" y="223"/>
                </a:lnTo>
                <a:lnTo>
                  <a:pt x="478" y="219"/>
                </a:lnTo>
                <a:lnTo>
                  <a:pt x="478" y="215"/>
                </a:lnTo>
                <a:lnTo>
                  <a:pt x="474" y="215"/>
                </a:lnTo>
                <a:lnTo>
                  <a:pt x="470" y="215"/>
                </a:lnTo>
                <a:lnTo>
                  <a:pt x="466" y="215"/>
                </a:lnTo>
                <a:lnTo>
                  <a:pt x="466" y="211"/>
                </a:lnTo>
                <a:lnTo>
                  <a:pt x="462" y="211"/>
                </a:lnTo>
                <a:lnTo>
                  <a:pt x="462" y="207"/>
                </a:lnTo>
                <a:lnTo>
                  <a:pt x="466" y="207"/>
                </a:lnTo>
                <a:lnTo>
                  <a:pt x="470" y="207"/>
                </a:lnTo>
                <a:lnTo>
                  <a:pt x="474" y="207"/>
                </a:lnTo>
                <a:lnTo>
                  <a:pt x="474" y="203"/>
                </a:lnTo>
                <a:lnTo>
                  <a:pt x="470" y="203"/>
                </a:lnTo>
                <a:lnTo>
                  <a:pt x="474" y="203"/>
                </a:lnTo>
                <a:lnTo>
                  <a:pt x="474" y="199"/>
                </a:lnTo>
                <a:lnTo>
                  <a:pt x="478" y="195"/>
                </a:lnTo>
                <a:lnTo>
                  <a:pt x="482" y="195"/>
                </a:lnTo>
                <a:lnTo>
                  <a:pt x="486" y="195"/>
                </a:lnTo>
                <a:lnTo>
                  <a:pt x="490" y="195"/>
                </a:lnTo>
                <a:lnTo>
                  <a:pt x="490" y="199"/>
                </a:lnTo>
                <a:lnTo>
                  <a:pt x="490" y="203"/>
                </a:lnTo>
                <a:lnTo>
                  <a:pt x="486" y="203"/>
                </a:lnTo>
                <a:lnTo>
                  <a:pt x="490" y="203"/>
                </a:lnTo>
                <a:lnTo>
                  <a:pt x="490" y="207"/>
                </a:lnTo>
                <a:lnTo>
                  <a:pt x="494" y="207"/>
                </a:lnTo>
                <a:lnTo>
                  <a:pt x="494" y="211"/>
                </a:lnTo>
                <a:lnTo>
                  <a:pt x="498" y="211"/>
                </a:lnTo>
                <a:lnTo>
                  <a:pt x="494" y="215"/>
                </a:lnTo>
                <a:lnTo>
                  <a:pt x="494" y="219"/>
                </a:lnTo>
                <a:lnTo>
                  <a:pt x="498" y="219"/>
                </a:lnTo>
                <a:lnTo>
                  <a:pt x="502" y="219"/>
                </a:lnTo>
                <a:lnTo>
                  <a:pt x="506" y="219"/>
                </a:lnTo>
                <a:lnTo>
                  <a:pt x="502" y="223"/>
                </a:lnTo>
                <a:lnTo>
                  <a:pt x="498" y="223"/>
                </a:lnTo>
                <a:lnTo>
                  <a:pt x="498" y="227"/>
                </a:lnTo>
                <a:lnTo>
                  <a:pt x="502" y="227"/>
                </a:lnTo>
                <a:lnTo>
                  <a:pt x="502" y="223"/>
                </a:lnTo>
                <a:lnTo>
                  <a:pt x="506" y="223"/>
                </a:lnTo>
                <a:lnTo>
                  <a:pt x="510" y="223"/>
                </a:lnTo>
                <a:lnTo>
                  <a:pt x="514" y="223"/>
                </a:lnTo>
                <a:lnTo>
                  <a:pt x="514" y="227"/>
                </a:lnTo>
                <a:lnTo>
                  <a:pt x="518" y="227"/>
                </a:lnTo>
                <a:lnTo>
                  <a:pt x="514" y="227"/>
                </a:lnTo>
                <a:lnTo>
                  <a:pt x="514" y="223"/>
                </a:lnTo>
                <a:lnTo>
                  <a:pt x="518" y="219"/>
                </a:lnTo>
                <a:lnTo>
                  <a:pt x="522" y="219"/>
                </a:lnTo>
                <a:lnTo>
                  <a:pt x="526" y="219"/>
                </a:lnTo>
                <a:lnTo>
                  <a:pt x="530" y="219"/>
                </a:lnTo>
                <a:lnTo>
                  <a:pt x="534" y="223"/>
                </a:lnTo>
                <a:lnTo>
                  <a:pt x="538" y="223"/>
                </a:lnTo>
                <a:lnTo>
                  <a:pt x="538" y="227"/>
                </a:lnTo>
                <a:lnTo>
                  <a:pt x="538" y="231"/>
                </a:lnTo>
                <a:lnTo>
                  <a:pt x="538" y="235"/>
                </a:lnTo>
                <a:lnTo>
                  <a:pt x="534" y="235"/>
                </a:lnTo>
                <a:lnTo>
                  <a:pt x="534" y="239"/>
                </a:lnTo>
                <a:lnTo>
                  <a:pt x="534" y="243"/>
                </a:lnTo>
                <a:lnTo>
                  <a:pt x="530" y="243"/>
                </a:lnTo>
                <a:lnTo>
                  <a:pt x="530" y="247"/>
                </a:lnTo>
                <a:lnTo>
                  <a:pt x="526" y="247"/>
                </a:lnTo>
                <a:lnTo>
                  <a:pt x="530" y="247"/>
                </a:lnTo>
                <a:lnTo>
                  <a:pt x="526" y="251"/>
                </a:lnTo>
                <a:lnTo>
                  <a:pt x="522" y="251"/>
                </a:lnTo>
                <a:lnTo>
                  <a:pt x="518" y="251"/>
                </a:lnTo>
                <a:lnTo>
                  <a:pt x="514" y="251"/>
                </a:lnTo>
                <a:lnTo>
                  <a:pt x="510" y="251"/>
                </a:lnTo>
                <a:lnTo>
                  <a:pt x="506" y="251"/>
                </a:lnTo>
                <a:lnTo>
                  <a:pt x="502" y="251"/>
                </a:lnTo>
                <a:lnTo>
                  <a:pt x="502" y="247"/>
                </a:lnTo>
                <a:lnTo>
                  <a:pt x="502" y="251"/>
                </a:lnTo>
                <a:lnTo>
                  <a:pt x="498" y="251"/>
                </a:lnTo>
                <a:lnTo>
                  <a:pt x="494" y="251"/>
                </a:lnTo>
                <a:lnTo>
                  <a:pt x="490" y="251"/>
                </a:lnTo>
                <a:lnTo>
                  <a:pt x="486" y="251"/>
                </a:lnTo>
                <a:lnTo>
                  <a:pt x="490" y="251"/>
                </a:lnTo>
                <a:lnTo>
                  <a:pt x="490" y="247"/>
                </a:lnTo>
                <a:lnTo>
                  <a:pt x="486" y="247"/>
                </a:lnTo>
                <a:lnTo>
                  <a:pt x="482" y="251"/>
                </a:lnTo>
                <a:lnTo>
                  <a:pt x="478" y="251"/>
                </a:lnTo>
                <a:lnTo>
                  <a:pt x="474" y="255"/>
                </a:lnTo>
                <a:lnTo>
                  <a:pt x="470" y="255"/>
                </a:lnTo>
                <a:lnTo>
                  <a:pt x="466" y="255"/>
                </a:lnTo>
                <a:lnTo>
                  <a:pt x="462" y="255"/>
                </a:lnTo>
                <a:lnTo>
                  <a:pt x="458" y="255"/>
                </a:lnTo>
                <a:lnTo>
                  <a:pt x="458" y="259"/>
                </a:lnTo>
                <a:lnTo>
                  <a:pt x="454" y="259"/>
                </a:lnTo>
                <a:lnTo>
                  <a:pt x="450" y="263"/>
                </a:lnTo>
                <a:lnTo>
                  <a:pt x="446" y="263"/>
                </a:lnTo>
                <a:lnTo>
                  <a:pt x="442" y="263"/>
                </a:lnTo>
                <a:lnTo>
                  <a:pt x="439" y="267"/>
                </a:lnTo>
                <a:lnTo>
                  <a:pt x="435" y="267"/>
                </a:lnTo>
                <a:lnTo>
                  <a:pt x="431" y="267"/>
                </a:lnTo>
                <a:lnTo>
                  <a:pt x="427" y="267"/>
                </a:lnTo>
                <a:lnTo>
                  <a:pt x="423" y="267"/>
                </a:lnTo>
                <a:lnTo>
                  <a:pt x="419" y="267"/>
                </a:lnTo>
                <a:lnTo>
                  <a:pt x="415" y="267"/>
                </a:lnTo>
                <a:lnTo>
                  <a:pt x="411" y="263"/>
                </a:lnTo>
                <a:lnTo>
                  <a:pt x="407" y="263"/>
                </a:lnTo>
                <a:lnTo>
                  <a:pt x="403" y="263"/>
                </a:lnTo>
                <a:lnTo>
                  <a:pt x="403" y="259"/>
                </a:lnTo>
                <a:lnTo>
                  <a:pt x="407" y="255"/>
                </a:lnTo>
                <a:lnTo>
                  <a:pt x="411" y="255"/>
                </a:lnTo>
                <a:lnTo>
                  <a:pt x="415" y="255"/>
                </a:lnTo>
                <a:lnTo>
                  <a:pt x="419" y="255"/>
                </a:lnTo>
                <a:lnTo>
                  <a:pt x="419" y="251"/>
                </a:lnTo>
                <a:lnTo>
                  <a:pt x="423" y="251"/>
                </a:lnTo>
                <a:lnTo>
                  <a:pt x="427" y="251"/>
                </a:lnTo>
                <a:lnTo>
                  <a:pt x="431" y="251"/>
                </a:lnTo>
                <a:lnTo>
                  <a:pt x="435" y="251"/>
                </a:lnTo>
                <a:lnTo>
                  <a:pt x="439" y="251"/>
                </a:lnTo>
                <a:lnTo>
                  <a:pt x="442" y="251"/>
                </a:lnTo>
                <a:lnTo>
                  <a:pt x="446" y="251"/>
                </a:lnTo>
                <a:lnTo>
                  <a:pt x="450" y="247"/>
                </a:lnTo>
                <a:lnTo>
                  <a:pt x="454" y="243"/>
                </a:lnTo>
                <a:lnTo>
                  <a:pt x="450" y="243"/>
                </a:lnTo>
                <a:lnTo>
                  <a:pt x="446" y="243"/>
                </a:lnTo>
                <a:lnTo>
                  <a:pt x="446" y="247"/>
                </a:lnTo>
                <a:lnTo>
                  <a:pt x="442" y="247"/>
                </a:lnTo>
                <a:lnTo>
                  <a:pt x="442" y="243"/>
                </a:lnTo>
                <a:lnTo>
                  <a:pt x="439" y="247"/>
                </a:lnTo>
                <a:lnTo>
                  <a:pt x="435" y="247"/>
                </a:lnTo>
                <a:lnTo>
                  <a:pt x="431" y="247"/>
                </a:lnTo>
                <a:lnTo>
                  <a:pt x="435" y="243"/>
                </a:lnTo>
                <a:lnTo>
                  <a:pt x="431" y="243"/>
                </a:lnTo>
                <a:lnTo>
                  <a:pt x="427" y="243"/>
                </a:lnTo>
                <a:lnTo>
                  <a:pt x="427" y="247"/>
                </a:lnTo>
                <a:lnTo>
                  <a:pt x="423" y="247"/>
                </a:lnTo>
                <a:lnTo>
                  <a:pt x="419" y="247"/>
                </a:lnTo>
                <a:lnTo>
                  <a:pt x="415" y="247"/>
                </a:lnTo>
                <a:lnTo>
                  <a:pt x="411" y="247"/>
                </a:lnTo>
                <a:lnTo>
                  <a:pt x="407" y="247"/>
                </a:lnTo>
                <a:lnTo>
                  <a:pt x="411" y="243"/>
                </a:lnTo>
                <a:lnTo>
                  <a:pt x="411" y="239"/>
                </a:lnTo>
                <a:lnTo>
                  <a:pt x="415" y="239"/>
                </a:lnTo>
                <a:lnTo>
                  <a:pt x="419" y="239"/>
                </a:lnTo>
                <a:lnTo>
                  <a:pt x="415" y="239"/>
                </a:lnTo>
                <a:lnTo>
                  <a:pt x="411" y="239"/>
                </a:lnTo>
                <a:lnTo>
                  <a:pt x="407" y="239"/>
                </a:lnTo>
                <a:lnTo>
                  <a:pt x="407" y="235"/>
                </a:lnTo>
                <a:lnTo>
                  <a:pt x="407" y="239"/>
                </a:lnTo>
                <a:lnTo>
                  <a:pt x="407" y="243"/>
                </a:lnTo>
                <a:lnTo>
                  <a:pt x="403" y="243"/>
                </a:lnTo>
                <a:lnTo>
                  <a:pt x="399" y="239"/>
                </a:lnTo>
                <a:lnTo>
                  <a:pt x="399" y="243"/>
                </a:lnTo>
                <a:lnTo>
                  <a:pt x="403" y="243"/>
                </a:lnTo>
                <a:lnTo>
                  <a:pt x="403" y="247"/>
                </a:lnTo>
                <a:lnTo>
                  <a:pt x="399" y="247"/>
                </a:lnTo>
                <a:lnTo>
                  <a:pt x="399" y="251"/>
                </a:lnTo>
                <a:lnTo>
                  <a:pt x="395" y="251"/>
                </a:lnTo>
                <a:close/>
                <a:moveTo>
                  <a:pt x="774" y="207"/>
                </a:moveTo>
                <a:lnTo>
                  <a:pt x="770" y="207"/>
                </a:lnTo>
                <a:lnTo>
                  <a:pt x="770" y="203"/>
                </a:lnTo>
                <a:lnTo>
                  <a:pt x="766" y="203"/>
                </a:lnTo>
                <a:lnTo>
                  <a:pt x="766" y="199"/>
                </a:lnTo>
                <a:lnTo>
                  <a:pt x="762" y="199"/>
                </a:lnTo>
                <a:lnTo>
                  <a:pt x="766" y="199"/>
                </a:lnTo>
                <a:lnTo>
                  <a:pt x="766" y="195"/>
                </a:lnTo>
                <a:lnTo>
                  <a:pt x="770" y="195"/>
                </a:lnTo>
                <a:lnTo>
                  <a:pt x="774" y="195"/>
                </a:lnTo>
                <a:lnTo>
                  <a:pt x="774" y="199"/>
                </a:lnTo>
                <a:lnTo>
                  <a:pt x="778" y="199"/>
                </a:lnTo>
                <a:lnTo>
                  <a:pt x="774" y="199"/>
                </a:lnTo>
                <a:lnTo>
                  <a:pt x="774" y="203"/>
                </a:lnTo>
                <a:lnTo>
                  <a:pt x="774" y="207"/>
                </a:lnTo>
                <a:lnTo>
                  <a:pt x="778" y="207"/>
                </a:lnTo>
                <a:lnTo>
                  <a:pt x="774" y="207"/>
                </a:lnTo>
                <a:close/>
                <a:moveTo>
                  <a:pt x="614" y="199"/>
                </a:moveTo>
                <a:lnTo>
                  <a:pt x="610" y="203"/>
                </a:lnTo>
                <a:lnTo>
                  <a:pt x="606" y="203"/>
                </a:lnTo>
                <a:lnTo>
                  <a:pt x="602" y="203"/>
                </a:lnTo>
                <a:lnTo>
                  <a:pt x="598" y="203"/>
                </a:lnTo>
                <a:lnTo>
                  <a:pt x="594" y="203"/>
                </a:lnTo>
                <a:lnTo>
                  <a:pt x="598" y="203"/>
                </a:lnTo>
                <a:lnTo>
                  <a:pt x="602" y="203"/>
                </a:lnTo>
                <a:lnTo>
                  <a:pt x="602" y="199"/>
                </a:lnTo>
                <a:lnTo>
                  <a:pt x="606" y="199"/>
                </a:lnTo>
                <a:lnTo>
                  <a:pt x="610" y="199"/>
                </a:lnTo>
                <a:lnTo>
                  <a:pt x="614" y="199"/>
                </a:lnTo>
                <a:lnTo>
                  <a:pt x="618" y="199"/>
                </a:lnTo>
                <a:lnTo>
                  <a:pt x="614" y="199"/>
                </a:lnTo>
                <a:close/>
                <a:moveTo>
                  <a:pt x="626" y="199"/>
                </a:moveTo>
                <a:lnTo>
                  <a:pt x="630" y="199"/>
                </a:lnTo>
                <a:lnTo>
                  <a:pt x="626" y="199"/>
                </a:lnTo>
                <a:lnTo>
                  <a:pt x="622" y="199"/>
                </a:lnTo>
                <a:lnTo>
                  <a:pt x="618" y="199"/>
                </a:lnTo>
                <a:lnTo>
                  <a:pt x="622" y="199"/>
                </a:lnTo>
                <a:lnTo>
                  <a:pt x="626" y="199"/>
                </a:lnTo>
                <a:close/>
                <a:moveTo>
                  <a:pt x="626" y="251"/>
                </a:moveTo>
                <a:lnTo>
                  <a:pt x="622" y="251"/>
                </a:lnTo>
                <a:lnTo>
                  <a:pt x="618" y="251"/>
                </a:lnTo>
                <a:lnTo>
                  <a:pt x="614" y="251"/>
                </a:lnTo>
                <a:lnTo>
                  <a:pt x="614" y="247"/>
                </a:lnTo>
                <a:lnTo>
                  <a:pt x="614" y="243"/>
                </a:lnTo>
                <a:lnTo>
                  <a:pt x="610" y="243"/>
                </a:lnTo>
                <a:lnTo>
                  <a:pt x="614" y="243"/>
                </a:lnTo>
                <a:lnTo>
                  <a:pt x="618" y="243"/>
                </a:lnTo>
                <a:lnTo>
                  <a:pt x="622" y="243"/>
                </a:lnTo>
                <a:lnTo>
                  <a:pt x="618" y="243"/>
                </a:lnTo>
                <a:lnTo>
                  <a:pt x="614" y="243"/>
                </a:lnTo>
                <a:lnTo>
                  <a:pt x="618" y="239"/>
                </a:lnTo>
                <a:lnTo>
                  <a:pt x="614" y="239"/>
                </a:lnTo>
                <a:lnTo>
                  <a:pt x="614" y="243"/>
                </a:lnTo>
                <a:lnTo>
                  <a:pt x="610" y="239"/>
                </a:lnTo>
                <a:lnTo>
                  <a:pt x="614" y="239"/>
                </a:lnTo>
                <a:lnTo>
                  <a:pt x="610" y="239"/>
                </a:lnTo>
                <a:lnTo>
                  <a:pt x="614" y="235"/>
                </a:lnTo>
                <a:lnTo>
                  <a:pt x="618" y="235"/>
                </a:lnTo>
                <a:lnTo>
                  <a:pt x="614" y="235"/>
                </a:lnTo>
                <a:lnTo>
                  <a:pt x="618" y="235"/>
                </a:lnTo>
                <a:lnTo>
                  <a:pt x="622" y="235"/>
                </a:lnTo>
                <a:lnTo>
                  <a:pt x="618" y="235"/>
                </a:lnTo>
                <a:lnTo>
                  <a:pt x="622" y="231"/>
                </a:lnTo>
                <a:lnTo>
                  <a:pt x="626" y="231"/>
                </a:lnTo>
                <a:lnTo>
                  <a:pt x="622" y="231"/>
                </a:lnTo>
                <a:lnTo>
                  <a:pt x="630" y="231"/>
                </a:lnTo>
                <a:lnTo>
                  <a:pt x="634" y="231"/>
                </a:lnTo>
                <a:lnTo>
                  <a:pt x="638" y="231"/>
                </a:lnTo>
                <a:lnTo>
                  <a:pt x="634" y="231"/>
                </a:lnTo>
                <a:lnTo>
                  <a:pt x="630" y="231"/>
                </a:lnTo>
                <a:lnTo>
                  <a:pt x="626" y="231"/>
                </a:lnTo>
                <a:lnTo>
                  <a:pt x="622" y="231"/>
                </a:lnTo>
                <a:lnTo>
                  <a:pt x="618" y="231"/>
                </a:lnTo>
                <a:lnTo>
                  <a:pt x="614" y="231"/>
                </a:lnTo>
                <a:lnTo>
                  <a:pt x="610" y="231"/>
                </a:lnTo>
                <a:lnTo>
                  <a:pt x="606" y="231"/>
                </a:lnTo>
                <a:lnTo>
                  <a:pt x="602" y="231"/>
                </a:lnTo>
                <a:lnTo>
                  <a:pt x="598" y="231"/>
                </a:lnTo>
                <a:lnTo>
                  <a:pt x="594" y="235"/>
                </a:lnTo>
                <a:lnTo>
                  <a:pt x="590" y="235"/>
                </a:lnTo>
                <a:lnTo>
                  <a:pt x="586" y="235"/>
                </a:lnTo>
                <a:lnTo>
                  <a:pt x="582" y="235"/>
                </a:lnTo>
                <a:lnTo>
                  <a:pt x="578" y="235"/>
                </a:lnTo>
                <a:lnTo>
                  <a:pt x="578" y="231"/>
                </a:lnTo>
                <a:lnTo>
                  <a:pt x="582" y="227"/>
                </a:lnTo>
                <a:lnTo>
                  <a:pt x="586" y="227"/>
                </a:lnTo>
                <a:lnTo>
                  <a:pt x="586" y="231"/>
                </a:lnTo>
                <a:lnTo>
                  <a:pt x="590" y="231"/>
                </a:lnTo>
                <a:lnTo>
                  <a:pt x="590" y="227"/>
                </a:lnTo>
                <a:lnTo>
                  <a:pt x="586" y="227"/>
                </a:lnTo>
                <a:lnTo>
                  <a:pt x="586" y="223"/>
                </a:lnTo>
                <a:lnTo>
                  <a:pt x="590" y="223"/>
                </a:lnTo>
                <a:lnTo>
                  <a:pt x="594" y="223"/>
                </a:lnTo>
                <a:lnTo>
                  <a:pt x="598" y="227"/>
                </a:lnTo>
                <a:lnTo>
                  <a:pt x="602" y="227"/>
                </a:lnTo>
                <a:lnTo>
                  <a:pt x="598" y="227"/>
                </a:lnTo>
                <a:lnTo>
                  <a:pt x="598" y="223"/>
                </a:lnTo>
                <a:lnTo>
                  <a:pt x="602" y="219"/>
                </a:lnTo>
                <a:lnTo>
                  <a:pt x="598" y="219"/>
                </a:lnTo>
                <a:lnTo>
                  <a:pt x="594" y="223"/>
                </a:lnTo>
                <a:lnTo>
                  <a:pt x="594" y="219"/>
                </a:lnTo>
                <a:lnTo>
                  <a:pt x="590" y="219"/>
                </a:lnTo>
                <a:lnTo>
                  <a:pt x="594" y="215"/>
                </a:lnTo>
                <a:lnTo>
                  <a:pt x="598" y="215"/>
                </a:lnTo>
                <a:lnTo>
                  <a:pt x="594" y="215"/>
                </a:lnTo>
                <a:lnTo>
                  <a:pt x="590" y="215"/>
                </a:lnTo>
                <a:lnTo>
                  <a:pt x="586" y="215"/>
                </a:lnTo>
                <a:lnTo>
                  <a:pt x="590" y="215"/>
                </a:lnTo>
                <a:lnTo>
                  <a:pt x="590" y="211"/>
                </a:lnTo>
                <a:lnTo>
                  <a:pt x="590" y="207"/>
                </a:lnTo>
                <a:lnTo>
                  <a:pt x="594" y="207"/>
                </a:lnTo>
                <a:lnTo>
                  <a:pt x="598" y="207"/>
                </a:lnTo>
                <a:lnTo>
                  <a:pt x="602" y="207"/>
                </a:lnTo>
                <a:lnTo>
                  <a:pt x="602" y="211"/>
                </a:lnTo>
                <a:lnTo>
                  <a:pt x="606" y="215"/>
                </a:lnTo>
                <a:lnTo>
                  <a:pt x="610" y="215"/>
                </a:lnTo>
                <a:lnTo>
                  <a:pt x="614" y="219"/>
                </a:lnTo>
                <a:lnTo>
                  <a:pt x="618" y="223"/>
                </a:lnTo>
                <a:lnTo>
                  <a:pt x="622" y="223"/>
                </a:lnTo>
                <a:lnTo>
                  <a:pt x="626" y="223"/>
                </a:lnTo>
                <a:lnTo>
                  <a:pt x="630" y="223"/>
                </a:lnTo>
                <a:lnTo>
                  <a:pt x="626" y="223"/>
                </a:lnTo>
                <a:lnTo>
                  <a:pt x="622" y="223"/>
                </a:lnTo>
                <a:lnTo>
                  <a:pt x="618" y="219"/>
                </a:lnTo>
                <a:lnTo>
                  <a:pt x="618" y="215"/>
                </a:lnTo>
                <a:lnTo>
                  <a:pt x="622" y="215"/>
                </a:lnTo>
                <a:lnTo>
                  <a:pt x="626" y="219"/>
                </a:lnTo>
                <a:lnTo>
                  <a:pt x="626" y="215"/>
                </a:lnTo>
                <a:lnTo>
                  <a:pt x="630" y="215"/>
                </a:lnTo>
                <a:lnTo>
                  <a:pt x="626" y="215"/>
                </a:lnTo>
                <a:lnTo>
                  <a:pt x="622" y="215"/>
                </a:lnTo>
                <a:lnTo>
                  <a:pt x="618" y="215"/>
                </a:lnTo>
                <a:lnTo>
                  <a:pt x="614" y="215"/>
                </a:lnTo>
                <a:lnTo>
                  <a:pt x="614" y="211"/>
                </a:lnTo>
                <a:lnTo>
                  <a:pt x="618" y="211"/>
                </a:lnTo>
                <a:lnTo>
                  <a:pt x="622" y="211"/>
                </a:lnTo>
                <a:lnTo>
                  <a:pt x="618" y="211"/>
                </a:lnTo>
                <a:lnTo>
                  <a:pt x="614" y="211"/>
                </a:lnTo>
                <a:lnTo>
                  <a:pt x="610" y="211"/>
                </a:lnTo>
                <a:lnTo>
                  <a:pt x="606" y="207"/>
                </a:lnTo>
                <a:lnTo>
                  <a:pt x="610" y="203"/>
                </a:lnTo>
                <a:lnTo>
                  <a:pt x="614" y="203"/>
                </a:lnTo>
                <a:lnTo>
                  <a:pt x="618" y="203"/>
                </a:lnTo>
                <a:lnTo>
                  <a:pt x="622" y="203"/>
                </a:lnTo>
                <a:lnTo>
                  <a:pt x="626" y="203"/>
                </a:lnTo>
                <a:lnTo>
                  <a:pt x="630" y="203"/>
                </a:lnTo>
                <a:lnTo>
                  <a:pt x="630" y="207"/>
                </a:lnTo>
                <a:lnTo>
                  <a:pt x="634" y="207"/>
                </a:lnTo>
                <a:lnTo>
                  <a:pt x="638" y="207"/>
                </a:lnTo>
                <a:lnTo>
                  <a:pt x="634" y="207"/>
                </a:lnTo>
                <a:lnTo>
                  <a:pt x="634" y="203"/>
                </a:lnTo>
                <a:lnTo>
                  <a:pt x="638" y="203"/>
                </a:lnTo>
                <a:lnTo>
                  <a:pt x="642" y="203"/>
                </a:lnTo>
                <a:lnTo>
                  <a:pt x="638" y="203"/>
                </a:lnTo>
                <a:lnTo>
                  <a:pt x="638" y="199"/>
                </a:lnTo>
                <a:lnTo>
                  <a:pt x="642" y="199"/>
                </a:lnTo>
                <a:lnTo>
                  <a:pt x="646" y="199"/>
                </a:lnTo>
                <a:lnTo>
                  <a:pt x="646" y="203"/>
                </a:lnTo>
                <a:lnTo>
                  <a:pt x="650" y="203"/>
                </a:lnTo>
                <a:lnTo>
                  <a:pt x="650" y="207"/>
                </a:lnTo>
                <a:lnTo>
                  <a:pt x="654" y="207"/>
                </a:lnTo>
                <a:lnTo>
                  <a:pt x="654" y="211"/>
                </a:lnTo>
                <a:lnTo>
                  <a:pt x="654" y="215"/>
                </a:lnTo>
                <a:lnTo>
                  <a:pt x="658" y="215"/>
                </a:lnTo>
                <a:lnTo>
                  <a:pt x="658" y="219"/>
                </a:lnTo>
                <a:lnTo>
                  <a:pt x="654" y="223"/>
                </a:lnTo>
                <a:lnTo>
                  <a:pt x="658" y="223"/>
                </a:lnTo>
                <a:lnTo>
                  <a:pt x="658" y="227"/>
                </a:lnTo>
                <a:lnTo>
                  <a:pt x="654" y="227"/>
                </a:lnTo>
                <a:lnTo>
                  <a:pt x="650" y="227"/>
                </a:lnTo>
                <a:lnTo>
                  <a:pt x="654" y="227"/>
                </a:lnTo>
                <a:lnTo>
                  <a:pt x="658" y="231"/>
                </a:lnTo>
                <a:lnTo>
                  <a:pt x="658" y="235"/>
                </a:lnTo>
                <a:lnTo>
                  <a:pt x="658" y="239"/>
                </a:lnTo>
                <a:lnTo>
                  <a:pt x="662" y="239"/>
                </a:lnTo>
                <a:lnTo>
                  <a:pt x="658" y="239"/>
                </a:lnTo>
                <a:lnTo>
                  <a:pt x="658" y="235"/>
                </a:lnTo>
                <a:lnTo>
                  <a:pt x="654" y="235"/>
                </a:lnTo>
                <a:lnTo>
                  <a:pt x="650" y="235"/>
                </a:lnTo>
                <a:lnTo>
                  <a:pt x="654" y="239"/>
                </a:lnTo>
                <a:lnTo>
                  <a:pt x="650" y="239"/>
                </a:lnTo>
                <a:lnTo>
                  <a:pt x="654" y="239"/>
                </a:lnTo>
                <a:lnTo>
                  <a:pt x="650" y="239"/>
                </a:lnTo>
                <a:lnTo>
                  <a:pt x="646" y="239"/>
                </a:lnTo>
                <a:lnTo>
                  <a:pt x="650" y="243"/>
                </a:lnTo>
                <a:lnTo>
                  <a:pt x="654" y="243"/>
                </a:lnTo>
                <a:lnTo>
                  <a:pt x="654" y="247"/>
                </a:lnTo>
                <a:lnTo>
                  <a:pt x="658" y="247"/>
                </a:lnTo>
                <a:lnTo>
                  <a:pt x="654" y="247"/>
                </a:lnTo>
                <a:lnTo>
                  <a:pt x="650" y="243"/>
                </a:lnTo>
                <a:lnTo>
                  <a:pt x="650" y="247"/>
                </a:lnTo>
                <a:lnTo>
                  <a:pt x="650" y="251"/>
                </a:lnTo>
                <a:lnTo>
                  <a:pt x="646" y="251"/>
                </a:lnTo>
                <a:lnTo>
                  <a:pt x="642" y="251"/>
                </a:lnTo>
                <a:lnTo>
                  <a:pt x="638" y="251"/>
                </a:lnTo>
                <a:lnTo>
                  <a:pt x="634" y="251"/>
                </a:lnTo>
                <a:lnTo>
                  <a:pt x="630" y="251"/>
                </a:lnTo>
                <a:lnTo>
                  <a:pt x="630" y="247"/>
                </a:lnTo>
                <a:lnTo>
                  <a:pt x="626" y="247"/>
                </a:lnTo>
                <a:lnTo>
                  <a:pt x="626" y="251"/>
                </a:lnTo>
                <a:lnTo>
                  <a:pt x="630" y="251"/>
                </a:lnTo>
                <a:lnTo>
                  <a:pt x="626" y="251"/>
                </a:lnTo>
                <a:close/>
                <a:moveTo>
                  <a:pt x="558" y="199"/>
                </a:moveTo>
                <a:lnTo>
                  <a:pt x="558" y="203"/>
                </a:lnTo>
                <a:lnTo>
                  <a:pt x="562" y="203"/>
                </a:lnTo>
                <a:lnTo>
                  <a:pt x="558" y="203"/>
                </a:lnTo>
                <a:lnTo>
                  <a:pt x="562" y="203"/>
                </a:lnTo>
                <a:lnTo>
                  <a:pt x="566" y="203"/>
                </a:lnTo>
                <a:lnTo>
                  <a:pt x="566" y="207"/>
                </a:lnTo>
                <a:lnTo>
                  <a:pt x="570" y="207"/>
                </a:lnTo>
                <a:lnTo>
                  <a:pt x="574" y="207"/>
                </a:lnTo>
                <a:lnTo>
                  <a:pt x="574" y="211"/>
                </a:lnTo>
                <a:lnTo>
                  <a:pt x="570" y="211"/>
                </a:lnTo>
                <a:lnTo>
                  <a:pt x="566" y="211"/>
                </a:lnTo>
                <a:lnTo>
                  <a:pt x="562" y="211"/>
                </a:lnTo>
                <a:lnTo>
                  <a:pt x="558" y="211"/>
                </a:lnTo>
                <a:lnTo>
                  <a:pt x="554" y="211"/>
                </a:lnTo>
                <a:lnTo>
                  <a:pt x="554" y="207"/>
                </a:lnTo>
                <a:lnTo>
                  <a:pt x="550" y="207"/>
                </a:lnTo>
                <a:lnTo>
                  <a:pt x="550" y="203"/>
                </a:lnTo>
                <a:lnTo>
                  <a:pt x="554" y="203"/>
                </a:lnTo>
                <a:lnTo>
                  <a:pt x="554" y="199"/>
                </a:lnTo>
                <a:lnTo>
                  <a:pt x="558" y="199"/>
                </a:lnTo>
                <a:close/>
                <a:moveTo>
                  <a:pt x="698" y="215"/>
                </a:moveTo>
                <a:lnTo>
                  <a:pt x="698" y="219"/>
                </a:lnTo>
                <a:lnTo>
                  <a:pt x="694" y="219"/>
                </a:lnTo>
                <a:lnTo>
                  <a:pt x="698" y="219"/>
                </a:lnTo>
                <a:lnTo>
                  <a:pt x="698" y="215"/>
                </a:lnTo>
                <a:close/>
                <a:moveTo>
                  <a:pt x="355" y="219"/>
                </a:moveTo>
                <a:lnTo>
                  <a:pt x="355" y="223"/>
                </a:lnTo>
                <a:lnTo>
                  <a:pt x="351" y="223"/>
                </a:lnTo>
                <a:lnTo>
                  <a:pt x="347" y="227"/>
                </a:lnTo>
                <a:lnTo>
                  <a:pt x="347" y="231"/>
                </a:lnTo>
                <a:lnTo>
                  <a:pt x="343" y="231"/>
                </a:lnTo>
                <a:lnTo>
                  <a:pt x="343" y="235"/>
                </a:lnTo>
                <a:lnTo>
                  <a:pt x="339" y="235"/>
                </a:lnTo>
                <a:lnTo>
                  <a:pt x="335" y="235"/>
                </a:lnTo>
                <a:lnTo>
                  <a:pt x="331" y="235"/>
                </a:lnTo>
                <a:lnTo>
                  <a:pt x="327" y="231"/>
                </a:lnTo>
                <a:lnTo>
                  <a:pt x="331" y="231"/>
                </a:lnTo>
                <a:lnTo>
                  <a:pt x="331" y="227"/>
                </a:lnTo>
                <a:lnTo>
                  <a:pt x="335" y="227"/>
                </a:lnTo>
                <a:lnTo>
                  <a:pt x="335" y="223"/>
                </a:lnTo>
                <a:lnTo>
                  <a:pt x="339" y="223"/>
                </a:lnTo>
                <a:lnTo>
                  <a:pt x="343" y="223"/>
                </a:lnTo>
                <a:lnTo>
                  <a:pt x="347" y="223"/>
                </a:lnTo>
                <a:lnTo>
                  <a:pt x="347" y="219"/>
                </a:lnTo>
                <a:lnTo>
                  <a:pt x="351" y="219"/>
                </a:lnTo>
                <a:lnTo>
                  <a:pt x="355" y="219"/>
                </a:lnTo>
                <a:close/>
                <a:moveTo>
                  <a:pt x="586" y="219"/>
                </a:moveTo>
                <a:lnTo>
                  <a:pt x="582" y="219"/>
                </a:lnTo>
                <a:lnTo>
                  <a:pt x="578" y="223"/>
                </a:lnTo>
                <a:lnTo>
                  <a:pt x="574" y="223"/>
                </a:lnTo>
                <a:lnTo>
                  <a:pt x="570" y="223"/>
                </a:lnTo>
                <a:lnTo>
                  <a:pt x="566" y="223"/>
                </a:lnTo>
                <a:lnTo>
                  <a:pt x="562" y="223"/>
                </a:lnTo>
                <a:lnTo>
                  <a:pt x="558" y="223"/>
                </a:lnTo>
                <a:lnTo>
                  <a:pt x="562" y="223"/>
                </a:lnTo>
                <a:lnTo>
                  <a:pt x="566" y="223"/>
                </a:lnTo>
                <a:lnTo>
                  <a:pt x="566" y="219"/>
                </a:lnTo>
                <a:lnTo>
                  <a:pt x="570" y="219"/>
                </a:lnTo>
                <a:lnTo>
                  <a:pt x="574" y="219"/>
                </a:lnTo>
                <a:lnTo>
                  <a:pt x="578" y="219"/>
                </a:lnTo>
                <a:lnTo>
                  <a:pt x="582" y="219"/>
                </a:lnTo>
                <a:lnTo>
                  <a:pt x="586" y="219"/>
                </a:lnTo>
                <a:close/>
                <a:moveTo>
                  <a:pt x="590" y="223"/>
                </a:moveTo>
                <a:lnTo>
                  <a:pt x="586" y="223"/>
                </a:lnTo>
                <a:lnTo>
                  <a:pt x="582" y="223"/>
                </a:lnTo>
                <a:lnTo>
                  <a:pt x="582" y="227"/>
                </a:lnTo>
                <a:lnTo>
                  <a:pt x="578" y="227"/>
                </a:lnTo>
                <a:lnTo>
                  <a:pt x="574" y="227"/>
                </a:lnTo>
                <a:lnTo>
                  <a:pt x="570" y="227"/>
                </a:lnTo>
                <a:lnTo>
                  <a:pt x="574" y="223"/>
                </a:lnTo>
                <a:lnTo>
                  <a:pt x="578" y="223"/>
                </a:lnTo>
                <a:lnTo>
                  <a:pt x="582" y="223"/>
                </a:lnTo>
                <a:lnTo>
                  <a:pt x="586" y="223"/>
                </a:lnTo>
                <a:lnTo>
                  <a:pt x="586" y="219"/>
                </a:lnTo>
                <a:lnTo>
                  <a:pt x="590" y="223"/>
                </a:lnTo>
                <a:close/>
                <a:moveTo>
                  <a:pt x="702" y="223"/>
                </a:moveTo>
                <a:lnTo>
                  <a:pt x="706" y="223"/>
                </a:lnTo>
                <a:lnTo>
                  <a:pt x="706" y="227"/>
                </a:lnTo>
                <a:lnTo>
                  <a:pt x="702" y="227"/>
                </a:lnTo>
                <a:lnTo>
                  <a:pt x="698" y="227"/>
                </a:lnTo>
                <a:lnTo>
                  <a:pt x="698" y="223"/>
                </a:lnTo>
                <a:lnTo>
                  <a:pt x="702" y="223"/>
                </a:lnTo>
                <a:lnTo>
                  <a:pt x="702" y="219"/>
                </a:lnTo>
                <a:lnTo>
                  <a:pt x="702" y="223"/>
                </a:lnTo>
                <a:close/>
                <a:moveTo>
                  <a:pt x="674" y="227"/>
                </a:moveTo>
                <a:lnTo>
                  <a:pt x="670" y="227"/>
                </a:lnTo>
                <a:lnTo>
                  <a:pt x="674" y="227"/>
                </a:lnTo>
                <a:close/>
                <a:moveTo>
                  <a:pt x="682" y="231"/>
                </a:moveTo>
                <a:lnTo>
                  <a:pt x="682" y="235"/>
                </a:lnTo>
                <a:lnTo>
                  <a:pt x="678" y="235"/>
                </a:lnTo>
                <a:lnTo>
                  <a:pt x="674" y="235"/>
                </a:lnTo>
                <a:lnTo>
                  <a:pt x="670" y="239"/>
                </a:lnTo>
                <a:lnTo>
                  <a:pt x="666" y="239"/>
                </a:lnTo>
                <a:lnTo>
                  <a:pt x="666" y="235"/>
                </a:lnTo>
                <a:lnTo>
                  <a:pt x="670" y="235"/>
                </a:lnTo>
                <a:lnTo>
                  <a:pt x="674" y="231"/>
                </a:lnTo>
                <a:lnTo>
                  <a:pt x="678" y="231"/>
                </a:lnTo>
                <a:lnTo>
                  <a:pt x="682" y="231"/>
                </a:lnTo>
                <a:close/>
                <a:moveTo>
                  <a:pt x="682" y="255"/>
                </a:moveTo>
                <a:lnTo>
                  <a:pt x="678" y="251"/>
                </a:lnTo>
                <a:lnTo>
                  <a:pt x="674" y="251"/>
                </a:lnTo>
                <a:lnTo>
                  <a:pt x="670" y="251"/>
                </a:lnTo>
                <a:lnTo>
                  <a:pt x="670" y="247"/>
                </a:lnTo>
                <a:lnTo>
                  <a:pt x="674" y="247"/>
                </a:lnTo>
                <a:lnTo>
                  <a:pt x="674" y="243"/>
                </a:lnTo>
                <a:lnTo>
                  <a:pt x="678" y="243"/>
                </a:lnTo>
                <a:lnTo>
                  <a:pt x="682" y="243"/>
                </a:lnTo>
                <a:lnTo>
                  <a:pt x="678" y="239"/>
                </a:lnTo>
                <a:lnTo>
                  <a:pt x="682" y="239"/>
                </a:lnTo>
                <a:lnTo>
                  <a:pt x="678" y="239"/>
                </a:lnTo>
                <a:lnTo>
                  <a:pt x="682" y="239"/>
                </a:lnTo>
                <a:lnTo>
                  <a:pt x="686" y="239"/>
                </a:lnTo>
                <a:lnTo>
                  <a:pt x="682" y="239"/>
                </a:lnTo>
                <a:lnTo>
                  <a:pt x="682" y="235"/>
                </a:lnTo>
                <a:lnTo>
                  <a:pt x="686" y="235"/>
                </a:lnTo>
                <a:lnTo>
                  <a:pt x="690" y="235"/>
                </a:lnTo>
                <a:lnTo>
                  <a:pt x="690" y="231"/>
                </a:lnTo>
                <a:lnTo>
                  <a:pt x="694" y="231"/>
                </a:lnTo>
                <a:lnTo>
                  <a:pt x="698" y="231"/>
                </a:lnTo>
                <a:lnTo>
                  <a:pt x="702" y="231"/>
                </a:lnTo>
                <a:lnTo>
                  <a:pt x="706" y="231"/>
                </a:lnTo>
                <a:lnTo>
                  <a:pt x="706" y="235"/>
                </a:lnTo>
                <a:lnTo>
                  <a:pt x="710" y="235"/>
                </a:lnTo>
                <a:lnTo>
                  <a:pt x="710" y="239"/>
                </a:lnTo>
                <a:lnTo>
                  <a:pt x="714" y="239"/>
                </a:lnTo>
                <a:lnTo>
                  <a:pt x="718" y="243"/>
                </a:lnTo>
                <a:lnTo>
                  <a:pt x="718" y="247"/>
                </a:lnTo>
                <a:lnTo>
                  <a:pt x="718" y="251"/>
                </a:lnTo>
                <a:lnTo>
                  <a:pt x="722" y="255"/>
                </a:lnTo>
                <a:lnTo>
                  <a:pt x="718" y="259"/>
                </a:lnTo>
                <a:lnTo>
                  <a:pt x="714" y="259"/>
                </a:lnTo>
                <a:lnTo>
                  <a:pt x="710" y="259"/>
                </a:lnTo>
                <a:lnTo>
                  <a:pt x="706" y="259"/>
                </a:lnTo>
                <a:lnTo>
                  <a:pt x="702" y="259"/>
                </a:lnTo>
                <a:lnTo>
                  <a:pt x="694" y="259"/>
                </a:lnTo>
                <a:lnTo>
                  <a:pt x="690" y="255"/>
                </a:lnTo>
                <a:lnTo>
                  <a:pt x="686" y="255"/>
                </a:lnTo>
                <a:lnTo>
                  <a:pt x="682" y="255"/>
                </a:lnTo>
                <a:close/>
                <a:moveTo>
                  <a:pt x="558" y="239"/>
                </a:moveTo>
                <a:lnTo>
                  <a:pt x="562" y="239"/>
                </a:lnTo>
                <a:lnTo>
                  <a:pt x="562" y="243"/>
                </a:lnTo>
                <a:lnTo>
                  <a:pt x="566" y="247"/>
                </a:lnTo>
                <a:lnTo>
                  <a:pt x="562" y="247"/>
                </a:lnTo>
                <a:lnTo>
                  <a:pt x="554" y="251"/>
                </a:lnTo>
                <a:lnTo>
                  <a:pt x="550" y="247"/>
                </a:lnTo>
                <a:lnTo>
                  <a:pt x="546" y="247"/>
                </a:lnTo>
                <a:lnTo>
                  <a:pt x="546" y="243"/>
                </a:lnTo>
                <a:lnTo>
                  <a:pt x="550" y="243"/>
                </a:lnTo>
                <a:lnTo>
                  <a:pt x="546" y="243"/>
                </a:lnTo>
                <a:lnTo>
                  <a:pt x="550" y="239"/>
                </a:lnTo>
                <a:lnTo>
                  <a:pt x="554" y="239"/>
                </a:lnTo>
                <a:lnTo>
                  <a:pt x="558" y="239"/>
                </a:lnTo>
                <a:close/>
                <a:moveTo>
                  <a:pt x="686" y="259"/>
                </a:moveTo>
                <a:lnTo>
                  <a:pt x="690" y="259"/>
                </a:lnTo>
                <a:lnTo>
                  <a:pt x="690" y="263"/>
                </a:lnTo>
                <a:lnTo>
                  <a:pt x="694" y="263"/>
                </a:lnTo>
                <a:lnTo>
                  <a:pt x="690" y="263"/>
                </a:lnTo>
                <a:lnTo>
                  <a:pt x="686" y="263"/>
                </a:lnTo>
                <a:lnTo>
                  <a:pt x="682" y="263"/>
                </a:lnTo>
                <a:lnTo>
                  <a:pt x="686" y="259"/>
                </a:lnTo>
                <a:close/>
                <a:moveTo>
                  <a:pt x="662" y="259"/>
                </a:moveTo>
                <a:lnTo>
                  <a:pt x="662" y="263"/>
                </a:lnTo>
                <a:lnTo>
                  <a:pt x="658" y="263"/>
                </a:lnTo>
                <a:lnTo>
                  <a:pt x="658" y="267"/>
                </a:lnTo>
                <a:lnTo>
                  <a:pt x="654" y="267"/>
                </a:lnTo>
                <a:lnTo>
                  <a:pt x="654" y="263"/>
                </a:lnTo>
                <a:lnTo>
                  <a:pt x="658" y="263"/>
                </a:lnTo>
                <a:lnTo>
                  <a:pt x="658" y="259"/>
                </a:lnTo>
                <a:lnTo>
                  <a:pt x="662" y="259"/>
                </a:lnTo>
                <a:close/>
                <a:moveTo>
                  <a:pt x="267" y="355"/>
                </a:moveTo>
                <a:lnTo>
                  <a:pt x="263" y="355"/>
                </a:lnTo>
                <a:lnTo>
                  <a:pt x="263" y="351"/>
                </a:lnTo>
                <a:lnTo>
                  <a:pt x="259" y="347"/>
                </a:lnTo>
                <a:lnTo>
                  <a:pt x="259" y="343"/>
                </a:lnTo>
                <a:lnTo>
                  <a:pt x="255" y="343"/>
                </a:lnTo>
                <a:lnTo>
                  <a:pt x="251" y="343"/>
                </a:lnTo>
                <a:lnTo>
                  <a:pt x="247" y="343"/>
                </a:lnTo>
                <a:lnTo>
                  <a:pt x="247" y="339"/>
                </a:lnTo>
                <a:lnTo>
                  <a:pt x="243" y="339"/>
                </a:lnTo>
                <a:lnTo>
                  <a:pt x="239" y="339"/>
                </a:lnTo>
                <a:lnTo>
                  <a:pt x="239" y="335"/>
                </a:lnTo>
                <a:lnTo>
                  <a:pt x="243" y="339"/>
                </a:lnTo>
                <a:lnTo>
                  <a:pt x="243" y="335"/>
                </a:lnTo>
                <a:lnTo>
                  <a:pt x="239" y="335"/>
                </a:lnTo>
                <a:lnTo>
                  <a:pt x="235" y="335"/>
                </a:lnTo>
                <a:lnTo>
                  <a:pt x="231" y="335"/>
                </a:lnTo>
                <a:lnTo>
                  <a:pt x="227" y="335"/>
                </a:lnTo>
                <a:lnTo>
                  <a:pt x="231" y="335"/>
                </a:lnTo>
                <a:lnTo>
                  <a:pt x="231" y="331"/>
                </a:lnTo>
                <a:lnTo>
                  <a:pt x="231" y="327"/>
                </a:lnTo>
                <a:lnTo>
                  <a:pt x="235" y="327"/>
                </a:lnTo>
                <a:lnTo>
                  <a:pt x="235" y="323"/>
                </a:lnTo>
                <a:lnTo>
                  <a:pt x="239" y="323"/>
                </a:lnTo>
                <a:lnTo>
                  <a:pt x="239" y="319"/>
                </a:lnTo>
                <a:lnTo>
                  <a:pt x="243" y="319"/>
                </a:lnTo>
                <a:lnTo>
                  <a:pt x="243" y="315"/>
                </a:lnTo>
                <a:lnTo>
                  <a:pt x="243" y="311"/>
                </a:lnTo>
                <a:lnTo>
                  <a:pt x="247" y="311"/>
                </a:lnTo>
                <a:lnTo>
                  <a:pt x="251" y="311"/>
                </a:lnTo>
                <a:lnTo>
                  <a:pt x="251" y="307"/>
                </a:lnTo>
                <a:lnTo>
                  <a:pt x="247" y="307"/>
                </a:lnTo>
                <a:lnTo>
                  <a:pt x="243" y="307"/>
                </a:lnTo>
                <a:lnTo>
                  <a:pt x="243" y="303"/>
                </a:lnTo>
                <a:lnTo>
                  <a:pt x="247" y="303"/>
                </a:lnTo>
                <a:lnTo>
                  <a:pt x="247" y="299"/>
                </a:lnTo>
                <a:lnTo>
                  <a:pt x="251" y="299"/>
                </a:lnTo>
                <a:lnTo>
                  <a:pt x="251" y="295"/>
                </a:lnTo>
                <a:lnTo>
                  <a:pt x="255" y="295"/>
                </a:lnTo>
                <a:lnTo>
                  <a:pt x="255" y="291"/>
                </a:lnTo>
                <a:lnTo>
                  <a:pt x="255" y="287"/>
                </a:lnTo>
                <a:lnTo>
                  <a:pt x="259" y="287"/>
                </a:lnTo>
                <a:lnTo>
                  <a:pt x="259" y="283"/>
                </a:lnTo>
                <a:lnTo>
                  <a:pt x="255" y="283"/>
                </a:lnTo>
                <a:lnTo>
                  <a:pt x="251" y="279"/>
                </a:lnTo>
                <a:lnTo>
                  <a:pt x="251" y="275"/>
                </a:lnTo>
                <a:lnTo>
                  <a:pt x="247" y="271"/>
                </a:lnTo>
                <a:lnTo>
                  <a:pt x="243" y="271"/>
                </a:lnTo>
                <a:lnTo>
                  <a:pt x="247" y="267"/>
                </a:lnTo>
                <a:lnTo>
                  <a:pt x="251" y="267"/>
                </a:lnTo>
                <a:lnTo>
                  <a:pt x="255" y="267"/>
                </a:lnTo>
                <a:lnTo>
                  <a:pt x="259" y="267"/>
                </a:lnTo>
                <a:lnTo>
                  <a:pt x="263" y="267"/>
                </a:lnTo>
                <a:lnTo>
                  <a:pt x="267" y="267"/>
                </a:lnTo>
                <a:lnTo>
                  <a:pt x="271" y="267"/>
                </a:lnTo>
                <a:lnTo>
                  <a:pt x="275" y="267"/>
                </a:lnTo>
                <a:lnTo>
                  <a:pt x="279" y="267"/>
                </a:lnTo>
                <a:lnTo>
                  <a:pt x="283" y="267"/>
                </a:lnTo>
                <a:lnTo>
                  <a:pt x="287" y="263"/>
                </a:lnTo>
                <a:lnTo>
                  <a:pt x="291" y="263"/>
                </a:lnTo>
                <a:lnTo>
                  <a:pt x="295" y="263"/>
                </a:lnTo>
                <a:lnTo>
                  <a:pt x="299" y="263"/>
                </a:lnTo>
                <a:lnTo>
                  <a:pt x="303" y="263"/>
                </a:lnTo>
                <a:lnTo>
                  <a:pt x="303" y="267"/>
                </a:lnTo>
                <a:lnTo>
                  <a:pt x="307" y="267"/>
                </a:lnTo>
                <a:lnTo>
                  <a:pt x="311" y="271"/>
                </a:lnTo>
                <a:lnTo>
                  <a:pt x="315" y="271"/>
                </a:lnTo>
                <a:lnTo>
                  <a:pt x="319" y="271"/>
                </a:lnTo>
                <a:lnTo>
                  <a:pt x="323" y="271"/>
                </a:lnTo>
                <a:lnTo>
                  <a:pt x="323" y="275"/>
                </a:lnTo>
                <a:lnTo>
                  <a:pt x="319" y="275"/>
                </a:lnTo>
                <a:lnTo>
                  <a:pt x="319" y="279"/>
                </a:lnTo>
                <a:lnTo>
                  <a:pt x="323" y="279"/>
                </a:lnTo>
                <a:lnTo>
                  <a:pt x="323" y="275"/>
                </a:lnTo>
                <a:lnTo>
                  <a:pt x="327" y="271"/>
                </a:lnTo>
                <a:lnTo>
                  <a:pt x="331" y="271"/>
                </a:lnTo>
                <a:lnTo>
                  <a:pt x="331" y="275"/>
                </a:lnTo>
                <a:lnTo>
                  <a:pt x="331" y="279"/>
                </a:lnTo>
                <a:lnTo>
                  <a:pt x="335" y="279"/>
                </a:lnTo>
                <a:lnTo>
                  <a:pt x="335" y="275"/>
                </a:lnTo>
                <a:lnTo>
                  <a:pt x="335" y="271"/>
                </a:lnTo>
                <a:lnTo>
                  <a:pt x="339" y="271"/>
                </a:lnTo>
                <a:lnTo>
                  <a:pt x="347" y="271"/>
                </a:lnTo>
                <a:lnTo>
                  <a:pt x="351" y="271"/>
                </a:lnTo>
                <a:lnTo>
                  <a:pt x="355" y="271"/>
                </a:lnTo>
                <a:lnTo>
                  <a:pt x="359" y="271"/>
                </a:lnTo>
                <a:lnTo>
                  <a:pt x="359" y="275"/>
                </a:lnTo>
                <a:lnTo>
                  <a:pt x="367" y="275"/>
                </a:lnTo>
                <a:lnTo>
                  <a:pt x="367" y="279"/>
                </a:lnTo>
                <a:lnTo>
                  <a:pt x="371" y="279"/>
                </a:lnTo>
                <a:lnTo>
                  <a:pt x="371" y="283"/>
                </a:lnTo>
                <a:lnTo>
                  <a:pt x="375" y="283"/>
                </a:lnTo>
                <a:lnTo>
                  <a:pt x="379" y="283"/>
                </a:lnTo>
                <a:lnTo>
                  <a:pt x="379" y="287"/>
                </a:lnTo>
                <a:lnTo>
                  <a:pt x="383" y="287"/>
                </a:lnTo>
                <a:lnTo>
                  <a:pt x="387" y="291"/>
                </a:lnTo>
                <a:lnTo>
                  <a:pt x="387" y="295"/>
                </a:lnTo>
                <a:lnTo>
                  <a:pt x="383" y="295"/>
                </a:lnTo>
                <a:lnTo>
                  <a:pt x="379" y="299"/>
                </a:lnTo>
                <a:lnTo>
                  <a:pt x="375" y="299"/>
                </a:lnTo>
                <a:lnTo>
                  <a:pt x="371" y="299"/>
                </a:lnTo>
                <a:lnTo>
                  <a:pt x="367" y="303"/>
                </a:lnTo>
                <a:lnTo>
                  <a:pt x="363" y="303"/>
                </a:lnTo>
                <a:lnTo>
                  <a:pt x="359" y="303"/>
                </a:lnTo>
                <a:lnTo>
                  <a:pt x="359" y="307"/>
                </a:lnTo>
                <a:lnTo>
                  <a:pt x="355" y="307"/>
                </a:lnTo>
                <a:lnTo>
                  <a:pt x="351" y="307"/>
                </a:lnTo>
                <a:lnTo>
                  <a:pt x="351" y="311"/>
                </a:lnTo>
                <a:lnTo>
                  <a:pt x="347" y="311"/>
                </a:lnTo>
                <a:lnTo>
                  <a:pt x="343" y="311"/>
                </a:lnTo>
                <a:lnTo>
                  <a:pt x="339" y="315"/>
                </a:lnTo>
                <a:lnTo>
                  <a:pt x="335" y="315"/>
                </a:lnTo>
                <a:lnTo>
                  <a:pt x="331" y="319"/>
                </a:lnTo>
                <a:lnTo>
                  <a:pt x="327" y="323"/>
                </a:lnTo>
                <a:lnTo>
                  <a:pt x="327" y="327"/>
                </a:lnTo>
                <a:lnTo>
                  <a:pt x="323" y="327"/>
                </a:lnTo>
                <a:lnTo>
                  <a:pt x="323" y="331"/>
                </a:lnTo>
                <a:lnTo>
                  <a:pt x="319" y="331"/>
                </a:lnTo>
                <a:lnTo>
                  <a:pt x="315" y="327"/>
                </a:lnTo>
                <a:lnTo>
                  <a:pt x="315" y="331"/>
                </a:lnTo>
                <a:lnTo>
                  <a:pt x="315" y="335"/>
                </a:lnTo>
                <a:lnTo>
                  <a:pt x="311" y="335"/>
                </a:lnTo>
                <a:lnTo>
                  <a:pt x="311" y="339"/>
                </a:lnTo>
                <a:lnTo>
                  <a:pt x="311" y="343"/>
                </a:lnTo>
                <a:lnTo>
                  <a:pt x="311" y="347"/>
                </a:lnTo>
                <a:lnTo>
                  <a:pt x="307" y="351"/>
                </a:lnTo>
                <a:lnTo>
                  <a:pt x="303" y="351"/>
                </a:lnTo>
                <a:lnTo>
                  <a:pt x="299" y="351"/>
                </a:lnTo>
                <a:lnTo>
                  <a:pt x="295" y="351"/>
                </a:lnTo>
                <a:lnTo>
                  <a:pt x="291" y="351"/>
                </a:lnTo>
                <a:lnTo>
                  <a:pt x="287" y="351"/>
                </a:lnTo>
                <a:lnTo>
                  <a:pt x="287" y="355"/>
                </a:lnTo>
                <a:lnTo>
                  <a:pt x="283" y="355"/>
                </a:lnTo>
                <a:lnTo>
                  <a:pt x="283" y="359"/>
                </a:lnTo>
                <a:lnTo>
                  <a:pt x="279" y="359"/>
                </a:lnTo>
                <a:lnTo>
                  <a:pt x="275" y="359"/>
                </a:lnTo>
                <a:lnTo>
                  <a:pt x="275" y="363"/>
                </a:lnTo>
                <a:lnTo>
                  <a:pt x="271" y="363"/>
                </a:lnTo>
                <a:lnTo>
                  <a:pt x="271" y="359"/>
                </a:lnTo>
                <a:lnTo>
                  <a:pt x="267" y="359"/>
                </a:lnTo>
                <a:lnTo>
                  <a:pt x="267" y="355"/>
                </a:lnTo>
                <a:close/>
                <a:moveTo>
                  <a:pt x="754" y="299"/>
                </a:moveTo>
                <a:lnTo>
                  <a:pt x="750" y="303"/>
                </a:lnTo>
                <a:lnTo>
                  <a:pt x="750" y="307"/>
                </a:lnTo>
                <a:lnTo>
                  <a:pt x="746" y="307"/>
                </a:lnTo>
                <a:lnTo>
                  <a:pt x="746" y="311"/>
                </a:lnTo>
                <a:lnTo>
                  <a:pt x="742" y="311"/>
                </a:lnTo>
                <a:lnTo>
                  <a:pt x="742" y="315"/>
                </a:lnTo>
                <a:lnTo>
                  <a:pt x="738" y="315"/>
                </a:lnTo>
                <a:lnTo>
                  <a:pt x="734" y="315"/>
                </a:lnTo>
                <a:lnTo>
                  <a:pt x="730" y="315"/>
                </a:lnTo>
                <a:lnTo>
                  <a:pt x="726" y="315"/>
                </a:lnTo>
                <a:lnTo>
                  <a:pt x="722" y="315"/>
                </a:lnTo>
                <a:lnTo>
                  <a:pt x="722" y="311"/>
                </a:lnTo>
                <a:lnTo>
                  <a:pt x="722" y="315"/>
                </a:lnTo>
                <a:lnTo>
                  <a:pt x="718" y="315"/>
                </a:lnTo>
                <a:lnTo>
                  <a:pt x="714" y="315"/>
                </a:lnTo>
                <a:lnTo>
                  <a:pt x="710" y="315"/>
                </a:lnTo>
                <a:lnTo>
                  <a:pt x="706" y="315"/>
                </a:lnTo>
                <a:lnTo>
                  <a:pt x="710" y="315"/>
                </a:lnTo>
                <a:lnTo>
                  <a:pt x="714" y="315"/>
                </a:lnTo>
                <a:lnTo>
                  <a:pt x="714" y="319"/>
                </a:lnTo>
                <a:lnTo>
                  <a:pt x="718" y="319"/>
                </a:lnTo>
                <a:lnTo>
                  <a:pt x="718" y="323"/>
                </a:lnTo>
                <a:lnTo>
                  <a:pt x="718" y="327"/>
                </a:lnTo>
                <a:lnTo>
                  <a:pt x="714" y="327"/>
                </a:lnTo>
                <a:lnTo>
                  <a:pt x="710" y="331"/>
                </a:lnTo>
                <a:lnTo>
                  <a:pt x="710" y="335"/>
                </a:lnTo>
                <a:lnTo>
                  <a:pt x="706" y="335"/>
                </a:lnTo>
                <a:lnTo>
                  <a:pt x="698" y="335"/>
                </a:lnTo>
                <a:lnTo>
                  <a:pt x="694" y="335"/>
                </a:lnTo>
                <a:lnTo>
                  <a:pt x="694" y="331"/>
                </a:lnTo>
                <a:lnTo>
                  <a:pt x="698" y="331"/>
                </a:lnTo>
                <a:lnTo>
                  <a:pt x="694" y="331"/>
                </a:lnTo>
                <a:lnTo>
                  <a:pt x="694" y="327"/>
                </a:lnTo>
                <a:lnTo>
                  <a:pt x="694" y="323"/>
                </a:lnTo>
                <a:lnTo>
                  <a:pt x="694" y="319"/>
                </a:lnTo>
                <a:lnTo>
                  <a:pt x="690" y="319"/>
                </a:lnTo>
                <a:lnTo>
                  <a:pt x="690" y="315"/>
                </a:lnTo>
                <a:lnTo>
                  <a:pt x="686" y="315"/>
                </a:lnTo>
                <a:lnTo>
                  <a:pt x="686" y="311"/>
                </a:lnTo>
                <a:lnTo>
                  <a:pt x="686" y="307"/>
                </a:lnTo>
                <a:lnTo>
                  <a:pt x="686" y="303"/>
                </a:lnTo>
                <a:lnTo>
                  <a:pt x="686" y="299"/>
                </a:lnTo>
                <a:lnTo>
                  <a:pt x="686" y="295"/>
                </a:lnTo>
                <a:lnTo>
                  <a:pt x="686" y="291"/>
                </a:lnTo>
                <a:lnTo>
                  <a:pt x="686" y="287"/>
                </a:lnTo>
                <a:lnTo>
                  <a:pt x="690" y="287"/>
                </a:lnTo>
                <a:lnTo>
                  <a:pt x="694" y="287"/>
                </a:lnTo>
                <a:lnTo>
                  <a:pt x="698" y="287"/>
                </a:lnTo>
                <a:lnTo>
                  <a:pt x="702" y="287"/>
                </a:lnTo>
                <a:lnTo>
                  <a:pt x="698" y="287"/>
                </a:lnTo>
                <a:lnTo>
                  <a:pt x="694" y="287"/>
                </a:lnTo>
                <a:lnTo>
                  <a:pt x="694" y="283"/>
                </a:lnTo>
                <a:lnTo>
                  <a:pt x="698" y="283"/>
                </a:lnTo>
                <a:lnTo>
                  <a:pt x="694" y="283"/>
                </a:lnTo>
                <a:lnTo>
                  <a:pt x="690" y="283"/>
                </a:lnTo>
                <a:lnTo>
                  <a:pt x="690" y="279"/>
                </a:lnTo>
                <a:lnTo>
                  <a:pt x="694" y="279"/>
                </a:lnTo>
                <a:lnTo>
                  <a:pt x="698" y="279"/>
                </a:lnTo>
                <a:lnTo>
                  <a:pt x="698" y="275"/>
                </a:lnTo>
                <a:lnTo>
                  <a:pt x="702" y="275"/>
                </a:lnTo>
                <a:lnTo>
                  <a:pt x="706" y="275"/>
                </a:lnTo>
                <a:lnTo>
                  <a:pt x="710" y="275"/>
                </a:lnTo>
                <a:lnTo>
                  <a:pt x="714" y="275"/>
                </a:lnTo>
                <a:lnTo>
                  <a:pt x="718" y="275"/>
                </a:lnTo>
                <a:lnTo>
                  <a:pt x="722" y="275"/>
                </a:lnTo>
                <a:lnTo>
                  <a:pt x="726" y="275"/>
                </a:lnTo>
                <a:lnTo>
                  <a:pt x="730" y="275"/>
                </a:lnTo>
                <a:lnTo>
                  <a:pt x="734" y="279"/>
                </a:lnTo>
                <a:lnTo>
                  <a:pt x="738" y="279"/>
                </a:lnTo>
                <a:lnTo>
                  <a:pt x="742" y="279"/>
                </a:lnTo>
                <a:lnTo>
                  <a:pt x="750" y="279"/>
                </a:lnTo>
                <a:lnTo>
                  <a:pt x="754" y="279"/>
                </a:lnTo>
                <a:lnTo>
                  <a:pt x="762" y="279"/>
                </a:lnTo>
                <a:lnTo>
                  <a:pt x="766" y="283"/>
                </a:lnTo>
                <a:lnTo>
                  <a:pt x="766" y="279"/>
                </a:lnTo>
                <a:lnTo>
                  <a:pt x="770" y="283"/>
                </a:lnTo>
                <a:lnTo>
                  <a:pt x="766" y="283"/>
                </a:lnTo>
                <a:lnTo>
                  <a:pt x="766" y="287"/>
                </a:lnTo>
                <a:lnTo>
                  <a:pt x="762" y="287"/>
                </a:lnTo>
                <a:lnTo>
                  <a:pt x="762" y="291"/>
                </a:lnTo>
                <a:lnTo>
                  <a:pt x="758" y="291"/>
                </a:lnTo>
                <a:lnTo>
                  <a:pt x="758" y="295"/>
                </a:lnTo>
                <a:lnTo>
                  <a:pt x="754" y="295"/>
                </a:lnTo>
                <a:lnTo>
                  <a:pt x="754" y="299"/>
                </a:lnTo>
                <a:close/>
                <a:moveTo>
                  <a:pt x="770" y="279"/>
                </a:moveTo>
                <a:lnTo>
                  <a:pt x="766" y="279"/>
                </a:lnTo>
                <a:lnTo>
                  <a:pt x="770" y="279"/>
                </a:lnTo>
                <a:lnTo>
                  <a:pt x="770" y="275"/>
                </a:lnTo>
                <a:lnTo>
                  <a:pt x="774" y="275"/>
                </a:lnTo>
                <a:lnTo>
                  <a:pt x="774" y="279"/>
                </a:lnTo>
                <a:lnTo>
                  <a:pt x="770" y="279"/>
                </a:lnTo>
                <a:close/>
                <a:moveTo>
                  <a:pt x="662" y="295"/>
                </a:moveTo>
                <a:lnTo>
                  <a:pt x="662" y="299"/>
                </a:lnTo>
                <a:lnTo>
                  <a:pt x="658" y="299"/>
                </a:lnTo>
                <a:lnTo>
                  <a:pt x="654" y="299"/>
                </a:lnTo>
                <a:lnTo>
                  <a:pt x="650" y="303"/>
                </a:lnTo>
                <a:lnTo>
                  <a:pt x="646" y="303"/>
                </a:lnTo>
                <a:lnTo>
                  <a:pt x="646" y="307"/>
                </a:lnTo>
                <a:lnTo>
                  <a:pt x="642" y="307"/>
                </a:lnTo>
                <a:lnTo>
                  <a:pt x="642" y="311"/>
                </a:lnTo>
                <a:lnTo>
                  <a:pt x="646" y="311"/>
                </a:lnTo>
                <a:lnTo>
                  <a:pt x="646" y="307"/>
                </a:lnTo>
                <a:lnTo>
                  <a:pt x="650" y="307"/>
                </a:lnTo>
                <a:lnTo>
                  <a:pt x="654" y="307"/>
                </a:lnTo>
                <a:lnTo>
                  <a:pt x="658" y="307"/>
                </a:lnTo>
                <a:lnTo>
                  <a:pt x="662" y="307"/>
                </a:lnTo>
                <a:lnTo>
                  <a:pt x="662" y="311"/>
                </a:lnTo>
                <a:lnTo>
                  <a:pt x="666" y="315"/>
                </a:lnTo>
                <a:lnTo>
                  <a:pt x="662" y="315"/>
                </a:lnTo>
                <a:lnTo>
                  <a:pt x="662" y="319"/>
                </a:lnTo>
                <a:lnTo>
                  <a:pt x="666" y="319"/>
                </a:lnTo>
                <a:lnTo>
                  <a:pt x="666" y="315"/>
                </a:lnTo>
                <a:lnTo>
                  <a:pt x="670" y="315"/>
                </a:lnTo>
                <a:lnTo>
                  <a:pt x="674" y="315"/>
                </a:lnTo>
                <a:lnTo>
                  <a:pt x="674" y="319"/>
                </a:lnTo>
                <a:lnTo>
                  <a:pt x="674" y="323"/>
                </a:lnTo>
                <a:lnTo>
                  <a:pt x="678" y="323"/>
                </a:lnTo>
                <a:lnTo>
                  <a:pt x="674" y="327"/>
                </a:lnTo>
                <a:lnTo>
                  <a:pt x="670" y="327"/>
                </a:lnTo>
                <a:lnTo>
                  <a:pt x="666" y="327"/>
                </a:lnTo>
                <a:lnTo>
                  <a:pt x="670" y="327"/>
                </a:lnTo>
                <a:lnTo>
                  <a:pt x="674" y="327"/>
                </a:lnTo>
                <a:lnTo>
                  <a:pt x="674" y="331"/>
                </a:lnTo>
                <a:lnTo>
                  <a:pt x="674" y="335"/>
                </a:lnTo>
                <a:lnTo>
                  <a:pt x="670" y="335"/>
                </a:lnTo>
                <a:lnTo>
                  <a:pt x="666" y="335"/>
                </a:lnTo>
                <a:lnTo>
                  <a:pt x="670" y="335"/>
                </a:lnTo>
                <a:lnTo>
                  <a:pt x="674" y="335"/>
                </a:lnTo>
                <a:lnTo>
                  <a:pt x="670" y="335"/>
                </a:lnTo>
                <a:lnTo>
                  <a:pt x="670" y="339"/>
                </a:lnTo>
                <a:lnTo>
                  <a:pt x="674" y="339"/>
                </a:lnTo>
                <a:lnTo>
                  <a:pt x="670" y="339"/>
                </a:lnTo>
                <a:lnTo>
                  <a:pt x="670" y="343"/>
                </a:lnTo>
                <a:lnTo>
                  <a:pt x="670" y="339"/>
                </a:lnTo>
                <a:lnTo>
                  <a:pt x="666" y="343"/>
                </a:lnTo>
                <a:lnTo>
                  <a:pt x="662" y="343"/>
                </a:lnTo>
                <a:lnTo>
                  <a:pt x="658" y="347"/>
                </a:lnTo>
                <a:lnTo>
                  <a:pt x="654" y="347"/>
                </a:lnTo>
                <a:lnTo>
                  <a:pt x="650" y="343"/>
                </a:lnTo>
                <a:lnTo>
                  <a:pt x="650" y="347"/>
                </a:lnTo>
                <a:lnTo>
                  <a:pt x="646" y="347"/>
                </a:lnTo>
                <a:lnTo>
                  <a:pt x="646" y="343"/>
                </a:lnTo>
                <a:lnTo>
                  <a:pt x="646" y="339"/>
                </a:lnTo>
                <a:lnTo>
                  <a:pt x="642" y="343"/>
                </a:lnTo>
                <a:lnTo>
                  <a:pt x="646" y="347"/>
                </a:lnTo>
                <a:lnTo>
                  <a:pt x="650" y="347"/>
                </a:lnTo>
                <a:lnTo>
                  <a:pt x="650" y="351"/>
                </a:lnTo>
                <a:lnTo>
                  <a:pt x="646" y="351"/>
                </a:lnTo>
                <a:lnTo>
                  <a:pt x="642" y="355"/>
                </a:lnTo>
                <a:lnTo>
                  <a:pt x="638" y="355"/>
                </a:lnTo>
                <a:lnTo>
                  <a:pt x="634" y="351"/>
                </a:lnTo>
                <a:lnTo>
                  <a:pt x="634" y="355"/>
                </a:lnTo>
                <a:lnTo>
                  <a:pt x="630" y="355"/>
                </a:lnTo>
                <a:lnTo>
                  <a:pt x="630" y="351"/>
                </a:lnTo>
                <a:lnTo>
                  <a:pt x="630" y="347"/>
                </a:lnTo>
                <a:lnTo>
                  <a:pt x="626" y="347"/>
                </a:lnTo>
                <a:lnTo>
                  <a:pt x="626" y="343"/>
                </a:lnTo>
                <a:lnTo>
                  <a:pt x="622" y="339"/>
                </a:lnTo>
                <a:lnTo>
                  <a:pt x="618" y="339"/>
                </a:lnTo>
                <a:lnTo>
                  <a:pt x="614" y="335"/>
                </a:lnTo>
                <a:lnTo>
                  <a:pt x="610" y="331"/>
                </a:lnTo>
                <a:lnTo>
                  <a:pt x="606" y="331"/>
                </a:lnTo>
                <a:lnTo>
                  <a:pt x="606" y="327"/>
                </a:lnTo>
                <a:lnTo>
                  <a:pt x="602" y="327"/>
                </a:lnTo>
                <a:lnTo>
                  <a:pt x="598" y="327"/>
                </a:lnTo>
                <a:lnTo>
                  <a:pt x="594" y="327"/>
                </a:lnTo>
                <a:lnTo>
                  <a:pt x="590" y="327"/>
                </a:lnTo>
                <a:lnTo>
                  <a:pt x="590" y="323"/>
                </a:lnTo>
                <a:lnTo>
                  <a:pt x="590" y="319"/>
                </a:lnTo>
                <a:lnTo>
                  <a:pt x="586" y="319"/>
                </a:lnTo>
                <a:lnTo>
                  <a:pt x="582" y="319"/>
                </a:lnTo>
                <a:lnTo>
                  <a:pt x="582" y="315"/>
                </a:lnTo>
                <a:lnTo>
                  <a:pt x="578" y="315"/>
                </a:lnTo>
                <a:lnTo>
                  <a:pt x="578" y="311"/>
                </a:lnTo>
                <a:lnTo>
                  <a:pt x="582" y="311"/>
                </a:lnTo>
                <a:lnTo>
                  <a:pt x="582" y="307"/>
                </a:lnTo>
                <a:lnTo>
                  <a:pt x="586" y="307"/>
                </a:lnTo>
                <a:lnTo>
                  <a:pt x="586" y="303"/>
                </a:lnTo>
                <a:lnTo>
                  <a:pt x="590" y="303"/>
                </a:lnTo>
                <a:lnTo>
                  <a:pt x="590" y="307"/>
                </a:lnTo>
                <a:lnTo>
                  <a:pt x="594" y="307"/>
                </a:lnTo>
                <a:lnTo>
                  <a:pt x="594" y="311"/>
                </a:lnTo>
                <a:lnTo>
                  <a:pt x="598" y="311"/>
                </a:lnTo>
                <a:lnTo>
                  <a:pt x="598" y="315"/>
                </a:lnTo>
                <a:lnTo>
                  <a:pt x="602" y="315"/>
                </a:lnTo>
                <a:lnTo>
                  <a:pt x="606" y="315"/>
                </a:lnTo>
                <a:lnTo>
                  <a:pt x="610" y="315"/>
                </a:lnTo>
                <a:lnTo>
                  <a:pt x="614" y="315"/>
                </a:lnTo>
                <a:lnTo>
                  <a:pt x="614" y="311"/>
                </a:lnTo>
                <a:lnTo>
                  <a:pt x="614" y="307"/>
                </a:lnTo>
                <a:lnTo>
                  <a:pt x="614" y="311"/>
                </a:lnTo>
                <a:lnTo>
                  <a:pt x="618" y="311"/>
                </a:lnTo>
                <a:lnTo>
                  <a:pt x="618" y="307"/>
                </a:lnTo>
                <a:lnTo>
                  <a:pt x="618" y="303"/>
                </a:lnTo>
                <a:lnTo>
                  <a:pt x="614" y="303"/>
                </a:lnTo>
                <a:lnTo>
                  <a:pt x="610" y="303"/>
                </a:lnTo>
                <a:lnTo>
                  <a:pt x="614" y="299"/>
                </a:lnTo>
                <a:lnTo>
                  <a:pt x="618" y="303"/>
                </a:lnTo>
                <a:lnTo>
                  <a:pt x="622" y="303"/>
                </a:lnTo>
                <a:lnTo>
                  <a:pt x="618" y="299"/>
                </a:lnTo>
                <a:lnTo>
                  <a:pt x="614" y="299"/>
                </a:lnTo>
                <a:lnTo>
                  <a:pt x="614" y="295"/>
                </a:lnTo>
                <a:lnTo>
                  <a:pt x="614" y="299"/>
                </a:lnTo>
                <a:lnTo>
                  <a:pt x="610" y="299"/>
                </a:lnTo>
                <a:lnTo>
                  <a:pt x="606" y="299"/>
                </a:lnTo>
                <a:lnTo>
                  <a:pt x="602" y="295"/>
                </a:lnTo>
                <a:lnTo>
                  <a:pt x="598" y="295"/>
                </a:lnTo>
                <a:lnTo>
                  <a:pt x="594" y="295"/>
                </a:lnTo>
                <a:lnTo>
                  <a:pt x="598" y="291"/>
                </a:lnTo>
                <a:lnTo>
                  <a:pt x="602" y="291"/>
                </a:lnTo>
                <a:lnTo>
                  <a:pt x="606" y="291"/>
                </a:lnTo>
                <a:lnTo>
                  <a:pt x="610" y="291"/>
                </a:lnTo>
                <a:lnTo>
                  <a:pt x="610" y="295"/>
                </a:lnTo>
                <a:lnTo>
                  <a:pt x="614" y="295"/>
                </a:lnTo>
                <a:lnTo>
                  <a:pt x="610" y="295"/>
                </a:lnTo>
                <a:lnTo>
                  <a:pt x="610" y="291"/>
                </a:lnTo>
                <a:lnTo>
                  <a:pt x="606" y="291"/>
                </a:lnTo>
                <a:lnTo>
                  <a:pt x="606" y="287"/>
                </a:lnTo>
                <a:lnTo>
                  <a:pt x="602" y="287"/>
                </a:lnTo>
                <a:lnTo>
                  <a:pt x="606" y="283"/>
                </a:lnTo>
                <a:lnTo>
                  <a:pt x="610" y="283"/>
                </a:lnTo>
                <a:lnTo>
                  <a:pt x="614" y="283"/>
                </a:lnTo>
                <a:lnTo>
                  <a:pt x="618" y="287"/>
                </a:lnTo>
                <a:lnTo>
                  <a:pt x="622" y="283"/>
                </a:lnTo>
                <a:lnTo>
                  <a:pt x="618" y="283"/>
                </a:lnTo>
                <a:lnTo>
                  <a:pt x="614" y="283"/>
                </a:lnTo>
                <a:lnTo>
                  <a:pt x="618" y="283"/>
                </a:lnTo>
                <a:lnTo>
                  <a:pt x="618" y="279"/>
                </a:lnTo>
                <a:lnTo>
                  <a:pt x="622" y="279"/>
                </a:lnTo>
                <a:lnTo>
                  <a:pt x="622" y="283"/>
                </a:lnTo>
                <a:lnTo>
                  <a:pt x="626" y="283"/>
                </a:lnTo>
                <a:lnTo>
                  <a:pt x="630" y="287"/>
                </a:lnTo>
                <a:lnTo>
                  <a:pt x="634" y="287"/>
                </a:lnTo>
                <a:lnTo>
                  <a:pt x="638" y="287"/>
                </a:lnTo>
                <a:lnTo>
                  <a:pt x="642" y="287"/>
                </a:lnTo>
                <a:lnTo>
                  <a:pt x="642" y="283"/>
                </a:lnTo>
                <a:lnTo>
                  <a:pt x="646" y="283"/>
                </a:lnTo>
                <a:lnTo>
                  <a:pt x="650" y="283"/>
                </a:lnTo>
                <a:lnTo>
                  <a:pt x="654" y="283"/>
                </a:lnTo>
                <a:lnTo>
                  <a:pt x="658" y="283"/>
                </a:lnTo>
                <a:lnTo>
                  <a:pt x="662" y="283"/>
                </a:lnTo>
                <a:lnTo>
                  <a:pt x="666" y="287"/>
                </a:lnTo>
                <a:lnTo>
                  <a:pt x="666" y="291"/>
                </a:lnTo>
                <a:lnTo>
                  <a:pt x="662" y="291"/>
                </a:lnTo>
                <a:lnTo>
                  <a:pt x="658" y="291"/>
                </a:lnTo>
                <a:lnTo>
                  <a:pt x="654" y="295"/>
                </a:lnTo>
                <a:lnTo>
                  <a:pt x="658" y="295"/>
                </a:lnTo>
                <a:lnTo>
                  <a:pt x="662" y="295"/>
                </a:lnTo>
                <a:close/>
                <a:moveTo>
                  <a:pt x="1073" y="579"/>
                </a:moveTo>
                <a:lnTo>
                  <a:pt x="1069" y="579"/>
                </a:lnTo>
                <a:lnTo>
                  <a:pt x="1065" y="579"/>
                </a:lnTo>
                <a:lnTo>
                  <a:pt x="1061" y="575"/>
                </a:lnTo>
                <a:lnTo>
                  <a:pt x="1057" y="575"/>
                </a:lnTo>
                <a:lnTo>
                  <a:pt x="1061" y="575"/>
                </a:lnTo>
                <a:lnTo>
                  <a:pt x="1061" y="571"/>
                </a:lnTo>
                <a:lnTo>
                  <a:pt x="1057" y="571"/>
                </a:lnTo>
                <a:lnTo>
                  <a:pt x="1057" y="575"/>
                </a:lnTo>
                <a:lnTo>
                  <a:pt x="1053" y="571"/>
                </a:lnTo>
                <a:lnTo>
                  <a:pt x="1049" y="571"/>
                </a:lnTo>
                <a:lnTo>
                  <a:pt x="1049" y="567"/>
                </a:lnTo>
                <a:lnTo>
                  <a:pt x="1049" y="563"/>
                </a:lnTo>
                <a:lnTo>
                  <a:pt x="1045" y="563"/>
                </a:lnTo>
                <a:lnTo>
                  <a:pt x="1041" y="563"/>
                </a:lnTo>
                <a:lnTo>
                  <a:pt x="1045" y="563"/>
                </a:lnTo>
                <a:lnTo>
                  <a:pt x="1049" y="563"/>
                </a:lnTo>
                <a:lnTo>
                  <a:pt x="1053" y="563"/>
                </a:lnTo>
                <a:lnTo>
                  <a:pt x="1053" y="559"/>
                </a:lnTo>
                <a:lnTo>
                  <a:pt x="1057" y="559"/>
                </a:lnTo>
                <a:lnTo>
                  <a:pt x="1053" y="559"/>
                </a:lnTo>
                <a:lnTo>
                  <a:pt x="1049" y="559"/>
                </a:lnTo>
                <a:lnTo>
                  <a:pt x="1049" y="555"/>
                </a:lnTo>
                <a:lnTo>
                  <a:pt x="1045" y="555"/>
                </a:lnTo>
                <a:lnTo>
                  <a:pt x="1045" y="559"/>
                </a:lnTo>
                <a:lnTo>
                  <a:pt x="1041" y="555"/>
                </a:lnTo>
                <a:lnTo>
                  <a:pt x="1041" y="559"/>
                </a:lnTo>
                <a:lnTo>
                  <a:pt x="1037" y="555"/>
                </a:lnTo>
                <a:lnTo>
                  <a:pt x="1041" y="555"/>
                </a:lnTo>
                <a:lnTo>
                  <a:pt x="1041" y="551"/>
                </a:lnTo>
                <a:lnTo>
                  <a:pt x="1037" y="551"/>
                </a:lnTo>
                <a:lnTo>
                  <a:pt x="1037" y="555"/>
                </a:lnTo>
                <a:lnTo>
                  <a:pt x="1037" y="551"/>
                </a:lnTo>
                <a:lnTo>
                  <a:pt x="1033" y="551"/>
                </a:lnTo>
                <a:lnTo>
                  <a:pt x="1037" y="547"/>
                </a:lnTo>
                <a:lnTo>
                  <a:pt x="1033" y="547"/>
                </a:lnTo>
                <a:lnTo>
                  <a:pt x="1033" y="551"/>
                </a:lnTo>
                <a:lnTo>
                  <a:pt x="1033" y="547"/>
                </a:lnTo>
                <a:lnTo>
                  <a:pt x="1029" y="547"/>
                </a:lnTo>
                <a:lnTo>
                  <a:pt x="1029" y="543"/>
                </a:lnTo>
                <a:lnTo>
                  <a:pt x="1025" y="543"/>
                </a:lnTo>
                <a:lnTo>
                  <a:pt x="1021" y="539"/>
                </a:lnTo>
                <a:lnTo>
                  <a:pt x="1025" y="535"/>
                </a:lnTo>
                <a:lnTo>
                  <a:pt x="1025" y="531"/>
                </a:lnTo>
                <a:lnTo>
                  <a:pt x="1025" y="535"/>
                </a:lnTo>
                <a:lnTo>
                  <a:pt x="1021" y="535"/>
                </a:lnTo>
                <a:lnTo>
                  <a:pt x="1021" y="531"/>
                </a:lnTo>
                <a:lnTo>
                  <a:pt x="1017" y="531"/>
                </a:lnTo>
                <a:lnTo>
                  <a:pt x="1017" y="535"/>
                </a:lnTo>
                <a:lnTo>
                  <a:pt x="1013" y="535"/>
                </a:lnTo>
                <a:lnTo>
                  <a:pt x="1017" y="535"/>
                </a:lnTo>
                <a:lnTo>
                  <a:pt x="1013" y="539"/>
                </a:lnTo>
                <a:lnTo>
                  <a:pt x="1013" y="535"/>
                </a:lnTo>
                <a:lnTo>
                  <a:pt x="1013" y="531"/>
                </a:lnTo>
                <a:lnTo>
                  <a:pt x="1009" y="531"/>
                </a:lnTo>
                <a:lnTo>
                  <a:pt x="1009" y="535"/>
                </a:lnTo>
                <a:lnTo>
                  <a:pt x="1005" y="535"/>
                </a:lnTo>
                <a:lnTo>
                  <a:pt x="1005" y="531"/>
                </a:lnTo>
                <a:lnTo>
                  <a:pt x="1005" y="527"/>
                </a:lnTo>
                <a:lnTo>
                  <a:pt x="1001" y="527"/>
                </a:lnTo>
                <a:lnTo>
                  <a:pt x="1001" y="531"/>
                </a:lnTo>
                <a:lnTo>
                  <a:pt x="1001" y="527"/>
                </a:lnTo>
                <a:lnTo>
                  <a:pt x="997" y="527"/>
                </a:lnTo>
                <a:lnTo>
                  <a:pt x="1001" y="531"/>
                </a:lnTo>
                <a:lnTo>
                  <a:pt x="1005" y="531"/>
                </a:lnTo>
                <a:lnTo>
                  <a:pt x="1005" y="535"/>
                </a:lnTo>
                <a:lnTo>
                  <a:pt x="1005" y="539"/>
                </a:lnTo>
                <a:lnTo>
                  <a:pt x="1001" y="539"/>
                </a:lnTo>
                <a:lnTo>
                  <a:pt x="997" y="539"/>
                </a:lnTo>
                <a:lnTo>
                  <a:pt x="997" y="535"/>
                </a:lnTo>
                <a:lnTo>
                  <a:pt x="997" y="539"/>
                </a:lnTo>
                <a:lnTo>
                  <a:pt x="993" y="539"/>
                </a:lnTo>
                <a:lnTo>
                  <a:pt x="993" y="535"/>
                </a:lnTo>
                <a:lnTo>
                  <a:pt x="989" y="535"/>
                </a:lnTo>
                <a:lnTo>
                  <a:pt x="985" y="535"/>
                </a:lnTo>
                <a:lnTo>
                  <a:pt x="989" y="535"/>
                </a:lnTo>
                <a:lnTo>
                  <a:pt x="989" y="539"/>
                </a:lnTo>
                <a:lnTo>
                  <a:pt x="985" y="539"/>
                </a:lnTo>
                <a:lnTo>
                  <a:pt x="985" y="535"/>
                </a:lnTo>
                <a:lnTo>
                  <a:pt x="989" y="539"/>
                </a:lnTo>
                <a:lnTo>
                  <a:pt x="985" y="539"/>
                </a:lnTo>
                <a:lnTo>
                  <a:pt x="981" y="539"/>
                </a:lnTo>
                <a:lnTo>
                  <a:pt x="981" y="543"/>
                </a:lnTo>
                <a:lnTo>
                  <a:pt x="977" y="543"/>
                </a:lnTo>
                <a:lnTo>
                  <a:pt x="973" y="543"/>
                </a:lnTo>
                <a:lnTo>
                  <a:pt x="969" y="543"/>
                </a:lnTo>
                <a:lnTo>
                  <a:pt x="965" y="543"/>
                </a:lnTo>
                <a:lnTo>
                  <a:pt x="961" y="543"/>
                </a:lnTo>
                <a:lnTo>
                  <a:pt x="961" y="539"/>
                </a:lnTo>
                <a:lnTo>
                  <a:pt x="957" y="539"/>
                </a:lnTo>
                <a:lnTo>
                  <a:pt x="953" y="539"/>
                </a:lnTo>
                <a:lnTo>
                  <a:pt x="949" y="535"/>
                </a:lnTo>
                <a:lnTo>
                  <a:pt x="949" y="531"/>
                </a:lnTo>
                <a:lnTo>
                  <a:pt x="953" y="527"/>
                </a:lnTo>
                <a:lnTo>
                  <a:pt x="949" y="523"/>
                </a:lnTo>
                <a:lnTo>
                  <a:pt x="953" y="523"/>
                </a:lnTo>
                <a:lnTo>
                  <a:pt x="957" y="519"/>
                </a:lnTo>
                <a:lnTo>
                  <a:pt x="961" y="519"/>
                </a:lnTo>
                <a:lnTo>
                  <a:pt x="965" y="519"/>
                </a:lnTo>
                <a:lnTo>
                  <a:pt x="961" y="515"/>
                </a:lnTo>
                <a:lnTo>
                  <a:pt x="965" y="515"/>
                </a:lnTo>
                <a:lnTo>
                  <a:pt x="961" y="511"/>
                </a:lnTo>
                <a:lnTo>
                  <a:pt x="965" y="511"/>
                </a:lnTo>
                <a:lnTo>
                  <a:pt x="969" y="511"/>
                </a:lnTo>
                <a:lnTo>
                  <a:pt x="973" y="515"/>
                </a:lnTo>
                <a:lnTo>
                  <a:pt x="977" y="515"/>
                </a:lnTo>
                <a:lnTo>
                  <a:pt x="981" y="515"/>
                </a:lnTo>
                <a:lnTo>
                  <a:pt x="985" y="515"/>
                </a:lnTo>
                <a:lnTo>
                  <a:pt x="985" y="519"/>
                </a:lnTo>
                <a:lnTo>
                  <a:pt x="989" y="519"/>
                </a:lnTo>
                <a:lnTo>
                  <a:pt x="993" y="523"/>
                </a:lnTo>
                <a:lnTo>
                  <a:pt x="989" y="523"/>
                </a:lnTo>
                <a:lnTo>
                  <a:pt x="989" y="527"/>
                </a:lnTo>
                <a:lnTo>
                  <a:pt x="993" y="527"/>
                </a:lnTo>
                <a:lnTo>
                  <a:pt x="993" y="531"/>
                </a:lnTo>
                <a:lnTo>
                  <a:pt x="993" y="527"/>
                </a:lnTo>
                <a:lnTo>
                  <a:pt x="989" y="527"/>
                </a:lnTo>
                <a:lnTo>
                  <a:pt x="993" y="527"/>
                </a:lnTo>
                <a:lnTo>
                  <a:pt x="993" y="523"/>
                </a:lnTo>
                <a:lnTo>
                  <a:pt x="997" y="523"/>
                </a:lnTo>
                <a:lnTo>
                  <a:pt x="997" y="519"/>
                </a:lnTo>
                <a:lnTo>
                  <a:pt x="993" y="519"/>
                </a:lnTo>
                <a:lnTo>
                  <a:pt x="993" y="523"/>
                </a:lnTo>
                <a:lnTo>
                  <a:pt x="993" y="519"/>
                </a:lnTo>
                <a:lnTo>
                  <a:pt x="989" y="519"/>
                </a:lnTo>
                <a:lnTo>
                  <a:pt x="985" y="519"/>
                </a:lnTo>
                <a:lnTo>
                  <a:pt x="985" y="515"/>
                </a:lnTo>
                <a:lnTo>
                  <a:pt x="989" y="515"/>
                </a:lnTo>
                <a:lnTo>
                  <a:pt x="993" y="515"/>
                </a:lnTo>
                <a:lnTo>
                  <a:pt x="997" y="515"/>
                </a:lnTo>
                <a:lnTo>
                  <a:pt x="1001" y="515"/>
                </a:lnTo>
                <a:lnTo>
                  <a:pt x="1005" y="515"/>
                </a:lnTo>
                <a:lnTo>
                  <a:pt x="1009" y="511"/>
                </a:lnTo>
                <a:lnTo>
                  <a:pt x="1013" y="511"/>
                </a:lnTo>
                <a:lnTo>
                  <a:pt x="1017" y="511"/>
                </a:lnTo>
                <a:lnTo>
                  <a:pt x="1021" y="511"/>
                </a:lnTo>
                <a:lnTo>
                  <a:pt x="1021" y="507"/>
                </a:lnTo>
                <a:lnTo>
                  <a:pt x="1017" y="507"/>
                </a:lnTo>
                <a:lnTo>
                  <a:pt x="1017" y="503"/>
                </a:lnTo>
                <a:lnTo>
                  <a:pt x="1013" y="503"/>
                </a:lnTo>
                <a:lnTo>
                  <a:pt x="1013" y="499"/>
                </a:lnTo>
                <a:lnTo>
                  <a:pt x="1009" y="499"/>
                </a:lnTo>
                <a:lnTo>
                  <a:pt x="1009" y="495"/>
                </a:lnTo>
                <a:lnTo>
                  <a:pt x="1005" y="495"/>
                </a:lnTo>
                <a:lnTo>
                  <a:pt x="1009" y="491"/>
                </a:lnTo>
                <a:lnTo>
                  <a:pt x="1013" y="491"/>
                </a:lnTo>
                <a:lnTo>
                  <a:pt x="1017" y="487"/>
                </a:lnTo>
                <a:lnTo>
                  <a:pt x="1021" y="483"/>
                </a:lnTo>
                <a:lnTo>
                  <a:pt x="1025" y="479"/>
                </a:lnTo>
                <a:lnTo>
                  <a:pt x="1029" y="479"/>
                </a:lnTo>
                <a:lnTo>
                  <a:pt x="1029" y="475"/>
                </a:lnTo>
                <a:lnTo>
                  <a:pt x="1033" y="471"/>
                </a:lnTo>
                <a:lnTo>
                  <a:pt x="1037" y="471"/>
                </a:lnTo>
                <a:lnTo>
                  <a:pt x="1037" y="467"/>
                </a:lnTo>
                <a:lnTo>
                  <a:pt x="1041" y="467"/>
                </a:lnTo>
                <a:lnTo>
                  <a:pt x="1041" y="463"/>
                </a:lnTo>
                <a:lnTo>
                  <a:pt x="1037" y="463"/>
                </a:lnTo>
                <a:lnTo>
                  <a:pt x="1037" y="459"/>
                </a:lnTo>
                <a:lnTo>
                  <a:pt x="1037" y="455"/>
                </a:lnTo>
                <a:lnTo>
                  <a:pt x="1033" y="455"/>
                </a:lnTo>
                <a:lnTo>
                  <a:pt x="1033" y="451"/>
                </a:lnTo>
                <a:lnTo>
                  <a:pt x="1037" y="451"/>
                </a:lnTo>
                <a:lnTo>
                  <a:pt x="1033" y="451"/>
                </a:lnTo>
                <a:lnTo>
                  <a:pt x="1033" y="447"/>
                </a:lnTo>
                <a:lnTo>
                  <a:pt x="1029" y="447"/>
                </a:lnTo>
                <a:lnTo>
                  <a:pt x="1029" y="443"/>
                </a:lnTo>
                <a:lnTo>
                  <a:pt x="1029" y="439"/>
                </a:lnTo>
                <a:lnTo>
                  <a:pt x="1025" y="439"/>
                </a:lnTo>
                <a:lnTo>
                  <a:pt x="1021" y="439"/>
                </a:lnTo>
                <a:lnTo>
                  <a:pt x="1021" y="435"/>
                </a:lnTo>
                <a:lnTo>
                  <a:pt x="1025" y="435"/>
                </a:lnTo>
                <a:lnTo>
                  <a:pt x="1021" y="435"/>
                </a:lnTo>
                <a:lnTo>
                  <a:pt x="1021" y="439"/>
                </a:lnTo>
                <a:lnTo>
                  <a:pt x="1017" y="435"/>
                </a:lnTo>
                <a:lnTo>
                  <a:pt x="1017" y="431"/>
                </a:lnTo>
                <a:lnTo>
                  <a:pt x="1017" y="427"/>
                </a:lnTo>
                <a:lnTo>
                  <a:pt x="1013" y="427"/>
                </a:lnTo>
                <a:lnTo>
                  <a:pt x="1017" y="431"/>
                </a:lnTo>
                <a:lnTo>
                  <a:pt x="1013" y="431"/>
                </a:lnTo>
                <a:lnTo>
                  <a:pt x="1009" y="431"/>
                </a:lnTo>
                <a:lnTo>
                  <a:pt x="1005" y="427"/>
                </a:lnTo>
                <a:lnTo>
                  <a:pt x="1001" y="427"/>
                </a:lnTo>
                <a:lnTo>
                  <a:pt x="1001" y="423"/>
                </a:lnTo>
                <a:lnTo>
                  <a:pt x="1005" y="423"/>
                </a:lnTo>
                <a:lnTo>
                  <a:pt x="1001" y="423"/>
                </a:lnTo>
                <a:lnTo>
                  <a:pt x="1005" y="423"/>
                </a:lnTo>
                <a:lnTo>
                  <a:pt x="1001" y="423"/>
                </a:lnTo>
                <a:lnTo>
                  <a:pt x="1001" y="419"/>
                </a:lnTo>
                <a:lnTo>
                  <a:pt x="997" y="419"/>
                </a:lnTo>
                <a:lnTo>
                  <a:pt x="1001" y="419"/>
                </a:lnTo>
                <a:lnTo>
                  <a:pt x="1005" y="419"/>
                </a:lnTo>
                <a:lnTo>
                  <a:pt x="1005" y="415"/>
                </a:lnTo>
                <a:lnTo>
                  <a:pt x="1001" y="415"/>
                </a:lnTo>
                <a:lnTo>
                  <a:pt x="997" y="419"/>
                </a:lnTo>
                <a:lnTo>
                  <a:pt x="993" y="419"/>
                </a:lnTo>
                <a:lnTo>
                  <a:pt x="989" y="419"/>
                </a:lnTo>
                <a:lnTo>
                  <a:pt x="989" y="423"/>
                </a:lnTo>
                <a:lnTo>
                  <a:pt x="985" y="423"/>
                </a:lnTo>
                <a:lnTo>
                  <a:pt x="981" y="423"/>
                </a:lnTo>
                <a:lnTo>
                  <a:pt x="981" y="427"/>
                </a:lnTo>
                <a:lnTo>
                  <a:pt x="977" y="427"/>
                </a:lnTo>
                <a:lnTo>
                  <a:pt x="973" y="427"/>
                </a:lnTo>
                <a:lnTo>
                  <a:pt x="973" y="423"/>
                </a:lnTo>
                <a:lnTo>
                  <a:pt x="977" y="423"/>
                </a:lnTo>
                <a:lnTo>
                  <a:pt x="973" y="423"/>
                </a:lnTo>
                <a:lnTo>
                  <a:pt x="973" y="419"/>
                </a:lnTo>
                <a:lnTo>
                  <a:pt x="977" y="415"/>
                </a:lnTo>
                <a:lnTo>
                  <a:pt x="981" y="415"/>
                </a:lnTo>
                <a:lnTo>
                  <a:pt x="981" y="419"/>
                </a:lnTo>
                <a:lnTo>
                  <a:pt x="985" y="419"/>
                </a:lnTo>
                <a:lnTo>
                  <a:pt x="985" y="415"/>
                </a:lnTo>
                <a:lnTo>
                  <a:pt x="989" y="415"/>
                </a:lnTo>
                <a:lnTo>
                  <a:pt x="989" y="411"/>
                </a:lnTo>
                <a:lnTo>
                  <a:pt x="985" y="411"/>
                </a:lnTo>
                <a:lnTo>
                  <a:pt x="985" y="407"/>
                </a:lnTo>
                <a:lnTo>
                  <a:pt x="981" y="407"/>
                </a:lnTo>
                <a:lnTo>
                  <a:pt x="977" y="407"/>
                </a:lnTo>
                <a:lnTo>
                  <a:pt x="973" y="403"/>
                </a:lnTo>
                <a:lnTo>
                  <a:pt x="977" y="399"/>
                </a:lnTo>
                <a:lnTo>
                  <a:pt x="981" y="399"/>
                </a:lnTo>
                <a:lnTo>
                  <a:pt x="977" y="399"/>
                </a:lnTo>
                <a:lnTo>
                  <a:pt x="973" y="399"/>
                </a:lnTo>
                <a:lnTo>
                  <a:pt x="977" y="399"/>
                </a:lnTo>
                <a:lnTo>
                  <a:pt x="973" y="403"/>
                </a:lnTo>
                <a:lnTo>
                  <a:pt x="969" y="403"/>
                </a:lnTo>
                <a:lnTo>
                  <a:pt x="965" y="399"/>
                </a:lnTo>
                <a:lnTo>
                  <a:pt x="969" y="399"/>
                </a:lnTo>
                <a:lnTo>
                  <a:pt x="973" y="399"/>
                </a:lnTo>
                <a:lnTo>
                  <a:pt x="969" y="395"/>
                </a:lnTo>
                <a:lnTo>
                  <a:pt x="965" y="395"/>
                </a:lnTo>
                <a:lnTo>
                  <a:pt x="969" y="391"/>
                </a:lnTo>
                <a:lnTo>
                  <a:pt x="965" y="391"/>
                </a:lnTo>
                <a:lnTo>
                  <a:pt x="965" y="395"/>
                </a:lnTo>
                <a:lnTo>
                  <a:pt x="961" y="395"/>
                </a:lnTo>
                <a:lnTo>
                  <a:pt x="961" y="399"/>
                </a:lnTo>
                <a:lnTo>
                  <a:pt x="957" y="399"/>
                </a:lnTo>
                <a:lnTo>
                  <a:pt x="957" y="395"/>
                </a:lnTo>
                <a:lnTo>
                  <a:pt x="957" y="391"/>
                </a:lnTo>
                <a:lnTo>
                  <a:pt x="957" y="387"/>
                </a:lnTo>
                <a:lnTo>
                  <a:pt x="957" y="383"/>
                </a:lnTo>
                <a:lnTo>
                  <a:pt x="953" y="383"/>
                </a:lnTo>
                <a:lnTo>
                  <a:pt x="949" y="383"/>
                </a:lnTo>
                <a:lnTo>
                  <a:pt x="949" y="387"/>
                </a:lnTo>
                <a:lnTo>
                  <a:pt x="945" y="383"/>
                </a:lnTo>
                <a:lnTo>
                  <a:pt x="945" y="379"/>
                </a:lnTo>
                <a:lnTo>
                  <a:pt x="945" y="383"/>
                </a:lnTo>
                <a:lnTo>
                  <a:pt x="941" y="379"/>
                </a:lnTo>
                <a:lnTo>
                  <a:pt x="937" y="379"/>
                </a:lnTo>
                <a:lnTo>
                  <a:pt x="937" y="375"/>
                </a:lnTo>
                <a:lnTo>
                  <a:pt x="941" y="375"/>
                </a:lnTo>
                <a:lnTo>
                  <a:pt x="937" y="375"/>
                </a:lnTo>
                <a:lnTo>
                  <a:pt x="937" y="371"/>
                </a:lnTo>
                <a:lnTo>
                  <a:pt x="937" y="375"/>
                </a:lnTo>
                <a:lnTo>
                  <a:pt x="937" y="379"/>
                </a:lnTo>
                <a:lnTo>
                  <a:pt x="933" y="379"/>
                </a:lnTo>
                <a:lnTo>
                  <a:pt x="929" y="379"/>
                </a:lnTo>
                <a:lnTo>
                  <a:pt x="933" y="379"/>
                </a:lnTo>
                <a:lnTo>
                  <a:pt x="933" y="383"/>
                </a:lnTo>
                <a:lnTo>
                  <a:pt x="937" y="383"/>
                </a:lnTo>
                <a:lnTo>
                  <a:pt x="941" y="383"/>
                </a:lnTo>
                <a:lnTo>
                  <a:pt x="941" y="387"/>
                </a:lnTo>
                <a:lnTo>
                  <a:pt x="941" y="391"/>
                </a:lnTo>
                <a:lnTo>
                  <a:pt x="941" y="395"/>
                </a:lnTo>
                <a:lnTo>
                  <a:pt x="937" y="395"/>
                </a:lnTo>
                <a:lnTo>
                  <a:pt x="933" y="395"/>
                </a:lnTo>
                <a:lnTo>
                  <a:pt x="929" y="395"/>
                </a:lnTo>
                <a:lnTo>
                  <a:pt x="925" y="395"/>
                </a:lnTo>
                <a:lnTo>
                  <a:pt x="925" y="391"/>
                </a:lnTo>
                <a:lnTo>
                  <a:pt x="921" y="391"/>
                </a:lnTo>
                <a:lnTo>
                  <a:pt x="917" y="391"/>
                </a:lnTo>
                <a:lnTo>
                  <a:pt x="913" y="391"/>
                </a:lnTo>
                <a:lnTo>
                  <a:pt x="909" y="391"/>
                </a:lnTo>
                <a:lnTo>
                  <a:pt x="909" y="387"/>
                </a:lnTo>
                <a:lnTo>
                  <a:pt x="905" y="387"/>
                </a:lnTo>
                <a:lnTo>
                  <a:pt x="901" y="387"/>
                </a:lnTo>
                <a:lnTo>
                  <a:pt x="897" y="387"/>
                </a:lnTo>
                <a:lnTo>
                  <a:pt x="897" y="391"/>
                </a:lnTo>
                <a:lnTo>
                  <a:pt x="901" y="391"/>
                </a:lnTo>
                <a:lnTo>
                  <a:pt x="905" y="391"/>
                </a:lnTo>
                <a:lnTo>
                  <a:pt x="905" y="395"/>
                </a:lnTo>
                <a:lnTo>
                  <a:pt x="909" y="395"/>
                </a:lnTo>
                <a:lnTo>
                  <a:pt x="913" y="399"/>
                </a:lnTo>
                <a:lnTo>
                  <a:pt x="909" y="399"/>
                </a:lnTo>
                <a:lnTo>
                  <a:pt x="905" y="399"/>
                </a:lnTo>
                <a:lnTo>
                  <a:pt x="905" y="395"/>
                </a:lnTo>
                <a:lnTo>
                  <a:pt x="901" y="395"/>
                </a:lnTo>
                <a:lnTo>
                  <a:pt x="901" y="391"/>
                </a:lnTo>
                <a:lnTo>
                  <a:pt x="897" y="391"/>
                </a:lnTo>
                <a:lnTo>
                  <a:pt x="893" y="391"/>
                </a:lnTo>
                <a:lnTo>
                  <a:pt x="893" y="387"/>
                </a:lnTo>
                <a:lnTo>
                  <a:pt x="889" y="387"/>
                </a:lnTo>
                <a:lnTo>
                  <a:pt x="885" y="387"/>
                </a:lnTo>
                <a:lnTo>
                  <a:pt x="881" y="383"/>
                </a:lnTo>
                <a:lnTo>
                  <a:pt x="877" y="383"/>
                </a:lnTo>
                <a:lnTo>
                  <a:pt x="881" y="383"/>
                </a:lnTo>
                <a:lnTo>
                  <a:pt x="881" y="387"/>
                </a:lnTo>
                <a:lnTo>
                  <a:pt x="885" y="387"/>
                </a:lnTo>
                <a:lnTo>
                  <a:pt x="889" y="387"/>
                </a:lnTo>
                <a:lnTo>
                  <a:pt x="893" y="391"/>
                </a:lnTo>
                <a:lnTo>
                  <a:pt x="897" y="391"/>
                </a:lnTo>
                <a:lnTo>
                  <a:pt x="897" y="395"/>
                </a:lnTo>
                <a:lnTo>
                  <a:pt x="893" y="395"/>
                </a:lnTo>
                <a:lnTo>
                  <a:pt x="889" y="395"/>
                </a:lnTo>
                <a:lnTo>
                  <a:pt x="885" y="395"/>
                </a:lnTo>
                <a:lnTo>
                  <a:pt x="881" y="395"/>
                </a:lnTo>
                <a:lnTo>
                  <a:pt x="877" y="391"/>
                </a:lnTo>
                <a:lnTo>
                  <a:pt x="873" y="391"/>
                </a:lnTo>
                <a:lnTo>
                  <a:pt x="869" y="391"/>
                </a:lnTo>
                <a:lnTo>
                  <a:pt x="865" y="391"/>
                </a:lnTo>
                <a:lnTo>
                  <a:pt x="861" y="391"/>
                </a:lnTo>
                <a:lnTo>
                  <a:pt x="857" y="391"/>
                </a:lnTo>
                <a:lnTo>
                  <a:pt x="853" y="391"/>
                </a:lnTo>
                <a:lnTo>
                  <a:pt x="849" y="391"/>
                </a:lnTo>
                <a:lnTo>
                  <a:pt x="845" y="387"/>
                </a:lnTo>
                <a:lnTo>
                  <a:pt x="841" y="387"/>
                </a:lnTo>
                <a:lnTo>
                  <a:pt x="837" y="387"/>
                </a:lnTo>
                <a:lnTo>
                  <a:pt x="833" y="387"/>
                </a:lnTo>
                <a:lnTo>
                  <a:pt x="833" y="391"/>
                </a:lnTo>
                <a:lnTo>
                  <a:pt x="837" y="387"/>
                </a:lnTo>
                <a:lnTo>
                  <a:pt x="841" y="391"/>
                </a:lnTo>
                <a:lnTo>
                  <a:pt x="845" y="391"/>
                </a:lnTo>
                <a:lnTo>
                  <a:pt x="841" y="391"/>
                </a:lnTo>
                <a:lnTo>
                  <a:pt x="837" y="391"/>
                </a:lnTo>
                <a:lnTo>
                  <a:pt x="833" y="391"/>
                </a:lnTo>
                <a:lnTo>
                  <a:pt x="829" y="391"/>
                </a:lnTo>
                <a:lnTo>
                  <a:pt x="829" y="387"/>
                </a:lnTo>
                <a:lnTo>
                  <a:pt x="825" y="387"/>
                </a:lnTo>
                <a:lnTo>
                  <a:pt x="825" y="383"/>
                </a:lnTo>
                <a:lnTo>
                  <a:pt x="821" y="379"/>
                </a:lnTo>
                <a:lnTo>
                  <a:pt x="825" y="379"/>
                </a:lnTo>
                <a:lnTo>
                  <a:pt x="829" y="379"/>
                </a:lnTo>
                <a:lnTo>
                  <a:pt x="825" y="379"/>
                </a:lnTo>
                <a:lnTo>
                  <a:pt x="825" y="375"/>
                </a:lnTo>
                <a:lnTo>
                  <a:pt x="825" y="379"/>
                </a:lnTo>
                <a:lnTo>
                  <a:pt x="821" y="379"/>
                </a:lnTo>
                <a:lnTo>
                  <a:pt x="821" y="383"/>
                </a:lnTo>
                <a:lnTo>
                  <a:pt x="817" y="383"/>
                </a:lnTo>
                <a:lnTo>
                  <a:pt x="817" y="379"/>
                </a:lnTo>
                <a:lnTo>
                  <a:pt x="813" y="379"/>
                </a:lnTo>
                <a:lnTo>
                  <a:pt x="817" y="379"/>
                </a:lnTo>
                <a:lnTo>
                  <a:pt x="817" y="383"/>
                </a:lnTo>
                <a:lnTo>
                  <a:pt x="813" y="383"/>
                </a:lnTo>
                <a:lnTo>
                  <a:pt x="809" y="383"/>
                </a:lnTo>
                <a:lnTo>
                  <a:pt x="805" y="383"/>
                </a:lnTo>
                <a:lnTo>
                  <a:pt x="809" y="383"/>
                </a:lnTo>
                <a:lnTo>
                  <a:pt x="805" y="383"/>
                </a:lnTo>
                <a:lnTo>
                  <a:pt x="801" y="383"/>
                </a:lnTo>
                <a:lnTo>
                  <a:pt x="797" y="383"/>
                </a:lnTo>
                <a:lnTo>
                  <a:pt x="801" y="383"/>
                </a:lnTo>
                <a:lnTo>
                  <a:pt x="801" y="379"/>
                </a:lnTo>
                <a:lnTo>
                  <a:pt x="797" y="379"/>
                </a:lnTo>
                <a:lnTo>
                  <a:pt x="794" y="379"/>
                </a:lnTo>
                <a:lnTo>
                  <a:pt x="790" y="379"/>
                </a:lnTo>
                <a:lnTo>
                  <a:pt x="790" y="375"/>
                </a:lnTo>
                <a:lnTo>
                  <a:pt x="786" y="375"/>
                </a:lnTo>
                <a:lnTo>
                  <a:pt x="786" y="371"/>
                </a:lnTo>
                <a:lnTo>
                  <a:pt x="782" y="371"/>
                </a:lnTo>
                <a:lnTo>
                  <a:pt x="782" y="367"/>
                </a:lnTo>
                <a:lnTo>
                  <a:pt x="786" y="363"/>
                </a:lnTo>
                <a:lnTo>
                  <a:pt x="782" y="363"/>
                </a:lnTo>
                <a:lnTo>
                  <a:pt x="778" y="363"/>
                </a:lnTo>
                <a:lnTo>
                  <a:pt x="778" y="359"/>
                </a:lnTo>
                <a:lnTo>
                  <a:pt x="782" y="363"/>
                </a:lnTo>
                <a:lnTo>
                  <a:pt x="786" y="363"/>
                </a:lnTo>
                <a:lnTo>
                  <a:pt x="790" y="363"/>
                </a:lnTo>
                <a:lnTo>
                  <a:pt x="794" y="363"/>
                </a:lnTo>
                <a:lnTo>
                  <a:pt x="797" y="363"/>
                </a:lnTo>
                <a:lnTo>
                  <a:pt x="801" y="367"/>
                </a:lnTo>
                <a:lnTo>
                  <a:pt x="805" y="363"/>
                </a:lnTo>
                <a:lnTo>
                  <a:pt x="809" y="363"/>
                </a:lnTo>
                <a:lnTo>
                  <a:pt x="813" y="363"/>
                </a:lnTo>
                <a:lnTo>
                  <a:pt x="817" y="363"/>
                </a:lnTo>
                <a:lnTo>
                  <a:pt x="813" y="363"/>
                </a:lnTo>
                <a:lnTo>
                  <a:pt x="809" y="363"/>
                </a:lnTo>
                <a:lnTo>
                  <a:pt x="809" y="359"/>
                </a:lnTo>
                <a:lnTo>
                  <a:pt x="805" y="359"/>
                </a:lnTo>
                <a:lnTo>
                  <a:pt x="805" y="355"/>
                </a:lnTo>
                <a:lnTo>
                  <a:pt x="801" y="355"/>
                </a:lnTo>
                <a:lnTo>
                  <a:pt x="801" y="359"/>
                </a:lnTo>
                <a:lnTo>
                  <a:pt x="797" y="355"/>
                </a:lnTo>
                <a:lnTo>
                  <a:pt x="794" y="355"/>
                </a:lnTo>
                <a:lnTo>
                  <a:pt x="790" y="355"/>
                </a:lnTo>
                <a:lnTo>
                  <a:pt x="786" y="355"/>
                </a:lnTo>
                <a:lnTo>
                  <a:pt x="782" y="355"/>
                </a:lnTo>
                <a:lnTo>
                  <a:pt x="778" y="355"/>
                </a:lnTo>
                <a:lnTo>
                  <a:pt x="774" y="355"/>
                </a:lnTo>
                <a:lnTo>
                  <a:pt x="774" y="351"/>
                </a:lnTo>
                <a:lnTo>
                  <a:pt x="770" y="347"/>
                </a:lnTo>
                <a:lnTo>
                  <a:pt x="774" y="347"/>
                </a:lnTo>
                <a:lnTo>
                  <a:pt x="774" y="343"/>
                </a:lnTo>
                <a:lnTo>
                  <a:pt x="774" y="339"/>
                </a:lnTo>
                <a:lnTo>
                  <a:pt x="770" y="339"/>
                </a:lnTo>
                <a:lnTo>
                  <a:pt x="770" y="335"/>
                </a:lnTo>
                <a:lnTo>
                  <a:pt x="774" y="335"/>
                </a:lnTo>
                <a:lnTo>
                  <a:pt x="774" y="331"/>
                </a:lnTo>
                <a:lnTo>
                  <a:pt x="778" y="331"/>
                </a:lnTo>
                <a:lnTo>
                  <a:pt x="774" y="331"/>
                </a:lnTo>
                <a:lnTo>
                  <a:pt x="774" y="327"/>
                </a:lnTo>
                <a:lnTo>
                  <a:pt x="774" y="323"/>
                </a:lnTo>
                <a:lnTo>
                  <a:pt x="774" y="319"/>
                </a:lnTo>
                <a:lnTo>
                  <a:pt x="778" y="319"/>
                </a:lnTo>
                <a:lnTo>
                  <a:pt x="778" y="315"/>
                </a:lnTo>
                <a:lnTo>
                  <a:pt x="782" y="315"/>
                </a:lnTo>
                <a:lnTo>
                  <a:pt x="782" y="307"/>
                </a:lnTo>
                <a:lnTo>
                  <a:pt x="782" y="303"/>
                </a:lnTo>
                <a:lnTo>
                  <a:pt x="786" y="299"/>
                </a:lnTo>
                <a:lnTo>
                  <a:pt x="790" y="299"/>
                </a:lnTo>
                <a:lnTo>
                  <a:pt x="790" y="295"/>
                </a:lnTo>
                <a:lnTo>
                  <a:pt x="794" y="295"/>
                </a:lnTo>
                <a:lnTo>
                  <a:pt x="794" y="291"/>
                </a:lnTo>
                <a:lnTo>
                  <a:pt x="797" y="291"/>
                </a:lnTo>
                <a:lnTo>
                  <a:pt x="801" y="291"/>
                </a:lnTo>
                <a:lnTo>
                  <a:pt x="801" y="287"/>
                </a:lnTo>
                <a:lnTo>
                  <a:pt x="805" y="287"/>
                </a:lnTo>
                <a:lnTo>
                  <a:pt x="809" y="287"/>
                </a:lnTo>
                <a:lnTo>
                  <a:pt x="813" y="283"/>
                </a:lnTo>
                <a:lnTo>
                  <a:pt x="817" y="283"/>
                </a:lnTo>
                <a:lnTo>
                  <a:pt x="821" y="283"/>
                </a:lnTo>
                <a:lnTo>
                  <a:pt x="825" y="283"/>
                </a:lnTo>
                <a:lnTo>
                  <a:pt x="829" y="283"/>
                </a:lnTo>
                <a:lnTo>
                  <a:pt x="837" y="283"/>
                </a:lnTo>
                <a:lnTo>
                  <a:pt x="841" y="283"/>
                </a:lnTo>
                <a:lnTo>
                  <a:pt x="845" y="283"/>
                </a:lnTo>
                <a:lnTo>
                  <a:pt x="849" y="287"/>
                </a:lnTo>
                <a:lnTo>
                  <a:pt x="845" y="287"/>
                </a:lnTo>
                <a:lnTo>
                  <a:pt x="841" y="291"/>
                </a:lnTo>
                <a:lnTo>
                  <a:pt x="837" y="295"/>
                </a:lnTo>
                <a:lnTo>
                  <a:pt x="833" y="295"/>
                </a:lnTo>
                <a:lnTo>
                  <a:pt x="833" y="299"/>
                </a:lnTo>
                <a:lnTo>
                  <a:pt x="829" y="299"/>
                </a:lnTo>
                <a:lnTo>
                  <a:pt x="829" y="303"/>
                </a:lnTo>
                <a:lnTo>
                  <a:pt x="829" y="307"/>
                </a:lnTo>
                <a:lnTo>
                  <a:pt x="825" y="307"/>
                </a:lnTo>
                <a:lnTo>
                  <a:pt x="821" y="311"/>
                </a:lnTo>
                <a:lnTo>
                  <a:pt x="821" y="315"/>
                </a:lnTo>
                <a:lnTo>
                  <a:pt x="821" y="319"/>
                </a:lnTo>
                <a:lnTo>
                  <a:pt x="825" y="319"/>
                </a:lnTo>
                <a:lnTo>
                  <a:pt x="825" y="323"/>
                </a:lnTo>
                <a:lnTo>
                  <a:pt x="829" y="323"/>
                </a:lnTo>
                <a:lnTo>
                  <a:pt x="825" y="327"/>
                </a:lnTo>
                <a:lnTo>
                  <a:pt x="825" y="331"/>
                </a:lnTo>
                <a:lnTo>
                  <a:pt x="825" y="335"/>
                </a:lnTo>
                <a:lnTo>
                  <a:pt x="829" y="339"/>
                </a:lnTo>
                <a:lnTo>
                  <a:pt x="829" y="343"/>
                </a:lnTo>
                <a:lnTo>
                  <a:pt x="833" y="343"/>
                </a:lnTo>
                <a:lnTo>
                  <a:pt x="841" y="351"/>
                </a:lnTo>
                <a:lnTo>
                  <a:pt x="845" y="351"/>
                </a:lnTo>
                <a:lnTo>
                  <a:pt x="849" y="351"/>
                </a:lnTo>
                <a:lnTo>
                  <a:pt x="849" y="355"/>
                </a:lnTo>
                <a:lnTo>
                  <a:pt x="845" y="355"/>
                </a:lnTo>
                <a:lnTo>
                  <a:pt x="841" y="359"/>
                </a:lnTo>
                <a:lnTo>
                  <a:pt x="837" y="359"/>
                </a:lnTo>
                <a:lnTo>
                  <a:pt x="833" y="359"/>
                </a:lnTo>
                <a:lnTo>
                  <a:pt x="829" y="359"/>
                </a:lnTo>
                <a:lnTo>
                  <a:pt x="829" y="363"/>
                </a:lnTo>
                <a:lnTo>
                  <a:pt x="825" y="363"/>
                </a:lnTo>
                <a:lnTo>
                  <a:pt x="821" y="363"/>
                </a:lnTo>
                <a:lnTo>
                  <a:pt x="825" y="363"/>
                </a:lnTo>
                <a:lnTo>
                  <a:pt x="829" y="363"/>
                </a:lnTo>
                <a:lnTo>
                  <a:pt x="833" y="363"/>
                </a:lnTo>
                <a:lnTo>
                  <a:pt x="833" y="359"/>
                </a:lnTo>
                <a:lnTo>
                  <a:pt x="837" y="359"/>
                </a:lnTo>
                <a:lnTo>
                  <a:pt x="841" y="359"/>
                </a:lnTo>
                <a:lnTo>
                  <a:pt x="845" y="359"/>
                </a:lnTo>
                <a:lnTo>
                  <a:pt x="849" y="359"/>
                </a:lnTo>
                <a:lnTo>
                  <a:pt x="849" y="363"/>
                </a:lnTo>
                <a:lnTo>
                  <a:pt x="849" y="359"/>
                </a:lnTo>
                <a:lnTo>
                  <a:pt x="845" y="359"/>
                </a:lnTo>
                <a:lnTo>
                  <a:pt x="845" y="363"/>
                </a:lnTo>
                <a:lnTo>
                  <a:pt x="849" y="363"/>
                </a:lnTo>
                <a:lnTo>
                  <a:pt x="849" y="367"/>
                </a:lnTo>
                <a:lnTo>
                  <a:pt x="849" y="363"/>
                </a:lnTo>
                <a:lnTo>
                  <a:pt x="849" y="359"/>
                </a:lnTo>
                <a:lnTo>
                  <a:pt x="849" y="355"/>
                </a:lnTo>
                <a:lnTo>
                  <a:pt x="849" y="351"/>
                </a:lnTo>
                <a:lnTo>
                  <a:pt x="853" y="351"/>
                </a:lnTo>
                <a:lnTo>
                  <a:pt x="853" y="347"/>
                </a:lnTo>
                <a:lnTo>
                  <a:pt x="853" y="343"/>
                </a:lnTo>
                <a:lnTo>
                  <a:pt x="849" y="343"/>
                </a:lnTo>
                <a:lnTo>
                  <a:pt x="849" y="347"/>
                </a:lnTo>
                <a:lnTo>
                  <a:pt x="845" y="347"/>
                </a:lnTo>
                <a:lnTo>
                  <a:pt x="845" y="343"/>
                </a:lnTo>
                <a:lnTo>
                  <a:pt x="841" y="343"/>
                </a:lnTo>
                <a:lnTo>
                  <a:pt x="837" y="343"/>
                </a:lnTo>
                <a:lnTo>
                  <a:pt x="841" y="343"/>
                </a:lnTo>
                <a:lnTo>
                  <a:pt x="841" y="339"/>
                </a:lnTo>
                <a:lnTo>
                  <a:pt x="837" y="339"/>
                </a:lnTo>
                <a:lnTo>
                  <a:pt x="833" y="335"/>
                </a:lnTo>
                <a:lnTo>
                  <a:pt x="829" y="335"/>
                </a:lnTo>
                <a:lnTo>
                  <a:pt x="833" y="335"/>
                </a:lnTo>
                <a:lnTo>
                  <a:pt x="837" y="335"/>
                </a:lnTo>
                <a:lnTo>
                  <a:pt x="841" y="335"/>
                </a:lnTo>
                <a:lnTo>
                  <a:pt x="841" y="331"/>
                </a:lnTo>
                <a:lnTo>
                  <a:pt x="841" y="327"/>
                </a:lnTo>
                <a:lnTo>
                  <a:pt x="845" y="327"/>
                </a:lnTo>
                <a:lnTo>
                  <a:pt x="849" y="327"/>
                </a:lnTo>
                <a:lnTo>
                  <a:pt x="849" y="331"/>
                </a:lnTo>
                <a:lnTo>
                  <a:pt x="853" y="331"/>
                </a:lnTo>
                <a:lnTo>
                  <a:pt x="857" y="335"/>
                </a:lnTo>
                <a:lnTo>
                  <a:pt x="857" y="339"/>
                </a:lnTo>
                <a:lnTo>
                  <a:pt x="861" y="339"/>
                </a:lnTo>
                <a:lnTo>
                  <a:pt x="861" y="335"/>
                </a:lnTo>
                <a:lnTo>
                  <a:pt x="857" y="335"/>
                </a:lnTo>
                <a:lnTo>
                  <a:pt x="857" y="331"/>
                </a:lnTo>
                <a:lnTo>
                  <a:pt x="853" y="331"/>
                </a:lnTo>
                <a:lnTo>
                  <a:pt x="849" y="331"/>
                </a:lnTo>
                <a:lnTo>
                  <a:pt x="849" y="327"/>
                </a:lnTo>
                <a:lnTo>
                  <a:pt x="853" y="327"/>
                </a:lnTo>
                <a:lnTo>
                  <a:pt x="857" y="323"/>
                </a:lnTo>
                <a:lnTo>
                  <a:pt x="853" y="323"/>
                </a:lnTo>
                <a:lnTo>
                  <a:pt x="853" y="327"/>
                </a:lnTo>
                <a:lnTo>
                  <a:pt x="849" y="327"/>
                </a:lnTo>
                <a:lnTo>
                  <a:pt x="849" y="323"/>
                </a:lnTo>
                <a:lnTo>
                  <a:pt x="845" y="323"/>
                </a:lnTo>
                <a:lnTo>
                  <a:pt x="845" y="327"/>
                </a:lnTo>
                <a:lnTo>
                  <a:pt x="841" y="323"/>
                </a:lnTo>
                <a:lnTo>
                  <a:pt x="837" y="323"/>
                </a:lnTo>
                <a:lnTo>
                  <a:pt x="837" y="319"/>
                </a:lnTo>
                <a:lnTo>
                  <a:pt x="841" y="319"/>
                </a:lnTo>
                <a:lnTo>
                  <a:pt x="837" y="319"/>
                </a:lnTo>
                <a:lnTo>
                  <a:pt x="837" y="315"/>
                </a:lnTo>
                <a:lnTo>
                  <a:pt x="837" y="311"/>
                </a:lnTo>
                <a:lnTo>
                  <a:pt x="837" y="307"/>
                </a:lnTo>
                <a:lnTo>
                  <a:pt x="841" y="307"/>
                </a:lnTo>
                <a:lnTo>
                  <a:pt x="845" y="311"/>
                </a:lnTo>
                <a:lnTo>
                  <a:pt x="849" y="311"/>
                </a:lnTo>
                <a:lnTo>
                  <a:pt x="853" y="311"/>
                </a:lnTo>
                <a:lnTo>
                  <a:pt x="857" y="311"/>
                </a:lnTo>
                <a:lnTo>
                  <a:pt x="857" y="315"/>
                </a:lnTo>
                <a:lnTo>
                  <a:pt x="861" y="315"/>
                </a:lnTo>
                <a:lnTo>
                  <a:pt x="857" y="315"/>
                </a:lnTo>
                <a:lnTo>
                  <a:pt x="857" y="311"/>
                </a:lnTo>
                <a:lnTo>
                  <a:pt x="853" y="311"/>
                </a:lnTo>
                <a:lnTo>
                  <a:pt x="849" y="311"/>
                </a:lnTo>
                <a:lnTo>
                  <a:pt x="849" y="307"/>
                </a:lnTo>
                <a:lnTo>
                  <a:pt x="845" y="307"/>
                </a:lnTo>
                <a:lnTo>
                  <a:pt x="837" y="307"/>
                </a:lnTo>
                <a:lnTo>
                  <a:pt x="841" y="303"/>
                </a:lnTo>
                <a:lnTo>
                  <a:pt x="841" y="307"/>
                </a:lnTo>
                <a:lnTo>
                  <a:pt x="845" y="307"/>
                </a:lnTo>
                <a:lnTo>
                  <a:pt x="845" y="303"/>
                </a:lnTo>
                <a:lnTo>
                  <a:pt x="849" y="303"/>
                </a:lnTo>
                <a:lnTo>
                  <a:pt x="849" y="307"/>
                </a:lnTo>
                <a:lnTo>
                  <a:pt x="853" y="307"/>
                </a:lnTo>
                <a:lnTo>
                  <a:pt x="857" y="307"/>
                </a:lnTo>
                <a:lnTo>
                  <a:pt x="861" y="307"/>
                </a:lnTo>
                <a:lnTo>
                  <a:pt x="865" y="307"/>
                </a:lnTo>
                <a:lnTo>
                  <a:pt x="869" y="307"/>
                </a:lnTo>
                <a:lnTo>
                  <a:pt x="865" y="307"/>
                </a:lnTo>
                <a:lnTo>
                  <a:pt x="861" y="307"/>
                </a:lnTo>
                <a:lnTo>
                  <a:pt x="857" y="307"/>
                </a:lnTo>
                <a:lnTo>
                  <a:pt x="857" y="303"/>
                </a:lnTo>
                <a:lnTo>
                  <a:pt x="853" y="303"/>
                </a:lnTo>
                <a:lnTo>
                  <a:pt x="849" y="303"/>
                </a:lnTo>
                <a:lnTo>
                  <a:pt x="845" y="303"/>
                </a:lnTo>
                <a:lnTo>
                  <a:pt x="845" y="299"/>
                </a:lnTo>
                <a:lnTo>
                  <a:pt x="849" y="299"/>
                </a:lnTo>
                <a:lnTo>
                  <a:pt x="849" y="295"/>
                </a:lnTo>
                <a:lnTo>
                  <a:pt x="853" y="299"/>
                </a:lnTo>
                <a:lnTo>
                  <a:pt x="857" y="299"/>
                </a:lnTo>
                <a:lnTo>
                  <a:pt x="853" y="299"/>
                </a:lnTo>
                <a:lnTo>
                  <a:pt x="853" y="295"/>
                </a:lnTo>
                <a:lnTo>
                  <a:pt x="857" y="295"/>
                </a:lnTo>
                <a:lnTo>
                  <a:pt x="861" y="295"/>
                </a:lnTo>
                <a:lnTo>
                  <a:pt x="865" y="295"/>
                </a:lnTo>
                <a:lnTo>
                  <a:pt x="865" y="299"/>
                </a:lnTo>
                <a:lnTo>
                  <a:pt x="869" y="299"/>
                </a:lnTo>
                <a:lnTo>
                  <a:pt x="869" y="295"/>
                </a:lnTo>
                <a:lnTo>
                  <a:pt x="865" y="295"/>
                </a:lnTo>
                <a:lnTo>
                  <a:pt x="861" y="295"/>
                </a:lnTo>
                <a:lnTo>
                  <a:pt x="861" y="291"/>
                </a:lnTo>
                <a:lnTo>
                  <a:pt x="865" y="291"/>
                </a:lnTo>
                <a:lnTo>
                  <a:pt x="869" y="291"/>
                </a:lnTo>
                <a:lnTo>
                  <a:pt x="873" y="287"/>
                </a:lnTo>
                <a:lnTo>
                  <a:pt x="877" y="287"/>
                </a:lnTo>
                <a:lnTo>
                  <a:pt x="881" y="287"/>
                </a:lnTo>
                <a:lnTo>
                  <a:pt x="885" y="287"/>
                </a:lnTo>
                <a:lnTo>
                  <a:pt x="889" y="287"/>
                </a:lnTo>
                <a:lnTo>
                  <a:pt x="893" y="287"/>
                </a:lnTo>
                <a:lnTo>
                  <a:pt x="897" y="287"/>
                </a:lnTo>
                <a:lnTo>
                  <a:pt x="901" y="287"/>
                </a:lnTo>
                <a:lnTo>
                  <a:pt x="905" y="291"/>
                </a:lnTo>
                <a:lnTo>
                  <a:pt x="905" y="295"/>
                </a:lnTo>
                <a:lnTo>
                  <a:pt x="905" y="299"/>
                </a:lnTo>
                <a:lnTo>
                  <a:pt x="909" y="303"/>
                </a:lnTo>
                <a:lnTo>
                  <a:pt x="913" y="303"/>
                </a:lnTo>
                <a:lnTo>
                  <a:pt x="913" y="307"/>
                </a:lnTo>
                <a:lnTo>
                  <a:pt x="913" y="311"/>
                </a:lnTo>
                <a:lnTo>
                  <a:pt x="917" y="311"/>
                </a:lnTo>
                <a:lnTo>
                  <a:pt x="917" y="315"/>
                </a:lnTo>
                <a:lnTo>
                  <a:pt x="913" y="319"/>
                </a:lnTo>
                <a:lnTo>
                  <a:pt x="909" y="323"/>
                </a:lnTo>
                <a:lnTo>
                  <a:pt x="905" y="327"/>
                </a:lnTo>
                <a:lnTo>
                  <a:pt x="901" y="327"/>
                </a:lnTo>
                <a:lnTo>
                  <a:pt x="905" y="327"/>
                </a:lnTo>
                <a:lnTo>
                  <a:pt x="909" y="323"/>
                </a:lnTo>
                <a:lnTo>
                  <a:pt x="913" y="323"/>
                </a:lnTo>
                <a:lnTo>
                  <a:pt x="917" y="323"/>
                </a:lnTo>
                <a:lnTo>
                  <a:pt x="913" y="323"/>
                </a:lnTo>
                <a:lnTo>
                  <a:pt x="913" y="327"/>
                </a:lnTo>
                <a:lnTo>
                  <a:pt x="909" y="327"/>
                </a:lnTo>
                <a:lnTo>
                  <a:pt x="909" y="331"/>
                </a:lnTo>
                <a:lnTo>
                  <a:pt x="913" y="331"/>
                </a:lnTo>
                <a:lnTo>
                  <a:pt x="913" y="335"/>
                </a:lnTo>
                <a:lnTo>
                  <a:pt x="913" y="331"/>
                </a:lnTo>
                <a:lnTo>
                  <a:pt x="909" y="335"/>
                </a:lnTo>
                <a:lnTo>
                  <a:pt x="905" y="335"/>
                </a:lnTo>
                <a:lnTo>
                  <a:pt x="909" y="335"/>
                </a:lnTo>
                <a:lnTo>
                  <a:pt x="909" y="339"/>
                </a:lnTo>
                <a:lnTo>
                  <a:pt x="913" y="339"/>
                </a:lnTo>
                <a:lnTo>
                  <a:pt x="913" y="335"/>
                </a:lnTo>
                <a:lnTo>
                  <a:pt x="917" y="335"/>
                </a:lnTo>
                <a:lnTo>
                  <a:pt x="917" y="331"/>
                </a:lnTo>
                <a:lnTo>
                  <a:pt x="921" y="331"/>
                </a:lnTo>
                <a:lnTo>
                  <a:pt x="917" y="331"/>
                </a:lnTo>
                <a:lnTo>
                  <a:pt x="917" y="327"/>
                </a:lnTo>
                <a:lnTo>
                  <a:pt x="921" y="327"/>
                </a:lnTo>
                <a:lnTo>
                  <a:pt x="921" y="331"/>
                </a:lnTo>
                <a:lnTo>
                  <a:pt x="925" y="331"/>
                </a:lnTo>
                <a:lnTo>
                  <a:pt x="929" y="331"/>
                </a:lnTo>
                <a:lnTo>
                  <a:pt x="925" y="331"/>
                </a:lnTo>
                <a:lnTo>
                  <a:pt x="921" y="327"/>
                </a:lnTo>
                <a:lnTo>
                  <a:pt x="921" y="323"/>
                </a:lnTo>
                <a:lnTo>
                  <a:pt x="925" y="323"/>
                </a:lnTo>
                <a:lnTo>
                  <a:pt x="929" y="323"/>
                </a:lnTo>
                <a:lnTo>
                  <a:pt x="925" y="323"/>
                </a:lnTo>
                <a:lnTo>
                  <a:pt x="929" y="323"/>
                </a:lnTo>
                <a:lnTo>
                  <a:pt x="929" y="327"/>
                </a:lnTo>
                <a:lnTo>
                  <a:pt x="925" y="327"/>
                </a:lnTo>
                <a:lnTo>
                  <a:pt x="925" y="331"/>
                </a:lnTo>
                <a:lnTo>
                  <a:pt x="929" y="331"/>
                </a:lnTo>
                <a:lnTo>
                  <a:pt x="929" y="327"/>
                </a:lnTo>
                <a:lnTo>
                  <a:pt x="933" y="323"/>
                </a:lnTo>
                <a:lnTo>
                  <a:pt x="937" y="327"/>
                </a:lnTo>
                <a:lnTo>
                  <a:pt x="937" y="331"/>
                </a:lnTo>
                <a:lnTo>
                  <a:pt x="937" y="335"/>
                </a:lnTo>
                <a:lnTo>
                  <a:pt x="933" y="335"/>
                </a:lnTo>
                <a:lnTo>
                  <a:pt x="937" y="335"/>
                </a:lnTo>
                <a:lnTo>
                  <a:pt x="941" y="339"/>
                </a:lnTo>
                <a:lnTo>
                  <a:pt x="945" y="339"/>
                </a:lnTo>
                <a:lnTo>
                  <a:pt x="941" y="335"/>
                </a:lnTo>
                <a:lnTo>
                  <a:pt x="941" y="331"/>
                </a:lnTo>
                <a:lnTo>
                  <a:pt x="945" y="331"/>
                </a:lnTo>
                <a:lnTo>
                  <a:pt x="945" y="335"/>
                </a:lnTo>
                <a:lnTo>
                  <a:pt x="949" y="335"/>
                </a:lnTo>
                <a:lnTo>
                  <a:pt x="949" y="339"/>
                </a:lnTo>
                <a:lnTo>
                  <a:pt x="953" y="339"/>
                </a:lnTo>
                <a:lnTo>
                  <a:pt x="953" y="343"/>
                </a:lnTo>
                <a:lnTo>
                  <a:pt x="953" y="339"/>
                </a:lnTo>
                <a:lnTo>
                  <a:pt x="949" y="339"/>
                </a:lnTo>
                <a:lnTo>
                  <a:pt x="949" y="335"/>
                </a:lnTo>
                <a:lnTo>
                  <a:pt x="953" y="339"/>
                </a:lnTo>
                <a:lnTo>
                  <a:pt x="957" y="343"/>
                </a:lnTo>
                <a:lnTo>
                  <a:pt x="957" y="339"/>
                </a:lnTo>
                <a:lnTo>
                  <a:pt x="953" y="339"/>
                </a:lnTo>
                <a:lnTo>
                  <a:pt x="953" y="335"/>
                </a:lnTo>
                <a:lnTo>
                  <a:pt x="949" y="335"/>
                </a:lnTo>
                <a:lnTo>
                  <a:pt x="949" y="331"/>
                </a:lnTo>
                <a:lnTo>
                  <a:pt x="945" y="331"/>
                </a:lnTo>
                <a:lnTo>
                  <a:pt x="941" y="331"/>
                </a:lnTo>
                <a:lnTo>
                  <a:pt x="941" y="327"/>
                </a:lnTo>
                <a:lnTo>
                  <a:pt x="945" y="327"/>
                </a:lnTo>
                <a:lnTo>
                  <a:pt x="945" y="331"/>
                </a:lnTo>
                <a:lnTo>
                  <a:pt x="949" y="331"/>
                </a:lnTo>
                <a:lnTo>
                  <a:pt x="945" y="331"/>
                </a:lnTo>
                <a:lnTo>
                  <a:pt x="945" y="327"/>
                </a:lnTo>
                <a:lnTo>
                  <a:pt x="949" y="327"/>
                </a:lnTo>
                <a:lnTo>
                  <a:pt x="953" y="327"/>
                </a:lnTo>
                <a:lnTo>
                  <a:pt x="957" y="327"/>
                </a:lnTo>
                <a:lnTo>
                  <a:pt x="957" y="331"/>
                </a:lnTo>
                <a:lnTo>
                  <a:pt x="961" y="331"/>
                </a:lnTo>
                <a:lnTo>
                  <a:pt x="965" y="331"/>
                </a:lnTo>
                <a:lnTo>
                  <a:pt x="969" y="331"/>
                </a:lnTo>
                <a:lnTo>
                  <a:pt x="965" y="331"/>
                </a:lnTo>
                <a:lnTo>
                  <a:pt x="961" y="331"/>
                </a:lnTo>
                <a:lnTo>
                  <a:pt x="957" y="331"/>
                </a:lnTo>
                <a:lnTo>
                  <a:pt x="957" y="327"/>
                </a:lnTo>
                <a:lnTo>
                  <a:pt x="953" y="327"/>
                </a:lnTo>
                <a:lnTo>
                  <a:pt x="949" y="327"/>
                </a:lnTo>
                <a:lnTo>
                  <a:pt x="945" y="323"/>
                </a:lnTo>
                <a:lnTo>
                  <a:pt x="945" y="319"/>
                </a:lnTo>
                <a:lnTo>
                  <a:pt x="949" y="319"/>
                </a:lnTo>
                <a:lnTo>
                  <a:pt x="953" y="315"/>
                </a:lnTo>
                <a:lnTo>
                  <a:pt x="957" y="315"/>
                </a:lnTo>
                <a:lnTo>
                  <a:pt x="961" y="315"/>
                </a:lnTo>
                <a:lnTo>
                  <a:pt x="965" y="315"/>
                </a:lnTo>
                <a:lnTo>
                  <a:pt x="969" y="315"/>
                </a:lnTo>
                <a:lnTo>
                  <a:pt x="973" y="315"/>
                </a:lnTo>
                <a:lnTo>
                  <a:pt x="973" y="319"/>
                </a:lnTo>
                <a:lnTo>
                  <a:pt x="977" y="319"/>
                </a:lnTo>
                <a:lnTo>
                  <a:pt x="981" y="319"/>
                </a:lnTo>
                <a:lnTo>
                  <a:pt x="981" y="323"/>
                </a:lnTo>
                <a:lnTo>
                  <a:pt x="981" y="319"/>
                </a:lnTo>
                <a:lnTo>
                  <a:pt x="985" y="319"/>
                </a:lnTo>
                <a:lnTo>
                  <a:pt x="989" y="319"/>
                </a:lnTo>
                <a:lnTo>
                  <a:pt x="993" y="319"/>
                </a:lnTo>
                <a:lnTo>
                  <a:pt x="993" y="323"/>
                </a:lnTo>
                <a:lnTo>
                  <a:pt x="997" y="323"/>
                </a:lnTo>
                <a:lnTo>
                  <a:pt x="997" y="327"/>
                </a:lnTo>
                <a:lnTo>
                  <a:pt x="1001" y="327"/>
                </a:lnTo>
                <a:lnTo>
                  <a:pt x="997" y="331"/>
                </a:lnTo>
                <a:lnTo>
                  <a:pt x="993" y="331"/>
                </a:lnTo>
                <a:lnTo>
                  <a:pt x="989" y="331"/>
                </a:lnTo>
                <a:lnTo>
                  <a:pt x="985" y="331"/>
                </a:lnTo>
                <a:lnTo>
                  <a:pt x="985" y="335"/>
                </a:lnTo>
                <a:lnTo>
                  <a:pt x="981" y="335"/>
                </a:lnTo>
                <a:lnTo>
                  <a:pt x="977" y="339"/>
                </a:lnTo>
                <a:lnTo>
                  <a:pt x="981" y="335"/>
                </a:lnTo>
                <a:lnTo>
                  <a:pt x="985" y="335"/>
                </a:lnTo>
                <a:lnTo>
                  <a:pt x="985" y="331"/>
                </a:lnTo>
                <a:lnTo>
                  <a:pt x="989" y="331"/>
                </a:lnTo>
                <a:lnTo>
                  <a:pt x="993" y="331"/>
                </a:lnTo>
                <a:lnTo>
                  <a:pt x="997" y="335"/>
                </a:lnTo>
                <a:lnTo>
                  <a:pt x="993" y="335"/>
                </a:lnTo>
                <a:lnTo>
                  <a:pt x="989" y="335"/>
                </a:lnTo>
                <a:lnTo>
                  <a:pt x="989" y="339"/>
                </a:lnTo>
                <a:lnTo>
                  <a:pt x="985" y="343"/>
                </a:lnTo>
                <a:lnTo>
                  <a:pt x="981" y="343"/>
                </a:lnTo>
                <a:lnTo>
                  <a:pt x="985" y="343"/>
                </a:lnTo>
                <a:lnTo>
                  <a:pt x="989" y="339"/>
                </a:lnTo>
                <a:lnTo>
                  <a:pt x="989" y="335"/>
                </a:lnTo>
                <a:lnTo>
                  <a:pt x="993" y="335"/>
                </a:lnTo>
                <a:lnTo>
                  <a:pt x="997" y="335"/>
                </a:lnTo>
                <a:lnTo>
                  <a:pt x="997" y="331"/>
                </a:lnTo>
                <a:lnTo>
                  <a:pt x="1001" y="331"/>
                </a:lnTo>
                <a:lnTo>
                  <a:pt x="1005" y="331"/>
                </a:lnTo>
                <a:lnTo>
                  <a:pt x="1009" y="335"/>
                </a:lnTo>
                <a:lnTo>
                  <a:pt x="1013" y="335"/>
                </a:lnTo>
                <a:lnTo>
                  <a:pt x="1013" y="339"/>
                </a:lnTo>
                <a:lnTo>
                  <a:pt x="1009" y="339"/>
                </a:lnTo>
                <a:lnTo>
                  <a:pt x="1009" y="343"/>
                </a:lnTo>
                <a:lnTo>
                  <a:pt x="1005" y="339"/>
                </a:lnTo>
                <a:lnTo>
                  <a:pt x="1005" y="343"/>
                </a:lnTo>
                <a:lnTo>
                  <a:pt x="1001" y="343"/>
                </a:lnTo>
                <a:lnTo>
                  <a:pt x="997" y="343"/>
                </a:lnTo>
                <a:lnTo>
                  <a:pt x="993" y="343"/>
                </a:lnTo>
                <a:lnTo>
                  <a:pt x="997" y="343"/>
                </a:lnTo>
                <a:lnTo>
                  <a:pt x="1001" y="343"/>
                </a:lnTo>
                <a:lnTo>
                  <a:pt x="997" y="347"/>
                </a:lnTo>
                <a:lnTo>
                  <a:pt x="993" y="347"/>
                </a:lnTo>
                <a:lnTo>
                  <a:pt x="997" y="347"/>
                </a:lnTo>
                <a:lnTo>
                  <a:pt x="1001" y="347"/>
                </a:lnTo>
                <a:lnTo>
                  <a:pt x="1001" y="343"/>
                </a:lnTo>
                <a:lnTo>
                  <a:pt x="1005" y="343"/>
                </a:lnTo>
                <a:lnTo>
                  <a:pt x="1005" y="347"/>
                </a:lnTo>
                <a:lnTo>
                  <a:pt x="1001" y="347"/>
                </a:lnTo>
                <a:lnTo>
                  <a:pt x="997" y="347"/>
                </a:lnTo>
                <a:lnTo>
                  <a:pt x="997" y="351"/>
                </a:lnTo>
                <a:lnTo>
                  <a:pt x="997" y="347"/>
                </a:lnTo>
                <a:lnTo>
                  <a:pt x="1001" y="347"/>
                </a:lnTo>
                <a:lnTo>
                  <a:pt x="1001" y="351"/>
                </a:lnTo>
                <a:lnTo>
                  <a:pt x="1005" y="351"/>
                </a:lnTo>
                <a:lnTo>
                  <a:pt x="1001" y="355"/>
                </a:lnTo>
                <a:lnTo>
                  <a:pt x="997" y="359"/>
                </a:lnTo>
                <a:lnTo>
                  <a:pt x="1001" y="355"/>
                </a:lnTo>
                <a:lnTo>
                  <a:pt x="1005" y="355"/>
                </a:lnTo>
                <a:lnTo>
                  <a:pt x="1005" y="351"/>
                </a:lnTo>
                <a:lnTo>
                  <a:pt x="1001" y="351"/>
                </a:lnTo>
                <a:lnTo>
                  <a:pt x="1001" y="347"/>
                </a:lnTo>
                <a:lnTo>
                  <a:pt x="1005" y="347"/>
                </a:lnTo>
                <a:lnTo>
                  <a:pt x="1009" y="343"/>
                </a:lnTo>
                <a:lnTo>
                  <a:pt x="1013" y="343"/>
                </a:lnTo>
                <a:lnTo>
                  <a:pt x="1013" y="347"/>
                </a:lnTo>
                <a:lnTo>
                  <a:pt x="1009" y="347"/>
                </a:lnTo>
                <a:lnTo>
                  <a:pt x="1013" y="347"/>
                </a:lnTo>
                <a:lnTo>
                  <a:pt x="1013" y="343"/>
                </a:lnTo>
                <a:lnTo>
                  <a:pt x="1017" y="343"/>
                </a:lnTo>
                <a:lnTo>
                  <a:pt x="1021" y="343"/>
                </a:lnTo>
                <a:lnTo>
                  <a:pt x="1017" y="343"/>
                </a:lnTo>
                <a:lnTo>
                  <a:pt x="1017" y="347"/>
                </a:lnTo>
                <a:lnTo>
                  <a:pt x="1013" y="347"/>
                </a:lnTo>
                <a:lnTo>
                  <a:pt x="1013" y="351"/>
                </a:lnTo>
                <a:lnTo>
                  <a:pt x="1009" y="351"/>
                </a:lnTo>
                <a:lnTo>
                  <a:pt x="1013" y="351"/>
                </a:lnTo>
                <a:lnTo>
                  <a:pt x="1013" y="355"/>
                </a:lnTo>
                <a:lnTo>
                  <a:pt x="1009" y="355"/>
                </a:lnTo>
                <a:lnTo>
                  <a:pt x="1009" y="359"/>
                </a:lnTo>
                <a:lnTo>
                  <a:pt x="1013" y="359"/>
                </a:lnTo>
                <a:lnTo>
                  <a:pt x="1013" y="355"/>
                </a:lnTo>
                <a:lnTo>
                  <a:pt x="1013" y="351"/>
                </a:lnTo>
                <a:lnTo>
                  <a:pt x="1017" y="347"/>
                </a:lnTo>
                <a:lnTo>
                  <a:pt x="1021" y="347"/>
                </a:lnTo>
                <a:lnTo>
                  <a:pt x="1021" y="351"/>
                </a:lnTo>
                <a:lnTo>
                  <a:pt x="1021" y="355"/>
                </a:lnTo>
                <a:lnTo>
                  <a:pt x="1021" y="351"/>
                </a:lnTo>
                <a:lnTo>
                  <a:pt x="1025" y="351"/>
                </a:lnTo>
                <a:lnTo>
                  <a:pt x="1021" y="355"/>
                </a:lnTo>
                <a:lnTo>
                  <a:pt x="1017" y="355"/>
                </a:lnTo>
                <a:lnTo>
                  <a:pt x="1017" y="359"/>
                </a:lnTo>
                <a:lnTo>
                  <a:pt x="1017" y="363"/>
                </a:lnTo>
                <a:lnTo>
                  <a:pt x="1017" y="359"/>
                </a:lnTo>
                <a:lnTo>
                  <a:pt x="1021" y="355"/>
                </a:lnTo>
                <a:lnTo>
                  <a:pt x="1025" y="355"/>
                </a:lnTo>
                <a:lnTo>
                  <a:pt x="1029" y="355"/>
                </a:lnTo>
                <a:lnTo>
                  <a:pt x="1025" y="355"/>
                </a:lnTo>
                <a:lnTo>
                  <a:pt x="1025" y="359"/>
                </a:lnTo>
                <a:lnTo>
                  <a:pt x="1025" y="363"/>
                </a:lnTo>
                <a:lnTo>
                  <a:pt x="1021" y="363"/>
                </a:lnTo>
                <a:lnTo>
                  <a:pt x="1025" y="363"/>
                </a:lnTo>
                <a:lnTo>
                  <a:pt x="1025" y="359"/>
                </a:lnTo>
                <a:lnTo>
                  <a:pt x="1029" y="355"/>
                </a:lnTo>
                <a:lnTo>
                  <a:pt x="1029" y="359"/>
                </a:lnTo>
                <a:lnTo>
                  <a:pt x="1029" y="355"/>
                </a:lnTo>
                <a:lnTo>
                  <a:pt x="1029" y="351"/>
                </a:lnTo>
                <a:lnTo>
                  <a:pt x="1033" y="351"/>
                </a:lnTo>
                <a:lnTo>
                  <a:pt x="1033" y="347"/>
                </a:lnTo>
                <a:lnTo>
                  <a:pt x="1037" y="347"/>
                </a:lnTo>
                <a:lnTo>
                  <a:pt x="1037" y="343"/>
                </a:lnTo>
                <a:lnTo>
                  <a:pt x="1037" y="347"/>
                </a:lnTo>
                <a:lnTo>
                  <a:pt x="1041" y="347"/>
                </a:lnTo>
                <a:lnTo>
                  <a:pt x="1045" y="347"/>
                </a:lnTo>
                <a:lnTo>
                  <a:pt x="1049" y="347"/>
                </a:lnTo>
                <a:lnTo>
                  <a:pt x="1049" y="351"/>
                </a:lnTo>
                <a:lnTo>
                  <a:pt x="1053" y="351"/>
                </a:lnTo>
                <a:lnTo>
                  <a:pt x="1057" y="355"/>
                </a:lnTo>
                <a:lnTo>
                  <a:pt x="1057" y="359"/>
                </a:lnTo>
                <a:lnTo>
                  <a:pt x="1053" y="359"/>
                </a:lnTo>
                <a:lnTo>
                  <a:pt x="1053" y="363"/>
                </a:lnTo>
                <a:lnTo>
                  <a:pt x="1049" y="363"/>
                </a:lnTo>
                <a:lnTo>
                  <a:pt x="1049" y="359"/>
                </a:lnTo>
                <a:lnTo>
                  <a:pt x="1045" y="359"/>
                </a:lnTo>
                <a:lnTo>
                  <a:pt x="1041" y="363"/>
                </a:lnTo>
                <a:lnTo>
                  <a:pt x="1041" y="367"/>
                </a:lnTo>
                <a:lnTo>
                  <a:pt x="1037" y="367"/>
                </a:lnTo>
                <a:lnTo>
                  <a:pt x="1033" y="367"/>
                </a:lnTo>
                <a:lnTo>
                  <a:pt x="1037" y="367"/>
                </a:lnTo>
                <a:lnTo>
                  <a:pt x="1041" y="367"/>
                </a:lnTo>
                <a:lnTo>
                  <a:pt x="1037" y="371"/>
                </a:lnTo>
                <a:lnTo>
                  <a:pt x="1037" y="375"/>
                </a:lnTo>
                <a:lnTo>
                  <a:pt x="1033" y="375"/>
                </a:lnTo>
                <a:lnTo>
                  <a:pt x="1037" y="375"/>
                </a:lnTo>
                <a:lnTo>
                  <a:pt x="1037" y="371"/>
                </a:lnTo>
                <a:lnTo>
                  <a:pt x="1041" y="371"/>
                </a:lnTo>
                <a:lnTo>
                  <a:pt x="1045" y="371"/>
                </a:lnTo>
                <a:lnTo>
                  <a:pt x="1045" y="367"/>
                </a:lnTo>
                <a:lnTo>
                  <a:pt x="1049" y="367"/>
                </a:lnTo>
                <a:lnTo>
                  <a:pt x="1053" y="367"/>
                </a:lnTo>
                <a:lnTo>
                  <a:pt x="1057" y="363"/>
                </a:lnTo>
                <a:lnTo>
                  <a:pt x="1061" y="359"/>
                </a:lnTo>
                <a:lnTo>
                  <a:pt x="1065" y="359"/>
                </a:lnTo>
                <a:lnTo>
                  <a:pt x="1065" y="363"/>
                </a:lnTo>
                <a:lnTo>
                  <a:pt x="1065" y="367"/>
                </a:lnTo>
                <a:lnTo>
                  <a:pt x="1065" y="371"/>
                </a:lnTo>
                <a:lnTo>
                  <a:pt x="1061" y="371"/>
                </a:lnTo>
                <a:lnTo>
                  <a:pt x="1057" y="371"/>
                </a:lnTo>
                <a:lnTo>
                  <a:pt x="1057" y="375"/>
                </a:lnTo>
                <a:lnTo>
                  <a:pt x="1053" y="375"/>
                </a:lnTo>
                <a:lnTo>
                  <a:pt x="1049" y="375"/>
                </a:lnTo>
                <a:lnTo>
                  <a:pt x="1049" y="379"/>
                </a:lnTo>
                <a:lnTo>
                  <a:pt x="1049" y="383"/>
                </a:lnTo>
                <a:lnTo>
                  <a:pt x="1045" y="383"/>
                </a:lnTo>
                <a:lnTo>
                  <a:pt x="1049" y="383"/>
                </a:lnTo>
                <a:lnTo>
                  <a:pt x="1049" y="379"/>
                </a:lnTo>
                <a:lnTo>
                  <a:pt x="1053" y="375"/>
                </a:lnTo>
                <a:lnTo>
                  <a:pt x="1057" y="375"/>
                </a:lnTo>
                <a:lnTo>
                  <a:pt x="1057" y="379"/>
                </a:lnTo>
                <a:lnTo>
                  <a:pt x="1053" y="383"/>
                </a:lnTo>
                <a:lnTo>
                  <a:pt x="1053" y="387"/>
                </a:lnTo>
                <a:lnTo>
                  <a:pt x="1053" y="391"/>
                </a:lnTo>
                <a:lnTo>
                  <a:pt x="1053" y="387"/>
                </a:lnTo>
                <a:lnTo>
                  <a:pt x="1057" y="383"/>
                </a:lnTo>
                <a:lnTo>
                  <a:pt x="1057" y="379"/>
                </a:lnTo>
                <a:lnTo>
                  <a:pt x="1057" y="375"/>
                </a:lnTo>
                <a:lnTo>
                  <a:pt x="1061" y="375"/>
                </a:lnTo>
                <a:lnTo>
                  <a:pt x="1061" y="371"/>
                </a:lnTo>
                <a:lnTo>
                  <a:pt x="1065" y="371"/>
                </a:lnTo>
                <a:lnTo>
                  <a:pt x="1069" y="371"/>
                </a:lnTo>
                <a:lnTo>
                  <a:pt x="1069" y="367"/>
                </a:lnTo>
                <a:lnTo>
                  <a:pt x="1073" y="367"/>
                </a:lnTo>
                <a:lnTo>
                  <a:pt x="1077" y="367"/>
                </a:lnTo>
                <a:lnTo>
                  <a:pt x="1077" y="371"/>
                </a:lnTo>
                <a:lnTo>
                  <a:pt x="1073" y="371"/>
                </a:lnTo>
                <a:lnTo>
                  <a:pt x="1073" y="375"/>
                </a:lnTo>
                <a:lnTo>
                  <a:pt x="1069" y="375"/>
                </a:lnTo>
                <a:lnTo>
                  <a:pt x="1069" y="379"/>
                </a:lnTo>
                <a:lnTo>
                  <a:pt x="1069" y="375"/>
                </a:lnTo>
                <a:lnTo>
                  <a:pt x="1073" y="375"/>
                </a:lnTo>
                <a:lnTo>
                  <a:pt x="1073" y="371"/>
                </a:lnTo>
                <a:lnTo>
                  <a:pt x="1077" y="371"/>
                </a:lnTo>
                <a:lnTo>
                  <a:pt x="1081" y="371"/>
                </a:lnTo>
                <a:lnTo>
                  <a:pt x="1085" y="371"/>
                </a:lnTo>
                <a:lnTo>
                  <a:pt x="1089" y="371"/>
                </a:lnTo>
                <a:lnTo>
                  <a:pt x="1093" y="375"/>
                </a:lnTo>
                <a:lnTo>
                  <a:pt x="1097" y="375"/>
                </a:lnTo>
                <a:lnTo>
                  <a:pt x="1101" y="375"/>
                </a:lnTo>
                <a:lnTo>
                  <a:pt x="1101" y="379"/>
                </a:lnTo>
                <a:lnTo>
                  <a:pt x="1097" y="379"/>
                </a:lnTo>
                <a:lnTo>
                  <a:pt x="1093" y="379"/>
                </a:lnTo>
                <a:lnTo>
                  <a:pt x="1093" y="383"/>
                </a:lnTo>
                <a:lnTo>
                  <a:pt x="1089" y="383"/>
                </a:lnTo>
                <a:lnTo>
                  <a:pt x="1085" y="383"/>
                </a:lnTo>
                <a:lnTo>
                  <a:pt x="1081" y="383"/>
                </a:lnTo>
                <a:lnTo>
                  <a:pt x="1081" y="387"/>
                </a:lnTo>
                <a:lnTo>
                  <a:pt x="1077" y="387"/>
                </a:lnTo>
                <a:lnTo>
                  <a:pt x="1073" y="387"/>
                </a:lnTo>
                <a:lnTo>
                  <a:pt x="1073" y="391"/>
                </a:lnTo>
                <a:lnTo>
                  <a:pt x="1077" y="391"/>
                </a:lnTo>
                <a:lnTo>
                  <a:pt x="1073" y="391"/>
                </a:lnTo>
                <a:lnTo>
                  <a:pt x="1069" y="395"/>
                </a:lnTo>
                <a:lnTo>
                  <a:pt x="1073" y="395"/>
                </a:lnTo>
                <a:lnTo>
                  <a:pt x="1073" y="391"/>
                </a:lnTo>
                <a:lnTo>
                  <a:pt x="1077" y="391"/>
                </a:lnTo>
                <a:lnTo>
                  <a:pt x="1077" y="387"/>
                </a:lnTo>
                <a:lnTo>
                  <a:pt x="1081" y="387"/>
                </a:lnTo>
                <a:lnTo>
                  <a:pt x="1085" y="387"/>
                </a:lnTo>
                <a:lnTo>
                  <a:pt x="1089" y="387"/>
                </a:lnTo>
                <a:lnTo>
                  <a:pt x="1093" y="387"/>
                </a:lnTo>
                <a:lnTo>
                  <a:pt x="1097" y="387"/>
                </a:lnTo>
                <a:lnTo>
                  <a:pt x="1093" y="391"/>
                </a:lnTo>
                <a:lnTo>
                  <a:pt x="1089" y="391"/>
                </a:lnTo>
                <a:lnTo>
                  <a:pt x="1085" y="395"/>
                </a:lnTo>
                <a:lnTo>
                  <a:pt x="1081" y="395"/>
                </a:lnTo>
                <a:lnTo>
                  <a:pt x="1077" y="395"/>
                </a:lnTo>
                <a:lnTo>
                  <a:pt x="1073" y="399"/>
                </a:lnTo>
                <a:lnTo>
                  <a:pt x="1073" y="403"/>
                </a:lnTo>
                <a:lnTo>
                  <a:pt x="1077" y="399"/>
                </a:lnTo>
                <a:lnTo>
                  <a:pt x="1077" y="395"/>
                </a:lnTo>
                <a:lnTo>
                  <a:pt x="1081" y="395"/>
                </a:lnTo>
                <a:lnTo>
                  <a:pt x="1085" y="395"/>
                </a:lnTo>
                <a:lnTo>
                  <a:pt x="1089" y="395"/>
                </a:lnTo>
                <a:lnTo>
                  <a:pt x="1089" y="391"/>
                </a:lnTo>
                <a:lnTo>
                  <a:pt x="1093" y="391"/>
                </a:lnTo>
                <a:lnTo>
                  <a:pt x="1097" y="391"/>
                </a:lnTo>
                <a:lnTo>
                  <a:pt x="1101" y="391"/>
                </a:lnTo>
                <a:lnTo>
                  <a:pt x="1101" y="387"/>
                </a:lnTo>
                <a:lnTo>
                  <a:pt x="1101" y="383"/>
                </a:lnTo>
                <a:lnTo>
                  <a:pt x="1105" y="383"/>
                </a:lnTo>
                <a:lnTo>
                  <a:pt x="1109" y="383"/>
                </a:lnTo>
                <a:lnTo>
                  <a:pt x="1109" y="387"/>
                </a:lnTo>
                <a:lnTo>
                  <a:pt x="1113" y="387"/>
                </a:lnTo>
                <a:lnTo>
                  <a:pt x="1113" y="391"/>
                </a:lnTo>
                <a:lnTo>
                  <a:pt x="1117" y="391"/>
                </a:lnTo>
                <a:lnTo>
                  <a:pt x="1117" y="395"/>
                </a:lnTo>
                <a:lnTo>
                  <a:pt x="1117" y="399"/>
                </a:lnTo>
                <a:lnTo>
                  <a:pt x="1113" y="399"/>
                </a:lnTo>
                <a:lnTo>
                  <a:pt x="1109" y="399"/>
                </a:lnTo>
                <a:lnTo>
                  <a:pt x="1109" y="395"/>
                </a:lnTo>
                <a:lnTo>
                  <a:pt x="1105" y="395"/>
                </a:lnTo>
                <a:lnTo>
                  <a:pt x="1105" y="399"/>
                </a:lnTo>
                <a:lnTo>
                  <a:pt x="1101" y="399"/>
                </a:lnTo>
                <a:lnTo>
                  <a:pt x="1097" y="399"/>
                </a:lnTo>
                <a:lnTo>
                  <a:pt x="1093" y="403"/>
                </a:lnTo>
                <a:lnTo>
                  <a:pt x="1089" y="403"/>
                </a:lnTo>
                <a:lnTo>
                  <a:pt x="1085" y="403"/>
                </a:lnTo>
                <a:lnTo>
                  <a:pt x="1081" y="403"/>
                </a:lnTo>
                <a:lnTo>
                  <a:pt x="1077" y="403"/>
                </a:lnTo>
                <a:lnTo>
                  <a:pt x="1073" y="403"/>
                </a:lnTo>
                <a:lnTo>
                  <a:pt x="1077" y="403"/>
                </a:lnTo>
                <a:lnTo>
                  <a:pt x="1081" y="403"/>
                </a:lnTo>
                <a:lnTo>
                  <a:pt x="1085" y="403"/>
                </a:lnTo>
                <a:lnTo>
                  <a:pt x="1089" y="403"/>
                </a:lnTo>
                <a:lnTo>
                  <a:pt x="1093" y="403"/>
                </a:lnTo>
                <a:lnTo>
                  <a:pt x="1097" y="403"/>
                </a:lnTo>
                <a:lnTo>
                  <a:pt x="1101" y="403"/>
                </a:lnTo>
                <a:lnTo>
                  <a:pt x="1105" y="407"/>
                </a:lnTo>
                <a:lnTo>
                  <a:pt x="1109" y="407"/>
                </a:lnTo>
                <a:lnTo>
                  <a:pt x="1109" y="403"/>
                </a:lnTo>
                <a:lnTo>
                  <a:pt x="1113" y="407"/>
                </a:lnTo>
                <a:lnTo>
                  <a:pt x="1117" y="407"/>
                </a:lnTo>
                <a:lnTo>
                  <a:pt x="1121" y="407"/>
                </a:lnTo>
                <a:lnTo>
                  <a:pt x="1125" y="407"/>
                </a:lnTo>
                <a:lnTo>
                  <a:pt x="1125" y="411"/>
                </a:lnTo>
                <a:lnTo>
                  <a:pt x="1125" y="415"/>
                </a:lnTo>
                <a:lnTo>
                  <a:pt x="1121" y="415"/>
                </a:lnTo>
                <a:lnTo>
                  <a:pt x="1117" y="411"/>
                </a:lnTo>
                <a:lnTo>
                  <a:pt x="1113" y="411"/>
                </a:lnTo>
                <a:lnTo>
                  <a:pt x="1113" y="415"/>
                </a:lnTo>
                <a:lnTo>
                  <a:pt x="1109" y="415"/>
                </a:lnTo>
                <a:lnTo>
                  <a:pt x="1105" y="411"/>
                </a:lnTo>
                <a:lnTo>
                  <a:pt x="1101" y="411"/>
                </a:lnTo>
                <a:lnTo>
                  <a:pt x="1097" y="411"/>
                </a:lnTo>
                <a:lnTo>
                  <a:pt x="1093" y="411"/>
                </a:lnTo>
                <a:lnTo>
                  <a:pt x="1093" y="407"/>
                </a:lnTo>
                <a:lnTo>
                  <a:pt x="1089" y="407"/>
                </a:lnTo>
                <a:lnTo>
                  <a:pt x="1085" y="411"/>
                </a:lnTo>
                <a:lnTo>
                  <a:pt x="1089" y="411"/>
                </a:lnTo>
                <a:lnTo>
                  <a:pt x="1089" y="407"/>
                </a:lnTo>
                <a:lnTo>
                  <a:pt x="1093" y="411"/>
                </a:lnTo>
                <a:lnTo>
                  <a:pt x="1097" y="411"/>
                </a:lnTo>
                <a:lnTo>
                  <a:pt x="1101" y="411"/>
                </a:lnTo>
                <a:lnTo>
                  <a:pt x="1105" y="411"/>
                </a:lnTo>
                <a:lnTo>
                  <a:pt x="1101" y="411"/>
                </a:lnTo>
                <a:lnTo>
                  <a:pt x="1097" y="411"/>
                </a:lnTo>
                <a:lnTo>
                  <a:pt x="1093" y="411"/>
                </a:lnTo>
                <a:lnTo>
                  <a:pt x="1089" y="411"/>
                </a:lnTo>
                <a:lnTo>
                  <a:pt x="1093" y="411"/>
                </a:lnTo>
                <a:lnTo>
                  <a:pt x="1097" y="411"/>
                </a:lnTo>
                <a:lnTo>
                  <a:pt x="1093" y="415"/>
                </a:lnTo>
                <a:lnTo>
                  <a:pt x="1089" y="415"/>
                </a:lnTo>
                <a:lnTo>
                  <a:pt x="1089" y="419"/>
                </a:lnTo>
                <a:lnTo>
                  <a:pt x="1093" y="415"/>
                </a:lnTo>
                <a:lnTo>
                  <a:pt x="1097" y="415"/>
                </a:lnTo>
                <a:lnTo>
                  <a:pt x="1101" y="415"/>
                </a:lnTo>
                <a:lnTo>
                  <a:pt x="1105" y="415"/>
                </a:lnTo>
                <a:lnTo>
                  <a:pt x="1109" y="419"/>
                </a:lnTo>
                <a:lnTo>
                  <a:pt x="1105" y="419"/>
                </a:lnTo>
                <a:lnTo>
                  <a:pt x="1101" y="419"/>
                </a:lnTo>
                <a:lnTo>
                  <a:pt x="1097" y="419"/>
                </a:lnTo>
                <a:lnTo>
                  <a:pt x="1101" y="419"/>
                </a:lnTo>
                <a:lnTo>
                  <a:pt x="1105" y="419"/>
                </a:lnTo>
                <a:lnTo>
                  <a:pt x="1105" y="423"/>
                </a:lnTo>
                <a:lnTo>
                  <a:pt x="1101" y="423"/>
                </a:lnTo>
                <a:lnTo>
                  <a:pt x="1101" y="419"/>
                </a:lnTo>
                <a:lnTo>
                  <a:pt x="1097" y="419"/>
                </a:lnTo>
                <a:lnTo>
                  <a:pt x="1097" y="423"/>
                </a:lnTo>
                <a:lnTo>
                  <a:pt x="1101" y="423"/>
                </a:lnTo>
                <a:lnTo>
                  <a:pt x="1105" y="423"/>
                </a:lnTo>
                <a:lnTo>
                  <a:pt x="1109" y="423"/>
                </a:lnTo>
                <a:lnTo>
                  <a:pt x="1105" y="423"/>
                </a:lnTo>
                <a:lnTo>
                  <a:pt x="1101" y="423"/>
                </a:lnTo>
                <a:lnTo>
                  <a:pt x="1097" y="423"/>
                </a:lnTo>
                <a:lnTo>
                  <a:pt x="1093" y="423"/>
                </a:lnTo>
                <a:lnTo>
                  <a:pt x="1089" y="423"/>
                </a:lnTo>
                <a:lnTo>
                  <a:pt x="1085" y="423"/>
                </a:lnTo>
                <a:lnTo>
                  <a:pt x="1089" y="423"/>
                </a:lnTo>
                <a:lnTo>
                  <a:pt x="1085" y="423"/>
                </a:lnTo>
                <a:lnTo>
                  <a:pt x="1089" y="423"/>
                </a:lnTo>
                <a:lnTo>
                  <a:pt x="1101" y="427"/>
                </a:lnTo>
                <a:lnTo>
                  <a:pt x="1105" y="427"/>
                </a:lnTo>
                <a:lnTo>
                  <a:pt x="1101" y="427"/>
                </a:lnTo>
                <a:lnTo>
                  <a:pt x="1097" y="427"/>
                </a:lnTo>
                <a:lnTo>
                  <a:pt x="1093" y="427"/>
                </a:lnTo>
                <a:lnTo>
                  <a:pt x="1097" y="427"/>
                </a:lnTo>
                <a:lnTo>
                  <a:pt x="1097" y="431"/>
                </a:lnTo>
                <a:lnTo>
                  <a:pt x="1093" y="431"/>
                </a:lnTo>
                <a:lnTo>
                  <a:pt x="1097" y="431"/>
                </a:lnTo>
                <a:lnTo>
                  <a:pt x="1097" y="427"/>
                </a:lnTo>
                <a:lnTo>
                  <a:pt x="1101" y="427"/>
                </a:lnTo>
                <a:lnTo>
                  <a:pt x="1101" y="431"/>
                </a:lnTo>
                <a:lnTo>
                  <a:pt x="1105" y="431"/>
                </a:lnTo>
                <a:lnTo>
                  <a:pt x="1109" y="431"/>
                </a:lnTo>
                <a:lnTo>
                  <a:pt x="1113" y="431"/>
                </a:lnTo>
                <a:lnTo>
                  <a:pt x="1109" y="431"/>
                </a:lnTo>
                <a:lnTo>
                  <a:pt x="1109" y="435"/>
                </a:lnTo>
                <a:lnTo>
                  <a:pt x="1113" y="435"/>
                </a:lnTo>
                <a:lnTo>
                  <a:pt x="1113" y="431"/>
                </a:lnTo>
                <a:lnTo>
                  <a:pt x="1117" y="431"/>
                </a:lnTo>
                <a:lnTo>
                  <a:pt x="1117" y="435"/>
                </a:lnTo>
                <a:lnTo>
                  <a:pt x="1113" y="435"/>
                </a:lnTo>
                <a:lnTo>
                  <a:pt x="1117" y="435"/>
                </a:lnTo>
                <a:lnTo>
                  <a:pt x="1117" y="431"/>
                </a:lnTo>
                <a:lnTo>
                  <a:pt x="1121" y="431"/>
                </a:lnTo>
                <a:lnTo>
                  <a:pt x="1125" y="431"/>
                </a:lnTo>
                <a:lnTo>
                  <a:pt x="1125" y="435"/>
                </a:lnTo>
                <a:lnTo>
                  <a:pt x="1121" y="435"/>
                </a:lnTo>
                <a:lnTo>
                  <a:pt x="1117" y="435"/>
                </a:lnTo>
                <a:lnTo>
                  <a:pt x="1113" y="435"/>
                </a:lnTo>
                <a:lnTo>
                  <a:pt x="1109" y="435"/>
                </a:lnTo>
                <a:lnTo>
                  <a:pt x="1105" y="435"/>
                </a:lnTo>
                <a:lnTo>
                  <a:pt x="1105" y="439"/>
                </a:lnTo>
                <a:lnTo>
                  <a:pt x="1109" y="439"/>
                </a:lnTo>
                <a:lnTo>
                  <a:pt x="1109" y="435"/>
                </a:lnTo>
                <a:lnTo>
                  <a:pt x="1113" y="435"/>
                </a:lnTo>
                <a:lnTo>
                  <a:pt x="1113" y="439"/>
                </a:lnTo>
                <a:lnTo>
                  <a:pt x="1109" y="439"/>
                </a:lnTo>
                <a:lnTo>
                  <a:pt x="1113" y="439"/>
                </a:lnTo>
                <a:lnTo>
                  <a:pt x="1113" y="435"/>
                </a:lnTo>
                <a:lnTo>
                  <a:pt x="1117" y="435"/>
                </a:lnTo>
                <a:lnTo>
                  <a:pt x="1121" y="435"/>
                </a:lnTo>
                <a:lnTo>
                  <a:pt x="1117" y="435"/>
                </a:lnTo>
                <a:lnTo>
                  <a:pt x="1117" y="439"/>
                </a:lnTo>
                <a:lnTo>
                  <a:pt x="1113" y="439"/>
                </a:lnTo>
                <a:lnTo>
                  <a:pt x="1117" y="439"/>
                </a:lnTo>
                <a:lnTo>
                  <a:pt x="1113" y="439"/>
                </a:lnTo>
                <a:lnTo>
                  <a:pt x="1109" y="439"/>
                </a:lnTo>
                <a:lnTo>
                  <a:pt x="1113" y="439"/>
                </a:lnTo>
                <a:lnTo>
                  <a:pt x="1113" y="443"/>
                </a:lnTo>
                <a:lnTo>
                  <a:pt x="1117" y="439"/>
                </a:lnTo>
                <a:lnTo>
                  <a:pt x="1121" y="435"/>
                </a:lnTo>
                <a:lnTo>
                  <a:pt x="1121" y="439"/>
                </a:lnTo>
                <a:lnTo>
                  <a:pt x="1125" y="439"/>
                </a:lnTo>
                <a:lnTo>
                  <a:pt x="1121" y="443"/>
                </a:lnTo>
                <a:lnTo>
                  <a:pt x="1125" y="443"/>
                </a:lnTo>
                <a:lnTo>
                  <a:pt x="1125" y="439"/>
                </a:lnTo>
                <a:lnTo>
                  <a:pt x="1125" y="443"/>
                </a:lnTo>
                <a:lnTo>
                  <a:pt x="1125" y="447"/>
                </a:lnTo>
                <a:lnTo>
                  <a:pt x="1125" y="443"/>
                </a:lnTo>
                <a:lnTo>
                  <a:pt x="1125" y="439"/>
                </a:lnTo>
                <a:lnTo>
                  <a:pt x="1129" y="439"/>
                </a:lnTo>
                <a:lnTo>
                  <a:pt x="1129" y="443"/>
                </a:lnTo>
                <a:lnTo>
                  <a:pt x="1133" y="443"/>
                </a:lnTo>
                <a:lnTo>
                  <a:pt x="1129" y="443"/>
                </a:lnTo>
                <a:lnTo>
                  <a:pt x="1129" y="447"/>
                </a:lnTo>
                <a:lnTo>
                  <a:pt x="1125" y="447"/>
                </a:lnTo>
                <a:lnTo>
                  <a:pt x="1129" y="451"/>
                </a:lnTo>
                <a:lnTo>
                  <a:pt x="1129" y="447"/>
                </a:lnTo>
                <a:lnTo>
                  <a:pt x="1133" y="447"/>
                </a:lnTo>
                <a:lnTo>
                  <a:pt x="1137" y="443"/>
                </a:lnTo>
                <a:lnTo>
                  <a:pt x="1137" y="439"/>
                </a:lnTo>
                <a:lnTo>
                  <a:pt x="1137" y="443"/>
                </a:lnTo>
                <a:lnTo>
                  <a:pt x="1137" y="447"/>
                </a:lnTo>
                <a:lnTo>
                  <a:pt x="1133" y="447"/>
                </a:lnTo>
                <a:lnTo>
                  <a:pt x="1137" y="447"/>
                </a:lnTo>
                <a:lnTo>
                  <a:pt x="1137" y="451"/>
                </a:lnTo>
                <a:lnTo>
                  <a:pt x="1133" y="451"/>
                </a:lnTo>
                <a:lnTo>
                  <a:pt x="1133" y="455"/>
                </a:lnTo>
                <a:lnTo>
                  <a:pt x="1137" y="455"/>
                </a:lnTo>
                <a:lnTo>
                  <a:pt x="1137" y="451"/>
                </a:lnTo>
                <a:lnTo>
                  <a:pt x="1137" y="447"/>
                </a:lnTo>
                <a:lnTo>
                  <a:pt x="1141" y="443"/>
                </a:lnTo>
                <a:lnTo>
                  <a:pt x="1145" y="443"/>
                </a:lnTo>
                <a:lnTo>
                  <a:pt x="1145" y="447"/>
                </a:lnTo>
                <a:lnTo>
                  <a:pt x="1141" y="447"/>
                </a:lnTo>
                <a:lnTo>
                  <a:pt x="1141" y="451"/>
                </a:lnTo>
                <a:lnTo>
                  <a:pt x="1145" y="451"/>
                </a:lnTo>
                <a:lnTo>
                  <a:pt x="1145" y="455"/>
                </a:lnTo>
                <a:lnTo>
                  <a:pt x="1145" y="451"/>
                </a:lnTo>
                <a:lnTo>
                  <a:pt x="1141" y="451"/>
                </a:lnTo>
                <a:lnTo>
                  <a:pt x="1145" y="447"/>
                </a:lnTo>
                <a:lnTo>
                  <a:pt x="1148" y="447"/>
                </a:lnTo>
                <a:lnTo>
                  <a:pt x="1148" y="443"/>
                </a:lnTo>
                <a:lnTo>
                  <a:pt x="1152" y="447"/>
                </a:lnTo>
                <a:lnTo>
                  <a:pt x="1148" y="447"/>
                </a:lnTo>
                <a:lnTo>
                  <a:pt x="1148" y="451"/>
                </a:lnTo>
                <a:lnTo>
                  <a:pt x="1148" y="455"/>
                </a:lnTo>
                <a:lnTo>
                  <a:pt x="1148" y="451"/>
                </a:lnTo>
                <a:lnTo>
                  <a:pt x="1152" y="451"/>
                </a:lnTo>
                <a:lnTo>
                  <a:pt x="1152" y="455"/>
                </a:lnTo>
                <a:lnTo>
                  <a:pt x="1152" y="451"/>
                </a:lnTo>
                <a:lnTo>
                  <a:pt x="1156" y="451"/>
                </a:lnTo>
                <a:lnTo>
                  <a:pt x="1160" y="451"/>
                </a:lnTo>
                <a:lnTo>
                  <a:pt x="1156" y="451"/>
                </a:lnTo>
                <a:lnTo>
                  <a:pt x="1156" y="455"/>
                </a:lnTo>
                <a:lnTo>
                  <a:pt x="1156" y="451"/>
                </a:lnTo>
                <a:lnTo>
                  <a:pt x="1160" y="451"/>
                </a:lnTo>
                <a:lnTo>
                  <a:pt x="1164" y="455"/>
                </a:lnTo>
                <a:lnTo>
                  <a:pt x="1164" y="459"/>
                </a:lnTo>
                <a:lnTo>
                  <a:pt x="1160" y="459"/>
                </a:lnTo>
                <a:lnTo>
                  <a:pt x="1156" y="459"/>
                </a:lnTo>
                <a:lnTo>
                  <a:pt x="1160" y="459"/>
                </a:lnTo>
                <a:lnTo>
                  <a:pt x="1164" y="459"/>
                </a:lnTo>
                <a:lnTo>
                  <a:pt x="1164" y="463"/>
                </a:lnTo>
                <a:lnTo>
                  <a:pt x="1160" y="463"/>
                </a:lnTo>
                <a:lnTo>
                  <a:pt x="1156" y="463"/>
                </a:lnTo>
                <a:lnTo>
                  <a:pt x="1152" y="463"/>
                </a:lnTo>
                <a:lnTo>
                  <a:pt x="1156" y="463"/>
                </a:lnTo>
                <a:lnTo>
                  <a:pt x="1160" y="463"/>
                </a:lnTo>
                <a:lnTo>
                  <a:pt x="1156" y="463"/>
                </a:lnTo>
                <a:lnTo>
                  <a:pt x="1152" y="467"/>
                </a:lnTo>
                <a:lnTo>
                  <a:pt x="1156" y="467"/>
                </a:lnTo>
                <a:lnTo>
                  <a:pt x="1160" y="467"/>
                </a:lnTo>
                <a:lnTo>
                  <a:pt x="1160" y="463"/>
                </a:lnTo>
                <a:lnTo>
                  <a:pt x="1164" y="463"/>
                </a:lnTo>
                <a:lnTo>
                  <a:pt x="1164" y="467"/>
                </a:lnTo>
                <a:lnTo>
                  <a:pt x="1160" y="467"/>
                </a:lnTo>
                <a:lnTo>
                  <a:pt x="1156" y="467"/>
                </a:lnTo>
                <a:lnTo>
                  <a:pt x="1152" y="471"/>
                </a:lnTo>
                <a:lnTo>
                  <a:pt x="1156" y="471"/>
                </a:lnTo>
                <a:lnTo>
                  <a:pt x="1156" y="467"/>
                </a:lnTo>
                <a:lnTo>
                  <a:pt x="1160" y="467"/>
                </a:lnTo>
                <a:lnTo>
                  <a:pt x="1164" y="467"/>
                </a:lnTo>
                <a:lnTo>
                  <a:pt x="1168" y="467"/>
                </a:lnTo>
                <a:lnTo>
                  <a:pt x="1168" y="463"/>
                </a:lnTo>
                <a:lnTo>
                  <a:pt x="1172" y="467"/>
                </a:lnTo>
                <a:lnTo>
                  <a:pt x="1172" y="471"/>
                </a:lnTo>
                <a:lnTo>
                  <a:pt x="1168" y="471"/>
                </a:lnTo>
                <a:lnTo>
                  <a:pt x="1172" y="471"/>
                </a:lnTo>
                <a:lnTo>
                  <a:pt x="1172" y="467"/>
                </a:lnTo>
                <a:lnTo>
                  <a:pt x="1176" y="463"/>
                </a:lnTo>
                <a:lnTo>
                  <a:pt x="1180" y="463"/>
                </a:lnTo>
                <a:lnTo>
                  <a:pt x="1180" y="467"/>
                </a:lnTo>
                <a:lnTo>
                  <a:pt x="1176" y="467"/>
                </a:lnTo>
                <a:lnTo>
                  <a:pt x="1176" y="471"/>
                </a:lnTo>
                <a:lnTo>
                  <a:pt x="1172" y="475"/>
                </a:lnTo>
                <a:lnTo>
                  <a:pt x="1168" y="475"/>
                </a:lnTo>
                <a:lnTo>
                  <a:pt x="1172" y="475"/>
                </a:lnTo>
                <a:lnTo>
                  <a:pt x="1172" y="479"/>
                </a:lnTo>
                <a:lnTo>
                  <a:pt x="1176" y="475"/>
                </a:lnTo>
                <a:lnTo>
                  <a:pt x="1180" y="471"/>
                </a:lnTo>
                <a:lnTo>
                  <a:pt x="1184" y="471"/>
                </a:lnTo>
                <a:lnTo>
                  <a:pt x="1184" y="475"/>
                </a:lnTo>
                <a:lnTo>
                  <a:pt x="1184" y="479"/>
                </a:lnTo>
                <a:lnTo>
                  <a:pt x="1180" y="479"/>
                </a:lnTo>
                <a:lnTo>
                  <a:pt x="1184" y="479"/>
                </a:lnTo>
                <a:lnTo>
                  <a:pt x="1184" y="475"/>
                </a:lnTo>
                <a:lnTo>
                  <a:pt x="1184" y="471"/>
                </a:lnTo>
                <a:lnTo>
                  <a:pt x="1188" y="471"/>
                </a:lnTo>
                <a:lnTo>
                  <a:pt x="1188" y="475"/>
                </a:lnTo>
                <a:lnTo>
                  <a:pt x="1192" y="479"/>
                </a:lnTo>
                <a:lnTo>
                  <a:pt x="1188" y="475"/>
                </a:lnTo>
                <a:lnTo>
                  <a:pt x="1188" y="471"/>
                </a:lnTo>
                <a:lnTo>
                  <a:pt x="1192" y="471"/>
                </a:lnTo>
                <a:lnTo>
                  <a:pt x="1196" y="471"/>
                </a:lnTo>
                <a:lnTo>
                  <a:pt x="1192" y="475"/>
                </a:lnTo>
                <a:lnTo>
                  <a:pt x="1196" y="475"/>
                </a:lnTo>
                <a:lnTo>
                  <a:pt x="1196" y="471"/>
                </a:lnTo>
                <a:lnTo>
                  <a:pt x="1200" y="471"/>
                </a:lnTo>
                <a:lnTo>
                  <a:pt x="1200" y="475"/>
                </a:lnTo>
                <a:lnTo>
                  <a:pt x="1204" y="479"/>
                </a:lnTo>
                <a:lnTo>
                  <a:pt x="1208" y="483"/>
                </a:lnTo>
                <a:lnTo>
                  <a:pt x="1204" y="483"/>
                </a:lnTo>
                <a:lnTo>
                  <a:pt x="1200" y="483"/>
                </a:lnTo>
                <a:lnTo>
                  <a:pt x="1200" y="479"/>
                </a:lnTo>
                <a:lnTo>
                  <a:pt x="1196" y="479"/>
                </a:lnTo>
                <a:lnTo>
                  <a:pt x="1192" y="483"/>
                </a:lnTo>
                <a:lnTo>
                  <a:pt x="1196" y="483"/>
                </a:lnTo>
                <a:lnTo>
                  <a:pt x="1196" y="479"/>
                </a:lnTo>
                <a:lnTo>
                  <a:pt x="1196" y="483"/>
                </a:lnTo>
                <a:lnTo>
                  <a:pt x="1200" y="483"/>
                </a:lnTo>
                <a:lnTo>
                  <a:pt x="1200" y="487"/>
                </a:lnTo>
                <a:lnTo>
                  <a:pt x="1196" y="487"/>
                </a:lnTo>
                <a:lnTo>
                  <a:pt x="1200" y="487"/>
                </a:lnTo>
                <a:lnTo>
                  <a:pt x="1204" y="487"/>
                </a:lnTo>
                <a:lnTo>
                  <a:pt x="1200" y="487"/>
                </a:lnTo>
                <a:lnTo>
                  <a:pt x="1196" y="491"/>
                </a:lnTo>
                <a:lnTo>
                  <a:pt x="1192" y="491"/>
                </a:lnTo>
                <a:lnTo>
                  <a:pt x="1192" y="487"/>
                </a:lnTo>
                <a:lnTo>
                  <a:pt x="1188" y="487"/>
                </a:lnTo>
                <a:lnTo>
                  <a:pt x="1184" y="487"/>
                </a:lnTo>
                <a:lnTo>
                  <a:pt x="1188" y="487"/>
                </a:lnTo>
                <a:lnTo>
                  <a:pt x="1188" y="491"/>
                </a:lnTo>
                <a:lnTo>
                  <a:pt x="1192" y="491"/>
                </a:lnTo>
                <a:lnTo>
                  <a:pt x="1188" y="491"/>
                </a:lnTo>
                <a:lnTo>
                  <a:pt x="1184" y="491"/>
                </a:lnTo>
                <a:lnTo>
                  <a:pt x="1180" y="487"/>
                </a:lnTo>
                <a:lnTo>
                  <a:pt x="1184" y="491"/>
                </a:lnTo>
                <a:lnTo>
                  <a:pt x="1188" y="491"/>
                </a:lnTo>
                <a:lnTo>
                  <a:pt x="1192" y="495"/>
                </a:lnTo>
                <a:lnTo>
                  <a:pt x="1196" y="495"/>
                </a:lnTo>
                <a:lnTo>
                  <a:pt x="1192" y="499"/>
                </a:lnTo>
                <a:lnTo>
                  <a:pt x="1188" y="499"/>
                </a:lnTo>
                <a:lnTo>
                  <a:pt x="1188" y="495"/>
                </a:lnTo>
                <a:lnTo>
                  <a:pt x="1184" y="495"/>
                </a:lnTo>
                <a:lnTo>
                  <a:pt x="1180" y="495"/>
                </a:lnTo>
                <a:lnTo>
                  <a:pt x="1184" y="495"/>
                </a:lnTo>
                <a:lnTo>
                  <a:pt x="1184" y="499"/>
                </a:lnTo>
                <a:lnTo>
                  <a:pt x="1188" y="499"/>
                </a:lnTo>
                <a:lnTo>
                  <a:pt x="1192" y="503"/>
                </a:lnTo>
                <a:lnTo>
                  <a:pt x="1188" y="503"/>
                </a:lnTo>
                <a:lnTo>
                  <a:pt x="1184" y="503"/>
                </a:lnTo>
                <a:lnTo>
                  <a:pt x="1184" y="499"/>
                </a:lnTo>
                <a:lnTo>
                  <a:pt x="1180" y="499"/>
                </a:lnTo>
                <a:lnTo>
                  <a:pt x="1184" y="503"/>
                </a:lnTo>
                <a:lnTo>
                  <a:pt x="1188" y="503"/>
                </a:lnTo>
                <a:lnTo>
                  <a:pt x="1184" y="503"/>
                </a:lnTo>
                <a:lnTo>
                  <a:pt x="1184" y="507"/>
                </a:lnTo>
                <a:lnTo>
                  <a:pt x="1180" y="507"/>
                </a:lnTo>
                <a:lnTo>
                  <a:pt x="1180" y="503"/>
                </a:lnTo>
                <a:lnTo>
                  <a:pt x="1180" y="507"/>
                </a:lnTo>
                <a:lnTo>
                  <a:pt x="1176" y="507"/>
                </a:lnTo>
                <a:lnTo>
                  <a:pt x="1172" y="503"/>
                </a:lnTo>
                <a:lnTo>
                  <a:pt x="1176" y="507"/>
                </a:lnTo>
                <a:lnTo>
                  <a:pt x="1172" y="507"/>
                </a:lnTo>
                <a:lnTo>
                  <a:pt x="1168" y="507"/>
                </a:lnTo>
                <a:lnTo>
                  <a:pt x="1172" y="507"/>
                </a:lnTo>
                <a:lnTo>
                  <a:pt x="1176" y="507"/>
                </a:lnTo>
                <a:lnTo>
                  <a:pt x="1176" y="511"/>
                </a:lnTo>
                <a:lnTo>
                  <a:pt x="1172" y="511"/>
                </a:lnTo>
                <a:lnTo>
                  <a:pt x="1172" y="507"/>
                </a:lnTo>
                <a:lnTo>
                  <a:pt x="1172" y="511"/>
                </a:lnTo>
                <a:lnTo>
                  <a:pt x="1176" y="511"/>
                </a:lnTo>
                <a:lnTo>
                  <a:pt x="1172" y="511"/>
                </a:lnTo>
                <a:lnTo>
                  <a:pt x="1168" y="511"/>
                </a:lnTo>
                <a:lnTo>
                  <a:pt x="1172" y="511"/>
                </a:lnTo>
                <a:lnTo>
                  <a:pt x="1176" y="515"/>
                </a:lnTo>
                <a:lnTo>
                  <a:pt x="1172" y="519"/>
                </a:lnTo>
                <a:lnTo>
                  <a:pt x="1172" y="523"/>
                </a:lnTo>
                <a:lnTo>
                  <a:pt x="1172" y="527"/>
                </a:lnTo>
                <a:lnTo>
                  <a:pt x="1168" y="527"/>
                </a:lnTo>
                <a:lnTo>
                  <a:pt x="1168" y="523"/>
                </a:lnTo>
                <a:lnTo>
                  <a:pt x="1164" y="519"/>
                </a:lnTo>
                <a:lnTo>
                  <a:pt x="1164" y="523"/>
                </a:lnTo>
                <a:lnTo>
                  <a:pt x="1160" y="519"/>
                </a:lnTo>
                <a:lnTo>
                  <a:pt x="1164" y="519"/>
                </a:lnTo>
                <a:lnTo>
                  <a:pt x="1160" y="519"/>
                </a:lnTo>
                <a:lnTo>
                  <a:pt x="1160" y="515"/>
                </a:lnTo>
                <a:lnTo>
                  <a:pt x="1160" y="511"/>
                </a:lnTo>
                <a:lnTo>
                  <a:pt x="1156" y="515"/>
                </a:lnTo>
                <a:lnTo>
                  <a:pt x="1156" y="519"/>
                </a:lnTo>
                <a:lnTo>
                  <a:pt x="1152" y="519"/>
                </a:lnTo>
                <a:lnTo>
                  <a:pt x="1152" y="515"/>
                </a:lnTo>
                <a:lnTo>
                  <a:pt x="1152" y="519"/>
                </a:lnTo>
                <a:lnTo>
                  <a:pt x="1152" y="515"/>
                </a:lnTo>
                <a:lnTo>
                  <a:pt x="1156" y="515"/>
                </a:lnTo>
                <a:lnTo>
                  <a:pt x="1152" y="515"/>
                </a:lnTo>
                <a:lnTo>
                  <a:pt x="1156" y="511"/>
                </a:lnTo>
                <a:lnTo>
                  <a:pt x="1160" y="511"/>
                </a:lnTo>
                <a:lnTo>
                  <a:pt x="1156" y="511"/>
                </a:lnTo>
                <a:lnTo>
                  <a:pt x="1152" y="511"/>
                </a:lnTo>
                <a:lnTo>
                  <a:pt x="1148" y="511"/>
                </a:lnTo>
                <a:lnTo>
                  <a:pt x="1148" y="515"/>
                </a:lnTo>
                <a:lnTo>
                  <a:pt x="1148" y="511"/>
                </a:lnTo>
                <a:lnTo>
                  <a:pt x="1152" y="511"/>
                </a:lnTo>
                <a:lnTo>
                  <a:pt x="1152" y="507"/>
                </a:lnTo>
                <a:lnTo>
                  <a:pt x="1148" y="511"/>
                </a:lnTo>
                <a:lnTo>
                  <a:pt x="1145" y="511"/>
                </a:lnTo>
                <a:lnTo>
                  <a:pt x="1145" y="507"/>
                </a:lnTo>
                <a:lnTo>
                  <a:pt x="1148" y="507"/>
                </a:lnTo>
                <a:lnTo>
                  <a:pt x="1152" y="507"/>
                </a:lnTo>
                <a:lnTo>
                  <a:pt x="1152" y="503"/>
                </a:lnTo>
                <a:lnTo>
                  <a:pt x="1148" y="503"/>
                </a:lnTo>
                <a:lnTo>
                  <a:pt x="1148" y="507"/>
                </a:lnTo>
                <a:lnTo>
                  <a:pt x="1145" y="507"/>
                </a:lnTo>
                <a:lnTo>
                  <a:pt x="1145" y="503"/>
                </a:lnTo>
                <a:lnTo>
                  <a:pt x="1141" y="503"/>
                </a:lnTo>
                <a:lnTo>
                  <a:pt x="1145" y="503"/>
                </a:lnTo>
                <a:lnTo>
                  <a:pt x="1145" y="499"/>
                </a:lnTo>
                <a:lnTo>
                  <a:pt x="1148" y="499"/>
                </a:lnTo>
                <a:lnTo>
                  <a:pt x="1152" y="499"/>
                </a:lnTo>
                <a:lnTo>
                  <a:pt x="1152" y="495"/>
                </a:lnTo>
                <a:lnTo>
                  <a:pt x="1152" y="491"/>
                </a:lnTo>
                <a:lnTo>
                  <a:pt x="1156" y="491"/>
                </a:lnTo>
                <a:lnTo>
                  <a:pt x="1160" y="491"/>
                </a:lnTo>
                <a:lnTo>
                  <a:pt x="1160" y="487"/>
                </a:lnTo>
                <a:lnTo>
                  <a:pt x="1156" y="487"/>
                </a:lnTo>
                <a:lnTo>
                  <a:pt x="1152" y="491"/>
                </a:lnTo>
                <a:lnTo>
                  <a:pt x="1152" y="495"/>
                </a:lnTo>
                <a:lnTo>
                  <a:pt x="1148" y="495"/>
                </a:lnTo>
                <a:lnTo>
                  <a:pt x="1145" y="499"/>
                </a:lnTo>
                <a:lnTo>
                  <a:pt x="1137" y="499"/>
                </a:lnTo>
                <a:lnTo>
                  <a:pt x="1137" y="495"/>
                </a:lnTo>
                <a:lnTo>
                  <a:pt x="1141" y="495"/>
                </a:lnTo>
                <a:lnTo>
                  <a:pt x="1141" y="491"/>
                </a:lnTo>
                <a:lnTo>
                  <a:pt x="1145" y="487"/>
                </a:lnTo>
                <a:lnTo>
                  <a:pt x="1141" y="491"/>
                </a:lnTo>
                <a:lnTo>
                  <a:pt x="1137" y="495"/>
                </a:lnTo>
                <a:lnTo>
                  <a:pt x="1133" y="495"/>
                </a:lnTo>
                <a:lnTo>
                  <a:pt x="1133" y="491"/>
                </a:lnTo>
                <a:lnTo>
                  <a:pt x="1129" y="491"/>
                </a:lnTo>
                <a:lnTo>
                  <a:pt x="1125" y="487"/>
                </a:lnTo>
                <a:lnTo>
                  <a:pt x="1129" y="487"/>
                </a:lnTo>
                <a:lnTo>
                  <a:pt x="1125" y="487"/>
                </a:lnTo>
                <a:lnTo>
                  <a:pt x="1121" y="487"/>
                </a:lnTo>
                <a:lnTo>
                  <a:pt x="1121" y="483"/>
                </a:lnTo>
                <a:lnTo>
                  <a:pt x="1121" y="479"/>
                </a:lnTo>
                <a:lnTo>
                  <a:pt x="1121" y="483"/>
                </a:lnTo>
                <a:lnTo>
                  <a:pt x="1117" y="483"/>
                </a:lnTo>
                <a:lnTo>
                  <a:pt x="1113" y="483"/>
                </a:lnTo>
                <a:lnTo>
                  <a:pt x="1109" y="483"/>
                </a:lnTo>
                <a:lnTo>
                  <a:pt x="1113" y="483"/>
                </a:lnTo>
                <a:lnTo>
                  <a:pt x="1117" y="483"/>
                </a:lnTo>
                <a:lnTo>
                  <a:pt x="1117" y="487"/>
                </a:lnTo>
                <a:lnTo>
                  <a:pt x="1113" y="487"/>
                </a:lnTo>
                <a:lnTo>
                  <a:pt x="1117" y="487"/>
                </a:lnTo>
                <a:lnTo>
                  <a:pt x="1117" y="491"/>
                </a:lnTo>
                <a:lnTo>
                  <a:pt x="1113" y="491"/>
                </a:lnTo>
                <a:lnTo>
                  <a:pt x="1113" y="487"/>
                </a:lnTo>
                <a:lnTo>
                  <a:pt x="1109" y="487"/>
                </a:lnTo>
                <a:lnTo>
                  <a:pt x="1109" y="483"/>
                </a:lnTo>
                <a:lnTo>
                  <a:pt x="1105" y="483"/>
                </a:lnTo>
                <a:lnTo>
                  <a:pt x="1105" y="487"/>
                </a:lnTo>
                <a:lnTo>
                  <a:pt x="1109" y="487"/>
                </a:lnTo>
                <a:lnTo>
                  <a:pt x="1109" y="491"/>
                </a:lnTo>
                <a:lnTo>
                  <a:pt x="1113" y="491"/>
                </a:lnTo>
                <a:lnTo>
                  <a:pt x="1113" y="495"/>
                </a:lnTo>
                <a:lnTo>
                  <a:pt x="1117" y="495"/>
                </a:lnTo>
                <a:lnTo>
                  <a:pt x="1117" y="499"/>
                </a:lnTo>
                <a:lnTo>
                  <a:pt x="1113" y="499"/>
                </a:lnTo>
                <a:lnTo>
                  <a:pt x="1109" y="499"/>
                </a:lnTo>
                <a:lnTo>
                  <a:pt x="1105" y="499"/>
                </a:lnTo>
                <a:lnTo>
                  <a:pt x="1105" y="495"/>
                </a:lnTo>
                <a:lnTo>
                  <a:pt x="1101" y="495"/>
                </a:lnTo>
                <a:lnTo>
                  <a:pt x="1101" y="491"/>
                </a:lnTo>
                <a:lnTo>
                  <a:pt x="1097" y="491"/>
                </a:lnTo>
                <a:lnTo>
                  <a:pt x="1093" y="491"/>
                </a:lnTo>
                <a:lnTo>
                  <a:pt x="1097" y="491"/>
                </a:lnTo>
                <a:lnTo>
                  <a:pt x="1097" y="495"/>
                </a:lnTo>
                <a:lnTo>
                  <a:pt x="1101" y="495"/>
                </a:lnTo>
                <a:lnTo>
                  <a:pt x="1105" y="495"/>
                </a:lnTo>
                <a:lnTo>
                  <a:pt x="1105" y="499"/>
                </a:lnTo>
                <a:lnTo>
                  <a:pt x="1101" y="499"/>
                </a:lnTo>
                <a:lnTo>
                  <a:pt x="1101" y="495"/>
                </a:lnTo>
                <a:lnTo>
                  <a:pt x="1101" y="499"/>
                </a:lnTo>
                <a:lnTo>
                  <a:pt x="1101" y="503"/>
                </a:lnTo>
                <a:lnTo>
                  <a:pt x="1105" y="503"/>
                </a:lnTo>
                <a:lnTo>
                  <a:pt x="1109" y="503"/>
                </a:lnTo>
                <a:lnTo>
                  <a:pt x="1105" y="507"/>
                </a:lnTo>
                <a:lnTo>
                  <a:pt x="1105" y="511"/>
                </a:lnTo>
                <a:lnTo>
                  <a:pt x="1105" y="507"/>
                </a:lnTo>
                <a:lnTo>
                  <a:pt x="1109" y="507"/>
                </a:lnTo>
                <a:lnTo>
                  <a:pt x="1113" y="507"/>
                </a:lnTo>
                <a:lnTo>
                  <a:pt x="1117" y="507"/>
                </a:lnTo>
                <a:lnTo>
                  <a:pt x="1113" y="511"/>
                </a:lnTo>
                <a:lnTo>
                  <a:pt x="1117" y="511"/>
                </a:lnTo>
                <a:lnTo>
                  <a:pt x="1121" y="511"/>
                </a:lnTo>
                <a:lnTo>
                  <a:pt x="1117" y="515"/>
                </a:lnTo>
                <a:lnTo>
                  <a:pt x="1113" y="515"/>
                </a:lnTo>
                <a:lnTo>
                  <a:pt x="1117" y="515"/>
                </a:lnTo>
                <a:lnTo>
                  <a:pt x="1121" y="519"/>
                </a:lnTo>
                <a:lnTo>
                  <a:pt x="1117" y="519"/>
                </a:lnTo>
                <a:lnTo>
                  <a:pt x="1117" y="523"/>
                </a:lnTo>
                <a:lnTo>
                  <a:pt x="1121" y="519"/>
                </a:lnTo>
                <a:lnTo>
                  <a:pt x="1125" y="519"/>
                </a:lnTo>
                <a:lnTo>
                  <a:pt x="1121" y="523"/>
                </a:lnTo>
                <a:lnTo>
                  <a:pt x="1125" y="523"/>
                </a:lnTo>
                <a:lnTo>
                  <a:pt x="1125" y="527"/>
                </a:lnTo>
                <a:lnTo>
                  <a:pt x="1125" y="531"/>
                </a:lnTo>
                <a:lnTo>
                  <a:pt x="1125" y="527"/>
                </a:lnTo>
                <a:lnTo>
                  <a:pt x="1125" y="523"/>
                </a:lnTo>
                <a:lnTo>
                  <a:pt x="1129" y="523"/>
                </a:lnTo>
                <a:lnTo>
                  <a:pt x="1129" y="527"/>
                </a:lnTo>
                <a:lnTo>
                  <a:pt x="1133" y="527"/>
                </a:lnTo>
                <a:lnTo>
                  <a:pt x="1133" y="531"/>
                </a:lnTo>
                <a:lnTo>
                  <a:pt x="1133" y="527"/>
                </a:lnTo>
                <a:lnTo>
                  <a:pt x="1137" y="527"/>
                </a:lnTo>
                <a:lnTo>
                  <a:pt x="1133" y="531"/>
                </a:lnTo>
                <a:lnTo>
                  <a:pt x="1137" y="531"/>
                </a:lnTo>
                <a:lnTo>
                  <a:pt x="1137" y="527"/>
                </a:lnTo>
                <a:lnTo>
                  <a:pt x="1141" y="527"/>
                </a:lnTo>
                <a:lnTo>
                  <a:pt x="1141" y="531"/>
                </a:lnTo>
                <a:lnTo>
                  <a:pt x="1141" y="535"/>
                </a:lnTo>
                <a:lnTo>
                  <a:pt x="1145" y="535"/>
                </a:lnTo>
                <a:lnTo>
                  <a:pt x="1148" y="535"/>
                </a:lnTo>
                <a:lnTo>
                  <a:pt x="1148" y="539"/>
                </a:lnTo>
                <a:lnTo>
                  <a:pt x="1148" y="543"/>
                </a:lnTo>
                <a:lnTo>
                  <a:pt x="1145" y="543"/>
                </a:lnTo>
                <a:lnTo>
                  <a:pt x="1145" y="539"/>
                </a:lnTo>
                <a:lnTo>
                  <a:pt x="1141" y="539"/>
                </a:lnTo>
                <a:lnTo>
                  <a:pt x="1141" y="543"/>
                </a:lnTo>
                <a:lnTo>
                  <a:pt x="1145" y="543"/>
                </a:lnTo>
                <a:lnTo>
                  <a:pt x="1148" y="547"/>
                </a:lnTo>
                <a:lnTo>
                  <a:pt x="1152" y="547"/>
                </a:lnTo>
                <a:lnTo>
                  <a:pt x="1156" y="547"/>
                </a:lnTo>
                <a:lnTo>
                  <a:pt x="1156" y="551"/>
                </a:lnTo>
                <a:lnTo>
                  <a:pt x="1152" y="551"/>
                </a:lnTo>
                <a:lnTo>
                  <a:pt x="1148" y="551"/>
                </a:lnTo>
                <a:lnTo>
                  <a:pt x="1148" y="555"/>
                </a:lnTo>
                <a:lnTo>
                  <a:pt x="1152" y="555"/>
                </a:lnTo>
                <a:lnTo>
                  <a:pt x="1156" y="555"/>
                </a:lnTo>
                <a:lnTo>
                  <a:pt x="1156" y="559"/>
                </a:lnTo>
                <a:lnTo>
                  <a:pt x="1156" y="563"/>
                </a:lnTo>
                <a:lnTo>
                  <a:pt x="1156" y="567"/>
                </a:lnTo>
                <a:lnTo>
                  <a:pt x="1152" y="567"/>
                </a:lnTo>
                <a:lnTo>
                  <a:pt x="1152" y="563"/>
                </a:lnTo>
                <a:lnTo>
                  <a:pt x="1152" y="559"/>
                </a:lnTo>
                <a:lnTo>
                  <a:pt x="1148" y="559"/>
                </a:lnTo>
                <a:lnTo>
                  <a:pt x="1148" y="555"/>
                </a:lnTo>
                <a:lnTo>
                  <a:pt x="1145" y="555"/>
                </a:lnTo>
                <a:lnTo>
                  <a:pt x="1148" y="555"/>
                </a:lnTo>
                <a:lnTo>
                  <a:pt x="1148" y="559"/>
                </a:lnTo>
                <a:lnTo>
                  <a:pt x="1148" y="563"/>
                </a:lnTo>
                <a:lnTo>
                  <a:pt x="1152" y="567"/>
                </a:lnTo>
                <a:lnTo>
                  <a:pt x="1148" y="567"/>
                </a:lnTo>
                <a:lnTo>
                  <a:pt x="1148" y="571"/>
                </a:lnTo>
                <a:lnTo>
                  <a:pt x="1152" y="571"/>
                </a:lnTo>
                <a:lnTo>
                  <a:pt x="1152" y="575"/>
                </a:lnTo>
                <a:lnTo>
                  <a:pt x="1156" y="575"/>
                </a:lnTo>
                <a:lnTo>
                  <a:pt x="1152" y="579"/>
                </a:lnTo>
                <a:lnTo>
                  <a:pt x="1148" y="575"/>
                </a:lnTo>
                <a:lnTo>
                  <a:pt x="1145" y="575"/>
                </a:lnTo>
                <a:lnTo>
                  <a:pt x="1148" y="579"/>
                </a:lnTo>
                <a:lnTo>
                  <a:pt x="1148" y="583"/>
                </a:lnTo>
                <a:lnTo>
                  <a:pt x="1152" y="583"/>
                </a:lnTo>
                <a:lnTo>
                  <a:pt x="1148" y="583"/>
                </a:lnTo>
                <a:lnTo>
                  <a:pt x="1148" y="587"/>
                </a:lnTo>
                <a:lnTo>
                  <a:pt x="1145" y="583"/>
                </a:lnTo>
                <a:lnTo>
                  <a:pt x="1145" y="579"/>
                </a:lnTo>
                <a:lnTo>
                  <a:pt x="1141" y="579"/>
                </a:lnTo>
                <a:lnTo>
                  <a:pt x="1141" y="575"/>
                </a:lnTo>
                <a:lnTo>
                  <a:pt x="1137" y="575"/>
                </a:lnTo>
                <a:lnTo>
                  <a:pt x="1133" y="575"/>
                </a:lnTo>
                <a:lnTo>
                  <a:pt x="1133" y="571"/>
                </a:lnTo>
                <a:lnTo>
                  <a:pt x="1129" y="571"/>
                </a:lnTo>
                <a:lnTo>
                  <a:pt x="1133" y="575"/>
                </a:lnTo>
                <a:lnTo>
                  <a:pt x="1129" y="575"/>
                </a:lnTo>
                <a:lnTo>
                  <a:pt x="1129" y="571"/>
                </a:lnTo>
                <a:lnTo>
                  <a:pt x="1125" y="571"/>
                </a:lnTo>
                <a:lnTo>
                  <a:pt x="1125" y="567"/>
                </a:lnTo>
                <a:lnTo>
                  <a:pt x="1125" y="563"/>
                </a:lnTo>
                <a:lnTo>
                  <a:pt x="1125" y="567"/>
                </a:lnTo>
                <a:lnTo>
                  <a:pt x="1125" y="571"/>
                </a:lnTo>
                <a:lnTo>
                  <a:pt x="1125" y="575"/>
                </a:lnTo>
                <a:lnTo>
                  <a:pt x="1125" y="571"/>
                </a:lnTo>
                <a:lnTo>
                  <a:pt x="1125" y="567"/>
                </a:lnTo>
                <a:lnTo>
                  <a:pt x="1121" y="567"/>
                </a:lnTo>
                <a:lnTo>
                  <a:pt x="1121" y="571"/>
                </a:lnTo>
                <a:lnTo>
                  <a:pt x="1121" y="567"/>
                </a:lnTo>
                <a:lnTo>
                  <a:pt x="1121" y="563"/>
                </a:lnTo>
                <a:lnTo>
                  <a:pt x="1121" y="567"/>
                </a:lnTo>
                <a:lnTo>
                  <a:pt x="1117" y="567"/>
                </a:lnTo>
                <a:lnTo>
                  <a:pt x="1113" y="563"/>
                </a:lnTo>
                <a:lnTo>
                  <a:pt x="1109" y="559"/>
                </a:lnTo>
                <a:lnTo>
                  <a:pt x="1109" y="555"/>
                </a:lnTo>
                <a:lnTo>
                  <a:pt x="1105" y="555"/>
                </a:lnTo>
                <a:lnTo>
                  <a:pt x="1109" y="559"/>
                </a:lnTo>
                <a:lnTo>
                  <a:pt x="1109" y="563"/>
                </a:lnTo>
                <a:lnTo>
                  <a:pt x="1109" y="567"/>
                </a:lnTo>
                <a:lnTo>
                  <a:pt x="1109" y="563"/>
                </a:lnTo>
                <a:lnTo>
                  <a:pt x="1105" y="563"/>
                </a:lnTo>
                <a:lnTo>
                  <a:pt x="1105" y="559"/>
                </a:lnTo>
                <a:lnTo>
                  <a:pt x="1101" y="559"/>
                </a:lnTo>
                <a:lnTo>
                  <a:pt x="1097" y="559"/>
                </a:lnTo>
                <a:lnTo>
                  <a:pt x="1097" y="555"/>
                </a:lnTo>
                <a:lnTo>
                  <a:pt x="1093" y="555"/>
                </a:lnTo>
                <a:lnTo>
                  <a:pt x="1089" y="555"/>
                </a:lnTo>
                <a:lnTo>
                  <a:pt x="1093" y="559"/>
                </a:lnTo>
                <a:lnTo>
                  <a:pt x="1097" y="563"/>
                </a:lnTo>
                <a:lnTo>
                  <a:pt x="1101" y="567"/>
                </a:lnTo>
                <a:lnTo>
                  <a:pt x="1101" y="571"/>
                </a:lnTo>
                <a:lnTo>
                  <a:pt x="1105" y="571"/>
                </a:lnTo>
                <a:lnTo>
                  <a:pt x="1109" y="571"/>
                </a:lnTo>
                <a:lnTo>
                  <a:pt x="1109" y="575"/>
                </a:lnTo>
                <a:lnTo>
                  <a:pt x="1113" y="575"/>
                </a:lnTo>
                <a:lnTo>
                  <a:pt x="1109" y="575"/>
                </a:lnTo>
                <a:lnTo>
                  <a:pt x="1113" y="575"/>
                </a:lnTo>
                <a:lnTo>
                  <a:pt x="1117" y="579"/>
                </a:lnTo>
                <a:lnTo>
                  <a:pt x="1121" y="579"/>
                </a:lnTo>
                <a:lnTo>
                  <a:pt x="1121" y="583"/>
                </a:lnTo>
                <a:lnTo>
                  <a:pt x="1125" y="583"/>
                </a:lnTo>
                <a:lnTo>
                  <a:pt x="1129" y="587"/>
                </a:lnTo>
                <a:lnTo>
                  <a:pt x="1129" y="591"/>
                </a:lnTo>
                <a:lnTo>
                  <a:pt x="1133" y="591"/>
                </a:lnTo>
                <a:lnTo>
                  <a:pt x="1133" y="595"/>
                </a:lnTo>
                <a:lnTo>
                  <a:pt x="1137" y="595"/>
                </a:lnTo>
                <a:lnTo>
                  <a:pt x="1133" y="595"/>
                </a:lnTo>
                <a:lnTo>
                  <a:pt x="1133" y="599"/>
                </a:lnTo>
                <a:lnTo>
                  <a:pt x="1137" y="599"/>
                </a:lnTo>
                <a:lnTo>
                  <a:pt x="1137" y="603"/>
                </a:lnTo>
                <a:lnTo>
                  <a:pt x="1133" y="603"/>
                </a:lnTo>
                <a:lnTo>
                  <a:pt x="1129" y="603"/>
                </a:lnTo>
                <a:lnTo>
                  <a:pt x="1125" y="603"/>
                </a:lnTo>
                <a:lnTo>
                  <a:pt x="1125" y="599"/>
                </a:lnTo>
                <a:lnTo>
                  <a:pt x="1121" y="599"/>
                </a:lnTo>
                <a:lnTo>
                  <a:pt x="1117" y="599"/>
                </a:lnTo>
                <a:lnTo>
                  <a:pt x="1113" y="595"/>
                </a:lnTo>
                <a:lnTo>
                  <a:pt x="1109" y="595"/>
                </a:lnTo>
                <a:lnTo>
                  <a:pt x="1105" y="595"/>
                </a:lnTo>
                <a:lnTo>
                  <a:pt x="1101" y="595"/>
                </a:lnTo>
                <a:lnTo>
                  <a:pt x="1097" y="595"/>
                </a:lnTo>
                <a:lnTo>
                  <a:pt x="1097" y="591"/>
                </a:lnTo>
                <a:lnTo>
                  <a:pt x="1093" y="591"/>
                </a:lnTo>
                <a:lnTo>
                  <a:pt x="1089" y="591"/>
                </a:lnTo>
                <a:lnTo>
                  <a:pt x="1089" y="587"/>
                </a:lnTo>
                <a:lnTo>
                  <a:pt x="1085" y="587"/>
                </a:lnTo>
                <a:lnTo>
                  <a:pt x="1085" y="583"/>
                </a:lnTo>
                <a:lnTo>
                  <a:pt x="1085" y="587"/>
                </a:lnTo>
                <a:lnTo>
                  <a:pt x="1081" y="583"/>
                </a:lnTo>
                <a:lnTo>
                  <a:pt x="1081" y="579"/>
                </a:lnTo>
                <a:lnTo>
                  <a:pt x="1077" y="579"/>
                </a:lnTo>
                <a:lnTo>
                  <a:pt x="1073" y="579"/>
                </a:lnTo>
                <a:close/>
                <a:moveTo>
                  <a:pt x="965" y="311"/>
                </a:moveTo>
                <a:lnTo>
                  <a:pt x="961" y="311"/>
                </a:lnTo>
                <a:lnTo>
                  <a:pt x="957" y="311"/>
                </a:lnTo>
                <a:lnTo>
                  <a:pt x="953" y="311"/>
                </a:lnTo>
                <a:lnTo>
                  <a:pt x="949" y="311"/>
                </a:lnTo>
                <a:lnTo>
                  <a:pt x="945" y="311"/>
                </a:lnTo>
                <a:lnTo>
                  <a:pt x="941" y="311"/>
                </a:lnTo>
                <a:lnTo>
                  <a:pt x="937" y="315"/>
                </a:lnTo>
                <a:lnTo>
                  <a:pt x="933" y="315"/>
                </a:lnTo>
                <a:lnTo>
                  <a:pt x="929" y="315"/>
                </a:lnTo>
                <a:lnTo>
                  <a:pt x="925" y="311"/>
                </a:lnTo>
                <a:lnTo>
                  <a:pt x="921" y="311"/>
                </a:lnTo>
                <a:lnTo>
                  <a:pt x="921" y="307"/>
                </a:lnTo>
                <a:lnTo>
                  <a:pt x="921" y="303"/>
                </a:lnTo>
                <a:lnTo>
                  <a:pt x="921" y="299"/>
                </a:lnTo>
                <a:lnTo>
                  <a:pt x="917" y="299"/>
                </a:lnTo>
                <a:lnTo>
                  <a:pt x="913" y="299"/>
                </a:lnTo>
                <a:lnTo>
                  <a:pt x="909" y="299"/>
                </a:lnTo>
                <a:lnTo>
                  <a:pt x="909" y="295"/>
                </a:lnTo>
                <a:lnTo>
                  <a:pt x="909" y="287"/>
                </a:lnTo>
                <a:lnTo>
                  <a:pt x="913" y="287"/>
                </a:lnTo>
                <a:lnTo>
                  <a:pt x="917" y="287"/>
                </a:lnTo>
                <a:lnTo>
                  <a:pt x="921" y="287"/>
                </a:lnTo>
                <a:lnTo>
                  <a:pt x="925" y="287"/>
                </a:lnTo>
                <a:lnTo>
                  <a:pt x="929" y="287"/>
                </a:lnTo>
                <a:lnTo>
                  <a:pt x="929" y="291"/>
                </a:lnTo>
                <a:lnTo>
                  <a:pt x="933" y="291"/>
                </a:lnTo>
                <a:lnTo>
                  <a:pt x="937" y="291"/>
                </a:lnTo>
                <a:lnTo>
                  <a:pt x="937" y="287"/>
                </a:lnTo>
                <a:lnTo>
                  <a:pt x="941" y="287"/>
                </a:lnTo>
                <a:lnTo>
                  <a:pt x="945" y="287"/>
                </a:lnTo>
                <a:lnTo>
                  <a:pt x="949" y="287"/>
                </a:lnTo>
                <a:lnTo>
                  <a:pt x="953" y="287"/>
                </a:lnTo>
                <a:lnTo>
                  <a:pt x="953" y="291"/>
                </a:lnTo>
                <a:lnTo>
                  <a:pt x="957" y="291"/>
                </a:lnTo>
                <a:lnTo>
                  <a:pt x="961" y="291"/>
                </a:lnTo>
                <a:lnTo>
                  <a:pt x="965" y="291"/>
                </a:lnTo>
                <a:lnTo>
                  <a:pt x="965" y="295"/>
                </a:lnTo>
                <a:lnTo>
                  <a:pt x="969" y="295"/>
                </a:lnTo>
                <a:lnTo>
                  <a:pt x="969" y="299"/>
                </a:lnTo>
                <a:lnTo>
                  <a:pt x="973" y="299"/>
                </a:lnTo>
                <a:lnTo>
                  <a:pt x="973" y="303"/>
                </a:lnTo>
                <a:lnTo>
                  <a:pt x="977" y="303"/>
                </a:lnTo>
                <a:lnTo>
                  <a:pt x="977" y="307"/>
                </a:lnTo>
                <a:lnTo>
                  <a:pt x="981" y="307"/>
                </a:lnTo>
                <a:lnTo>
                  <a:pt x="981" y="311"/>
                </a:lnTo>
                <a:lnTo>
                  <a:pt x="977" y="311"/>
                </a:lnTo>
                <a:lnTo>
                  <a:pt x="973" y="311"/>
                </a:lnTo>
                <a:lnTo>
                  <a:pt x="969" y="311"/>
                </a:lnTo>
                <a:lnTo>
                  <a:pt x="965" y="311"/>
                </a:lnTo>
                <a:close/>
                <a:moveTo>
                  <a:pt x="542" y="311"/>
                </a:moveTo>
                <a:lnTo>
                  <a:pt x="538" y="307"/>
                </a:lnTo>
                <a:lnTo>
                  <a:pt x="538" y="311"/>
                </a:lnTo>
                <a:lnTo>
                  <a:pt x="542" y="311"/>
                </a:lnTo>
                <a:lnTo>
                  <a:pt x="538" y="311"/>
                </a:lnTo>
                <a:lnTo>
                  <a:pt x="534" y="307"/>
                </a:lnTo>
                <a:lnTo>
                  <a:pt x="530" y="303"/>
                </a:lnTo>
                <a:lnTo>
                  <a:pt x="526" y="303"/>
                </a:lnTo>
                <a:lnTo>
                  <a:pt x="526" y="299"/>
                </a:lnTo>
                <a:lnTo>
                  <a:pt x="522" y="295"/>
                </a:lnTo>
                <a:lnTo>
                  <a:pt x="518" y="295"/>
                </a:lnTo>
                <a:lnTo>
                  <a:pt x="514" y="295"/>
                </a:lnTo>
                <a:lnTo>
                  <a:pt x="514" y="291"/>
                </a:lnTo>
                <a:lnTo>
                  <a:pt x="518" y="287"/>
                </a:lnTo>
                <a:lnTo>
                  <a:pt x="522" y="287"/>
                </a:lnTo>
                <a:lnTo>
                  <a:pt x="526" y="287"/>
                </a:lnTo>
                <a:lnTo>
                  <a:pt x="530" y="287"/>
                </a:lnTo>
                <a:lnTo>
                  <a:pt x="534" y="287"/>
                </a:lnTo>
                <a:lnTo>
                  <a:pt x="538" y="287"/>
                </a:lnTo>
                <a:lnTo>
                  <a:pt x="542" y="287"/>
                </a:lnTo>
                <a:lnTo>
                  <a:pt x="546" y="287"/>
                </a:lnTo>
                <a:lnTo>
                  <a:pt x="550" y="291"/>
                </a:lnTo>
                <a:lnTo>
                  <a:pt x="550" y="295"/>
                </a:lnTo>
                <a:lnTo>
                  <a:pt x="550" y="299"/>
                </a:lnTo>
                <a:lnTo>
                  <a:pt x="546" y="303"/>
                </a:lnTo>
                <a:lnTo>
                  <a:pt x="546" y="307"/>
                </a:lnTo>
                <a:lnTo>
                  <a:pt x="542" y="307"/>
                </a:lnTo>
                <a:lnTo>
                  <a:pt x="542" y="311"/>
                </a:lnTo>
                <a:close/>
                <a:moveTo>
                  <a:pt x="251" y="291"/>
                </a:moveTo>
                <a:lnTo>
                  <a:pt x="255" y="291"/>
                </a:lnTo>
                <a:lnTo>
                  <a:pt x="251" y="291"/>
                </a:lnTo>
                <a:close/>
                <a:moveTo>
                  <a:pt x="506" y="291"/>
                </a:moveTo>
                <a:lnTo>
                  <a:pt x="502" y="291"/>
                </a:lnTo>
                <a:lnTo>
                  <a:pt x="498" y="291"/>
                </a:lnTo>
                <a:lnTo>
                  <a:pt x="502" y="291"/>
                </a:lnTo>
                <a:lnTo>
                  <a:pt x="506" y="291"/>
                </a:lnTo>
                <a:close/>
                <a:moveTo>
                  <a:pt x="379" y="375"/>
                </a:moveTo>
                <a:lnTo>
                  <a:pt x="375" y="375"/>
                </a:lnTo>
                <a:lnTo>
                  <a:pt x="371" y="375"/>
                </a:lnTo>
                <a:lnTo>
                  <a:pt x="367" y="375"/>
                </a:lnTo>
                <a:lnTo>
                  <a:pt x="363" y="375"/>
                </a:lnTo>
                <a:lnTo>
                  <a:pt x="359" y="375"/>
                </a:lnTo>
                <a:lnTo>
                  <a:pt x="355" y="375"/>
                </a:lnTo>
                <a:lnTo>
                  <a:pt x="351" y="375"/>
                </a:lnTo>
                <a:lnTo>
                  <a:pt x="351" y="371"/>
                </a:lnTo>
                <a:lnTo>
                  <a:pt x="347" y="371"/>
                </a:lnTo>
                <a:lnTo>
                  <a:pt x="347" y="367"/>
                </a:lnTo>
                <a:lnTo>
                  <a:pt x="343" y="367"/>
                </a:lnTo>
                <a:lnTo>
                  <a:pt x="343" y="363"/>
                </a:lnTo>
                <a:lnTo>
                  <a:pt x="347" y="359"/>
                </a:lnTo>
                <a:lnTo>
                  <a:pt x="351" y="359"/>
                </a:lnTo>
                <a:lnTo>
                  <a:pt x="355" y="359"/>
                </a:lnTo>
                <a:lnTo>
                  <a:pt x="359" y="359"/>
                </a:lnTo>
                <a:lnTo>
                  <a:pt x="363" y="355"/>
                </a:lnTo>
                <a:lnTo>
                  <a:pt x="367" y="355"/>
                </a:lnTo>
                <a:lnTo>
                  <a:pt x="371" y="355"/>
                </a:lnTo>
                <a:lnTo>
                  <a:pt x="375" y="355"/>
                </a:lnTo>
                <a:lnTo>
                  <a:pt x="379" y="355"/>
                </a:lnTo>
                <a:lnTo>
                  <a:pt x="383" y="355"/>
                </a:lnTo>
                <a:lnTo>
                  <a:pt x="383" y="351"/>
                </a:lnTo>
                <a:lnTo>
                  <a:pt x="379" y="351"/>
                </a:lnTo>
                <a:lnTo>
                  <a:pt x="383" y="351"/>
                </a:lnTo>
                <a:lnTo>
                  <a:pt x="387" y="351"/>
                </a:lnTo>
                <a:lnTo>
                  <a:pt x="391" y="351"/>
                </a:lnTo>
                <a:lnTo>
                  <a:pt x="391" y="347"/>
                </a:lnTo>
                <a:lnTo>
                  <a:pt x="391" y="351"/>
                </a:lnTo>
                <a:lnTo>
                  <a:pt x="387" y="351"/>
                </a:lnTo>
                <a:lnTo>
                  <a:pt x="387" y="347"/>
                </a:lnTo>
                <a:lnTo>
                  <a:pt x="383" y="347"/>
                </a:lnTo>
                <a:lnTo>
                  <a:pt x="379" y="347"/>
                </a:lnTo>
                <a:lnTo>
                  <a:pt x="375" y="351"/>
                </a:lnTo>
                <a:lnTo>
                  <a:pt x="371" y="351"/>
                </a:lnTo>
                <a:lnTo>
                  <a:pt x="367" y="351"/>
                </a:lnTo>
                <a:lnTo>
                  <a:pt x="363" y="351"/>
                </a:lnTo>
                <a:lnTo>
                  <a:pt x="359" y="351"/>
                </a:lnTo>
                <a:lnTo>
                  <a:pt x="355" y="351"/>
                </a:lnTo>
                <a:lnTo>
                  <a:pt x="359" y="351"/>
                </a:lnTo>
                <a:lnTo>
                  <a:pt x="355" y="351"/>
                </a:lnTo>
                <a:lnTo>
                  <a:pt x="355" y="355"/>
                </a:lnTo>
                <a:lnTo>
                  <a:pt x="351" y="351"/>
                </a:lnTo>
                <a:lnTo>
                  <a:pt x="351" y="355"/>
                </a:lnTo>
                <a:lnTo>
                  <a:pt x="351" y="351"/>
                </a:lnTo>
                <a:lnTo>
                  <a:pt x="347" y="351"/>
                </a:lnTo>
                <a:lnTo>
                  <a:pt x="343" y="351"/>
                </a:lnTo>
                <a:lnTo>
                  <a:pt x="347" y="347"/>
                </a:lnTo>
                <a:lnTo>
                  <a:pt x="351" y="347"/>
                </a:lnTo>
                <a:lnTo>
                  <a:pt x="355" y="347"/>
                </a:lnTo>
                <a:lnTo>
                  <a:pt x="351" y="347"/>
                </a:lnTo>
                <a:lnTo>
                  <a:pt x="351" y="343"/>
                </a:lnTo>
                <a:lnTo>
                  <a:pt x="347" y="343"/>
                </a:lnTo>
                <a:lnTo>
                  <a:pt x="347" y="347"/>
                </a:lnTo>
                <a:lnTo>
                  <a:pt x="343" y="347"/>
                </a:lnTo>
                <a:lnTo>
                  <a:pt x="339" y="347"/>
                </a:lnTo>
                <a:lnTo>
                  <a:pt x="339" y="343"/>
                </a:lnTo>
                <a:lnTo>
                  <a:pt x="335" y="343"/>
                </a:lnTo>
                <a:lnTo>
                  <a:pt x="335" y="347"/>
                </a:lnTo>
                <a:lnTo>
                  <a:pt x="331" y="347"/>
                </a:lnTo>
                <a:lnTo>
                  <a:pt x="331" y="343"/>
                </a:lnTo>
                <a:lnTo>
                  <a:pt x="331" y="339"/>
                </a:lnTo>
                <a:lnTo>
                  <a:pt x="335" y="335"/>
                </a:lnTo>
                <a:lnTo>
                  <a:pt x="339" y="335"/>
                </a:lnTo>
                <a:lnTo>
                  <a:pt x="335" y="331"/>
                </a:lnTo>
                <a:lnTo>
                  <a:pt x="339" y="331"/>
                </a:lnTo>
                <a:lnTo>
                  <a:pt x="343" y="331"/>
                </a:lnTo>
                <a:lnTo>
                  <a:pt x="347" y="331"/>
                </a:lnTo>
                <a:lnTo>
                  <a:pt x="347" y="327"/>
                </a:lnTo>
                <a:lnTo>
                  <a:pt x="343" y="327"/>
                </a:lnTo>
                <a:lnTo>
                  <a:pt x="339" y="327"/>
                </a:lnTo>
                <a:lnTo>
                  <a:pt x="339" y="323"/>
                </a:lnTo>
                <a:lnTo>
                  <a:pt x="343" y="319"/>
                </a:lnTo>
                <a:lnTo>
                  <a:pt x="347" y="319"/>
                </a:lnTo>
                <a:lnTo>
                  <a:pt x="351" y="315"/>
                </a:lnTo>
                <a:lnTo>
                  <a:pt x="355" y="315"/>
                </a:lnTo>
                <a:lnTo>
                  <a:pt x="355" y="311"/>
                </a:lnTo>
                <a:lnTo>
                  <a:pt x="359" y="311"/>
                </a:lnTo>
                <a:lnTo>
                  <a:pt x="363" y="311"/>
                </a:lnTo>
                <a:lnTo>
                  <a:pt x="363" y="307"/>
                </a:lnTo>
                <a:lnTo>
                  <a:pt x="367" y="307"/>
                </a:lnTo>
                <a:lnTo>
                  <a:pt x="371" y="307"/>
                </a:lnTo>
                <a:lnTo>
                  <a:pt x="375" y="303"/>
                </a:lnTo>
                <a:lnTo>
                  <a:pt x="379" y="303"/>
                </a:lnTo>
                <a:lnTo>
                  <a:pt x="383" y="303"/>
                </a:lnTo>
                <a:lnTo>
                  <a:pt x="387" y="299"/>
                </a:lnTo>
                <a:lnTo>
                  <a:pt x="391" y="299"/>
                </a:lnTo>
                <a:lnTo>
                  <a:pt x="395" y="299"/>
                </a:lnTo>
                <a:lnTo>
                  <a:pt x="399" y="295"/>
                </a:lnTo>
                <a:lnTo>
                  <a:pt x="403" y="299"/>
                </a:lnTo>
                <a:lnTo>
                  <a:pt x="407" y="299"/>
                </a:lnTo>
                <a:lnTo>
                  <a:pt x="407" y="303"/>
                </a:lnTo>
                <a:lnTo>
                  <a:pt x="411" y="303"/>
                </a:lnTo>
                <a:lnTo>
                  <a:pt x="407" y="307"/>
                </a:lnTo>
                <a:lnTo>
                  <a:pt x="407" y="311"/>
                </a:lnTo>
                <a:lnTo>
                  <a:pt x="407" y="315"/>
                </a:lnTo>
                <a:lnTo>
                  <a:pt x="403" y="315"/>
                </a:lnTo>
                <a:lnTo>
                  <a:pt x="403" y="319"/>
                </a:lnTo>
                <a:lnTo>
                  <a:pt x="399" y="319"/>
                </a:lnTo>
                <a:lnTo>
                  <a:pt x="403" y="319"/>
                </a:lnTo>
                <a:lnTo>
                  <a:pt x="407" y="319"/>
                </a:lnTo>
                <a:lnTo>
                  <a:pt x="411" y="315"/>
                </a:lnTo>
                <a:lnTo>
                  <a:pt x="411" y="319"/>
                </a:lnTo>
                <a:lnTo>
                  <a:pt x="415" y="315"/>
                </a:lnTo>
                <a:lnTo>
                  <a:pt x="415" y="319"/>
                </a:lnTo>
                <a:lnTo>
                  <a:pt x="411" y="319"/>
                </a:lnTo>
                <a:lnTo>
                  <a:pt x="415" y="319"/>
                </a:lnTo>
                <a:lnTo>
                  <a:pt x="415" y="315"/>
                </a:lnTo>
                <a:lnTo>
                  <a:pt x="419" y="315"/>
                </a:lnTo>
                <a:lnTo>
                  <a:pt x="415" y="315"/>
                </a:lnTo>
                <a:lnTo>
                  <a:pt x="419" y="311"/>
                </a:lnTo>
                <a:lnTo>
                  <a:pt x="419" y="307"/>
                </a:lnTo>
                <a:lnTo>
                  <a:pt x="423" y="307"/>
                </a:lnTo>
                <a:lnTo>
                  <a:pt x="427" y="307"/>
                </a:lnTo>
                <a:lnTo>
                  <a:pt x="431" y="307"/>
                </a:lnTo>
                <a:lnTo>
                  <a:pt x="431" y="311"/>
                </a:lnTo>
                <a:lnTo>
                  <a:pt x="435" y="311"/>
                </a:lnTo>
                <a:lnTo>
                  <a:pt x="439" y="311"/>
                </a:lnTo>
                <a:lnTo>
                  <a:pt x="442" y="311"/>
                </a:lnTo>
                <a:lnTo>
                  <a:pt x="446" y="311"/>
                </a:lnTo>
                <a:lnTo>
                  <a:pt x="446" y="315"/>
                </a:lnTo>
                <a:lnTo>
                  <a:pt x="450" y="315"/>
                </a:lnTo>
                <a:lnTo>
                  <a:pt x="450" y="319"/>
                </a:lnTo>
                <a:lnTo>
                  <a:pt x="446" y="323"/>
                </a:lnTo>
                <a:lnTo>
                  <a:pt x="442" y="323"/>
                </a:lnTo>
                <a:lnTo>
                  <a:pt x="442" y="327"/>
                </a:lnTo>
                <a:lnTo>
                  <a:pt x="439" y="327"/>
                </a:lnTo>
                <a:lnTo>
                  <a:pt x="442" y="327"/>
                </a:lnTo>
                <a:lnTo>
                  <a:pt x="446" y="327"/>
                </a:lnTo>
                <a:lnTo>
                  <a:pt x="442" y="327"/>
                </a:lnTo>
                <a:lnTo>
                  <a:pt x="446" y="323"/>
                </a:lnTo>
                <a:lnTo>
                  <a:pt x="450" y="323"/>
                </a:lnTo>
                <a:lnTo>
                  <a:pt x="450" y="327"/>
                </a:lnTo>
                <a:lnTo>
                  <a:pt x="450" y="323"/>
                </a:lnTo>
                <a:lnTo>
                  <a:pt x="454" y="323"/>
                </a:lnTo>
                <a:lnTo>
                  <a:pt x="458" y="323"/>
                </a:lnTo>
                <a:lnTo>
                  <a:pt x="454" y="323"/>
                </a:lnTo>
                <a:lnTo>
                  <a:pt x="458" y="319"/>
                </a:lnTo>
                <a:lnTo>
                  <a:pt x="462" y="319"/>
                </a:lnTo>
                <a:lnTo>
                  <a:pt x="458" y="323"/>
                </a:lnTo>
                <a:lnTo>
                  <a:pt x="462" y="323"/>
                </a:lnTo>
                <a:lnTo>
                  <a:pt x="462" y="319"/>
                </a:lnTo>
                <a:lnTo>
                  <a:pt x="466" y="323"/>
                </a:lnTo>
                <a:lnTo>
                  <a:pt x="470" y="323"/>
                </a:lnTo>
                <a:lnTo>
                  <a:pt x="466" y="323"/>
                </a:lnTo>
                <a:lnTo>
                  <a:pt x="466" y="319"/>
                </a:lnTo>
                <a:lnTo>
                  <a:pt x="470" y="319"/>
                </a:lnTo>
                <a:lnTo>
                  <a:pt x="470" y="323"/>
                </a:lnTo>
                <a:lnTo>
                  <a:pt x="470" y="319"/>
                </a:lnTo>
                <a:lnTo>
                  <a:pt x="466" y="319"/>
                </a:lnTo>
                <a:lnTo>
                  <a:pt x="462" y="315"/>
                </a:lnTo>
                <a:lnTo>
                  <a:pt x="466" y="315"/>
                </a:lnTo>
                <a:lnTo>
                  <a:pt x="470" y="315"/>
                </a:lnTo>
                <a:lnTo>
                  <a:pt x="466" y="315"/>
                </a:lnTo>
                <a:lnTo>
                  <a:pt x="466" y="311"/>
                </a:lnTo>
                <a:lnTo>
                  <a:pt x="462" y="311"/>
                </a:lnTo>
                <a:lnTo>
                  <a:pt x="458" y="311"/>
                </a:lnTo>
                <a:lnTo>
                  <a:pt x="458" y="307"/>
                </a:lnTo>
                <a:lnTo>
                  <a:pt x="462" y="307"/>
                </a:lnTo>
                <a:lnTo>
                  <a:pt x="466" y="307"/>
                </a:lnTo>
                <a:lnTo>
                  <a:pt x="470" y="307"/>
                </a:lnTo>
                <a:lnTo>
                  <a:pt x="474" y="311"/>
                </a:lnTo>
                <a:lnTo>
                  <a:pt x="478" y="315"/>
                </a:lnTo>
                <a:lnTo>
                  <a:pt x="482" y="315"/>
                </a:lnTo>
                <a:lnTo>
                  <a:pt x="482" y="319"/>
                </a:lnTo>
                <a:lnTo>
                  <a:pt x="486" y="319"/>
                </a:lnTo>
                <a:lnTo>
                  <a:pt x="490" y="319"/>
                </a:lnTo>
                <a:lnTo>
                  <a:pt x="490" y="323"/>
                </a:lnTo>
                <a:lnTo>
                  <a:pt x="490" y="327"/>
                </a:lnTo>
                <a:lnTo>
                  <a:pt x="490" y="331"/>
                </a:lnTo>
                <a:lnTo>
                  <a:pt x="494" y="331"/>
                </a:lnTo>
                <a:lnTo>
                  <a:pt x="494" y="335"/>
                </a:lnTo>
                <a:lnTo>
                  <a:pt x="494" y="339"/>
                </a:lnTo>
                <a:lnTo>
                  <a:pt x="494" y="343"/>
                </a:lnTo>
                <a:lnTo>
                  <a:pt x="498" y="343"/>
                </a:lnTo>
                <a:lnTo>
                  <a:pt x="498" y="347"/>
                </a:lnTo>
                <a:lnTo>
                  <a:pt x="502" y="347"/>
                </a:lnTo>
                <a:lnTo>
                  <a:pt x="502" y="343"/>
                </a:lnTo>
                <a:lnTo>
                  <a:pt x="506" y="343"/>
                </a:lnTo>
                <a:lnTo>
                  <a:pt x="506" y="339"/>
                </a:lnTo>
                <a:lnTo>
                  <a:pt x="510" y="339"/>
                </a:lnTo>
                <a:lnTo>
                  <a:pt x="506" y="335"/>
                </a:lnTo>
                <a:lnTo>
                  <a:pt x="502" y="335"/>
                </a:lnTo>
                <a:lnTo>
                  <a:pt x="506" y="335"/>
                </a:lnTo>
                <a:lnTo>
                  <a:pt x="506" y="331"/>
                </a:lnTo>
                <a:lnTo>
                  <a:pt x="502" y="331"/>
                </a:lnTo>
                <a:lnTo>
                  <a:pt x="502" y="327"/>
                </a:lnTo>
                <a:lnTo>
                  <a:pt x="502" y="323"/>
                </a:lnTo>
                <a:lnTo>
                  <a:pt x="502" y="319"/>
                </a:lnTo>
                <a:lnTo>
                  <a:pt x="498" y="319"/>
                </a:lnTo>
                <a:lnTo>
                  <a:pt x="498" y="315"/>
                </a:lnTo>
                <a:lnTo>
                  <a:pt x="498" y="311"/>
                </a:lnTo>
                <a:lnTo>
                  <a:pt x="498" y="307"/>
                </a:lnTo>
                <a:lnTo>
                  <a:pt x="494" y="303"/>
                </a:lnTo>
                <a:lnTo>
                  <a:pt x="498" y="303"/>
                </a:lnTo>
                <a:lnTo>
                  <a:pt x="502" y="303"/>
                </a:lnTo>
                <a:lnTo>
                  <a:pt x="498" y="303"/>
                </a:lnTo>
                <a:lnTo>
                  <a:pt x="498" y="299"/>
                </a:lnTo>
                <a:lnTo>
                  <a:pt x="502" y="299"/>
                </a:lnTo>
                <a:lnTo>
                  <a:pt x="506" y="299"/>
                </a:lnTo>
                <a:lnTo>
                  <a:pt x="510" y="299"/>
                </a:lnTo>
                <a:lnTo>
                  <a:pt x="510" y="303"/>
                </a:lnTo>
                <a:lnTo>
                  <a:pt x="514" y="303"/>
                </a:lnTo>
                <a:lnTo>
                  <a:pt x="514" y="299"/>
                </a:lnTo>
                <a:lnTo>
                  <a:pt x="518" y="299"/>
                </a:lnTo>
                <a:lnTo>
                  <a:pt x="518" y="303"/>
                </a:lnTo>
                <a:lnTo>
                  <a:pt x="522" y="303"/>
                </a:lnTo>
                <a:lnTo>
                  <a:pt x="526" y="303"/>
                </a:lnTo>
                <a:lnTo>
                  <a:pt x="530" y="307"/>
                </a:lnTo>
                <a:lnTo>
                  <a:pt x="534" y="307"/>
                </a:lnTo>
                <a:lnTo>
                  <a:pt x="534" y="311"/>
                </a:lnTo>
                <a:lnTo>
                  <a:pt x="538" y="311"/>
                </a:lnTo>
                <a:lnTo>
                  <a:pt x="538" y="315"/>
                </a:lnTo>
                <a:lnTo>
                  <a:pt x="538" y="319"/>
                </a:lnTo>
                <a:lnTo>
                  <a:pt x="542" y="319"/>
                </a:lnTo>
                <a:lnTo>
                  <a:pt x="542" y="323"/>
                </a:lnTo>
                <a:lnTo>
                  <a:pt x="538" y="323"/>
                </a:lnTo>
                <a:lnTo>
                  <a:pt x="542" y="323"/>
                </a:lnTo>
                <a:lnTo>
                  <a:pt x="542" y="327"/>
                </a:lnTo>
                <a:lnTo>
                  <a:pt x="542" y="331"/>
                </a:lnTo>
                <a:lnTo>
                  <a:pt x="546" y="331"/>
                </a:lnTo>
                <a:lnTo>
                  <a:pt x="542" y="331"/>
                </a:lnTo>
                <a:lnTo>
                  <a:pt x="542" y="335"/>
                </a:lnTo>
                <a:lnTo>
                  <a:pt x="546" y="335"/>
                </a:lnTo>
                <a:lnTo>
                  <a:pt x="546" y="339"/>
                </a:lnTo>
                <a:lnTo>
                  <a:pt x="550" y="339"/>
                </a:lnTo>
                <a:lnTo>
                  <a:pt x="550" y="343"/>
                </a:lnTo>
                <a:lnTo>
                  <a:pt x="554" y="347"/>
                </a:lnTo>
                <a:lnTo>
                  <a:pt x="554" y="351"/>
                </a:lnTo>
                <a:lnTo>
                  <a:pt x="554" y="355"/>
                </a:lnTo>
                <a:lnTo>
                  <a:pt x="550" y="355"/>
                </a:lnTo>
                <a:lnTo>
                  <a:pt x="554" y="355"/>
                </a:lnTo>
                <a:lnTo>
                  <a:pt x="554" y="359"/>
                </a:lnTo>
                <a:lnTo>
                  <a:pt x="550" y="359"/>
                </a:lnTo>
                <a:lnTo>
                  <a:pt x="550" y="363"/>
                </a:lnTo>
                <a:lnTo>
                  <a:pt x="554" y="363"/>
                </a:lnTo>
                <a:lnTo>
                  <a:pt x="558" y="367"/>
                </a:lnTo>
                <a:lnTo>
                  <a:pt x="558" y="371"/>
                </a:lnTo>
                <a:lnTo>
                  <a:pt x="562" y="371"/>
                </a:lnTo>
                <a:lnTo>
                  <a:pt x="566" y="375"/>
                </a:lnTo>
                <a:lnTo>
                  <a:pt x="570" y="375"/>
                </a:lnTo>
                <a:lnTo>
                  <a:pt x="574" y="375"/>
                </a:lnTo>
                <a:lnTo>
                  <a:pt x="574" y="379"/>
                </a:lnTo>
                <a:lnTo>
                  <a:pt x="574" y="375"/>
                </a:lnTo>
                <a:lnTo>
                  <a:pt x="574" y="371"/>
                </a:lnTo>
                <a:lnTo>
                  <a:pt x="578" y="375"/>
                </a:lnTo>
                <a:lnTo>
                  <a:pt x="578" y="379"/>
                </a:lnTo>
                <a:lnTo>
                  <a:pt x="582" y="379"/>
                </a:lnTo>
                <a:lnTo>
                  <a:pt x="586" y="379"/>
                </a:lnTo>
                <a:lnTo>
                  <a:pt x="586" y="383"/>
                </a:lnTo>
                <a:lnTo>
                  <a:pt x="590" y="383"/>
                </a:lnTo>
                <a:lnTo>
                  <a:pt x="594" y="383"/>
                </a:lnTo>
                <a:lnTo>
                  <a:pt x="594" y="387"/>
                </a:lnTo>
                <a:lnTo>
                  <a:pt x="598" y="387"/>
                </a:lnTo>
                <a:lnTo>
                  <a:pt x="602" y="387"/>
                </a:lnTo>
                <a:lnTo>
                  <a:pt x="606" y="387"/>
                </a:lnTo>
                <a:lnTo>
                  <a:pt x="606" y="391"/>
                </a:lnTo>
                <a:lnTo>
                  <a:pt x="606" y="395"/>
                </a:lnTo>
                <a:lnTo>
                  <a:pt x="606" y="399"/>
                </a:lnTo>
                <a:lnTo>
                  <a:pt x="602" y="399"/>
                </a:lnTo>
                <a:lnTo>
                  <a:pt x="598" y="399"/>
                </a:lnTo>
                <a:lnTo>
                  <a:pt x="598" y="395"/>
                </a:lnTo>
                <a:lnTo>
                  <a:pt x="598" y="399"/>
                </a:lnTo>
                <a:lnTo>
                  <a:pt x="594" y="399"/>
                </a:lnTo>
                <a:lnTo>
                  <a:pt x="590" y="399"/>
                </a:lnTo>
                <a:lnTo>
                  <a:pt x="590" y="395"/>
                </a:lnTo>
                <a:lnTo>
                  <a:pt x="586" y="395"/>
                </a:lnTo>
                <a:lnTo>
                  <a:pt x="582" y="399"/>
                </a:lnTo>
                <a:lnTo>
                  <a:pt x="578" y="399"/>
                </a:lnTo>
                <a:lnTo>
                  <a:pt x="582" y="399"/>
                </a:lnTo>
                <a:lnTo>
                  <a:pt x="582" y="403"/>
                </a:lnTo>
                <a:lnTo>
                  <a:pt x="578" y="403"/>
                </a:lnTo>
                <a:lnTo>
                  <a:pt x="574" y="403"/>
                </a:lnTo>
                <a:lnTo>
                  <a:pt x="570" y="399"/>
                </a:lnTo>
                <a:lnTo>
                  <a:pt x="566" y="399"/>
                </a:lnTo>
                <a:lnTo>
                  <a:pt x="566" y="403"/>
                </a:lnTo>
                <a:lnTo>
                  <a:pt x="570" y="403"/>
                </a:lnTo>
                <a:lnTo>
                  <a:pt x="574" y="403"/>
                </a:lnTo>
                <a:lnTo>
                  <a:pt x="574" y="407"/>
                </a:lnTo>
                <a:lnTo>
                  <a:pt x="574" y="411"/>
                </a:lnTo>
                <a:lnTo>
                  <a:pt x="570" y="411"/>
                </a:lnTo>
                <a:lnTo>
                  <a:pt x="570" y="415"/>
                </a:lnTo>
                <a:lnTo>
                  <a:pt x="574" y="415"/>
                </a:lnTo>
                <a:lnTo>
                  <a:pt x="574" y="411"/>
                </a:lnTo>
                <a:lnTo>
                  <a:pt x="578" y="407"/>
                </a:lnTo>
                <a:lnTo>
                  <a:pt x="582" y="407"/>
                </a:lnTo>
                <a:lnTo>
                  <a:pt x="582" y="403"/>
                </a:lnTo>
                <a:lnTo>
                  <a:pt x="586" y="403"/>
                </a:lnTo>
                <a:lnTo>
                  <a:pt x="590" y="403"/>
                </a:lnTo>
                <a:lnTo>
                  <a:pt x="590" y="407"/>
                </a:lnTo>
                <a:lnTo>
                  <a:pt x="590" y="411"/>
                </a:lnTo>
                <a:lnTo>
                  <a:pt x="586" y="411"/>
                </a:lnTo>
                <a:lnTo>
                  <a:pt x="586" y="415"/>
                </a:lnTo>
                <a:lnTo>
                  <a:pt x="590" y="415"/>
                </a:lnTo>
                <a:lnTo>
                  <a:pt x="590" y="411"/>
                </a:lnTo>
                <a:lnTo>
                  <a:pt x="594" y="411"/>
                </a:lnTo>
                <a:lnTo>
                  <a:pt x="594" y="415"/>
                </a:lnTo>
                <a:lnTo>
                  <a:pt x="594" y="419"/>
                </a:lnTo>
                <a:lnTo>
                  <a:pt x="590" y="419"/>
                </a:lnTo>
                <a:lnTo>
                  <a:pt x="586" y="419"/>
                </a:lnTo>
                <a:lnTo>
                  <a:pt x="582" y="419"/>
                </a:lnTo>
                <a:lnTo>
                  <a:pt x="582" y="423"/>
                </a:lnTo>
                <a:lnTo>
                  <a:pt x="578" y="423"/>
                </a:lnTo>
                <a:lnTo>
                  <a:pt x="574" y="423"/>
                </a:lnTo>
                <a:lnTo>
                  <a:pt x="570" y="423"/>
                </a:lnTo>
                <a:lnTo>
                  <a:pt x="566" y="423"/>
                </a:lnTo>
                <a:lnTo>
                  <a:pt x="562" y="423"/>
                </a:lnTo>
                <a:lnTo>
                  <a:pt x="558" y="423"/>
                </a:lnTo>
                <a:lnTo>
                  <a:pt x="554" y="419"/>
                </a:lnTo>
                <a:lnTo>
                  <a:pt x="550" y="423"/>
                </a:lnTo>
                <a:lnTo>
                  <a:pt x="546" y="423"/>
                </a:lnTo>
                <a:lnTo>
                  <a:pt x="542" y="419"/>
                </a:lnTo>
                <a:lnTo>
                  <a:pt x="546" y="415"/>
                </a:lnTo>
                <a:lnTo>
                  <a:pt x="542" y="415"/>
                </a:lnTo>
                <a:lnTo>
                  <a:pt x="538" y="415"/>
                </a:lnTo>
                <a:lnTo>
                  <a:pt x="534" y="415"/>
                </a:lnTo>
                <a:lnTo>
                  <a:pt x="530" y="415"/>
                </a:lnTo>
                <a:lnTo>
                  <a:pt x="526" y="415"/>
                </a:lnTo>
                <a:lnTo>
                  <a:pt x="522" y="411"/>
                </a:lnTo>
                <a:lnTo>
                  <a:pt x="526" y="411"/>
                </a:lnTo>
                <a:lnTo>
                  <a:pt x="526" y="407"/>
                </a:lnTo>
                <a:lnTo>
                  <a:pt x="522" y="407"/>
                </a:lnTo>
                <a:lnTo>
                  <a:pt x="522" y="403"/>
                </a:lnTo>
                <a:lnTo>
                  <a:pt x="518" y="403"/>
                </a:lnTo>
                <a:lnTo>
                  <a:pt x="518" y="407"/>
                </a:lnTo>
                <a:lnTo>
                  <a:pt x="514" y="407"/>
                </a:lnTo>
                <a:lnTo>
                  <a:pt x="514" y="411"/>
                </a:lnTo>
                <a:lnTo>
                  <a:pt x="514" y="415"/>
                </a:lnTo>
                <a:lnTo>
                  <a:pt x="510" y="415"/>
                </a:lnTo>
                <a:lnTo>
                  <a:pt x="510" y="419"/>
                </a:lnTo>
                <a:lnTo>
                  <a:pt x="506" y="419"/>
                </a:lnTo>
                <a:lnTo>
                  <a:pt x="502" y="419"/>
                </a:lnTo>
                <a:lnTo>
                  <a:pt x="498" y="419"/>
                </a:lnTo>
                <a:lnTo>
                  <a:pt x="494" y="419"/>
                </a:lnTo>
                <a:lnTo>
                  <a:pt x="490" y="419"/>
                </a:lnTo>
                <a:lnTo>
                  <a:pt x="490" y="423"/>
                </a:lnTo>
                <a:lnTo>
                  <a:pt x="486" y="423"/>
                </a:lnTo>
                <a:lnTo>
                  <a:pt x="482" y="427"/>
                </a:lnTo>
                <a:lnTo>
                  <a:pt x="478" y="427"/>
                </a:lnTo>
                <a:lnTo>
                  <a:pt x="474" y="427"/>
                </a:lnTo>
                <a:lnTo>
                  <a:pt x="470" y="427"/>
                </a:lnTo>
                <a:lnTo>
                  <a:pt x="466" y="427"/>
                </a:lnTo>
                <a:lnTo>
                  <a:pt x="462" y="427"/>
                </a:lnTo>
                <a:lnTo>
                  <a:pt x="462" y="431"/>
                </a:lnTo>
                <a:lnTo>
                  <a:pt x="462" y="427"/>
                </a:lnTo>
                <a:lnTo>
                  <a:pt x="458" y="427"/>
                </a:lnTo>
                <a:lnTo>
                  <a:pt x="458" y="431"/>
                </a:lnTo>
                <a:lnTo>
                  <a:pt x="454" y="431"/>
                </a:lnTo>
                <a:lnTo>
                  <a:pt x="454" y="427"/>
                </a:lnTo>
                <a:lnTo>
                  <a:pt x="454" y="431"/>
                </a:lnTo>
                <a:lnTo>
                  <a:pt x="450" y="431"/>
                </a:lnTo>
                <a:lnTo>
                  <a:pt x="446" y="431"/>
                </a:lnTo>
                <a:lnTo>
                  <a:pt x="450" y="431"/>
                </a:lnTo>
                <a:lnTo>
                  <a:pt x="446" y="431"/>
                </a:lnTo>
                <a:lnTo>
                  <a:pt x="442" y="431"/>
                </a:lnTo>
                <a:lnTo>
                  <a:pt x="439" y="431"/>
                </a:lnTo>
                <a:lnTo>
                  <a:pt x="435" y="431"/>
                </a:lnTo>
                <a:lnTo>
                  <a:pt x="431" y="431"/>
                </a:lnTo>
                <a:lnTo>
                  <a:pt x="427" y="431"/>
                </a:lnTo>
                <a:lnTo>
                  <a:pt x="423" y="431"/>
                </a:lnTo>
                <a:lnTo>
                  <a:pt x="419" y="431"/>
                </a:lnTo>
                <a:lnTo>
                  <a:pt x="423" y="431"/>
                </a:lnTo>
                <a:lnTo>
                  <a:pt x="419" y="431"/>
                </a:lnTo>
                <a:lnTo>
                  <a:pt x="419" y="427"/>
                </a:lnTo>
                <a:lnTo>
                  <a:pt x="415" y="427"/>
                </a:lnTo>
                <a:lnTo>
                  <a:pt x="415" y="423"/>
                </a:lnTo>
                <a:lnTo>
                  <a:pt x="415" y="419"/>
                </a:lnTo>
                <a:lnTo>
                  <a:pt x="415" y="415"/>
                </a:lnTo>
                <a:lnTo>
                  <a:pt x="415" y="411"/>
                </a:lnTo>
                <a:lnTo>
                  <a:pt x="415" y="415"/>
                </a:lnTo>
                <a:lnTo>
                  <a:pt x="415" y="411"/>
                </a:lnTo>
                <a:lnTo>
                  <a:pt x="411" y="411"/>
                </a:lnTo>
                <a:lnTo>
                  <a:pt x="403" y="411"/>
                </a:lnTo>
                <a:lnTo>
                  <a:pt x="399" y="411"/>
                </a:lnTo>
                <a:lnTo>
                  <a:pt x="395" y="411"/>
                </a:lnTo>
                <a:lnTo>
                  <a:pt x="391" y="411"/>
                </a:lnTo>
                <a:lnTo>
                  <a:pt x="387" y="411"/>
                </a:lnTo>
                <a:lnTo>
                  <a:pt x="383" y="411"/>
                </a:lnTo>
                <a:lnTo>
                  <a:pt x="379" y="411"/>
                </a:lnTo>
                <a:lnTo>
                  <a:pt x="375" y="407"/>
                </a:lnTo>
                <a:lnTo>
                  <a:pt x="371" y="407"/>
                </a:lnTo>
                <a:lnTo>
                  <a:pt x="367" y="407"/>
                </a:lnTo>
                <a:lnTo>
                  <a:pt x="371" y="403"/>
                </a:lnTo>
                <a:lnTo>
                  <a:pt x="367" y="403"/>
                </a:lnTo>
                <a:lnTo>
                  <a:pt x="363" y="403"/>
                </a:lnTo>
                <a:lnTo>
                  <a:pt x="367" y="403"/>
                </a:lnTo>
                <a:lnTo>
                  <a:pt x="367" y="399"/>
                </a:lnTo>
                <a:lnTo>
                  <a:pt x="363" y="399"/>
                </a:lnTo>
                <a:lnTo>
                  <a:pt x="359" y="399"/>
                </a:lnTo>
                <a:lnTo>
                  <a:pt x="359" y="395"/>
                </a:lnTo>
                <a:lnTo>
                  <a:pt x="359" y="391"/>
                </a:lnTo>
                <a:lnTo>
                  <a:pt x="355" y="391"/>
                </a:lnTo>
                <a:lnTo>
                  <a:pt x="359" y="391"/>
                </a:lnTo>
                <a:lnTo>
                  <a:pt x="359" y="387"/>
                </a:lnTo>
                <a:lnTo>
                  <a:pt x="363" y="387"/>
                </a:lnTo>
                <a:lnTo>
                  <a:pt x="371" y="387"/>
                </a:lnTo>
                <a:lnTo>
                  <a:pt x="375" y="387"/>
                </a:lnTo>
                <a:lnTo>
                  <a:pt x="379" y="383"/>
                </a:lnTo>
                <a:lnTo>
                  <a:pt x="383" y="383"/>
                </a:lnTo>
                <a:lnTo>
                  <a:pt x="387" y="383"/>
                </a:lnTo>
                <a:lnTo>
                  <a:pt x="391" y="383"/>
                </a:lnTo>
                <a:lnTo>
                  <a:pt x="395" y="383"/>
                </a:lnTo>
                <a:lnTo>
                  <a:pt x="399" y="383"/>
                </a:lnTo>
                <a:lnTo>
                  <a:pt x="403" y="383"/>
                </a:lnTo>
                <a:lnTo>
                  <a:pt x="407" y="383"/>
                </a:lnTo>
                <a:lnTo>
                  <a:pt x="411" y="383"/>
                </a:lnTo>
                <a:lnTo>
                  <a:pt x="415" y="383"/>
                </a:lnTo>
                <a:lnTo>
                  <a:pt x="419" y="383"/>
                </a:lnTo>
                <a:lnTo>
                  <a:pt x="423" y="383"/>
                </a:lnTo>
                <a:lnTo>
                  <a:pt x="427" y="387"/>
                </a:lnTo>
                <a:lnTo>
                  <a:pt x="431" y="387"/>
                </a:lnTo>
                <a:lnTo>
                  <a:pt x="431" y="383"/>
                </a:lnTo>
                <a:lnTo>
                  <a:pt x="435" y="383"/>
                </a:lnTo>
                <a:lnTo>
                  <a:pt x="439" y="383"/>
                </a:lnTo>
                <a:lnTo>
                  <a:pt x="442" y="383"/>
                </a:lnTo>
                <a:lnTo>
                  <a:pt x="446" y="383"/>
                </a:lnTo>
                <a:lnTo>
                  <a:pt x="442" y="379"/>
                </a:lnTo>
                <a:lnTo>
                  <a:pt x="442" y="383"/>
                </a:lnTo>
                <a:lnTo>
                  <a:pt x="439" y="379"/>
                </a:lnTo>
                <a:lnTo>
                  <a:pt x="435" y="379"/>
                </a:lnTo>
                <a:lnTo>
                  <a:pt x="431" y="375"/>
                </a:lnTo>
                <a:lnTo>
                  <a:pt x="427" y="375"/>
                </a:lnTo>
                <a:lnTo>
                  <a:pt x="423" y="375"/>
                </a:lnTo>
                <a:lnTo>
                  <a:pt x="419" y="375"/>
                </a:lnTo>
                <a:lnTo>
                  <a:pt x="415" y="371"/>
                </a:lnTo>
                <a:lnTo>
                  <a:pt x="415" y="375"/>
                </a:lnTo>
                <a:lnTo>
                  <a:pt x="415" y="371"/>
                </a:lnTo>
                <a:lnTo>
                  <a:pt x="411" y="371"/>
                </a:lnTo>
                <a:lnTo>
                  <a:pt x="407" y="371"/>
                </a:lnTo>
                <a:lnTo>
                  <a:pt x="403" y="371"/>
                </a:lnTo>
                <a:lnTo>
                  <a:pt x="403" y="375"/>
                </a:lnTo>
                <a:lnTo>
                  <a:pt x="399" y="375"/>
                </a:lnTo>
                <a:lnTo>
                  <a:pt x="395" y="375"/>
                </a:lnTo>
                <a:lnTo>
                  <a:pt x="391" y="375"/>
                </a:lnTo>
                <a:lnTo>
                  <a:pt x="387" y="375"/>
                </a:lnTo>
                <a:lnTo>
                  <a:pt x="379" y="375"/>
                </a:lnTo>
                <a:close/>
                <a:moveTo>
                  <a:pt x="670" y="303"/>
                </a:moveTo>
                <a:lnTo>
                  <a:pt x="674" y="307"/>
                </a:lnTo>
                <a:lnTo>
                  <a:pt x="670" y="307"/>
                </a:lnTo>
                <a:lnTo>
                  <a:pt x="670" y="311"/>
                </a:lnTo>
                <a:lnTo>
                  <a:pt x="666" y="311"/>
                </a:lnTo>
                <a:lnTo>
                  <a:pt x="666" y="307"/>
                </a:lnTo>
                <a:lnTo>
                  <a:pt x="662" y="307"/>
                </a:lnTo>
                <a:lnTo>
                  <a:pt x="662" y="303"/>
                </a:lnTo>
                <a:lnTo>
                  <a:pt x="666" y="303"/>
                </a:lnTo>
                <a:lnTo>
                  <a:pt x="670" y="303"/>
                </a:lnTo>
                <a:close/>
                <a:moveTo>
                  <a:pt x="670" y="311"/>
                </a:moveTo>
                <a:lnTo>
                  <a:pt x="670" y="315"/>
                </a:lnTo>
                <a:lnTo>
                  <a:pt x="666" y="315"/>
                </a:lnTo>
                <a:lnTo>
                  <a:pt x="666" y="311"/>
                </a:lnTo>
                <a:lnTo>
                  <a:pt x="670" y="311"/>
                </a:lnTo>
                <a:close/>
                <a:moveTo>
                  <a:pt x="1001" y="331"/>
                </a:moveTo>
                <a:lnTo>
                  <a:pt x="1005" y="331"/>
                </a:lnTo>
                <a:lnTo>
                  <a:pt x="1001" y="331"/>
                </a:lnTo>
                <a:close/>
                <a:moveTo>
                  <a:pt x="1025" y="343"/>
                </a:moveTo>
                <a:lnTo>
                  <a:pt x="1025" y="347"/>
                </a:lnTo>
                <a:lnTo>
                  <a:pt x="1021" y="347"/>
                </a:lnTo>
                <a:lnTo>
                  <a:pt x="1025" y="347"/>
                </a:lnTo>
                <a:lnTo>
                  <a:pt x="1025" y="343"/>
                </a:lnTo>
                <a:close/>
                <a:moveTo>
                  <a:pt x="1029" y="347"/>
                </a:moveTo>
                <a:lnTo>
                  <a:pt x="1033" y="347"/>
                </a:lnTo>
                <a:lnTo>
                  <a:pt x="1033" y="343"/>
                </a:lnTo>
                <a:lnTo>
                  <a:pt x="1033" y="347"/>
                </a:lnTo>
                <a:lnTo>
                  <a:pt x="1029" y="347"/>
                </a:lnTo>
                <a:close/>
                <a:moveTo>
                  <a:pt x="1029" y="355"/>
                </a:moveTo>
                <a:lnTo>
                  <a:pt x="1025" y="355"/>
                </a:lnTo>
                <a:lnTo>
                  <a:pt x="1025" y="351"/>
                </a:lnTo>
                <a:lnTo>
                  <a:pt x="1025" y="347"/>
                </a:lnTo>
                <a:lnTo>
                  <a:pt x="1029" y="347"/>
                </a:lnTo>
                <a:lnTo>
                  <a:pt x="1029" y="351"/>
                </a:lnTo>
                <a:lnTo>
                  <a:pt x="1025" y="351"/>
                </a:lnTo>
                <a:lnTo>
                  <a:pt x="1029" y="351"/>
                </a:lnTo>
                <a:lnTo>
                  <a:pt x="1029" y="347"/>
                </a:lnTo>
                <a:lnTo>
                  <a:pt x="1029" y="351"/>
                </a:lnTo>
                <a:lnTo>
                  <a:pt x="1033" y="351"/>
                </a:lnTo>
                <a:lnTo>
                  <a:pt x="1029" y="351"/>
                </a:lnTo>
                <a:lnTo>
                  <a:pt x="1029" y="355"/>
                </a:lnTo>
                <a:close/>
                <a:moveTo>
                  <a:pt x="1057" y="359"/>
                </a:moveTo>
                <a:lnTo>
                  <a:pt x="1057" y="363"/>
                </a:lnTo>
                <a:lnTo>
                  <a:pt x="1057" y="359"/>
                </a:lnTo>
                <a:close/>
                <a:moveTo>
                  <a:pt x="1049" y="363"/>
                </a:moveTo>
                <a:lnTo>
                  <a:pt x="1053" y="363"/>
                </a:lnTo>
                <a:lnTo>
                  <a:pt x="1053" y="367"/>
                </a:lnTo>
                <a:lnTo>
                  <a:pt x="1049" y="367"/>
                </a:lnTo>
                <a:lnTo>
                  <a:pt x="1045" y="367"/>
                </a:lnTo>
                <a:lnTo>
                  <a:pt x="1041" y="367"/>
                </a:lnTo>
                <a:lnTo>
                  <a:pt x="1045" y="367"/>
                </a:lnTo>
                <a:lnTo>
                  <a:pt x="1045" y="363"/>
                </a:lnTo>
                <a:lnTo>
                  <a:pt x="1049" y="363"/>
                </a:lnTo>
                <a:close/>
                <a:moveTo>
                  <a:pt x="614" y="371"/>
                </a:moveTo>
                <a:lnTo>
                  <a:pt x="614" y="375"/>
                </a:lnTo>
                <a:lnTo>
                  <a:pt x="618" y="375"/>
                </a:lnTo>
                <a:lnTo>
                  <a:pt x="618" y="379"/>
                </a:lnTo>
                <a:lnTo>
                  <a:pt x="614" y="379"/>
                </a:lnTo>
                <a:lnTo>
                  <a:pt x="614" y="375"/>
                </a:lnTo>
                <a:lnTo>
                  <a:pt x="610" y="375"/>
                </a:lnTo>
                <a:lnTo>
                  <a:pt x="610" y="371"/>
                </a:lnTo>
                <a:lnTo>
                  <a:pt x="614" y="371"/>
                </a:lnTo>
                <a:close/>
                <a:moveTo>
                  <a:pt x="195" y="375"/>
                </a:moveTo>
                <a:lnTo>
                  <a:pt x="191" y="375"/>
                </a:lnTo>
                <a:lnTo>
                  <a:pt x="191" y="371"/>
                </a:lnTo>
                <a:lnTo>
                  <a:pt x="195" y="375"/>
                </a:lnTo>
                <a:close/>
                <a:moveTo>
                  <a:pt x="813" y="387"/>
                </a:moveTo>
                <a:lnTo>
                  <a:pt x="817" y="387"/>
                </a:lnTo>
                <a:lnTo>
                  <a:pt x="821" y="387"/>
                </a:lnTo>
                <a:lnTo>
                  <a:pt x="825" y="387"/>
                </a:lnTo>
                <a:lnTo>
                  <a:pt x="825" y="391"/>
                </a:lnTo>
                <a:lnTo>
                  <a:pt x="821" y="391"/>
                </a:lnTo>
                <a:lnTo>
                  <a:pt x="817" y="391"/>
                </a:lnTo>
                <a:lnTo>
                  <a:pt x="813" y="391"/>
                </a:lnTo>
                <a:lnTo>
                  <a:pt x="813" y="387"/>
                </a:lnTo>
                <a:lnTo>
                  <a:pt x="809" y="387"/>
                </a:lnTo>
                <a:lnTo>
                  <a:pt x="813" y="387"/>
                </a:lnTo>
                <a:close/>
                <a:moveTo>
                  <a:pt x="682" y="423"/>
                </a:moveTo>
                <a:lnTo>
                  <a:pt x="686" y="419"/>
                </a:lnTo>
                <a:lnTo>
                  <a:pt x="686" y="423"/>
                </a:lnTo>
                <a:lnTo>
                  <a:pt x="690" y="423"/>
                </a:lnTo>
                <a:lnTo>
                  <a:pt x="690" y="419"/>
                </a:lnTo>
                <a:lnTo>
                  <a:pt x="694" y="423"/>
                </a:lnTo>
                <a:lnTo>
                  <a:pt x="690" y="423"/>
                </a:lnTo>
                <a:lnTo>
                  <a:pt x="690" y="427"/>
                </a:lnTo>
                <a:lnTo>
                  <a:pt x="686" y="427"/>
                </a:lnTo>
                <a:lnTo>
                  <a:pt x="686" y="423"/>
                </a:lnTo>
                <a:lnTo>
                  <a:pt x="682" y="427"/>
                </a:lnTo>
                <a:lnTo>
                  <a:pt x="678" y="431"/>
                </a:lnTo>
                <a:lnTo>
                  <a:pt x="674" y="431"/>
                </a:lnTo>
                <a:lnTo>
                  <a:pt x="670" y="431"/>
                </a:lnTo>
                <a:lnTo>
                  <a:pt x="666" y="431"/>
                </a:lnTo>
                <a:lnTo>
                  <a:pt x="662" y="431"/>
                </a:lnTo>
                <a:lnTo>
                  <a:pt x="658" y="431"/>
                </a:lnTo>
                <a:lnTo>
                  <a:pt x="654" y="427"/>
                </a:lnTo>
                <a:lnTo>
                  <a:pt x="650" y="427"/>
                </a:lnTo>
                <a:lnTo>
                  <a:pt x="646" y="427"/>
                </a:lnTo>
                <a:lnTo>
                  <a:pt x="646" y="423"/>
                </a:lnTo>
                <a:lnTo>
                  <a:pt x="642" y="423"/>
                </a:lnTo>
                <a:lnTo>
                  <a:pt x="638" y="423"/>
                </a:lnTo>
                <a:lnTo>
                  <a:pt x="638" y="419"/>
                </a:lnTo>
                <a:lnTo>
                  <a:pt x="634" y="419"/>
                </a:lnTo>
                <a:lnTo>
                  <a:pt x="634" y="423"/>
                </a:lnTo>
                <a:lnTo>
                  <a:pt x="630" y="423"/>
                </a:lnTo>
                <a:lnTo>
                  <a:pt x="630" y="419"/>
                </a:lnTo>
                <a:lnTo>
                  <a:pt x="626" y="419"/>
                </a:lnTo>
                <a:lnTo>
                  <a:pt x="626" y="415"/>
                </a:lnTo>
                <a:lnTo>
                  <a:pt x="630" y="415"/>
                </a:lnTo>
                <a:lnTo>
                  <a:pt x="634" y="415"/>
                </a:lnTo>
                <a:lnTo>
                  <a:pt x="638" y="415"/>
                </a:lnTo>
                <a:lnTo>
                  <a:pt x="638" y="411"/>
                </a:lnTo>
                <a:lnTo>
                  <a:pt x="642" y="411"/>
                </a:lnTo>
                <a:lnTo>
                  <a:pt x="646" y="411"/>
                </a:lnTo>
                <a:lnTo>
                  <a:pt x="642" y="407"/>
                </a:lnTo>
                <a:lnTo>
                  <a:pt x="646" y="407"/>
                </a:lnTo>
                <a:lnTo>
                  <a:pt x="642" y="403"/>
                </a:lnTo>
                <a:lnTo>
                  <a:pt x="646" y="403"/>
                </a:lnTo>
                <a:lnTo>
                  <a:pt x="650" y="407"/>
                </a:lnTo>
                <a:lnTo>
                  <a:pt x="646" y="403"/>
                </a:lnTo>
                <a:lnTo>
                  <a:pt x="646" y="399"/>
                </a:lnTo>
                <a:lnTo>
                  <a:pt x="646" y="395"/>
                </a:lnTo>
                <a:lnTo>
                  <a:pt x="650" y="395"/>
                </a:lnTo>
                <a:lnTo>
                  <a:pt x="654" y="395"/>
                </a:lnTo>
                <a:lnTo>
                  <a:pt x="658" y="395"/>
                </a:lnTo>
                <a:lnTo>
                  <a:pt x="658" y="399"/>
                </a:lnTo>
                <a:lnTo>
                  <a:pt x="662" y="399"/>
                </a:lnTo>
                <a:lnTo>
                  <a:pt x="658" y="399"/>
                </a:lnTo>
                <a:lnTo>
                  <a:pt x="658" y="403"/>
                </a:lnTo>
                <a:lnTo>
                  <a:pt x="662" y="399"/>
                </a:lnTo>
                <a:lnTo>
                  <a:pt x="662" y="403"/>
                </a:lnTo>
                <a:lnTo>
                  <a:pt x="666" y="403"/>
                </a:lnTo>
                <a:lnTo>
                  <a:pt x="670" y="407"/>
                </a:lnTo>
                <a:lnTo>
                  <a:pt x="674" y="407"/>
                </a:lnTo>
                <a:lnTo>
                  <a:pt x="678" y="407"/>
                </a:lnTo>
                <a:lnTo>
                  <a:pt x="678" y="411"/>
                </a:lnTo>
                <a:lnTo>
                  <a:pt x="678" y="415"/>
                </a:lnTo>
                <a:lnTo>
                  <a:pt x="678" y="419"/>
                </a:lnTo>
                <a:lnTo>
                  <a:pt x="678" y="415"/>
                </a:lnTo>
                <a:lnTo>
                  <a:pt x="678" y="411"/>
                </a:lnTo>
                <a:lnTo>
                  <a:pt x="682" y="411"/>
                </a:lnTo>
                <a:lnTo>
                  <a:pt x="682" y="415"/>
                </a:lnTo>
                <a:lnTo>
                  <a:pt x="682" y="419"/>
                </a:lnTo>
                <a:lnTo>
                  <a:pt x="682" y="423"/>
                </a:lnTo>
                <a:close/>
                <a:moveTo>
                  <a:pt x="881" y="395"/>
                </a:moveTo>
                <a:lnTo>
                  <a:pt x="885" y="395"/>
                </a:lnTo>
                <a:lnTo>
                  <a:pt x="881" y="395"/>
                </a:lnTo>
                <a:close/>
                <a:moveTo>
                  <a:pt x="869" y="395"/>
                </a:moveTo>
                <a:lnTo>
                  <a:pt x="865" y="399"/>
                </a:lnTo>
                <a:lnTo>
                  <a:pt x="869" y="399"/>
                </a:lnTo>
                <a:lnTo>
                  <a:pt x="865" y="399"/>
                </a:lnTo>
                <a:lnTo>
                  <a:pt x="865" y="395"/>
                </a:lnTo>
                <a:lnTo>
                  <a:pt x="869" y="395"/>
                </a:lnTo>
                <a:close/>
                <a:moveTo>
                  <a:pt x="925" y="399"/>
                </a:moveTo>
                <a:lnTo>
                  <a:pt x="925" y="395"/>
                </a:lnTo>
                <a:lnTo>
                  <a:pt x="929" y="395"/>
                </a:lnTo>
                <a:lnTo>
                  <a:pt x="933" y="395"/>
                </a:lnTo>
                <a:lnTo>
                  <a:pt x="933" y="399"/>
                </a:lnTo>
                <a:lnTo>
                  <a:pt x="929" y="399"/>
                </a:lnTo>
                <a:lnTo>
                  <a:pt x="929" y="403"/>
                </a:lnTo>
                <a:lnTo>
                  <a:pt x="925" y="403"/>
                </a:lnTo>
                <a:lnTo>
                  <a:pt x="925" y="399"/>
                </a:lnTo>
                <a:lnTo>
                  <a:pt x="921" y="399"/>
                </a:lnTo>
                <a:lnTo>
                  <a:pt x="921" y="403"/>
                </a:lnTo>
                <a:lnTo>
                  <a:pt x="925" y="403"/>
                </a:lnTo>
                <a:lnTo>
                  <a:pt x="921" y="403"/>
                </a:lnTo>
                <a:lnTo>
                  <a:pt x="917" y="403"/>
                </a:lnTo>
                <a:lnTo>
                  <a:pt x="917" y="399"/>
                </a:lnTo>
                <a:lnTo>
                  <a:pt x="913" y="399"/>
                </a:lnTo>
                <a:lnTo>
                  <a:pt x="909" y="399"/>
                </a:lnTo>
                <a:lnTo>
                  <a:pt x="913" y="399"/>
                </a:lnTo>
                <a:lnTo>
                  <a:pt x="917" y="399"/>
                </a:lnTo>
                <a:lnTo>
                  <a:pt x="917" y="395"/>
                </a:lnTo>
                <a:lnTo>
                  <a:pt x="921" y="395"/>
                </a:lnTo>
                <a:lnTo>
                  <a:pt x="921" y="399"/>
                </a:lnTo>
                <a:lnTo>
                  <a:pt x="925" y="399"/>
                </a:lnTo>
                <a:close/>
                <a:moveTo>
                  <a:pt x="881" y="395"/>
                </a:moveTo>
                <a:lnTo>
                  <a:pt x="885" y="395"/>
                </a:lnTo>
                <a:lnTo>
                  <a:pt x="885" y="399"/>
                </a:lnTo>
                <a:lnTo>
                  <a:pt x="881" y="399"/>
                </a:lnTo>
                <a:lnTo>
                  <a:pt x="877" y="395"/>
                </a:lnTo>
                <a:lnTo>
                  <a:pt x="881" y="395"/>
                </a:lnTo>
                <a:close/>
                <a:moveTo>
                  <a:pt x="949" y="399"/>
                </a:moveTo>
                <a:lnTo>
                  <a:pt x="953" y="399"/>
                </a:lnTo>
                <a:lnTo>
                  <a:pt x="953" y="403"/>
                </a:lnTo>
                <a:lnTo>
                  <a:pt x="949" y="403"/>
                </a:lnTo>
                <a:lnTo>
                  <a:pt x="945" y="403"/>
                </a:lnTo>
                <a:lnTo>
                  <a:pt x="941" y="403"/>
                </a:lnTo>
                <a:lnTo>
                  <a:pt x="941" y="407"/>
                </a:lnTo>
                <a:lnTo>
                  <a:pt x="941" y="403"/>
                </a:lnTo>
                <a:lnTo>
                  <a:pt x="945" y="403"/>
                </a:lnTo>
                <a:lnTo>
                  <a:pt x="945" y="399"/>
                </a:lnTo>
                <a:lnTo>
                  <a:pt x="949" y="399"/>
                </a:lnTo>
                <a:close/>
                <a:moveTo>
                  <a:pt x="80" y="419"/>
                </a:moveTo>
                <a:lnTo>
                  <a:pt x="84" y="419"/>
                </a:lnTo>
                <a:lnTo>
                  <a:pt x="80" y="415"/>
                </a:lnTo>
                <a:lnTo>
                  <a:pt x="76" y="415"/>
                </a:lnTo>
                <a:lnTo>
                  <a:pt x="76" y="411"/>
                </a:lnTo>
                <a:lnTo>
                  <a:pt x="80" y="411"/>
                </a:lnTo>
                <a:lnTo>
                  <a:pt x="80" y="415"/>
                </a:lnTo>
                <a:lnTo>
                  <a:pt x="84" y="415"/>
                </a:lnTo>
                <a:lnTo>
                  <a:pt x="80" y="415"/>
                </a:lnTo>
                <a:lnTo>
                  <a:pt x="80" y="411"/>
                </a:lnTo>
                <a:lnTo>
                  <a:pt x="76" y="411"/>
                </a:lnTo>
                <a:lnTo>
                  <a:pt x="80" y="411"/>
                </a:lnTo>
                <a:lnTo>
                  <a:pt x="84" y="407"/>
                </a:lnTo>
                <a:lnTo>
                  <a:pt x="84" y="411"/>
                </a:lnTo>
                <a:lnTo>
                  <a:pt x="88" y="411"/>
                </a:lnTo>
                <a:lnTo>
                  <a:pt x="88" y="407"/>
                </a:lnTo>
                <a:lnTo>
                  <a:pt x="91" y="403"/>
                </a:lnTo>
                <a:lnTo>
                  <a:pt x="95" y="403"/>
                </a:lnTo>
                <a:lnTo>
                  <a:pt x="95" y="407"/>
                </a:lnTo>
                <a:lnTo>
                  <a:pt x="99" y="407"/>
                </a:lnTo>
                <a:lnTo>
                  <a:pt x="99" y="403"/>
                </a:lnTo>
                <a:lnTo>
                  <a:pt x="99" y="399"/>
                </a:lnTo>
                <a:lnTo>
                  <a:pt x="103" y="399"/>
                </a:lnTo>
                <a:lnTo>
                  <a:pt x="103" y="403"/>
                </a:lnTo>
                <a:lnTo>
                  <a:pt x="107" y="403"/>
                </a:lnTo>
                <a:lnTo>
                  <a:pt x="107" y="407"/>
                </a:lnTo>
                <a:lnTo>
                  <a:pt x="103" y="407"/>
                </a:lnTo>
                <a:lnTo>
                  <a:pt x="103" y="411"/>
                </a:lnTo>
                <a:lnTo>
                  <a:pt x="99" y="411"/>
                </a:lnTo>
                <a:lnTo>
                  <a:pt x="99" y="415"/>
                </a:lnTo>
                <a:lnTo>
                  <a:pt x="95" y="415"/>
                </a:lnTo>
                <a:lnTo>
                  <a:pt x="95" y="419"/>
                </a:lnTo>
                <a:lnTo>
                  <a:pt x="99" y="423"/>
                </a:lnTo>
                <a:lnTo>
                  <a:pt x="103" y="427"/>
                </a:lnTo>
                <a:lnTo>
                  <a:pt x="99" y="427"/>
                </a:lnTo>
                <a:lnTo>
                  <a:pt x="95" y="423"/>
                </a:lnTo>
                <a:lnTo>
                  <a:pt x="95" y="419"/>
                </a:lnTo>
                <a:lnTo>
                  <a:pt x="91" y="419"/>
                </a:lnTo>
                <a:lnTo>
                  <a:pt x="88" y="419"/>
                </a:lnTo>
                <a:lnTo>
                  <a:pt x="84" y="419"/>
                </a:lnTo>
                <a:lnTo>
                  <a:pt x="80" y="419"/>
                </a:lnTo>
                <a:lnTo>
                  <a:pt x="76" y="419"/>
                </a:lnTo>
                <a:lnTo>
                  <a:pt x="76" y="415"/>
                </a:lnTo>
                <a:lnTo>
                  <a:pt x="76" y="419"/>
                </a:lnTo>
                <a:lnTo>
                  <a:pt x="80" y="419"/>
                </a:lnTo>
                <a:close/>
                <a:moveTo>
                  <a:pt x="1105" y="399"/>
                </a:moveTo>
                <a:lnTo>
                  <a:pt x="1109" y="399"/>
                </a:lnTo>
                <a:lnTo>
                  <a:pt x="1109" y="403"/>
                </a:lnTo>
                <a:lnTo>
                  <a:pt x="1105" y="403"/>
                </a:lnTo>
                <a:lnTo>
                  <a:pt x="1101" y="403"/>
                </a:lnTo>
                <a:lnTo>
                  <a:pt x="1105" y="399"/>
                </a:lnTo>
                <a:close/>
                <a:moveTo>
                  <a:pt x="28" y="403"/>
                </a:moveTo>
                <a:lnTo>
                  <a:pt x="24" y="403"/>
                </a:lnTo>
                <a:lnTo>
                  <a:pt x="28" y="403"/>
                </a:lnTo>
                <a:lnTo>
                  <a:pt x="28" y="399"/>
                </a:lnTo>
                <a:lnTo>
                  <a:pt x="32" y="403"/>
                </a:lnTo>
                <a:lnTo>
                  <a:pt x="28" y="403"/>
                </a:lnTo>
                <a:close/>
                <a:moveTo>
                  <a:pt x="690" y="403"/>
                </a:moveTo>
                <a:lnTo>
                  <a:pt x="690" y="407"/>
                </a:lnTo>
                <a:lnTo>
                  <a:pt x="686" y="411"/>
                </a:lnTo>
                <a:lnTo>
                  <a:pt x="686" y="407"/>
                </a:lnTo>
                <a:lnTo>
                  <a:pt x="686" y="403"/>
                </a:lnTo>
                <a:lnTo>
                  <a:pt x="682" y="403"/>
                </a:lnTo>
                <a:lnTo>
                  <a:pt x="682" y="407"/>
                </a:lnTo>
                <a:lnTo>
                  <a:pt x="682" y="403"/>
                </a:lnTo>
                <a:lnTo>
                  <a:pt x="682" y="399"/>
                </a:lnTo>
                <a:lnTo>
                  <a:pt x="686" y="399"/>
                </a:lnTo>
                <a:lnTo>
                  <a:pt x="686" y="403"/>
                </a:lnTo>
                <a:lnTo>
                  <a:pt x="690" y="403"/>
                </a:lnTo>
                <a:close/>
                <a:moveTo>
                  <a:pt x="1113" y="403"/>
                </a:moveTo>
                <a:lnTo>
                  <a:pt x="1109" y="403"/>
                </a:lnTo>
                <a:lnTo>
                  <a:pt x="1113" y="403"/>
                </a:lnTo>
                <a:lnTo>
                  <a:pt x="1117" y="403"/>
                </a:lnTo>
                <a:lnTo>
                  <a:pt x="1113" y="403"/>
                </a:lnTo>
                <a:close/>
                <a:moveTo>
                  <a:pt x="606" y="403"/>
                </a:moveTo>
                <a:lnTo>
                  <a:pt x="606" y="407"/>
                </a:lnTo>
                <a:lnTo>
                  <a:pt x="602" y="407"/>
                </a:lnTo>
                <a:lnTo>
                  <a:pt x="602" y="403"/>
                </a:lnTo>
                <a:lnTo>
                  <a:pt x="598" y="403"/>
                </a:lnTo>
                <a:lnTo>
                  <a:pt x="602" y="403"/>
                </a:lnTo>
                <a:lnTo>
                  <a:pt x="606" y="403"/>
                </a:lnTo>
                <a:close/>
                <a:moveTo>
                  <a:pt x="965" y="407"/>
                </a:moveTo>
                <a:lnTo>
                  <a:pt x="969" y="407"/>
                </a:lnTo>
                <a:lnTo>
                  <a:pt x="973" y="407"/>
                </a:lnTo>
                <a:lnTo>
                  <a:pt x="973" y="411"/>
                </a:lnTo>
                <a:lnTo>
                  <a:pt x="969" y="411"/>
                </a:lnTo>
                <a:lnTo>
                  <a:pt x="969" y="415"/>
                </a:lnTo>
                <a:lnTo>
                  <a:pt x="965" y="415"/>
                </a:lnTo>
                <a:lnTo>
                  <a:pt x="961" y="411"/>
                </a:lnTo>
                <a:lnTo>
                  <a:pt x="961" y="407"/>
                </a:lnTo>
                <a:lnTo>
                  <a:pt x="965" y="407"/>
                </a:lnTo>
                <a:close/>
                <a:moveTo>
                  <a:pt x="945" y="407"/>
                </a:moveTo>
                <a:lnTo>
                  <a:pt x="949" y="407"/>
                </a:lnTo>
                <a:lnTo>
                  <a:pt x="949" y="411"/>
                </a:lnTo>
                <a:lnTo>
                  <a:pt x="945" y="411"/>
                </a:lnTo>
                <a:lnTo>
                  <a:pt x="945" y="415"/>
                </a:lnTo>
                <a:lnTo>
                  <a:pt x="941" y="419"/>
                </a:lnTo>
                <a:lnTo>
                  <a:pt x="937" y="419"/>
                </a:lnTo>
                <a:lnTo>
                  <a:pt x="937" y="423"/>
                </a:lnTo>
                <a:lnTo>
                  <a:pt x="933" y="423"/>
                </a:lnTo>
                <a:lnTo>
                  <a:pt x="933" y="419"/>
                </a:lnTo>
                <a:lnTo>
                  <a:pt x="933" y="415"/>
                </a:lnTo>
                <a:lnTo>
                  <a:pt x="937" y="415"/>
                </a:lnTo>
                <a:lnTo>
                  <a:pt x="941" y="415"/>
                </a:lnTo>
                <a:lnTo>
                  <a:pt x="941" y="411"/>
                </a:lnTo>
                <a:lnTo>
                  <a:pt x="941" y="407"/>
                </a:lnTo>
                <a:lnTo>
                  <a:pt x="945" y="407"/>
                </a:lnTo>
                <a:close/>
                <a:moveTo>
                  <a:pt x="594" y="423"/>
                </a:moveTo>
                <a:lnTo>
                  <a:pt x="594" y="427"/>
                </a:lnTo>
                <a:lnTo>
                  <a:pt x="594" y="431"/>
                </a:lnTo>
                <a:lnTo>
                  <a:pt x="590" y="431"/>
                </a:lnTo>
                <a:lnTo>
                  <a:pt x="590" y="427"/>
                </a:lnTo>
                <a:lnTo>
                  <a:pt x="586" y="427"/>
                </a:lnTo>
                <a:lnTo>
                  <a:pt x="586" y="423"/>
                </a:lnTo>
                <a:lnTo>
                  <a:pt x="590" y="423"/>
                </a:lnTo>
                <a:lnTo>
                  <a:pt x="594" y="423"/>
                </a:lnTo>
                <a:close/>
                <a:moveTo>
                  <a:pt x="997" y="427"/>
                </a:moveTo>
                <a:lnTo>
                  <a:pt x="1001" y="431"/>
                </a:lnTo>
                <a:lnTo>
                  <a:pt x="1001" y="435"/>
                </a:lnTo>
                <a:lnTo>
                  <a:pt x="997" y="435"/>
                </a:lnTo>
                <a:lnTo>
                  <a:pt x="993" y="435"/>
                </a:lnTo>
                <a:lnTo>
                  <a:pt x="993" y="431"/>
                </a:lnTo>
                <a:lnTo>
                  <a:pt x="993" y="427"/>
                </a:lnTo>
                <a:lnTo>
                  <a:pt x="997" y="427"/>
                </a:lnTo>
                <a:close/>
                <a:moveTo>
                  <a:pt x="1001" y="427"/>
                </a:moveTo>
                <a:lnTo>
                  <a:pt x="1005" y="427"/>
                </a:lnTo>
                <a:lnTo>
                  <a:pt x="1005" y="431"/>
                </a:lnTo>
                <a:lnTo>
                  <a:pt x="1001" y="431"/>
                </a:lnTo>
                <a:lnTo>
                  <a:pt x="1001" y="427"/>
                </a:lnTo>
                <a:close/>
                <a:moveTo>
                  <a:pt x="941" y="435"/>
                </a:moveTo>
                <a:lnTo>
                  <a:pt x="941" y="431"/>
                </a:lnTo>
                <a:lnTo>
                  <a:pt x="937" y="431"/>
                </a:lnTo>
                <a:lnTo>
                  <a:pt x="941" y="431"/>
                </a:lnTo>
                <a:lnTo>
                  <a:pt x="941" y="427"/>
                </a:lnTo>
                <a:lnTo>
                  <a:pt x="945" y="427"/>
                </a:lnTo>
                <a:lnTo>
                  <a:pt x="945" y="431"/>
                </a:lnTo>
                <a:lnTo>
                  <a:pt x="941" y="431"/>
                </a:lnTo>
                <a:lnTo>
                  <a:pt x="945" y="431"/>
                </a:lnTo>
                <a:lnTo>
                  <a:pt x="941" y="431"/>
                </a:lnTo>
                <a:lnTo>
                  <a:pt x="941" y="435"/>
                </a:lnTo>
                <a:close/>
                <a:moveTo>
                  <a:pt x="550" y="431"/>
                </a:moveTo>
                <a:lnTo>
                  <a:pt x="554" y="431"/>
                </a:lnTo>
                <a:lnTo>
                  <a:pt x="554" y="435"/>
                </a:lnTo>
                <a:lnTo>
                  <a:pt x="550" y="435"/>
                </a:lnTo>
                <a:lnTo>
                  <a:pt x="546" y="435"/>
                </a:lnTo>
                <a:lnTo>
                  <a:pt x="546" y="431"/>
                </a:lnTo>
                <a:lnTo>
                  <a:pt x="542" y="431"/>
                </a:lnTo>
                <a:lnTo>
                  <a:pt x="546" y="431"/>
                </a:lnTo>
                <a:lnTo>
                  <a:pt x="550" y="431"/>
                </a:lnTo>
                <a:close/>
                <a:moveTo>
                  <a:pt x="1009" y="431"/>
                </a:moveTo>
                <a:lnTo>
                  <a:pt x="1009" y="435"/>
                </a:lnTo>
                <a:lnTo>
                  <a:pt x="1013" y="435"/>
                </a:lnTo>
                <a:lnTo>
                  <a:pt x="1013" y="439"/>
                </a:lnTo>
                <a:lnTo>
                  <a:pt x="1009" y="439"/>
                </a:lnTo>
                <a:lnTo>
                  <a:pt x="1009" y="435"/>
                </a:lnTo>
                <a:lnTo>
                  <a:pt x="1009" y="431"/>
                </a:lnTo>
                <a:close/>
                <a:moveTo>
                  <a:pt x="937" y="435"/>
                </a:moveTo>
                <a:lnTo>
                  <a:pt x="941" y="435"/>
                </a:lnTo>
                <a:lnTo>
                  <a:pt x="941" y="439"/>
                </a:lnTo>
                <a:lnTo>
                  <a:pt x="937" y="439"/>
                </a:lnTo>
                <a:lnTo>
                  <a:pt x="933" y="439"/>
                </a:lnTo>
                <a:lnTo>
                  <a:pt x="933" y="435"/>
                </a:lnTo>
                <a:lnTo>
                  <a:pt x="937" y="435"/>
                </a:lnTo>
                <a:close/>
                <a:moveTo>
                  <a:pt x="973" y="467"/>
                </a:moveTo>
                <a:lnTo>
                  <a:pt x="969" y="463"/>
                </a:lnTo>
                <a:lnTo>
                  <a:pt x="965" y="463"/>
                </a:lnTo>
                <a:lnTo>
                  <a:pt x="965" y="459"/>
                </a:lnTo>
                <a:lnTo>
                  <a:pt x="965" y="455"/>
                </a:lnTo>
                <a:lnTo>
                  <a:pt x="965" y="451"/>
                </a:lnTo>
                <a:lnTo>
                  <a:pt x="965" y="447"/>
                </a:lnTo>
                <a:lnTo>
                  <a:pt x="969" y="439"/>
                </a:lnTo>
                <a:lnTo>
                  <a:pt x="973" y="439"/>
                </a:lnTo>
                <a:lnTo>
                  <a:pt x="981" y="435"/>
                </a:lnTo>
                <a:lnTo>
                  <a:pt x="985" y="435"/>
                </a:lnTo>
                <a:lnTo>
                  <a:pt x="989" y="435"/>
                </a:lnTo>
                <a:lnTo>
                  <a:pt x="993" y="439"/>
                </a:lnTo>
                <a:lnTo>
                  <a:pt x="997" y="439"/>
                </a:lnTo>
                <a:lnTo>
                  <a:pt x="997" y="443"/>
                </a:lnTo>
                <a:lnTo>
                  <a:pt x="997" y="447"/>
                </a:lnTo>
                <a:lnTo>
                  <a:pt x="997" y="451"/>
                </a:lnTo>
                <a:lnTo>
                  <a:pt x="997" y="455"/>
                </a:lnTo>
                <a:lnTo>
                  <a:pt x="997" y="459"/>
                </a:lnTo>
                <a:lnTo>
                  <a:pt x="993" y="463"/>
                </a:lnTo>
                <a:lnTo>
                  <a:pt x="989" y="463"/>
                </a:lnTo>
                <a:lnTo>
                  <a:pt x="985" y="463"/>
                </a:lnTo>
                <a:lnTo>
                  <a:pt x="981" y="463"/>
                </a:lnTo>
                <a:lnTo>
                  <a:pt x="977" y="463"/>
                </a:lnTo>
                <a:lnTo>
                  <a:pt x="977" y="467"/>
                </a:lnTo>
                <a:lnTo>
                  <a:pt x="973" y="467"/>
                </a:lnTo>
                <a:close/>
                <a:moveTo>
                  <a:pt x="825" y="439"/>
                </a:moveTo>
                <a:lnTo>
                  <a:pt x="825" y="443"/>
                </a:lnTo>
                <a:lnTo>
                  <a:pt x="825" y="447"/>
                </a:lnTo>
                <a:lnTo>
                  <a:pt x="825" y="451"/>
                </a:lnTo>
                <a:lnTo>
                  <a:pt x="821" y="451"/>
                </a:lnTo>
                <a:lnTo>
                  <a:pt x="817" y="451"/>
                </a:lnTo>
                <a:lnTo>
                  <a:pt x="817" y="447"/>
                </a:lnTo>
                <a:lnTo>
                  <a:pt x="817" y="443"/>
                </a:lnTo>
                <a:lnTo>
                  <a:pt x="817" y="439"/>
                </a:lnTo>
                <a:lnTo>
                  <a:pt x="821" y="439"/>
                </a:lnTo>
                <a:lnTo>
                  <a:pt x="821" y="435"/>
                </a:lnTo>
                <a:lnTo>
                  <a:pt x="825" y="439"/>
                </a:lnTo>
                <a:close/>
                <a:moveTo>
                  <a:pt x="1141" y="439"/>
                </a:moveTo>
                <a:lnTo>
                  <a:pt x="1141" y="443"/>
                </a:lnTo>
                <a:lnTo>
                  <a:pt x="1141" y="439"/>
                </a:lnTo>
                <a:close/>
                <a:moveTo>
                  <a:pt x="1017" y="443"/>
                </a:moveTo>
                <a:lnTo>
                  <a:pt x="1021" y="443"/>
                </a:lnTo>
                <a:lnTo>
                  <a:pt x="1021" y="447"/>
                </a:lnTo>
                <a:lnTo>
                  <a:pt x="1025" y="451"/>
                </a:lnTo>
                <a:lnTo>
                  <a:pt x="1021" y="451"/>
                </a:lnTo>
                <a:lnTo>
                  <a:pt x="1017" y="451"/>
                </a:lnTo>
                <a:lnTo>
                  <a:pt x="1013" y="451"/>
                </a:lnTo>
                <a:lnTo>
                  <a:pt x="1009" y="451"/>
                </a:lnTo>
                <a:lnTo>
                  <a:pt x="1005" y="451"/>
                </a:lnTo>
                <a:lnTo>
                  <a:pt x="1005" y="447"/>
                </a:lnTo>
                <a:lnTo>
                  <a:pt x="1001" y="447"/>
                </a:lnTo>
                <a:lnTo>
                  <a:pt x="1001" y="443"/>
                </a:lnTo>
                <a:lnTo>
                  <a:pt x="1005" y="443"/>
                </a:lnTo>
                <a:lnTo>
                  <a:pt x="1009" y="443"/>
                </a:lnTo>
                <a:lnTo>
                  <a:pt x="1009" y="439"/>
                </a:lnTo>
                <a:lnTo>
                  <a:pt x="1009" y="443"/>
                </a:lnTo>
                <a:lnTo>
                  <a:pt x="1013" y="443"/>
                </a:lnTo>
                <a:lnTo>
                  <a:pt x="1017" y="443"/>
                </a:lnTo>
                <a:close/>
                <a:moveTo>
                  <a:pt x="486" y="447"/>
                </a:moveTo>
                <a:lnTo>
                  <a:pt x="482" y="447"/>
                </a:lnTo>
                <a:lnTo>
                  <a:pt x="486" y="447"/>
                </a:lnTo>
                <a:close/>
                <a:moveTo>
                  <a:pt x="454" y="447"/>
                </a:moveTo>
                <a:lnTo>
                  <a:pt x="450" y="447"/>
                </a:lnTo>
                <a:lnTo>
                  <a:pt x="454" y="447"/>
                </a:lnTo>
                <a:close/>
                <a:moveTo>
                  <a:pt x="494" y="459"/>
                </a:moveTo>
                <a:lnTo>
                  <a:pt x="490" y="459"/>
                </a:lnTo>
                <a:lnTo>
                  <a:pt x="490" y="455"/>
                </a:lnTo>
                <a:lnTo>
                  <a:pt x="494" y="455"/>
                </a:lnTo>
                <a:lnTo>
                  <a:pt x="494" y="459"/>
                </a:lnTo>
                <a:close/>
                <a:moveTo>
                  <a:pt x="502" y="459"/>
                </a:moveTo>
                <a:lnTo>
                  <a:pt x="502" y="463"/>
                </a:lnTo>
                <a:lnTo>
                  <a:pt x="498" y="463"/>
                </a:lnTo>
                <a:lnTo>
                  <a:pt x="498" y="459"/>
                </a:lnTo>
                <a:lnTo>
                  <a:pt x="502" y="459"/>
                </a:lnTo>
                <a:close/>
                <a:moveTo>
                  <a:pt x="1180" y="471"/>
                </a:moveTo>
                <a:lnTo>
                  <a:pt x="1184" y="471"/>
                </a:lnTo>
                <a:lnTo>
                  <a:pt x="1184" y="467"/>
                </a:lnTo>
                <a:lnTo>
                  <a:pt x="1188" y="467"/>
                </a:lnTo>
                <a:lnTo>
                  <a:pt x="1184" y="467"/>
                </a:lnTo>
                <a:lnTo>
                  <a:pt x="1184" y="471"/>
                </a:lnTo>
                <a:lnTo>
                  <a:pt x="1180" y="471"/>
                </a:lnTo>
                <a:close/>
                <a:moveTo>
                  <a:pt x="1121" y="487"/>
                </a:moveTo>
                <a:lnTo>
                  <a:pt x="1125" y="487"/>
                </a:lnTo>
                <a:lnTo>
                  <a:pt x="1125" y="491"/>
                </a:lnTo>
                <a:lnTo>
                  <a:pt x="1121" y="487"/>
                </a:lnTo>
                <a:close/>
                <a:moveTo>
                  <a:pt x="877" y="491"/>
                </a:moveTo>
                <a:lnTo>
                  <a:pt x="873" y="491"/>
                </a:lnTo>
                <a:lnTo>
                  <a:pt x="873" y="487"/>
                </a:lnTo>
                <a:lnTo>
                  <a:pt x="873" y="491"/>
                </a:lnTo>
                <a:lnTo>
                  <a:pt x="877" y="491"/>
                </a:lnTo>
                <a:close/>
                <a:moveTo>
                  <a:pt x="865" y="499"/>
                </a:moveTo>
                <a:lnTo>
                  <a:pt x="865" y="503"/>
                </a:lnTo>
                <a:lnTo>
                  <a:pt x="869" y="503"/>
                </a:lnTo>
                <a:lnTo>
                  <a:pt x="873" y="503"/>
                </a:lnTo>
                <a:lnTo>
                  <a:pt x="873" y="507"/>
                </a:lnTo>
                <a:lnTo>
                  <a:pt x="869" y="507"/>
                </a:lnTo>
                <a:lnTo>
                  <a:pt x="865" y="507"/>
                </a:lnTo>
                <a:lnTo>
                  <a:pt x="865" y="503"/>
                </a:lnTo>
                <a:lnTo>
                  <a:pt x="861" y="503"/>
                </a:lnTo>
                <a:lnTo>
                  <a:pt x="861" y="499"/>
                </a:lnTo>
                <a:lnTo>
                  <a:pt x="857" y="499"/>
                </a:lnTo>
                <a:lnTo>
                  <a:pt x="857" y="495"/>
                </a:lnTo>
                <a:lnTo>
                  <a:pt x="853" y="495"/>
                </a:lnTo>
                <a:lnTo>
                  <a:pt x="857" y="495"/>
                </a:lnTo>
                <a:lnTo>
                  <a:pt x="861" y="495"/>
                </a:lnTo>
                <a:lnTo>
                  <a:pt x="865" y="499"/>
                </a:lnTo>
                <a:close/>
                <a:moveTo>
                  <a:pt x="849" y="499"/>
                </a:moveTo>
                <a:lnTo>
                  <a:pt x="849" y="503"/>
                </a:lnTo>
                <a:lnTo>
                  <a:pt x="853" y="503"/>
                </a:lnTo>
                <a:lnTo>
                  <a:pt x="853" y="507"/>
                </a:lnTo>
                <a:lnTo>
                  <a:pt x="849" y="511"/>
                </a:lnTo>
                <a:lnTo>
                  <a:pt x="849" y="507"/>
                </a:lnTo>
                <a:lnTo>
                  <a:pt x="845" y="503"/>
                </a:lnTo>
                <a:lnTo>
                  <a:pt x="845" y="499"/>
                </a:lnTo>
                <a:lnTo>
                  <a:pt x="845" y="495"/>
                </a:lnTo>
                <a:lnTo>
                  <a:pt x="849" y="499"/>
                </a:lnTo>
                <a:close/>
                <a:moveTo>
                  <a:pt x="825" y="531"/>
                </a:moveTo>
                <a:lnTo>
                  <a:pt x="829" y="531"/>
                </a:lnTo>
                <a:lnTo>
                  <a:pt x="829" y="527"/>
                </a:lnTo>
                <a:lnTo>
                  <a:pt x="829" y="523"/>
                </a:lnTo>
                <a:lnTo>
                  <a:pt x="829" y="519"/>
                </a:lnTo>
                <a:lnTo>
                  <a:pt x="829" y="515"/>
                </a:lnTo>
                <a:lnTo>
                  <a:pt x="829" y="511"/>
                </a:lnTo>
                <a:lnTo>
                  <a:pt x="833" y="503"/>
                </a:lnTo>
                <a:lnTo>
                  <a:pt x="837" y="503"/>
                </a:lnTo>
                <a:lnTo>
                  <a:pt x="837" y="499"/>
                </a:lnTo>
                <a:lnTo>
                  <a:pt x="841" y="499"/>
                </a:lnTo>
                <a:lnTo>
                  <a:pt x="841" y="503"/>
                </a:lnTo>
                <a:lnTo>
                  <a:pt x="837" y="503"/>
                </a:lnTo>
                <a:lnTo>
                  <a:pt x="841" y="503"/>
                </a:lnTo>
                <a:lnTo>
                  <a:pt x="845" y="503"/>
                </a:lnTo>
                <a:lnTo>
                  <a:pt x="845" y="507"/>
                </a:lnTo>
                <a:lnTo>
                  <a:pt x="845" y="511"/>
                </a:lnTo>
                <a:lnTo>
                  <a:pt x="841" y="507"/>
                </a:lnTo>
                <a:lnTo>
                  <a:pt x="841" y="511"/>
                </a:lnTo>
                <a:lnTo>
                  <a:pt x="845" y="511"/>
                </a:lnTo>
                <a:lnTo>
                  <a:pt x="845" y="515"/>
                </a:lnTo>
                <a:lnTo>
                  <a:pt x="849" y="519"/>
                </a:lnTo>
                <a:lnTo>
                  <a:pt x="849" y="515"/>
                </a:lnTo>
                <a:lnTo>
                  <a:pt x="853" y="511"/>
                </a:lnTo>
                <a:lnTo>
                  <a:pt x="857" y="511"/>
                </a:lnTo>
                <a:lnTo>
                  <a:pt x="857" y="515"/>
                </a:lnTo>
                <a:lnTo>
                  <a:pt x="861" y="515"/>
                </a:lnTo>
                <a:lnTo>
                  <a:pt x="857" y="515"/>
                </a:lnTo>
                <a:lnTo>
                  <a:pt x="861" y="519"/>
                </a:lnTo>
                <a:lnTo>
                  <a:pt x="865" y="519"/>
                </a:lnTo>
                <a:lnTo>
                  <a:pt x="869" y="519"/>
                </a:lnTo>
                <a:lnTo>
                  <a:pt x="873" y="519"/>
                </a:lnTo>
                <a:lnTo>
                  <a:pt x="873" y="523"/>
                </a:lnTo>
                <a:lnTo>
                  <a:pt x="877" y="527"/>
                </a:lnTo>
                <a:lnTo>
                  <a:pt x="881" y="527"/>
                </a:lnTo>
                <a:lnTo>
                  <a:pt x="881" y="531"/>
                </a:lnTo>
                <a:lnTo>
                  <a:pt x="885" y="531"/>
                </a:lnTo>
                <a:lnTo>
                  <a:pt x="889" y="531"/>
                </a:lnTo>
                <a:lnTo>
                  <a:pt x="893" y="531"/>
                </a:lnTo>
                <a:lnTo>
                  <a:pt x="893" y="535"/>
                </a:lnTo>
                <a:lnTo>
                  <a:pt x="897" y="535"/>
                </a:lnTo>
                <a:lnTo>
                  <a:pt x="897" y="539"/>
                </a:lnTo>
                <a:lnTo>
                  <a:pt x="897" y="543"/>
                </a:lnTo>
                <a:lnTo>
                  <a:pt x="897" y="547"/>
                </a:lnTo>
                <a:lnTo>
                  <a:pt x="893" y="547"/>
                </a:lnTo>
                <a:lnTo>
                  <a:pt x="893" y="551"/>
                </a:lnTo>
                <a:lnTo>
                  <a:pt x="897" y="547"/>
                </a:lnTo>
                <a:lnTo>
                  <a:pt x="901" y="547"/>
                </a:lnTo>
                <a:lnTo>
                  <a:pt x="905" y="547"/>
                </a:lnTo>
                <a:lnTo>
                  <a:pt x="909" y="551"/>
                </a:lnTo>
                <a:lnTo>
                  <a:pt x="909" y="547"/>
                </a:lnTo>
                <a:lnTo>
                  <a:pt x="913" y="547"/>
                </a:lnTo>
                <a:lnTo>
                  <a:pt x="913" y="551"/>
                </a:lnTo>
                <a:lnTo>
                  <a:pt x="917" y="551"/>
                </a:lnTo>
                <a:lnTo>
                  <a:pt x="913" y="551"/>
                </a:lnTo>
                <a:lnTo>
                  <a:pt x="917" y="551"/>
                </a:lnTo>
                <a:lnTo>
                  <a:pt x="917" y="555"/>
                </a:lnTo>
                <a:lnTo>
                  <a:pt x="921" y="555"/>
                </a:lnTo>
                <a:lnTo>
                  <a:pt x="917" y="555"/>
                </a:lnTo>
                <a:lnTo>
                  <a:pt x="913" y="559"/>
                </a:lnTo>
                <a:lnTo>
                  <a:pt x="909" y="559"/>
                </a:lnTo>
                <a:lnTo>
                  <a:pt x="909" y="563"/>
                </a:lnTo>
                <a:lnTo>
                  <a:pt x="905" y="563"/>
                </a:lnTo>
                <a:lnTo>
                  <a:pt x="901" y="563"/>
                </a:lnTo>
                <a:lnTo>
                  <a:pt x="897" y="559"/>
                </a:lnTo>
                <a:lnTo>
                  <a:pt x="893" y="559"/>
                </a:lnTo>
                <a:lnTo>
                  <a:pt x="893" y="555"/>
                </a:lnTo>
                <a:lnTo>
                  <a:pt x="889" y="555"/>
                </a:lnTo>
                <a:lnTo>
                  <a:pt x="889" y="559"/>
                </a:lnTo>
                <a:lnTo>
                  <a:pt x="885" y="559"/>
                </a:lnTo>
                <a:lnTo>
                  <a:pt x="885" y="555"/>
                </a:lnTo>
                <a:lnTo>
                  <a:pt x="885" y="551"/>
                </a:lnTo>
                <a:lnTo>
                  <a:pt x="881" y="551"/>
                </a:lnTo>
                <a:lnTo>
                  <a:pt x="877" y="551"/>
                </a:lnTo>
                <a:lnTo>
                  <a:pt x="873" y="547"/>
                </a:lnTo>
                <a:lnTo>
                  <a:pt x="877" y="547"/>
                </a:lnTo>
                <a:lnTo>
                  <a:pt x="877" y="543"/>
                </a:lnTo>
                <a:lnTo>
                  <a:pt x="873" y="543"/>
                </a:lnTo>
                <a:lnTo>
                  <a:pt x="873" y="547"/>
                </a:lnTo>
                <a:lnTo>
                  <a:pt x="869" y="547"/>
                </a:lnTo>
                <a:lnTo>
                  <a:pt x="865" y="547"/>
                </a:lnTo>
                <a:lnTo>
                  <a:pt x="865" y="551"/>
                </a:lnTo>
                <a:lnTo>
                  <a:pt x="869" y="551"/>
                </a:lnTo>
                <a:lnTo>
                  <a:pt x="869" y="555"/>
                </a:lnTo>
                <a:lnTo>
                  <a:pt x="865" y="555"/>
                </a:lnTo>
                <a:lnTo>
                  <a:pt x="861" y="559"/>
                </a:lnTo>
                <a:lnTo>
                  <a:pt x="857" y="559"/>
                </a:lnTo>
                <a:lnTo>
                  <a:pt x="857" y="563"/>
                </a:lnTo>
                <a:lnTo>
                  <a:pt x="853" y="563"/>
                </a:lnTo>
                <a:lnTo>
                  <a:pt x="853" y="567"/>
                </a:lnTo>
                <a:lnTo>
                  <a:pt x="849" y="567"/>
                </a:lnTo>
                <a:lnTo>
                  <a:pt x="849" y="571"/>
                </a:lnTo>
                <a:lnTo>
                  <a:pt x="845" y="571"/>
                </a:lnTo>
                <a:lnTo>
                  <a:pt x="841" y="571"/>
                </a:lnTo>
                <a:lnTo>
                  <a:pt x="837" y="571"/>
                </a:lnTo>
                <a:lnTo>
                  <a:pt x="837" y="567"/>
                </a:lnTo>
                <a:lnTo>
                  <a:pt x="837" y="563"/>
                </a:lnTo>
                <a:lnTo>
                  <a:pt x="837" y="559"/>
                </a:lnTo>
                <a:lnTo>
                  <a:pt x="837" y="555"/>
                </a:lnTo>
                <a:lnTo>
                  <a:pt x="833" y="555"/>
                </a:lnTo>
                <a:lnTo>
                  <a:pt x="829" y="559"/>
                </a:lnTo>
                <a:lnTo>
                  <a:pt x="825" y="559"/>
                </a:lnTo>
                <a:lnTo>
                  <a:pt x="821" y="559"/>
                </a:lnTo>
                <a:lnTo>
                  <a:pt x="817" y="559"/>
                </a:lnTo>
                <a:lnTo>
                  <a:pt x="813" y="559"/>
                </a:lnTo>
                <a:lnTo>
                  <a:pt x="813" y="555"/>
                </a:lnTo>
                <a:lnTo>
                  <a:pt x="817" y="551"/>
                </a:lnTo>
                <a:lnTo>
                  <a:pt x="821" y="551"/>
                </a:lnTo>
                <a:lnTo>
                  <a:pt x="825" y="547"/>
                </a:lnTo>
                <a:lnTo>
                  <a:pt x="829" y="547"/>
                </a:lnTo>
                <a:lnTo>
                  <a:pt x="829" y="543"/>
                </a:lnTo>
                <a:lnTo>
                  <a:pt x="825" y="543"/>
                </a:lnTo>
                <a:lnTo>
                  <a:pt x="825" y="539"/>
                </a:lnTo>
                <a:lnTo>
                  <a:pt x="825" y="535"/>
                </a:lnTo>
                <a:lnTo>
                  <a:pt x="825" y="531"/>
                </a:lnTo>
                <a:close/>
                <a:moveTo>
                  <a:pt x="873" y="503"/>
                </a:moveTo>
                <a:lnTo>
                  <a:pt x="869" y="503"/>
                </a:lnTo>
                <a:lnTo>
                  <a:pt x="869" y="499"/>
                </a:lnTo>
                <a:lnTo>
                  <a:pt x="873" y="499"/>
                </a:lnTo>
                <a:lnTo>
                  <a:pt x="873" y="503"/>
                </a:lnTo>
                <a:close/>
                <a:moveTo>
                  <a:pt x="1192" y="503"/>
                </a:moveTo>
                <a:lnTo>
                  <a:pt x="1192" y="507"/>
                </a:lnTo>
                <a:lnTo>
                  <a:pt x="1192" y="503"/>
                </a:lnTo>
                <a:lnTo>
                  <a:pt x="1192" y="507"/>
                </a:lnTo>
                <a:lnTo>
                  <a:pt x="1188" y="507"/>
                </a:lnTo>
                <a:lnTo>
                  <a:pt x="1188" y="503"/>
                </a:lnTo>
                <a:lnTo>
                  <a:pt x="1192" y="503"/>
                </a:lnTo>
                <a:close/>
                <a:moveTo>
                  <a:pt x="1145" y="531"/>
                </a:moveTo>
                <a:lnTo>
                  <a:pt x="1148" y="531"/>
                </a:lnTo>
                <a:lnTo>
                  <a:pt x="1145" y="535"/>
                </a:lnTo>
                <a:lnTo>
                  <a:pt x="1141" y="535"/>
                </a:lnTo>
                <a:lnTo>
                  <a:pt x="1145" y="531"/>
                </a:lnTo>
                <a:close/>
                <a:moveTo>
                  <a:pt x="957" y="551"/>
                </a:moveTo>
                <a:lnTo>
                  <a:pt x="953" y="551"/>
                </a:lnTo>
                <a:lnTo>
                  <a:pt x="953" y="547"/>
                </a:lnTo>
                <a:lnTo>
                  <a:pt x="957" y="547"/>
                </a:lnTo>
                <a:lnTo>
                  <a:pt x="961" y="547"/>
                </a:lnTo>
                <a:lnTo>
                  <a:pt x="957" y="551"/>
                </a:lnTo>
                <a:close/>
                <a:moveTo>
                  <a:pt x="1037" y="555"/>
                </a:moveTo>
                <a:lnTo>
                  <a:pt x="1037" y="559"/>
                </a:lnTo>
                <a:lnTo>
                  <a:pt x="1033" y="559"/>
                </a:lnTo>
                <a:lnTo>
                  <a:pt x="1037" y="555"/>
                </a:lnTo>
                <a:close/>
                <a:moveTo>
                  <a:pt x="973" y="563"/>
                </a:moveTo>
                <a:lnTo>
                  <a:pt x="977" y="563"/>
                </a:lnTo>
                <a:lnTo>
                  <a:pt x="973" y="563"/>
                </a:lnTo>
                <a:lnTo>
                  <a:pt x="973" y="567"/>
                </a:lnTo>
                <a:lnTo>
                  <a:pt x="969" y="563"/>
                </a:lnTo>
                <a:lnTo>
                  <a:pt x="965" y="563"/>
                </a:lnTo>
                <a:lnTo>
                  <a:pt x="965" y="559"/>
                </a:lnTo>
                <a:lnTo>
                  <a:pt x="961" y="559"/>
                </a:lnTo>
                <a:lnTo>
                  <a:pt x="961" y="555"/>
                </a:lnTo>
                <a:lnTo>
                  <a:pt x="965" y="559"/>
                </a:lnTo>
                <a:lnTo>
                  <a:pt x="969" y="559"/>
                </a:lnTo>
                <a:lnTo>
                  <a:pt x="973" y="559"/>
                </a:lnTo>
                <a:lnTo>
                  <a:pt x="973" y="563"/>
                </a:lnTo>
                <a:close/>
                <a:moveTo>
                  <a:pt x="1160" y="559"/>
                </a:moveTo>
                <a:lnTo>
                  <a:pt x="1160" y="563"/>
                </a:lnTo>
                <a:lnTo>
                  <a:pt x="1164" y="567"/>
                </a:lnTo>
                <a:lnTo>
                  <a:pt x="1160" y="567"/>
                </a:lnTo>
                <a:lnTo>
                  <a:pt x="1160" y="563"/>
                </a:lnTo>
                <a:lnTo>
                  <a:pt x="1156" y="559"/>
                </a:lnTo>
                <a:lnTo>
                  <a:pt x="1160" y="559"/>
                </a:lnTo>
                <a:close/>
                <a:moveTo>
                  <a:pt x="1152" y="559"/>
                </a:moveTo>
                <a:lnTo>
                  <a:pt x="1152" y="563"/>
                </a:lnTo>
                <a:lnTo>
                  <a:pt x="1148" y="563"/>
                </a:lnTo>
                <a:lnTo>
                  <a:pt x="1148" y="559"/>
                </a:lnTo>
                <a:lnTo>
                  <a:pt x="1152" y="559"/>
                </a:lnTo>
                <a:close/>
                <a:moveTo>
                  <a:pt x="949" y="563"/>
                </a:moveTo>
                <a:lnTo>
                  <a:pt x="953" y="563"/>
                </a:lnTo>
                <a:lnTo>
                  <a:pt x="957" y="563"/>
                </a:lnTo>
                <a:lnTo>
                  <a:pt x="961" y="567"/>
                </a:lnTo>
                <a:lnTo>
                  <a:pt x="961" y="571"/>
                </a:lnTo>
                <a:lnTo>
                  <a:pt x="957" y="571"/>
                </a:lnTo>
                <a:lnTo>
                  <a:pt x="953" y="571"/>
                </a:lnTo>
                <a:lnTo>
                  <a:pt x="949" y="567"/>
                </a:lnTo>
                <a:lnTo>
                  <a:pt x="945" y="567"/>
                </a:lnTo>
                <a:lnTo>
                  <a:pt x="945" y="563"/>
                </a:lnTo>
                <a:lnTo>
                  <a:pt x="949" y="563"/>
                </a:lnTo>
                <a:close/>
                <a:moveTo>
                  <a:pt x="889" y="575"/>
                </a:moveTo>
                <a:lnTo>
                  <a:pt x="893" y="575"/>
                </a:lnTo>
                <a:lnTo>
                  <a:pt x="893" y="579"/>
                </a:lnTo>
                <a:lnTo>
                  <a:pt x="893" y="583"/>
                </a:lnTo>
                <a:lnTo>
                  <a:pt x="889" y="583"/>
                </a:lnTo>
                <a:lnTo>
                  <a:pt x="889" y="587"/>
                </a:lnTo>
                <a:lnTo>
                  <a:pt x="885" y="587"/>
                </a:lnTo>
                <a:lnTo>
                  <a:pt x="885" y="591"/>
                </a:lnTo>
                <a:lnTo>
                  <a:pt x="881" y="591"/>
                </a:lnTo>
                <a:lnTo>
                  <a:pt x="877" y="595"/>
                </a:lnTo>
                <a:lnTo>
                  <a:pt x="873" y="595"/>
                </a:lnTo>
                <a:lnTo>
                  <a:pt x="869" y="595"/>
                </a:lnTo>
                <a:lnTo>
                  <a:pt x="865" y="595"/>
                </a:lnTo>
                <a:lnTo>
                  <a:pt x="865" y="591"/>
                </a:lnTo>
                <a:lnTo>
                  <a:pt x="861" y="587"/>
                </a:lnTo>
                <a:lnTo>
                  <a:pt x="865" y="587"/>
                </a:lnTo>
                <a:lnTo>
                  <a:pt x="869" y="583"/>
                </a:lnTo>
                <a:lnTo>
                  <a:pt x="869" y="579"/>
                </a:lnTo>
                <a:lnTo>
                  <a:pt x="873" y="575"/>
                </a:lnTo>
                <a:lnTo>
                  <a:pt x="873" y="579"/>
                </a:lnTo>
                <a:lnTo>
                  <a:pt x="877" y="579"/>
                </a:lnTo>
                <a:lnTo>
                  <a:pt x="881" y="579"/>
                </a:lnTo>
                <a:lnTo>
                  <a:pt x="881" y="575"/>
                </a:lnTo>
                <a:lnTo>
                  <a:pt x="885" y="575"/>
                </a:lnTo>
                <a:lnTo>
                  <a:pt x="889" y="575"/>
                </a:lnTo>
                <a:close/>
                <a:moveTo>
                  <a:pt x="1005" y="579"/>
                </a:moveTo>
                <a:lnTo>
                  <a:pt x="1009" y="583"/>
                </a:lnTo>
                <a:lnTo>
                  <a:pt x="1013" y="583"/>
                </a:lnTo>
                <a:lnTo>
                  <a:pt x="1009" y="583"/>
                </a:lnTo>
                <a:lnTo>
                  <a:pt x="1005" y="583"/>
                </a:lnTo>
                <a:lnTo>
                  <a:pt x="1005" y="579"/>
                </a:lnTo>
                <a:close/>
                <a:moveTo>
                  <a:pt x="1152" y="583"/>
                </a:moveTo>
                <a:lnTo>
                  <a:pt x="1152" y="587"/>
                </a:lnTo>
                <a:lnTo>
                  <a:pt x="1148" y="587"/>
                </a:lnTo>
                <a:lnTo>
                  <a:pt x="1148" y="583"/>
                </a:lnTo>
                <a:lnTo>
                  <a:pt x="1152" y="583"/>
                </a:lnTo>
                <a:close/>
                <a:moveTo>
                  <a:pt x="1160" y="587"/>
                </a:moveTo>
                <a:lnTo>
                  <a:pt x="1156" y="591"/>
                </a:lnTo>
                <a:lnTo>
                  <a:pt x="1152" y="591"/>
                </a:lnTo>
                <a:lnTo>
                  <a:pt x="1152" y="587"/>
                </a:lnTo>
                <a:lnTo>
                  <a:pt x="1148" y="587"/>
                </a:lnTo>
                <a:lnTo>
                  <a:pt x="1152" y="587"/>
                </a:lnTo>
                <a:lnTo>
                  <a:pt x="1156" y="587"/>
                </a:lnTo>
                <a:lnTo>
                  <a:pt x="1160" y="587"/>
                </a:lnTo>
                <a:close/>
                <a:moveTo>
                  <a:pt x="929" y="603"/>
                </a:moveTo>
                <a:lnTo>
                  <a:pt x="929" y="606"/>
                </a:lnTo>
                <a:lnTo>
                  <a:pt x="925" y="610"/>
                </a:lnTo>
                <a:lnTo>
                  <a:pt x="925" y="606"/>
                </a:lnTo>
                <a:lnTo>
                  <a:pt x="921" y="606"/>
                </a:lnTo>
                <a:lnTo>
                  <a:pt x="917" y="603"/>
                </a:lnTo>
                <a:lnTo>
                  <a:pt x="917" y="599"/>
                </a:lnTo>
                <a:lnTo>
                  <a:pt x="917" y="595"/>
                </a:lnTo>
                <a:lnTo>
                  <a:pt x="921" y="595"/>
                </a:lnTo>
                <a:lnTo>
                  <a:pt x="921" y="591"/>
                </a:lnTo>
                <a:lnTo>
                  <a:pt x="925" y="591"/>
                </a:lnTo>
                <a:lnTo>
                  <a:pt x="929" y="591"/>
                </a:lnTo>
                <a:lnTo>
                  <a:pt x="929" y="587"/>
                </a:lnTo>
                <a:lnTo>
                  <a:pt x="929" y="591"/>
                </a:lnTo>
                <a:lnTo>
                  <a:pt x="933" y="591"/>
                </a:lnTo>
                <a:lnTo>
                  <a:pt x="933" y="595"/>
                </a:lnTo>
                <a:lnTo>
                  <a:pt x="933" y="599"/>
                </a:lnTo>
                <a:lnTo>
                  <a:pt x="929" y="603"/>
                </a:lnTo>
                <a:close/>
                <a:moveTo>
                  <a:pt x="1148" y="603"/>
                </a:moveTo>
                <a:lnTo>
                  <a:pt x="1152" y="603"/>
                </a:lnTo>
                <a:lnTo>
                  <a:pt x="1152" y="606"/>
                </a:lnTo>
                <a:lnTo>
                  <a:pt x="1148" y="603"/>
                </a:lnTo>
                <a:lnTo>
                  <a:pt x="1145" y="603"/>
                </a:lnTo>
                <a:lnTo>
                  <a:pt x="1148" y="599"/>
                </a:lnTo>
                <a:lnTo>
                  <a:pt x="1148" y="603"/>
                </a:lnTo>
                <a:close/>
                <a:moveTo>
                  <a:pt x="726" y="603"/>
                </a:moveTo>
                <a:lnTo>
                  <a:pt x="722" y="603"/>
                </a:lnTo>
                <a:lnTo>
                  <a:pt x="726" y="603"/>
                </a:lnTo>
                <a:close/>
                <a:moveTo>
                  <a:pt x="1156" y="610"/>
                </a:moveTo>
                <a:lnTo>
                  <a:pt x="1152" y="610"/>
                </a:lnTo>
                <a:lnTo>
                  <a:pt x="1156" y="610"/>
                </a:lnTo>
                <a:lnTo>
                  <a:pt x="1152" y="614"/>
                </a:lnTo>
                <a:lnTo>
                  <a:pt x="1148" y="614"/>
                </a:lnTo>
                <a:lnTo>
                  <a:pt x="1148" y="610"/>
                </a:lnTo>
                <a:lnTo>
                  <a:pt x="1145" y="610"/>
                </a:lnTo>
                <a:lnTo>
                  <a:pt x="1141" y="610"/>
                </a:lnTo>
                <a:lnTo>
                  <a:pt x="1145" y="606"/>
                </a:lnTo>
                <a:lnTo>
                  <a:pt x="1148" y="606"/>
                </a:lnTo>
                <a:lnTo>
                  <a:pt x="1152" y="606"/>
                </a:lnTo>
                <a:lnTo>
                  <a:pt x="1156" y="610"/>
                </a:lnTo>
                <a:close/>
                <a:moveTo>
                  <a:pt x="949" y="626"/>
                </a:moveTo>
                <a:lnTo>
                  <a:pt x="949" y="630"/>
                </a:lnTo>
                <a:lnTo>
                  <a:pt x="945" y="630"/>
                </a:lnTo>
                <a:lnTo>
                  <a:pt x="941" y="630"/>
                </a:lnTo>
                <a:lnTo>
                  <a:pt x="945" y="630"/>
                </a:lnTo>
                <a:lnTo>
                  <a:pt x="945" y="626"/>
                </a:lnTo>
                <a:lnTo>
                  <a:pt x="949" y="626"/>
                </a:lnTo>
                <a:close/>
                <a:moveTo>
                  <a:pt x="1105" y="634"/>
                </a:moveTo>
                <a:lnTo>
                  <a:pt x="1109" y="638"/>
                </a:lnTo>
                <a:lnTo>
                  <a:pt x="1105" y="638"/>
                </a:lnTo>
                <a:lnTo>
                  <a:pt x="1105" y="642"/>
                </a:lnTo>
                <a:lnTo>
                  <a:pt x="1101" y="642"/>
                </a:lnTo>
                <a:lnTo>
                  <a:pt x="1097" y="642"/>
                </a:lnTo>
                <a:lnTo>
                  <a:pt x="1101" y="642"/>
                </a:lnTo>
                <a:lnTo>
                  <a:pt x="1101" y="638"/>
                </a:lnTo>
                <a:lnTo>
                  <a:pt x="1101" y="634"/>
                </a:lnTo>
                <a:lnTo>
                  <a:pt x="1105" y="634"/>
                </a:lnTo>
                <a:close/>
                <a:moveTo>
                  <a:pt x="925" y="650"/>
                </a:moveTo>
                <a:lnTo>
                  <a:pt x="925" y="654"/>
                </a:lnTo>
                <a:lnTo>
                  <a:pt x="921" y="654"/>
                </a:lnTo>
                <a:lnTo>
                  <a:pt x="921" y="650"/>
                </a:lnTo>
                <a:lnTo>
                  <a:pt x="925" y="650"/>
                </a:lnTo>
                <a:close/>
                <a:moveTo>
                  <a:pt x="1085" y="670"/>
                </a:moveTo>
                <a:lnTo>
                  <a:pt x="1085" y="674"/>
                </a:lnTo>
                <a:lnTo>
                  <a:pt x="1085" y="670"/>
                </a:lnTo>
                <a:close/>
                <a:moveTo>
                  <a:pt x="1196" y="698"/>
                </a:moveTo>
                <a:lnTo>
                  <a:pt x="1196" y="702"/>
                </a:lnTo>
                <a:lnTo>
                  <a:pt x="1192" y="702"/>
                </a:lnTo>
                <a:lnTo>
                  <a:pt x="1192" y="698"/>
                </a:lnTo>
                <a:lnTo>
                  <a:pt x="1196" y="698"/>
                </a:lnTo>
                <a:close/>
                <a:moveTo>
                  <a:pt x="1200" y="702"/>
                </a:moveTo>
                <a:lnTo>
                  <a:pt x="1196" y="702"/>
                </a:lnTo>
                <a:lnTo>
                  <a:pt x="1196" y="698"/>
                </a:lnTo>
                <a:lnTo>
                  <a:pt x="1200" y="698"/>
                </a:lnTo>
                <a:lnTo>
                  <a:pt x="1200" y="702"/>
                </a:lnTo>
                <a:close/>
                <a:moveTo>
                  <a:pt x="929" y="706"/>
                </a:moveTo>
                <a:lnTo>
                  <a:pt x="929" y="710"/>
                </a:lnTo>
                <a:lnTo>
                  <a:pt x="925" y="710"/>
                </a:lnTo>
                <a:lnTo>
                  <a:pt x="925" y="706"/>
                </a:lnTo>
                <a:lnTo>
                  <a:pt x="929" y="706"/>
                </a:lnTo>
                <a:close/>
                <a:moveTo>
                  <a:pt x="1200" y="710"/>
                </a:moveTo>
                <a:lnTo>
                  <a:pt x="1200" y="714"/>
                </a:lnTo>
                <a:lnTo>
                  <a:pt x="1200" y="710"/>
                </a:lnTo>
                <a:close/>
                <a:moveTo>
                  <a:pt x="1204" y="722"/>
                </a:moveTo>
                <a:lnTo>
                  <a:pt x="1204" y="726"/>
                </a:lnTo>
                <a:lnTo>
                  <a:pt x="1200" y="726"/>
                </a:lnTo>
                <a:lnTo>
                  <a:pt x="1204" y="726"/>
                </a:lnTo>
                <a:lnTo>
                  <a:pt x="1204" y="730"/>
                </a:lnTo>
                <a:lnTo>
                  <a:pt x="1204" y="726"/>
                </a:lnTo>
                <a:lnTo>
                  <a:pt x="1200" y="726"/>
                </a:lnTo>
                <a:lnTo>
                  <a:pt x="1200" y="722"/>
                </a:lnTo>
                <a:lnTo>
                  <a:pt x="1204" y="722"/>
                </a:lnTo>
                <a:close/>
                <a:moveTo>
                  <a:pt x="925" y="722"/>
                </a:moveTo>
                <a:lnTo>
                  <a:pt x="925" y="726"/>
                </a:lnTo>
                <a:lnTo>
                  <a:pt x="925" y="722"/>
                </a:lnTo>
                <a:close/>
                <a:moveTo>
                  <a:pt x="929" y="726"/>
                </a:moveTo>
                <a:lnTo>
                  <a:pt x="929" y="730"/>
                </a:lnTo>
                <a:lnTo>
                  <a:pt x="929" y="726"/>
                </a:lnTo>
                <a:close/>
                <a:moveTo>
                  <a:pt x="925" y="750"/>
                </a:moveTo>
                <a:lnTo>
                  <a:pt x="925" y="746"/>
                </a:lnTo>
                <a:lnTo>
                  <a:pt x="929" y="746"/>
                </a:lnTo>
                <a:lnTo>
                  <a:pt x="929" y="742"/>
                </a:lnTo>
                <a:lnTo>
                  <a:pt x="925" y="746"/>
                </a:lnTo>
                <a:lnTo>
                  <a:pt x="921" y="746"/>
                </a:lnTo>
                <a:lnTo>
                  <a:pt x="925" y="746"/>
                </a:lnTo>
                <a:lnTo>
                  <a:pt x="925" y="742"/>
                </a:lnTo>
                <a:lnTo>
                  <a:pt x="929" y="738"/>
                </a:lnTo>
                <a:lnTo>
                  <a:pt x="929" y="734"/>
                </a:lnTo>
                <a:lnTo>
                  <a:pt x="929" y="730"/>
                </a:lnTo>
                <a:lnTo>
                  <a:pt x="933" y="730"/>
                </a:lnTo>
                <a:lnTo>
                  <a:pt x="933" y="734"/>
                </a:lnTo>
                <a:lnTo>
                  <a:pt x="929" y="738"/>
                </a:lnTo>
                <a:lnTo>
                  <a:pt x="933" y="738"/>
                </a:lnTo>
                <a:lnTo>
                  <a:pt x="933" y="734"/>
                </a:lnTo>
                <a:lnTo>
                  <a:pt x="933" y="730"/>
                </a:lnTo>
                <a:lnTo>
                  <a:pt x="937" y="730"/>
                </a:lnTo>
                <a:lnTo>
                  <a:pt x="937" y="734"/>
                </a:lnTo>
                <a:lnTo>
                  <a:pt x="941" y="734"/>
                </a:lnTo>
                <a:lnTo>
                  <a:pt x="937" y="738"/>
                </a:lnTo>
                <a:lnTo>
                  <a:pt x="937" y="742"/>
                </a:lnTo>
                <a:lnTo>
                  <a:pt x="937" y="746"/>
                </a:lnTo>
                <a:lnTo>
                  <a:pt x="933" y="746"/>
                </a:lnTo>
                <a:lnTo>
                  <a:pt x="937" y="746"/>
                </a:lnTo>
                <a:lnTo>
                  <a:pt x="937" y="742"/>
                </a:lnTo>
                <a:lnTo>
                  <a:pt x="937" y="738"/>
                </a:lnTo>
                <a:lnTo>
                  <a:pt x="937" y="734"/>
                </a:lnTo>
                <a:lnTo>
                  <a:pt x="937" y="738"/>
                </a:lnTo>
                <a:lnTo>
                  <a:pt x="933" y="746"/>
                </a:lnTo>
                <a:lnTo>
                  <a:pt x="937" y="742"/>
                </a:lnTo>
                <a:lnTo>
                  <a:pt x="937" y="738"/>
                </a:lnTo>
                <a:lnTo>
                  <a:pt x="933" y="738"/>
                </a:lnTo>
                <a:lnTo>
                  <a:pt x="933" y="742"/>
                </a:lnTo>
                <a:lnTo>
                  <a:pt x="933" y="746"/>
                </a:lnTo>
                <a:lnTo>
                  <a:pt x="929" y="746"/>
                </a:lnTo>
                <a:lnTo>
                  <a:pt x="925" y="750"/>
                </a:lnTo>
                <a:close/>
                <a:moveTo>
                  <a:pt x="921" y="738"/>
                </a:moveTo>
                <a:lnTo>
                  <a:pt x="925" y="734"/>
                </a:lnTo>
                <a:lnTo>
                  <a:pt x="929" y="734"/>
                </a:lnTo>
                <a:lnTo>
                  <a:pt x="929" y="730"/>
                </a:lnTo>
                <a:lnTo>
                  <a:pt x="929" y="734"/>
                </a:lnTo>
                <a:lnTo>
                  <a:pt x="929" y="738"/>
                </a:lnTo>
                <a:lnTo>
                  <a:pt x="925" y="738"/>
                </a:lnTo>
                <a:lnTo>
                  <a:pt x="921" y="738"/>
                </a:lnTo>
                <a:close/>
                <a:moveTo>
                  <a:pt x="937" y="742"/>
                </a:moveTo>
                <a:lnTo>
                  <a:pt x="941" y="738"/>
                </a:lnTo>
                <a:lnTo>
                  <a:pt x="941" y="734"/>
                </a:lnTo>
                <a:lnTo>
                  <a:pt x="945" y="738"/>
                </a:lnTo>
                <a:lnTo>
                  <a:pt x="941" y="738"/>
                </a:lnTo>
                <a:lnTo>
                  <a:pt x="941" y="742"/>
                </a:lnTo>
                <a:lnTo>
                  <a:pt x="937" y="742"/>
                </a:lnTo>
                <a:close/>
                <a:moveTo>
                  <a:pt x="1200" y="734"/>
                </a:moveTo>
                <a:lnTo>
                  <a:pt x="1204" y="734"/>
                </a:lnTo>
                <a:lnTo>
                  <a:pt x="1204" y="738"/>
                </a:lnTo>
                <a:lnTo>
                  <a:pt x="1200" y="738"/>
                </a:lnTo>
                <a:lnTo>
                  <a:pt x="1200" y="734"/>
                </a:lnTo>
                <a:close/>
                <a:moveTo>
                  <a:pt x="1208" y="738"/>
                </a:moveTo>
                <a:lnTo>
                  <a:pt x="1212" y="742"/>
                </a:lnTo>
                <a:lnTo>
                  <a:pt x="1208" y="742"/>
                </a:lnTo>
                <a:lnTo>
                  <a:pt x="1208" y="738"/>
                </a:lnTo>
                <a:close/>
                <a:moveTo>
                  <a:pt x="937" y="742"/>
                </a:moveTo>
                <a:lnTo>
                  <a:pt x="937" y="746"/>
                </a:lnTo>
                <a:lnTo>
                  <a:pt x="937" y="750"/>
                </a:lnTo>
                <a:lnTo>
                  <a:pt x="937" y="746"/>
                </a:lnTo>
                <a:lnTo>
                  <a:pt x="937" y="742"/>
                </a:lnTo>
                <a:close/>
                <a:moveTo>
                  <a:pt x="163" y="766"/>
                </a:moveTo>
                <a:lnTo>
                  <a:pt x="163" y="770"/>
                </a:lnTo>
                <a:lnTo>
                  <a:pt x="159" y="774"/>
                </a:lnTo>
                <a:lnTo>
                  <a:pt x="159" y="770"/>
                </a:lnTo>
                <a:lnTo>
                  <a:pt x="163" y="770"/>
                </a:lnTo>
                <a:lnTo>
                  <a:pt x="163" y="766"/>
                </a:lnTo>
                <a:close/>
                <a:moveTo>
                  <a:pt x="937" y="770"/>
                </a:moveTo>
                <a:lnTo>
                  <a:pt x="933" y="770"/>
                </a:lnTo>
                <a:lnTo>
                  <a:pt x="929" y="770"/>
                </a:lnTo>
                <a:lnTo>
                  <a:pt x="925" y="774"/>
                </a:lnTo>
                <a:lnTo>
                  <a:pt x="925" y="770"/>
                </a:lnTo>
                <a:lnTo>
                  <a:pt x="929" y="770"/>
                </a:lnTo>
                <a:lnTo>
                  <a:pt x="933" y="770"/>
                </a:lnTo>
                <a:lnTo>
                  <a:pt x="937" y="770"/>
                </a:lnTo>
                <a:close/>
                <a:moveTo>
                  <a:pt x="155" y="774"/>
                </a:moveTo>
                <a:lnTo>
                  <a:pt x="155" y="778"/>
                </a:lnTo>
                <a:lnTo>
                  <a:pt x="151" y="778"/>
                </a:lnTo>
                <a:lnTo>
                  <a:pt x="151" y="774"/>
                </a:lnTo>
                <a:lnTo>
                  <a:pt x="155" y="774"/>
                </a:lnTo>
                <a:close/>
                <a:moveTo>
                  <a:pt x="119" y="798"/>
                </a:moveTo>
                <a:lnTo>
                  <a:pt x="119" y="794"/>
                </a:lnTo>
                <a:lnTo>
                  <a:pt x="119" y="790"/>
                </a:lnTo>
                <a:lnTo>
                  <a:pt x="119" y="786"/>
                </a:lnTo>
                <a:lnTo>
                  <a:pt x="123" y="786"/>
                </a:lnTo>
                <a:lnTo>
                  <a:pt x="127" y="786"/>
                </a:lnTo>
                <a:lnTo>
                  <a:pt x="127" y="790"/>
                </a:lnTo>
                <a:lnTo>
                  <a:pt x="123" y="790"/>
                </a:lnTo>
                <a:lnTo>
                  <a:pt x="127" y="790"/>
                </a:lnTo>
                <a:lnTo>
                  <a:pt x="131" y="786"/>
                </a:lnTo>
                <a:lnTo>
                  <a:pt x="131" y="790"/>
                </a:lnTo>
                <a:lnTo>
                  <a:pt x="135" y="790"/>
                </a:lnTo>
                <a:lnTo>
                  <a:pt x="135" y="794"/>
                </a:lnTo>
                <a:lnTo>
                  <a:pt x="131" y="794"/>
                </a:lnTo>
                <a:lnTo>
                  <a:pt x="127" y="798"/>
                </a:lnTo>
                <a:lnTo>
                  <a:pt x="131" y="798"/>
                </a:lnTo>
                <a:lnTo>
                  <a:pt x="135" y="794"/>
                </a:lnTo>
                <a:lnTo>
                  <a:pt x="135" y="790"/>
                </a:lnTo>
                <a:lnTo>
                  <a:pt x="139" y="790"/>
                </a:lnTo>
                <a:lnTo>
                  <a:pt x="139" y="786"/>
                </a:lnTo>
                <a:lnTo>
                  <a:pt x="139" y="790"/>
                </a:lnTo>
                <a:lnTo>
                  <a:pt x="139" y="794"/>
                </a:lnTo>
                <a:lnTo>
                  <a:pt x="135" y="798"/>
                </a:lnTo>
                <a:lnTo>
                  <a:pt x="135" y="802"/>
                </a:lnTo>
                <a:lnTo>
                  <a:pt x="135" y="806"/>
                </a:lnTo>
                <a:lnTo>
                  <a:pt x="131" y="806"/>
                </a:lnTo>
                <a:lnTo>
                  <a:pt x="131" y="810"/>
                </a:lnTo>
                <a:lnTo>
                  <a:pt x="135" y="810"/>
                </a:lnTo>
                <a:lnTo>
                  <a:pt x="131" y="810"/>
                </a:lnTo>
                <a:lnTo>
                  <a:pt x="127" y="810"/>
                </a:lnTo>
                <a:lnTo>
                  <a:pt x="127" y="806"/>
                </a:lnTo>
                <a:lnTo>
                  <a:pt x="123" y="806"/>
                </a:lnTo>
                <a:lnTo>
                  <a:pt x="127" y="806"/>
                </a:lnTo>
                <a:lnTo>
                  <a:pt x="131" y="806"/>
                </a:lnTo>
                <a:lnTo>
                  <a:pt x="127" y="802"/>
                </a:lnTo>
                <a:lnTo>
                  <a:pt x="123" y="802"/>
                </a:lnTo>
                <a:lnTo>
                  <a:pt x="119" y="802"/>
                </a:lnTo>
                <a:lnTo>
                  <a:pt x="119" y="798"/>
                </a:lnTo>
                <a:lnTo>
                  <a:pt x="123" y="798"/>
                </a:lnTo>
                <a:lnTo>
                  <a:pt x="119" y="798"/>
                </a:lnTo>
                <a:close/>
                <a:moveTo>
                  <a:pt x="159" y="790"/>
                </a:moveTo>
                <a:lnTo>
                  <a:pt x="163" y="790"/>
                </a:lnTo>
                <a:lnTo>
                  <a:pt x="159" y="794"/>
                </a:lnTo>
                <a:lnTo>
                  <a:pt x="159" y="790"/>
                </a:lnTo>
                <a:lnTo>
                  <a:pt x="159" y="794"/>
                </a:lnTo>
                <a:lnTo>
                  <a:pt x="159" y="790"/>
                </a:lnTo>
                <a:lnTo>
                  <a:pt x="155" y="790"/>
                </a:lnTo>
                <a:lnTo>
                  <a:pt x="155" y="794"/>
                </a:lnTo>
                <a:lnTo>
                  <a:pt x="155" y="790"/>
                </a:lnTo>
                <a:lnTo>
                  <a:pt x="159" y="790"/>
                </a:lnTo>
                <a:lnTo>
                  <a:pt x="159" y="786"/>
                </a:lnTo>
                <a:lnTo>
                  <a:pt x="159" y="790"/>
                </a:lnTo>
                <a:close/>
                <a:moveTo>
                  <a:pt x="163" y="794"/>
                </a:moveTo>
                <a:lnTo>
                  <a:pt x="163" y="798"/>
                </a:lnTo>
                <a:lnTo>
                  <a:pt x="163" y="802"/>
                </a:lnTo>
                <a:lnTo>
                  <a:pt x="163" y="798"/>
                </a:lnTo>
                <a:lnTo>
                  <a:pt x="159" y="798"/>
                </a:lnTo>
                <a:lnTo>
                  <a:pt x="163" y="794"/>
                </a:lnTo>
                <a:close/>
                <a:moveTo>
                  <a:pt x="183" y="798"/>
                </a:moveTo>
                <a:lnTo>
                  <a:pt x="179" y="798"/>
                </a:lnTo>
                <a:lnTo>
                  <a:pt x="179" y="802"/>
                </a:lnTo>
                <a:lnTo>
                  <a:pt x="179" y="806"/>
                </a:lnTo>
                <a:lnTo>
                  <a:pt x="179" y="798"/>
                </a:lnTo>
                <a:lnTo>
                  <a:pt x="183" y="798"/>
                </a:lnTo>
                <a:close/>
                <a:moveTo>
                  <a:pt x="159" y="798"/>
                </a:moveTo>
                <a:lnTo>
                  <a:pt x="163" y="798"/>
                </a:lnTo>
                <a:lnTo>
                  <a:pt x="163" y="802"/>
                </a:lnTo>
                <a:lnTo>
                  <a:pt x="167" y="802"/>
                </a:lnTo>
                <a:lnTo>
                  <a:pt x="167" y="806"/>
                </a:lnTo>
                <a:lnTo>
                  <a:pt x="171" y="810"/>
                </a:lnTo>
                <a:lnTo>
                  <a:pt x="167" y="810"/>
                </a:lnTo>
                <a:lnTo>
                  <a:pt x="163" y="806"/>
                </a:lnTo>
                <a:lnTo>
                  <a:pt x="159" y="806"/>
                </a:lnTo>
                <a:lnTo>
                  <a:pt x="159" y="802"/>
                </a:lnTo>
                <a:lnTo>
                  <a:pt x="159" y="798"/>
                </a:lnTo>
                <a:close/>
                <a:moveTo>
                  <a:pt x="183" y="802"/>
                </a:moveTo>
                <a:lnTo>
                  <a:pt x="183" y="806"/>
                </a:lnTo>
                <a:lnTo>
                  <a:pt x="179" y="806"/>
                </a:lnTo>
                <a:lnTo>
                  <a:pt x="179" y="802"/>
                </a:lnTo>
                <a:lnTo>
                  <a:pt x="183" y="802"/>
                </a:lnTo>
                <a:close/>
                <a:moveTo>
                  <a:pt x="925" y="806"/>
                </a:moveTo>
                <a:lnTo>
                  <a:pt x="921" y="806"/>
                </a:lnTo>
                <a:lnTo>
                  <a:pt x="925" y="806"/>
                </a:lnTo>
                <a:close/>
                <a:moveTo>
                  <a:pt x="179" y="806"/>
                </a:moveTo>
                <a:lnTo>
                  <a:pt x="179" y="810"/>
                </a:lnTo>
                <a:lnTo>
                  <a:pt x="175" y="810"/>
                </a:lnTo>
                <a:lnTo>
                  <a:pt x="175" y="806"/>
                </a:lnTo>
                <a:lnTo>
                  <a:pt x="179" y="806"/>
                </a:lnTo>
                <a:close/>
                <a:moveTo>
                  <a:pt x="905" y="810"/>
                </a:moveTo>
                <a:lnTo>
                  <a:pt x="909" y="810"/>
                </a:lnTo>
                <a:lnTo>
                  <a:pt x="909" y="814"/>
                </a:lnTo>
                <a:lnTo>
                  <a:pt x="913" y="818"/>
                </a:lnTo>
                <a:lnTo>
                  <a:pt x="913" y="822"/>
                </a:lnTo>
                <a:lnTo>
                  <a:pt x="913" y="818"/>
                </a:lnTo>
                <a:lnTo>
                  <a:pt x="909" y="818"/>
                </a:lnTo>
                <a:lnTo>
                  <a:pt x="905" y="818"/>
                </a:lnTo>
                <a:lnTo>
                  <a:pt x="901" y="818"/>
                </a:lnTo>
                <a:lnTo>
                  <a:pt x="897" y="814"/>
                </a:lnTo>
                <a:lnTo>
                  <a:pt x="893" y="814"/>
                </a:lnTo>
                <a:lnTo>
                  <a:pt x="893" y="810"/>
                </a:lnTo>
                <a:lnTo>
                  <a:pt x="897" y="810"/>
                </a:lnTo>
                <a:lnTo>
                  <a:pt x="901" y="810"/>
                </a:lnTo>
                <a:lnTo>
                  <a:pt x="901" y="806"/>
                </a:lnTo>
                <a:lnTo>
                  <a:pt x="901" y="810"/>
                </a:lnTo>
                <a:lnTo>
                  <a:pt x="905" y="810"/>
                </a:lnTo>
                <a:close/>
                <a:moveTo>
                  <a:pt x="175" y="810"/>
                </a:moveTo>
                <a:lnTo>
                  <a:pt x="175" y="814"/>
                </a:lnTo>
                <a:lnTo>
                  <a:pt x="175" y="810"/>
                </a:lnTo>
                <a:lnTo>
                  <a:pt x="171" y="810"/>
                </a:lnTo>
                <a:lnTo>
                  <a:pt x="175" y="810"/>
                </a:lnTo>
                <a:close/>
                <a:moveTo>
                  <a:pt x="179" y="818"/>
                </a:moveTo>
                <a:lnTo>
                  <a:pt x="183" y="822"/>
                </a:lnTo>
                <a:lnTo>
                  <a:pt x="183" y="826"/>
                </a:lnTo>
                <a:lnTo>
                  <a:pt x="179" y="822"/>
                </a:lnTo>
                <a:lnTo>
                  <a:pt x="175" y="818"/>
                </a:lnTo>
                <a:lnTo>
                  <a:pt x="179" y="818"/>
                </a:lnTo>
                <a:close/>
                <a:moveTo>
                  <a:pt x="195" y="818"/>
                </a:moveTo>
                <a:lnTo>
                  <a:pt x="191" y="818"/>
                </a:lnTo>
                <a:lnTo>
                  <a:pt x="191" y="822"/>
                </a:lnTo>
                <a:lnTo>
                  <a:pt x="191" y="818"/>
                </a:lnTo>
                <a:lnTo>
                  <a:pt x="195" y="818"/>
                </a:lnTo>
                <a:close/>
                <a:moveTo>
                  <a:pt x="191" y="818"/>
                </a:moveTo>
                <a:lnTo>
                  <a:pt x="191" y="822"/>
                </a:lnTo>
                <a:lnTo>
                  <a:pt x="191" y="826"/>
                </a:lnTo>
                <a:lnTo>
                  <a:pt x="187" y="826"/>
                </a:lnTo>
                <a:lnTo>
                  <a:pt x="191" y="822"/>
                </a:lnTo>
                <a:lnTo>
                  <a:pt x="191" y="818"/>
                </a:lnTo>
                <a:close/>
                <a:moveTo>
                  <a:pt x="143" y="818"/>
                </a:moveTo>
                <a:lnTo>
                  <a:pt x="143" y="822"/>
                </a:lnTo>
                <a:lnTo>
                  <a:pt x="139" y="818"/>
                </a:lnTo>
                <a:lnTo>
                  <a:pt x="143" y="818"/>
                </a:lnTo>
                <a:close/>
                <a:moveTo>
                  <a:pt x="187" y="822"/>
                </a:moveTo>
                <a:lnTo>
                  <a:pt x="187" y="826"/>
                </a:lnTo>
                <a:lnTo>
                  <a:pt x="183" y="826"/>
                </a:lnTo>
                <a:lnTo>
                  <a:pt x="183" y="822"/>
                </a:lnTo>
                <a:lnTo>
                  <a:pt x="187" y="822"/>
                </a:lnTo>
                <a:close/>
                <a:moveTo>
                  <a:pt x="187" y="826"/>
                </a:moveTo>
                <a:lnTo>
                  <a:pt x="187" y="830"/>
                </a:lnTo>
                <a:lnTo>
                  <a:pt x="183" y="826"/>
                </a:lnTo>
                <a:lnTo>
                  <a:pt x="187" y="826"/>
                </a:lnTo>
                <a:close/>
                <a:moveTo>
                  <a:pt x="203" y="834"/>
                </a:moveTo>
                <a:lnTo>
                  <a:pt x="199" y="834"/>
                </a:lnTo>
                <a:lnTo>
                  <a:pt x="199" y="838"/>
                </a:lnTo>
                <a:lnTo>
                  <a:pt x="199" y="834"/>
                </a:lnTo>
                <a:lnTo>
                  <a:pt x="199" y="830"/>
                </a:lnTo>
                <a:lnTo>
                  <a:pt x="203" y="830"/>
                </a:lnTo>
                <a:lnTo>
                  <a:pt x="203" y="826"/>
                </a:lnTo>
                <a:lnTo>
                  <a:pt x="207" y="826"/>
                </a:lnTo>
                <a:lnTo>
                  <a:pt x="207" y="830"/>
                </a:lnTo>
                <a:lnTo>
                  <a:pt x="203" y="830"/>
                </a:lnTo>
                <a:lnTo>
                  <a:pt x="203" y="834"/>
                </a:lnTo>
                <a:close/>
                <a:moveTo>
                  <a:pt x="195" y="826"/>
                </a:moveTo>
                <a:lnTo>
                  <a:pt x="195" y="830"/>
                </a:lnTo>
                <a:lnTo>
                  <a:pt x="191" y="830"/>
                </a:lnTo>
                <a:lnTo>
                  <a:pt x="195" y="830"/>
                </a:lnTo>
                <a:lnTo>
                  <a:pt x="195" y="826"/>
                </a:lnTo>
                <a:close/>
                <a:moveTo>
                  <a:pt x="151" y="834"/>
                </a:moveTo>
                <a:lnTo>
                  <a:pt x="151" y="838"/>
                </a:lnTo>
                <a:lnTo>
                  <a:pt x="147" y="834"/>
                </a:lnTo>
                <a:lnTo>
                  <a:pt x="151" y="834"/>
                </a:lnTo>
                <a:close/>
                <a:moveTo>
                  <a:pt x="933" y="834"/>
                </a:moveTo>
                <a:lnTo>
                  <a:pt x="933" y="838"/>
                </a:lnTo>
                <a:lnTo>
                  <a:pt x="929" y="838"/>
                </a:lnTo>
                <a:lnTo>
                  <a:pt x="929" y="834"/>
                </a:lnTo>
                <a:lnTo>
                  <a:pt x="933" y="834"/>
                </a:lnTo>
                <a:close/>
                <a:moveTo>
                  <a:pt x="195" y="842"/>
                </a:moveTo>
                <a:lnTo>
                  <a:pt x="195" y="846"/>
                </a:lnTo>
                <a:lnTo>
                  <a:pt x="199" y="846"/>
                </a:lnTo>
                <a:lnTo>
                  <a:pt x="199" y="850"/>
                </a:lnTo>
                <a:lnTo>
                  <a:pt x="195" y="850"/>
                </a:lnTo>
                <a:lnTo>
                  <a:pt x="195" y="846"/>
                </a:lnTo>
                <a:lnTo>
                  <a:pt x="195" y="842"/>
                </a:lnTo>
                <a:close/>
                <a:moveTo>
                  <a:pt x="1272" y="934"/>
                </a:moveTo>
                <a:lnTo>
                  <a:pt x="1268" y="934"/>
                </a:lnTo>
                <a:lnTo>
                  <a:pt x="1264" y="934"/>
                </a:lnTo>
                <a:lnTo>
                  <a:pt x="1260" y="934"/>
                </a:lnTo>
                <a:lnTo>
                  <a:pt x="1256" y="934"/>
                </a:lnTo>
                <a:lnTo>
                  <a:pt x="1256" y="930"/>
                </a:lnTo>
                <a:lnTo>
                  <a:pt x="1252" y="934"/>
                </a:lnTo>
                <a:lnTo>
                  <a:pt x="1244" y="934"/>
                </a:lnTo>
                <a:lnTo>
                  <a:pt x="1240" y="934"/>
                </a:lnTo>
                <a:lnTo>
                  <a:pt x="1236" y="934"/>
                </a:lnTo>
                <a:lnTo>
                  <a:pt x="1236" y="930"/>
                </a:lnTo>
                <a:lnTo>
                  <a:pt x="1236" y="926"/>
                </a:lnTo>
                <a:lnTo>
                  <a:pt x="1240" y="922"/>
                </a:lnTo>
                <a:lnTo>
                  <a:pt x="1244" y="918"/>
                </a:lnTo>
                <a:lnTo>
                  <a:pt x="1248" y="914"/>
                </a:lnTo>
                <a:lnTo>
                  <a:pt x="1248" y="918"/>
                </a:lnTo>
                <a:lnTo>
                  <a:pt x="1248" y="914"/>
                </a:lnTo>
                <a:lnTo>
                  <a:pt x="1244" y="914"/>
                </a:lnTo>
                <a:lnTo>
                  <a:pt x="1240" y="914"/>
                </a:lnTo>
                <a:lnTo>
                  <a:pt x="1236" y="914"/>
                </a:lnTo>
                <a:lnTo>
                  <a:pt x="1240" y="910"/>
                </a:lnTo>
                <a:lnTo>
                  <a:pt x="1244" y="910"/>
                </a:lnTo>
                <a:lnTo>
                  <a:pt x="1240" y="910"/>
                </a:lnTo>
                <a:lnTo>
                  <a:pt x="1244" y="914"/>
                </a:lnTo>
                <a:lnTo>
                  <a:pt x="1244" y="910"/>
                </a:lnTo>
                <a:lnTo>
                  <a:pt x="1248" y="906"/>
                </a:lnTo>
                <a:lnTo>
                  <a:pt x="1248" y="902"/>
                </a:lnTo>
                <a:lnTo>
                  <a:pt x="1252" y="898"/>
                </a:lnTo>
                <a:lnTo>
                  <a:pt x="1252" y="902"/>
                </a:lnTo>
                <a:lnTo>
                  <a:pt x="1256" y="902"/>
                </a:lnTo>
                <a:lnTo>
                  <a:pt x="1256" y="906"/>
                </a:lnTo>
                <a:lnTo>
                  <a:pt x="1256" y="902"/>
                </a:lnTo>
                <a:lnTo>
                  <a:pt x="1252" y="902"/>
                </a:lnTo>
                <a:lnTo>
                  <a:pt x="1256" y="902"/>
                </a:lnTo>
                <a:lnTo>
                  <a:pt x="1256" y="898"/>
                </a:lnTo>
                <a:lnTo>
                  <a:pt x="1252" y="898"/>
                </a:lnTo>
                <a:lnTo>
                  <a:pt x="1252" y="894"/>
                </a:lnTo>
                <a:lnTo>
                  <a:pt x="1256" y="890"/>
                </a:lnTo>
                <a:lnTo>
                  <a:pt x="1260" y="894"/>
                </a:lnTo>
                <a:lnTo>
                  <a:pt x="1256" y="890"/>
                </a:lnTo>
                <a:lnTo>
                  <a:pt x="1256" y="886"/>
                </a:lnTo>
                <a:lnTo>
                  <a:pt x="1260" y="886"/>
                </a:lnTo>
                <a:lnTo>
                  <a:pt x="1260" y="878"/>
                </a:lnTo>
                <a:lnTo>
                  <a:pt x="1264" y="874"/>
                </a:lnTo>
                <a:lnTo>
                  <a:pt x="1264" y="870"/>
                </a:lnTo>
                <a:lnTo>
                  <a:pt x="1264" y="866"/>
                </a:lnTo>
                <a:lnTo>
                  <a:pt x="1268" y="866"/>
                </a:lnTo>
                <a:lnTo>
                  <a:pt x="1264" y="866"/>
                </a:lnTo>
                <a:lnTo>
                  <a:pt x="1268" y="866"/>
                </a:lnTo>
                <a:lnTo>
                  <a:pt x="1268" y="862"/>
                </a:lnTo>
                <a:lnTo>
                  <a:pt x="1272" y="862"/>
                </a:lnTo>
                <a:lnTo>
                  <a:pt x="1272" y="858"/>
                </a:lnTo>
                <a:lnTo>
                  <a:pt x="1272" y="854"/>
                </a:lnTo>
                <a:lnTo>
                  <a:pt x="1276" y="850"/>
                </a:lnTo>
                <a:lnTo>
                  <a:pt x="1280" y="850"/>
                </a:lnTo>
                <a:lnTo>
                  <a:pt x="1280" y="846"/>
                </a:lnTo>
                <a:lnTo>
                  <a:pt x="1284" y="846"/>
                </a:lnTo>
                <a:lnTo>
                  <a:pt x="1288" y="846"/>
                </a:lnTo>
                <a:lnTo>
                  <a:pt x="1292" y="846"/>
                </a:lnTo>
                <a:lnTo>
                  <a:pt x="1288" y="846"/>
                </a:lnTo>
                <a:lnTo>
                  <a:pt x="1292" y="846"/>
                </a:lnTo>
                <a:lnTo>
                  <a:pt x="1296" y="846"/>
                </a:lnTo>
                <a:lnTo>
                  <a:pt x="1296" y="850"/>
                </a:lnTo>
                <a:lnTo>
                  <a:pt x="1292" y="850"/>
                </a:lnTo>
                <a:lnTo>
                  <a:pt x="1288" y="850"/>
                </a:lnTo>
                <a:lnTo>
                  <a:pt x="1284" y="850"/>
                </a:lnTo>
                <a:lnTo>
                  <a:pt x="1284" y="854"/>
                </a:lnTo>
                <a:lnTo>
                  <a:pt x="1288" y="854"/>
                </a:lnTo>
                <a:lnTo>
                  <a:pt x="1292" y="854"/>
                </a:lnTo>
                <a:lnTo>
                  <a:pt x="1292" y="858"/>
                </a:lnTo>
                <a:lnTo>
                  <a:pt x="1288" y="858"/>
                </a:lnTo>
                <a:lnTo>
                  <a:pt x="1284" y="862"/>
                </a:lnTo>
                <a:lnTo>
                  <a:pt x="1284" y="866"/>
                </a:lnTo>
                <a:lnTo>
                  <a:pt x="1284" y="862"/>
                </a:lnTo>
                <a:lnTo>
                  <a:pt x="1284" y="866"/>
                </a:lnTo>
                <a:lnTo>
                  <a:pt x="1284" y="870"/>
                </a:lnTo>
                <a:lnTo>
                  <a:pt x="1280" y="870"/>
                </a:lnTo>
                <a:lnTo>
                  <a:pt x="1280" y="874"/>
                </a:lnTo>
                <a:lnTo>
                  <a:pt x="1280" y="878"/>
                </a:lnTo>
                <a:lnTo>
                  <a:pt x="1276" y="878"/>
                </a:lnTo>
                <a:lnTo>
                  <a:pt x="1276" y="882"/>
                </a:lnTo>
                <a:lnTo>
                  <a:pt x="1276" y="886"/>
                </a:lnTo>
                <a:lnTo>
                  <a:pt x="1272" y="886"/>
                </a:lnTo>
                <a:lnTo>
                  <a:pt x="1276" y="886"/>
                </a:lnTo>
                <a:lnTo>
                  <a:pt x="1272" y="890"/>
                </a:lnTo>
                <a:lnTo>
                  <a:pt x="1276" y="890"/>
                </a:lnTo>
                <a:lnTo>
                  <a:pt x="1276" y="886"/>
                </a:lnTo>
                <a:lnTo>
                  <a:pt x="1280" y="882"/>
                </a:lnTo>
                <a:lnTo>
                  <a:pt x="1284" y="878"/>
                </a:lnTo>
                <a:lnTo>
                  <a:pt x="1284" y="882"/>
                </a:lnTo>
                <a:lnTo>
                  <a:pt x="1288" y="882"/>
                </a:lnTo>
                <a:lnTo>
                  <a:pt x="1292" y="882"/>
                </a:lnTo>
                <a:lnTo>
                  <a:pt x="1296" y="882"/>
                </a:lnTo>
                <a:lnTo>
                  <a:pt x="1292" y="882"/>
                </a:lnTo>
                <a:lnTo>
                  <a:pt x="1292" y="886"/>
                </a:lnTo>
                <a:lnTo>
                  <a:pt x="1288" y="886"/>
                </a:lnTo>
                <a:lnTo>
                  <a:pt x="1284" y="890"/>
                </a:lnTo>
                <a:lnTo>
                  <a:pt x="1288" y="886"/>
                </a:lnTo>
                <a:lnTo>
                  <a:pt x="1288" y="890"/>
                </a:lnTo>
                <a:lnTo>
                  <a:pt x="1284" y="890"/>
                </a:lnTo>
                <a:lnTo>
                  <a:pt x="1284" y="894"/>
                </a:lnTo>
                <a:lnTo>
                  <a:pt x="1288" y="894"/>
                </a:lnTo>
                <a:lnTo>
                  <a:pt x="1288" y="890"/>
                </a:lnTo>
                <a:lnTo>
                  <a:pt x="1292" y="894"/>
                </a:lnTo>
                <a:lnTo>
                  <a:pt x="1296" y="894"/>
                </a:lnTo>
                <a:lnTo>
                  <a:pt x="1296" y="890"/>
                </a:lnTo>
                <a:lnTo>
                  <a:pt x="1296" y="894"/>
                </a:lnTo>
                <a:lnTo>
                  <a:pt x="1296" y="898"/>
                </a:lnTo>
                <a:lnTo>
                  <a:pt x="1296" y="894"/>
                </a:lnTo>
                <a:lnTo>
                  <a:pt x="1296" y="890"/>
                </a:lnTo>
                <a:lnTo>
                  <a:pt x="1300" y="890"/>
                </a:lnTo>
                <a:lnTo>
                  <a:pt x="1300" y="894"/>
                </a:lnTo>
                <a:lnTo>
                  <a:pt x="1296" y="898"/>
                </a:lnTo>
                <a:lnTo>
                  <a:pt x="1296" y="902"/>
                </a:lnTo>
                <a:lnTo>
                  <a:pt x="1296" y="898"/>
                </a:lnTo>
                <a:lnTo>
                  <a:pt x="1300" y="898"/>
                </a:lnTo>
                <a:lnTo>
                  <a:pt x="1300" y="894"/>
                </a:lnTo>
                <a:lnTo>
                  <a:pt x="1300" y="898"/>
                </a:lnTo>
                <a:lnTo>
                  <a:pt x="1304" y="898"/>
                </a:lnTo>
                <a:lnTo>
                  <a:pt x="1308" y="894"/>
                </a:lnTo>
                <a:lnTo>
                  <a:pt x="1308" y="890"/>
                </a:lnTo>
                <a:lnTo>
                  <a:pt x="1308" y="894"/>
                </a:lnTo>
                <a:lnTo>
                  <a:pt x="1308" y="898"/>
                </a:lnTo>
                <a:lnTo>
                  <a:pt x="1312" y="894"/>
                </a:lnTo>
                <a:lnTo>
                  <a:pt x="1316" y="894"/>
                </a:lnTo>
                <a:lnTo>
                  <a:pt x="1320" y="894"/>
                </a:lnTo>
                <a:lnTo>
                  <a:pt x="1324" y="898"/>
                </a:lnTo>
                <a:lnTo>
                  <a:pt x="1324" y="902"/>
                </a:lnTo>
                <a:lnTo>
                  <a:pt x="1320" y="902"/>
                </a:lnTo>
                <a:lnTo>
                  <a:pt x="1320" y="906"/>
                </a:lnTo>
                <a:lnTo>
                  <a:pt x="1316" y="906"/>
                </a:lnTo>
                <a:lnTo>
                  <a:pt x="1320" y="906"/>
                </a:lnTo>
                <a:lnTo>
                  <a:pt x="1320" y="910"/>
                </a:lnTo>
                <a:lnTo>
                  <a:pt x="1316" y="910"/>
                </a:lnTo>
                <a:lnTo>
                  <a:pt x="1320" y="910"/>
                </a:lnTo>
                <a:lnTo>
                  <a:pt x="1316" y="910"/>
                </a:lnTo>
                <a:lnTo>
                  <a:pt x="1320" y="910"/>
                </a:lnTo>
                <a:lnTo>
                  <a:pt x="1324" y="910"/>
                </a:lnTo>
                <a:lnTo>
                  <a:pt x="1320" y="910"/>
                </a:lnTo>
                <a:lnTo>
                  <a:pt x="1316" y="914"/>
                </a:lnTo>
                <a:lnTo>
                  <a:pt x="1320" y="914"/>
                </a:lnTo>
                <a:lnTo>
                  <a:pt x="1324" y="914"/>
                </a:lnTo>
                <a:lnTo>
                  <a:pt x="1324" y="910"/>
                </a:lnTo>
                <a:lnTo>
                  <a:pt x="1328" y="910"/>
                </a:lnTo>
                <a:lnTo>
                  <a:pt x="1328" y="914"/>
                </a:lnTo>
                <a:lnTo>
                  <a:pt x="1328" y="910"/>
                </a:lnTo>
                <a:lnTo>
                  <a:pt x="1332" y="910"/>
                </a:lnTo>
                <a:lnTo>
                  <a:pt x="1332" y="914"/>
                </a:lnTo>
                <a:lnTo>
                  <a:pt x="1332" y="918"/>
                </a:lnTo>
                <a:lnTo>
                  <a:pt x="1328" y="918"/>
                </a:lnTo>
                <a:lnTo>
                  <a:pt x="1324" y="918"/>
                </a:lnTo>
                <a:lnTo>
                  <a:pt x="1320" y="922"/>
                </a:lnTo>
                <a:lnTo>
                  <a:pt x="1316" y="922"/>
                </a:lnTo>
                <a:lnTo>
                  <a:pt x="1320" y="922"/>
                </a:lnTo>
                <a:lnTo>
                  <a:pt x="1320" y="926"/>
                </a:lnTo>
                <a:lnTo>
                  <a:pt x="1316" y="926"/>
                </a:lnTo>
                <a:lnTo>
                  <a:pt x="1320" y="926"/>
                </a:lnTo>
                <a:lnTo>
                  <a:pt x="1324" y="926"/>
                </a:lnTo>
                <a:lnTo>
                  <a:pt x="1320" y="930"/>
                </a:lnTo>
                <a:lnTo>
                  <a:pt x="1320" y="934"/>
                </a:lnTo>
                <a:lnTo>
                  <a:pt x="1324" y="934"/>
                </a:lnTo>
                <a:lnTo>
                  <a:pt x="1324" y="930"/>
                </a:lnTo>
                <a:lnTo>
                  <a:pt x="1328" y="926"/>
                </a:lnTo>
                <a:lnTo>
                  <a:pt x="1328" y="922"/>
                </a:lnTo>
                <a:lnTo>
                  <a:pt x="1328" y="926"/>
                </a:lnTo>
                <a:lnTo>
                  <a:pt x="1332" y="922"/>
                </a:lnTo>
                <a:lnTo>
                  <a:pt x="1336" y="922"/>
                </a:lnTo>
                <a:lnTo>
                  <a:pt x="1332" y="922"/>
                </a:lnTo>
                <a:lnTo>
                  <a:pt x="1332" y="926"/>
                </a:lnTo>
                <a:lnTo>
                  <a:pt x="1332" y="930"/>
                </a:lnTo>
                <a:lnTo>
                  <a:pt x="1328" y="934"/>
                </a:lnTo>
                <a:lnTo>
                  <a:pt x="1328" y="938"/>
                </a:lnTo>
                <a:lnTo>
                  <a:pt x="1332" y="938"/>
                </a:lnTo>
                <a:lnTo>
                  <a:pt x="1332" y="934"/>
                </a:lnTo>
                <a:lnTo>
                  <a:pt x="1336" y="930"/>
                </a:lnTo>
                <a:lnTo>
                  <a:pt x="1336" y="934"/>
                </a:lnTo>
                <a:lnTo>
                  <a:pt x="1336" y="938"/>
                </a:lnTo>
                <a:lnTo>
                  <a:pt x="1336" y="942"/>
                </a:lnTo>
                <a:lnTo>
                  <a:pt x="1332" y="942"/>
                </a:lnTo>
                <a:lnTo>
                  <a:pt x="1332" y="946"/>
                </a:lnTo>
                <a:lnTo>
                  <a:pt x="1332" y="950"/>
                </a:lnTo>
                <a:lnTo>
                  <a:pt x="1332" y="954"/>
                </a:lnTo>
                <a:lnTo>
                  <a:pt x="1328" y="954"/>
                </a:lnTo>
                <a:lnTo>
                  <a:pt x="1324" y="954"/>
                </a:lnTo>
                <a:lnTo>
                  <a:pt x="1320" y="954"/>
                </a:lnTo>
                <a:lnTo>
                  <a:pt x="1320" y="950"/>
                </a:lnTo>
                <a:lnTo>
                  <a:pt x="1324" y="950"/>
                </a:lnTo>
                <a:lnTo>
                  <a:pt x="1320" y="946"/>
                </a:lnTo>
                <a:lnTo>
                  <a:pt x="1324" y="946"/>
                </a:lnTo>
                <a:lnTo>
                  <a:pt x="1324" y="942"/>
                </a:lnTo>
                <a:lnTo>
                  <a:pt x="1320" y="946"/>
                </a:lnTo>
                <a:lnTo>
                  <a:pt x="1316" y="950"/>
                </a:lnTo>
                <a:lnTo>
                  <a:pt x="1312" y="950"/>
                </a:lnTo>
                <a:lnTo>
                  <a:pt x="1312" y="946"/>
                </a:lnTo>
                <a:lnTo>
                  <a:pt x="1316" y="946"/>
                </a:lnTo>
                <a:lnTo>
                  <a:pt x="1316" y="942"/>
                </a:lnTo>
                <a:lnTo>
                  <a:pt x="1320" y="938"/>
                </a:lnTo>
                <a:lnTo>
                  <a:pt x="1316" y="938"/>
                </a:lnTo>
                <a:lnTo>
                  <a:pt x="1316" y="934"/>
                </a:lnTo>
                <a:lnTo>
                  <a:pt x="1320" y="934"/>
                </a:lnTo>
                <a:lnTo>
                  <a:pt x="1316" y="934"/>
                </a:lnTo>
                <a:lnTo>
                  <a:pt x="1316" y="930"/>
                </a:lnTo>
                <a:lnTo>
                  <a:pt x="1312" y="930"/>
                </a:lnTo>
                <a:lnTo>
                  <a:pt x="1312" y="934"/>
                </a:lnTo>
                <a:lnTo>
                  <a:pt x="1308" y="934"/>
                </a:lnTo>
                <a:lnTo>
                  <a:pt x="1308" y="938"/>
                </a:lnTo>
                <a:lnTo>
                  <a:pt x="1312" y="934"/>
                </a:lnTo>
                <a:lnTo>
                  <a:pt x="1308" y="934"/>
                </a:lnTo>
                <a:lnTo>
                  <a:pt x="1308" y="938"/>
                </a:lnTo>
                <a:lnTo>
                  <a:pt x="1304" y="938"/>
                </a:lnTo>
                <a:lnTo>
                  <a:pt x="1300" y="942"/>
                </a:lnTo>
                <a:lnTo>
                  <a:pt x="1300" y="946"/>
                </a:lnTo>
                <a:lnTo>
                  <a:pt x="1296" y="950"/>
                </a:lnTo>
                <a:lnTo>
                  <a:pt x="1292" y="950"/>
                </a:lnTo>
                <a:lnTo>
                  <a:pt x="1288" y="950"/>
                </a:lnTo>
                <a:lnTo>
                  <a:pt x="1288" y="946"/>
                </a:lnTo>
                <a:lnTo>
                  <a:pt x="1292" y="946"/>
                </a:lnTo>
                <a:lnTo>
                  <a:pt x="1296" y="942"/>
                </a:lnTo>
                <a:lnTo>
                  <a:pt x="1296" y="938"/>
                </a:lnTo>
                <a:lnTo>
                  <a:pt x="1300" y="938"/>
                </a:lnTo>
                <a:lnTo>
                  <a:pt x="1304" y="934"/>
                </a:lnTo>
                <a:lnTo>
                  <a:pt x="1300" y="934"/>
                </a:lnTo>
                <a:lnTo>
                  <a:pt x="1300" y="930"/>
                </a:lnTo>
                <a:lnTo>
                  <a:pt x="1304" y="930"/>
                </a:lnTo>
                <a:lnTo>
                  <a:pt x="1300" y="930"/>
                </a:lnTo>
                <a:lnTo>
                  <a:pt x="1300" y="934"/>
                </a:lnTo>
                <a:lnTo>
                  <a:pt x="1296" y="934"/>
                </a:lnTo>
                <a:lnTo>
                  <a:pt x="1296" y="930"/>
                </a:lnTo>
                <a:lnTo>
                  <a:pt x="1296" y="934"/>
                </a:lnTo>
                <a:lnTo>
                  <a:pt x="1296" y="938"/>
                </a:lnTo>
                <a:lnTo>
                  <a:pt x="1292" y="938"/>
                </a:lnTo>
                <a:lnTo>
                  <a:pt x="1288" y="938"/>
                </a:lnTo>
                <a:lnTo>
                  <a:pt x="1288" y="934"/>
                </a:lnTo>
                <a:lnTo>
                  <a:pt x="1288" y="938"/>
                </a:lnTo>
                <a:lnTo>
                  <a:pt x="1284" y="938"/>
                </a:lnTo>
                <a:lnTo>
                  <a:pt x="1284" y="934"/>
                </a:lnTo>
                <a:lnTo>
                  <a:pt x="1288" y="934"/>
                </a:lnTo>
                <a:lnTo>
                  <a:pt x="1292" y="934"/>
                </a:lnTo>
                <a:lnTo>
                  <a:pt x="1288" y="934"/>
                </a:lnTo>
                <a:lnTo>
                  <a:pt x="1288" y="930"/>
                </a:lnTo>
                <a:lnTo>
                  <a:pt x="1288" y="926"/>
                </a:lnTo>
                <a:lnTo>
                  <a:pt x="1288" y="930"/>
                </a:lnTo>
                <a:lnTo>
                  <a:pt x="1284" y="930"/>
                </a:lnTo>
                <a:lnTo>
                  <a:pt x="1284" y="934"/>
                </a:lnTo>
                <a:lnTo>
                  <a:pt x="1280" y="934"/>
                </a:lnTo>
                <a:lnTo>
                  <a:pt x="1276" y="934"/>
                </a:lnTo>
                <a:lnTo>
                  <a:pt x="1272" y="934"/>
                </a:lnTo>
                <a:close/>
                <a:moveTo>
                  <a:pt x="203" y="874"/>
                </a:moveTo>
                <a:lnTo>
                  <a:pt x="203" y="870"/>
                </a:lnTo>
                <a:lnTo>
                  <a:pt x="203" y="866"/>
                </a:lnTo>
                <a:lnTo>
                  <a:pt x="199" y="866"/>
                </a:lnTo>
                <a:lnTo>
                  <a:pt x="203" y="866"/>
                </a:lnTo>
                <a:lnTo>
                  <a:pt x="203" y="870"/>
                </a:lnTo>
                <a:lnTo>
                  <a:pt x="195" y="870"/>
                </a:lnTo>
                <a:lnTo>
                  <a:pt x="191" y="870"/>
                </a:lnTo>
                <a:lnTo>
                  <a:pt x="191" y="866"/>
                </a:lnTo>
                <a:lnTo>
                  <a:pt x="191" y="862"/>
                </a:lnTo>
                <a:lnTo>
                  <a:pt x="195" y="862"/>
                </a:lnTo>
                <a:lnTo>
                  <a:pt x="199" y="862"/>
                </a:lnTo>
                <a:lnTo>
                  <a:pt x="203" y="862"/>
                </a:lnTo>
                <a:lnTo>
                  <a:pt x="203" y="866"/>
                </a:lnTo>
                <a:lnTo>
                  <a:pt x="207" y="866"/>
                </a:lnTo>
                <a:lnTo>
                  <a:pt x="211" y="866"/>
                </a:lnTo>
                <a:lnTo>
                  <a:pt x="215" y="870"/>
                </a:lnTo>
                <a:lnTo>
                  <a:pt x="219" y="870"/>
                </a:lnTo>
                <a:lnTo>
                  <a:pt x="223" y="870"/>
                </a:lnTo>
                <a:lnTo>
                  <a:pt x="227" y="870"/>
                </a:lnTo>
                <a:lnTo>
                  <a:pt x="227" y="874"/>
                </a:lnTo>
                <a:lnTo>
                  <a:pt x="231" y="874"/>
                </a:lnTo>
                <a:lnTo>
                  <a:pt x="235" y="874"/>
                </a:lnTo>
                <a:lnTo>
                  <a:pt x="235" y="878"/>
                </a:lnTo>
                <a:lnTo>
                  <a:pt x="239" y="878"/>
                </a:lnTo>
                <a:lnTo>
                  <a:pt x="239" y="882"/>
                </a:lnTo>
                <a:lnTo>
                  <a:pt x="243" y="886"/>
                </a:lnTo>
                <a:lnTo>
                  <a:pt x="243" y="890"/>
                </a:lnTo>
                <a:lnTo>
                  <a:pt x="243" y="894"/>
                </a:lnTo>
                <a:lnTo>
                  <a:pt x="247" y="894"/>
                </a:lnTo>
                <a:lnTo>
                  <a:pt x="251" y="898"/>
                </a:lnTo>
                <a:lnTo>
                  <a:pt x="255" y="898"/>
                </a:lnTo>
                <a:lnTo>
                  <a:pt x="259" y="898"/>
                </a:lnTo>
                <a:lnTo>
                  <a:pt x="259" y="902"/>
                </a:lnTo>
                <a:lnTo>
                  <a:pt x="263" y="906"/>
                </a:lnTo>
                <a:lnTo>
                  <a:pt x="263" y="910"/>
                </a:lnTo>
                <a:lnTo>
                  <a:pt x="263" y="914"/>
                </a:lnTo>
                <a:lnTo>
                  <a:pt x="263" y="910"/>
                </a:lnTo>
                <a:lnTo>
                  <a:pt x="267" y="910"/>
                </a:lnTo>
                <a:lnTo>
                  <a:pt x="267" y="914"/>
                </a:lnTo>
                <a:lnTo>
                  <a:pt x="267" y="918"/>
                </a:lnTo>
                <a:lnTo>
                  <a:pt x="267" y="914"/>
                </a:lnTo>
                <a:lnTo>
                  <a:pt x="263" y="918"/>
                </a:lnTo>
                <a:lnTo>
                  <a:pt x="259" y="918"/>
                </a:lnTo>
                <a:lnTo>
                  <a:pt x="251" y="914"/>
                </a:lnTo>
                <a:lnTo>
                  <a:pt x="247" y="914"/>
                </a:lnTo>
                <a:lnTo>
                  <a:pt x="247" y="910"/>
                </a:lnTo>
                <a:lnTo>
                  <a:pt x="243" y="910"/>
                </a:lnTo>
                <a:lnTo>
                  <a:pt x="239" y="910"/>
                </a:lnTo>
                <a:lnTo>
                  <a:pt x="239" y="906"/>
                </a:lnTo>
                <a:lnTo>
                  <a:pt x="243" y="906"/>
                </a:lnTo>
                <a:lnTo>
                  <a:pt x="243" y="902"/>
                </a:lnTo>
                <a:lnTo>
                  <a:pt x="243" y="898"/>
                </a:lnTo>
                <a:lnTo>
                  <a:pt x="243" y="902"/>
                </a:lnTo>
                <a:lnTo>
                  <a:pt x="239" y="902"/>
                </a:lnTo>
                <a:lnTo>
                  <a:pt x="239" y="906"/>
                </a:lnTo>
                <a:lnTo>
                  <a:pt x="235" y="902"/>
                </a:lnTo>
                <a:lnTo>
                  <a:pt x="235" y="906"/>
                </a:lnTo>
                <a:lnTo>
                  <a:pt x="231" y="902"/>
                </a:lnTo>
                <a:lnTo>
                  <a:pt x="231" y="898"/>
                </a:lnTo>
                <a:lnTo>
                  <a:pt x="227" y="898"/>
                </a:lnTo>
                <a:lnTo>
                  <a:pt x="227" y="894"/>
                </a:lnTo>
                <a:lnTo>
                  <a:pt x="223" y="894"/>
                </a:lnTo>
                <a:lnTo>
                  <a:pt x="219" y="894"/>
                </a:lnTo>
                <a:lnTo>
                  <a:pt x="219" y="890"/>
                </a:lnTo>
                <a:lnTo>
                  <a:pt x="223" y="890"/>
                </a:lnTo>
                <a:lnTo>
                  <a:pt x="227" y="890"/>
                </a:lnTo>
                <a:lnTo>
                  <a:pt x="223" y="890"/>
                </a:lnTo>
                <a:lnTo>
                  <a:pt x="219" y="890"/>
                </a:lnTo>
                <a:lnTo>
                  <a:pt x="219" y="886"/>
                </a:lnTo>
                <a:lnTo>
                  <a:pt x="215" y="886"/>
                </a:lnTo>
                <a:lnTo>
                  <a:pt x="215" y="882"/>
                </a:lnTo>
                <a:lnTo>
                  <a:pt x="211" y="882"/>
                </a:lnTo>
                <a:lnTo>
                  <a:pt x="211" y="886"/>
                </a:lnTo>
                <a:lnTo>
                  <a:pt x="207" y="882"/>
                </a:lnTo>
                <a:lnTo>
                  <a:pt x="207" y="878"/>
                </a:lnTo>
                <a:lnTo>
                  <a:pt x="211" y="878"/>
                </a:lnTo>
                <a:lnTo>
                  <a:pt x="207" y="878"/>
                </a:lnTo>
                <a:lnTo>
                  <a:pt x="207" y="882"/>
                </a:lnTo>
                <a:lnTo>
                  <a:pt x="203" y="878"/>
                </a:lnTo>
                <a:lnTo>
                  <a:pt x="199" y="878"/>
                </a:lnTo>
                <a:lnTo>
                  <a:pt x="199" y="874"/>
                </a:lnTo>
                <a:lnTo>
                  <a:pt x="195" y="874"/>
                </a:lnTo>
                <a:lnTo>
                  <a:pt x="199" y="870"/>
                </a:lnTo>
                <a:lnTo>
                  <a:pt x="203" y="870"/>
                </a:lnTo>
                <a:lnTo>
                  <a:pt x="203" y="874"/>
                </a:lnTo>
                <a:close/>
                <a:moveTo>
                  <a:pt x="223" y="862"/>
                </a:moveTo>
                <a:lnTo>
                  <a:pt x="223" y="866"/>
                </a:lnTo>
                <a:lnTo>
                  <a:pt x="219" y="866"/>
                </a:lnTo>
                <a:lnTo>
                  <a:pt x="219" y="862"/>
                </a:lnTo>
                <a:lnTo>
                  <a:pt x="223" y="862"/>
                </a:lnTo>
                <a:close/>
                <a:moveTo>
                  <a:pt x="235" y="874"/>
                </a:moveTo>
                <a:lnTo>
                  <a:pt x="239" y="874"/>
                </a:lnTo>
                <a:lnTo>
                  <a:pt x="239" y="878"/>
                </a:lnTo>
                <a:lnTo>
                  <a:pt x="239" y="882"/>
                </a:lnTo>
                <a:lnTo>
                  <a:pt x="239" y="878"/>
                </a:lnTo>
                <a:lnTo>
                  <a:pt x="235" y="878"/>
                </a:lnTo>
                <a:lnTo>
                  <a:pt x="235" y="874"/>
                </a:lnTo>
                <a:close/>
                <a:moveTo>
                  <a:pt x="1172" y="886"/>
                </a:moveTo>
                <a:lnTo>
                  <a:pt x="1176" y="886"/>
                </a:lnTo>
                <a:lnTo>
                  <a:pt x="1180" y="886"/>
                </a:lnTo>
                <a:lnTo>
                  <a:pt x="1184" y="890"/>
                </a:lnTo>
                <a:lnTo>
                  <a:pt x="1188" y="890"/>
                </a:lnTo>
                <a:lnTo>
                  <a:pt x="1188" y="894"/>
                </a:lnTo>
                <a:lnTo>
                  <a:pt x="1192" y="894"/>
                </a:lnTo>
                <a:lnTo>
                  <a:pt x="1196" y="894"/>
                </a:lnTo>
                <a:lnTo>
                  <a:pt x="1196" y="898"/>
                </a:lnTo>
                <a:lnTo>
                  <a:pt x="1200" y="898"/>
                </a:lnTo>
                <a:lnTo>
                  <a:pt x="1200" y="902"/>
                </a:lnTo>
                <a:lnTo>
                  <a:pt x="1196" y="902"/>
                </a:lnTo>
                <a:lnTo>
                  <a:pt x="1192" y="902"/>
                </a:lnTo>
                <a:lnTo>
                  <a:pt x="1188" y="902"/>
                </a:lnTo>
                <a:lnTo>
                  <a:pt x="1184" y="898"/>
                </a:lnTo>
                <a:lnTo>
                  <a:pt x="1180" y="898"/>
                </a:lnTo>
                <a:lnTo>
                  <a:pt x="1176" y="898"/>
                </a:lnTo>
                <a:lnTo>
                  <a:pt x="1172" y="894"/>
                </a:lnTo>
                <a:lnTo>
                  <a:pt x="1168" y="890"/>
                </a:lnTo>
                <a:lnTo>
                  <a:pt x="1164" y="890"/>
                </a:lnTo>
                <a:lnTo>
                  <a:pt x="1164" y="886"/>
                </a:lnTo>
                <a:lnTo>
                  <a:pt x="1160" y="886"/>
                </a:lnTo>
                <a:lnTo>
                  <a:pt x="1156" y="882"/>
                </a:lnTo>
                <a:lnTo>
                  <a:pt x="1160" y="882"/>
                </a:lnTo>
                <a:lnTo>
                  <a:pt x="1164" y="882"/>
                </a:lnTo>
                <a:lnTo>
                  <a:pt x="1172" y="886"/>
                </a:lnTo>
                <a:close/>
                <a:moveTo>
                  <a:pt x="215" y="882"/>
                </a:moveTo>
                <a:lnTo>
                  <a:pt x="215" y="886"/>
                </a:lnTo>
                <a:lnTo>
                  <a:pt x="219" y="890"/>
                </a:lnTo>
                <a:lnTo>
                  <a:pt x="215" y="890"/>
                </a:lnTo>
                <a:lnTo>
                  <a:pt x="211" y="886"/>
                </a:lnTo>
                <a:lnTo>
                  <a:pt x="215" y="882"/>
                </a:lnTo>
                <a:close/>
                <a:moveTo>
                  <a:pt x="255" y="894"/>
                </a:moveTo>
                <a:lnTo>
                  <a:pt x="251" y="890"/>
                </a:lnTo>
                <a:lnTo>
                  <a:pt x="247" y="886"/>
                </a:lnTo>
                <a:lnTo>
                  <a:pt x="251" y="886"/>
                </a:lnTo>
                <a:lnTo>
                  <a:pt x="255" y="890"/>
                </a:lnTo>
                <a:lnTo>
                  <a:pt x="255" y="894"/>
                </a:lnTo>
                <a:close/>
                <a:moveTo>
                  <a:pt x="223" y="894"/>
                </a:moveTo>
                <a:lnTo>
                  <a:pt x="227" y="894"/>
                </a:lnTo>
                <a:lnTo>
                  <a:pt x="227" y="898"/>
                </a:lnTo>
                <a:lnTo>
                  <a:pt x="223" y="898"/>
                </a:lnTo>
                <a:lnTo>
                  <a:pt x="223" y="894"/>
                </a:lnTo>
                <a:close/>
                <a:moveTo>
                  <a:pt x="263" y="902"/>
                </a:moveTo>
                <a:lnTo>
                  <a:pt x="263" y="906"/>
                </a:lnTo>
                <a:lnTo>
                  <a:pt x="267" y="906"/>
                </a:lnTo>
                <a:lnTo>
                  <a:pt x="263" y="906"/>
                </a:lnTo>
                <a:lnTo>
                  <a:pt x="263" y="902"/>
                </a:lnTo>
                <a:close/>
                <a:moveTo>
                  <a:pt x="263" y="906"/>
                </a:moveTo>
                <a:lnTo>
                  <a:pt x="267" y="906"/>
                </a:lnTo>
                <a:lnTo>
                  <a:pt x="267" y="910"/>
                </a:lnTo>
                <a:lnTo>
                  <a:pt x="263" y="910"/>
                </a:lnTo>
                <a:lnTo>
                  <a:pt x="263" y="906"/>
                </a:lnTo>
                <a:close/>
                <a:moveTo>
                  <a:pt x="1156" y="926"/>
                </a:moveTo>
                <a:lnTo>
                  <a:pt x="1156" y="930"/>
                </a:lnTo>
                <a:lnTo>
                  <a:pt x="1152" y="930"/>
                </a:lnTo>
                <a:lnTo>
                  <a:pt x="1156" y="930"/>
                </a:lnTo>
                <a:lnTo>
                  <a:pt x="1156" y="926"/>
                </a:lnTo>
                <a:close/>
                <a:moveTo>
                  <a:pt x="1204" y="934"/>
                </a:moveTo>
                <a:lnTo>
                  <a:pt x="1200" y="934"/>
                </a:lnTo>
                <a:lnTo>
                  <a:pt x="1204" y="934"/>
                </a:lnTo>
                <a:lnTo>
                  <a:pt x="1200" y="934"/>
                </a:lnTo>
                <a:lnTo>
                  <a:pt x="1196" y="938"/>
                </a:lnTo>
                <a:lnTo>
                  <a:pt x="1200" y="938"/>
                </a:lnTo>
                <a:lnTo>
                  <a:pt x="1200" y="934"/>
                </a:lnTo>
                <a:lnTo>
                  <a:pt x="1200" y="938"/>
                </a:lnTo>
                <a:lnTo>
                  <a:pt x="1196" y="938"/>
                </a:lnTo>
                <a:lnTo>
                  <a:pt x="1196" y="942"/>
                </a:lnTo>
                <a:lnTo>
                  <a:pt x="1200" y="942"/>
                </a:lnTo>
                <a:lnTo>
                  <a:pt x="1196" y="942"/>
                </a:lnTo>
                <a:lnTo>
                  <a:pt x="1196" y="938"/>
                </a:lnTo>
                <a:lnTo>
                  <a:pt x="1200" y="934"/>
                </a:lnTo>
                <a:lnTo>
                  <a:pt x="1204" y="934"/>
                </a:lnTo>
                <a:close/>
                <a:moveTo>
                  <a:pt x="1192" y="962"/>
                </a:moveTo>
                <a:lnTo>
                  <a:pt x="1188" y="962"/>
                </a:lnTo>
                <a:lnTo>
                  <a:pt x="1188" y="966"/>
                </a:lnTo>
                <a:lnTo>
                  <a:pt x="1184" y="966"/>
                </a:lnTo>
                <a:lnTo>
                  <a:pt x="1188" y="966"/>
                </a:lnTo>
                <a:lnTo>
                  <a:pt x="1188" y="970"/>
                </a:lnTo>
                <a:lnTo>
                  <a:pt x="1184" y="970"/>
                </a:lnTo>
                <a:lnTo>
                  <a:pt x="1180" y="970"/>
                </a:lnTo>
                <a:lnTo>
                  <a:pt x="1180" y="966"/>
                </a:lnTo>
                <a:lnTo>
                  <a:pt x="1176" y="966"/>
                </a:lnTo>
                <a:lnTo>
                  <a:pt x="1180" y="962"/>
                </a:lnTo>
                <a:lnTo>
                  <a:pt x="1176" y="966"/>
                </a:lnTo>
                <a:lnTo>
                  <a:pt x="1172" y="966"/>
                </a:lnTo>
                <a:lnTo>
                  <a:pt x="1168" y="962"/>
                </a:lnTo>
                <a:lnTo>
                  <a:pt x="1164" y="962"/>
                </a:lnTo>
                <a:lnTo>
                  <a:pt x="1164" y="958"/>
                </a:lnTo>
                <a:lnTo>
                  <a:pt x="1164" y="954"/>
                </a:lnTo>
                <a:lnTo>
                  <a:pt x="1160" y="954"/>
                </a:lnTo>
                <a:lnTo>
                  <a:pt x="1160" y="950"/>
                </a:lnTo>
                <a:lnTo>
                  <a:pt x="1164" y="946"/>
                </a:lnTo>
                <a:lnTo>
                  <a:pt x="1164" y="950"/>
                </a:lnTo>
                <a:lnTo>
                  <a:pt x="1164" y="954"/>
                </a:lnTo>
                <a:lnTo>
                  <a:pt x="1168" y="954"/>
                </a:lnTo>
                <a:lnTo>
                  <a:pt x="1168" y="958"/>
                </a:lnTo>
                <a:lnTo>
                  <a:pt x="1172" y="958"/>
                </a:lnTo>
                <a:lnTo>
                  <a:pt x="1176" y="958"/>
                </a:lnTo>
                <a:lnTo>
                  <a:pt x="1180" y="958"/>
                </a:lnTo>
                <a:lnTo>
                  <a:pt x="1184" y="958"/>
                </a:lnTo>
                <a:lnTo>
                  <a:pt x="1188" y="958"/>
                </a:lnTo>
                <a:lnTo>
                  <a:pt x="1192" y="958"/>
                </a:lnTo>
                <a:lnTo>
                  <a:pt x="1196" y="958"/>
                </a:lnTo>
                <a:lnTo>
                  <a:pt x="1192" y="962"/>
                </a:lnTo>
                <a:close/>
                <a:moveTo>
                  <a:pt x="1216" y="978"/>
                </a:moveTo>
                <a:lnTo>
                  <a:pt x="1212" y="978"/>
                </a:lnTo>
                <a:lnTo>
                  <a:pt x="1208" y="978"/>
                </a:lnTo>
                <a:lnTo>
                  <a:pt x="1204" y="978"/>
                </a:lnTo>
                <a:lnTo>
                  <a:pt x="1204" y="974"/>
                </a:lnTo>
                <a:lnTo>
                  <a:pt x="1204" y="970"/>
                </a:lnTo>
                <a:lnTo>
                  <a:pt x="1204" y="966"/>
                </a:lnTo>
                <a:lnTo>
                  <a:pt x="1204" y="962"/>
                </a:lnTo>
                <a:lnTo>
                  <a:pt x="1208" y="958"/>
                </a:lnTo>
                <a:lnTo>
                  <a:pt x="1212" y="954"/>
                </a:lnTo>
                <a:lnTo>
                  <a:pt x="1212" y="950"/>
                </a:lnTo>
                <a:lnTo>
                  <a:pt x="1216" y="950"/>
                </a:lnTo>
                <a:lnTo>
                  <a:pt x="1216" y="946"/>
                </a:lnTo>
                <a:lnTo>
                  <a:pt x="1220" y="946"/>
                </a:lnTo>
                <a:lnTo>
                  <a:pt x="1216" y="950"/>
                </a:lnTo>
                <a:lnTo>
                  <a:pt x="1220" y="950"/>
                </a:lnTo>
                <a:lnTo>
                  <a:pt x="1220" y="954"/>
                </a:lnTo>
                <a:lnTo>
                  <a:pt x="1216" y="962"/>
                </a:lnTo>
                <a:lnTo>
                  <a:pt x="1216" y="966"/>
                </a:lnTo>
                <a:lnTo>
                  <a:pt x="1216" y="962"/>
                </a:lnTo>
                <a:lnTo>
                  <a:pt x="1220" y="962"/>
                </a:lnTo>
                <a:lnTo>
                  <a:pt x="1216" y="966"/>
                </a:lnTo>
                <a:lnTo>
                  <a:pt x="1212" y="966"/>
                </a:lnTo>
                <a:lnTo>
                  <a:pt x="1212" y="970"/>
                </a:lnTo>
                <a:lnTo>
                  <a:pt x="1208" y="970"/>
                </a:lnTo>
                <a:lnTo>
                  <a:pt x="1212" y="970"/>
                </a:lnTo>
                <a:lnTo>
                  <a:pt x="1212" y="966"/>
                </a:lnTo>
                <a:lnTo>
                  <a:pt x="1216" y="966"/>
                </a:lnTo>
                <a:lnTo>
                  <a:pt x="1212" y="970"/>
                </a:lnTo>
                <a:lnTo>
                  <a:pt x="1208" y="970"/>
                </a:lnTo>
                <a:lnTo>
                  <a:pt x="1212" y="970"/>
                </a:lnTo>
                <a:lnTo>
                  <a:pt x="1212" y="974"/>
                </a:lnTo>
                <a:lnTo>
                  <a:pt x="1208" y="974"/>
                </a:lnTo>
                <a:lnTo>
                  <a:pt x="1212" y="974"/>
                </a:lnTo>
                <a:lnTo>
                  <a:pt x="1216" y="974"/>
                </a:lnTo>
                <a:lnTo>
                  <a:pt x="1216" y="970"/>
                </a:lnTo>
                <a:lnTo>
                  <a:pt x="1220" y="970"/>
                </a:lnTo>
                <a:lnTo>
                  <a:pt x="1216" y="970"/>
                </a:lnTo>
                <a:lnTo>
                  <a:pt x="1212" y="970"/>
                </a:lnTo>
                <a:lnTo>
                  <a:pt x="1216" y="970"/>
                </a:lnTo>
                <a:lnTo>
                  <a:pt x="1216" y="966"/>
                </a:lnTo>
                <a:lnTo>
                  <a:pt x="1220" y="966"/>
                </a:lnTo>
                <a:lnTo>
                  <a:pt x="1220" y="962"/>
                </a:lnTo>
                <a:lnTo>
                  <a:pt x="1220" y="966"/>
                </a:lnTo>
                <a:lnTo>
                  <a:pt x="1216" y="966"/>
                </a:lnTo>
                <a:lnTo>
                  <a:pt x="1220" y="962"/>
                </a:lnTo>
                <a:lnTo>
                  <a:pt x="1224" y="962"/>
                </a:lnTo>
                <a:lnTo>
                  <a:pt x="1224" y="966"/>
                </a:lnTo>
                <a:lnTo>
                  <a:pt x="1228" y="966"/>
                </a:lnTo>
                <a:lnTo>
                  <a:pt x="1228" y="970"/>
                </a:lnTo>
                <a:lnTo>
                  <a:pt x="1224" y="970"/>
                </a:lnTo>
                <a:lnTo>
                  <a:pt x="1224" y="974"/>
                </a:lnTo>
                <a:lnTo>
                  <a:pt x="1220" y="974"/>
                </a:lnTo>
                <a:lnTo>
                  <a:pt x="1220" y="978"/>
                </a:lnTo>
                <a:lnTo>
                  <a:pt x="1216" y="978"/>
                </a:lnTo>
                <a:close/>
                <a:moveTo>
                  <a:pt x="1061" y="946"/>
                </a:moveTo>
                <a:lnTo>
                  <a:pt x="1061" y="950"/>
                </a:lnTo>
                <a:lnTo>
                  <a:pt x="1057" y="950"/>
                </a:lnTo>
                <a:lnTo>
                  <a:pt x="1061" y="946"/>
                </a:lnTo>
                <a:close/>
                <a:moveTo>
                  <a:pt x="1212" y="978"/>
                </a:moveTo>
                <a:lnTo>
                  <a:pt x="1212" y="982"/>
                </a:lnTo>
                <a:lnTo>
                  <a:pt x="1208" y="982"/>
                </a:lnTo>
                <a:lnTo>
                  <a:pt x="1208" y="978"/>
                </a:lnTo>
                <a:lnTo>
                  <a:pt x="1212" y="978"/>
                </a:lnTo>
                <a:close/>
                <a:moveTo>
                  <a:pt x="1125" y="994"/>
                </a:moveTo>
                <a:lnTo>
                  <a:pt x="1125" y="998"/>
                </a:lnTo>
                <a:lnTo>
                  <a:pt x="1121" y="998"/>
                </a:lnTo>
                <a:lnTo>
                  <a:pt x="1121" y="994"/>
                </a:lnTo>
                <a:lnTo>
                  <a:pt x="1125" y="994"/>
                </a:lnTo>
                <a:close/>
                <a:moveTo>
                  <a:pt x="877" y="84"/>
                </a:moveTo>
                <a:lnTo>
                  <a:pt x="873" y="84"/>
                </a:lnTo>
                <a:lnTo>
                  <a:pt x="873" y="80"/>
                </a:lnTo>
                <a:lnTo>
                  <a:pt x="877" y="80"/>
                </a:lnTo>
                <a:lnTo>
                  <a:pt x="881" y="80"/>
                </a:lnTo>
                <a:lnTo>
                  <a:pt x="885" y="80"/>
                </a:lnTo>
                <a:lnTo>
                  <a:pt x="885" y="76"/>
                </a:lnTo>
                <a:lnTo>
                  <a:pt x="889" y="76"/>
                </a:lnTo>
                <a:lnTo>
                  <a:pt x="893" y="76"/>
                </a:lnTo>
                <a:lnTo>
                  <a:pt x="897" y="76"/>
                </a:lnTo>
                <a:lnTo>
                  <a:pt x="893" y="72"/>
                </a:lnTo>
                <a:lnTo>
                  <a:pt x="893" y="76"/>
                </a:lnTo>
                <a:lnTo>
                  <a:pt x="889" y="76"/>
                </a:lnTo>
                <a:lnTo>
                  <a:pt x="885" y="76"/>
                </a:lnTo>
                <a:lnTo>
                  <a:pt x="877" y="76"/>
                </a:lnTo>
                <a:lnTo>
                  <a:pt x="873" y="80"/>
                </a:lnTo>
                <a:lnTo>
                  <a:pt x="869" y="80"/>
                </a:lnTo>
                <a:lnTo>
                  <a:pt x="869" y="76"/>
                </a:lnTo>
                <a:lnTo>
                  <a:pt x="873" y="76"/>
                </a:lnTo>
                <a:lnTo>
                  <a:pt x="877" y="76"/>
                </a:lnTo>
                <a:lnTo>
                  <a:pt x="873" y="72"/>
                </a:lnTo>
                <a:lnTo>
                  <a:pt x="873" y="76"/>
                </a:lnTo>
                <a:lnTo>
                  <a:pt x="869" y="76"/>
                </a:lnTo>
                <a:lnTo>
                  <a:pt x="865" y="76"/>
                </a:lnTo>
                <a:lnTo>
                  <a:pt x="865" y="80"/>
                </a:lnTo>
                <a:lnTo>
                  <a:pt x="865" y="84"/>
                </a:lnTo>
                <a:lnTo>
                  <a:pt x="861" y="84"/>
                </a:lnTo>
                <a:lnTo>
                  <a:pt x="857" y="84"/>
                </a:lnTo>
                <a:lnTo>
                  <a:pt x="853" y="84"/>
                </a:lnTo>
                <a:lnTo>
                  <a:pt x="849" y="84"/>
                </a:lnTo>
                <a:lnTo>
                  <a:pt x="845" y="84"/>
                </a:lnTo>
                <a:lnTo>
                  <a:pt x="841" y="84"/>
                </a:lnTo>
                <a:lnTo>
                  <a:pt x="837" y="84"/>
                </a:lnTo>
                <a:lnTo>
                  <a:pt x="833" y="84"/>
                </a:lnTo>
                <a:lnTo>
                  <a:pt x="837" y="80"/>
                </a:lnTo>
                <a:lnTo>
                  <a:pt x="833" y="80"/>
                </a:lnTo>
                <a:lnTo>
                  <a:pt x="833" y="84"/>
                </a:lnTo>
                <a:lnTo>
                  <a:pt x="829" y="84"/>
                </a:lnTo>
                <a:lnTo>
                  <a:pt x="825" y="84"/>
                </a:lnTo>
                <a:lnTo>
                  <a:pt x="821" y="80"/>
                </a:lnTo>
                <a:lnTo>
                  <a:pt x="825" y="76"/>
                </a:lnTo>
                <a:lnTo>
                  <a:pt x="829" y="76"/>
                </a:lnTo>
                <a:lnTo>
                  <a:pt x="829" y="72"/>
                </a:lnTo>
                <a:lnTo>
                  <a:pt x="833" y="72"/>
                </a:lnTo>
                <a:lnTo>
                  <a:pt x="837" y="72"/>
                </a:lnTo>
                <a:lnTo>
                  <a:pt x="837" y="68"/>
                </a:lnTo>
                <a:lnTo>
                  <a:pt x="845" y="68"/>
                </a:lnTo>
                <a:lnTo>
                  <a:pt x="849" y="68"/>
                </a:lnTo>
                <a:lnTo>
                  <a:pt x="857" y="68"/>
                </a:lnTo>
                <a:lnTo>
                  <a:pt x="861" y="68"/>
                </a:lnTo>
                <a:lnTo>
                  <a:pt x="865" y="68"/>
                </a:lnTo>
                <a:lnTo>
                  <a:pt x="869" y="64"/>
                </a:lnTo>
                <a:lnTo>
                  <a:pt x="873" y="64"/>
                </a:lnTo>
                <a:lnTo>
                  <a:pt x="877" y="64"/>
                </a:lnTo>
                <a:lnTo>
                  <a:pt x="881" y="64"/>
                </a:lnTo>
                <a:lnTo>
                  <a:pt x="885" y="64"/>
                </a:lnTo>
                <a:lnTo>
                  <a:pt x="881" y="64"/>
                </a:lnTo>
                <a:lnTo>
                  <a:pt x="877" y="64"/>
                </a:lnTo>
                <a:lnTo>
                  <a:pt x="873" y="64"/>
                </a:lnTo>
                <a:lnTo>
                  <a:pt x="869" y="64"/>
                </a:lnTo>
                <a:lnTo>
                  <a:pt x="865" y="64"/>
                </a:lnTo>
                <a:lnTo>
                  <a:pt x="861" y="64"/>
                </a:lnTo>
                <a:lnTo>
                  <a:pt x="857" y="64"/>
                </a:lnTo>
                <a:lnTo>
                  <a:pt x="853" y="64"/>
                </a:lnTo>
                <a:lnTo>
                  <a:pt x="849" y="68"/>
                </a:lnTo>
                <a:lnTo>
                  <a:pt x="845" y="68"/>
                </a:lnTo>
                <a:lnTo>
                  <a:pt x="841" y="68"/>
                </a:lnTo>
                <a:lnTo>
                  <a:pt x="837" y="68"/>
                </a:lnTo>
                <a:lnTo>
                  <a:pt x="833" y="68"/>
                </a:lnTo>
                <a:lnTo>
                  <a:pt x="829" y="68"/>
                </a:lnTo>
                <a:lnTo>
                  <a:pt x="825" y="72"/>
                </a:lnTo>
                <a:lnTo>
                  <a:pt x="817" y="76"/>
                </a:lnTo>
                <a:lnTo>
                  <a:pt x="813" y="80"/>
                </a:lnTo>
                <a:lnTo>
                  <a:pt x="809" y="80"/>
                </a:lnTo>
                <a:lnTo>
                  <a:pt x="805" y="80"/>
                </a:lnTo>
                <a:lnTo>
                  <a:pt x="801" y="80"/>
                </a:lnTo>
                <a:lnTo>
                  <a:pt x="797" y="80"/>
                </a:lnTo>
                <a:lnTo>
                  <a:pt x="797" y="76"/>
                </a:lnTo>
                <a:lnTo>
                  <a:pt x="794" y="76"/>
                </a:lnTo>
                <a:lnTo>
                  <a:pt x="790" y="76"/>
                </a:lnTo>
                <a:lnTo>
                  <a:pt x="786" y="76"/>
                </a:lnTo>
                <a:lnTo>
                  <a:pt x="782" y="72"/>
                </a:lnTo>
                <a:lnTo>
                  <a:pt x="786" y="72"/>
                </a:lnTo>
                <a:lnTo>
                  <a:pt x="790" y="68"/>
                </a:lnTo>
                <a:lnTo>
                  <a:pt x="794" y="68"/>
                </a:lnTo>
                <a:lnTo>
                  <a:pt x="797" y="68"/>
                </a:lnTo>
                <a:lnTo>
                  <a:pt x="801" y="68"/>
                </a:lnTo>
                <a:lnTo>
                  <a:pt x="805" y="68"/>
                </a:lnTo>
                <a:lnTo>
                  <a:pt x="809" y="68"/>
                </a:lnTo>
                <a:lnTo>
                  <a:pt x="813" y="68"/>
                </a:lnTo>
                <a:lnTo>
                  <a:pt x="817" y="68"/>
                </a:lnTo>
                <a:lnTo>
                  <a:pt x="821" y="68"/>
                </a:lnTo>
                <a:lnTo>
                  <a:pt x="825" y="68"/>
                </a:lnTo>
                <a:lnTo>
                  <a:pt x="829" y="68"/>
                </a:lnTo>
                <a:lnTo>
                  <a:pt x="833" y="64"/>
                </a:lnTo>
                <a:lnTo>
                  <a:pt x="837" y="64"/>
                </a:lnTo>
                <a:lnTo>
                  <a:pt x="841" y="64"/>
                </a:lnTo>
                <a:lnTo>
                  <a:pt x="841" y="60"/>
                </a:lnTo>
                <a:lnTo>
                  <a:pt x="845" y="60"/>
                </a:lnTo>
                <a:lnTo>
                  <a:pt x="849" y="60"/>
                </a:lnTo>
                <a:lnTo>
                  <a:pt x="845" y="60"/>
                </a:lnTo>
                <a:lnTo>
                  <a:pt x="841" y="60"/>
                </a:lnTo>
                <a:lnTo>
                  <a:pt x="837" y="60"/>
                </a:lnTo>
                <a:lnTo>
                  <a:pt x="833" y="60"/>
                </a:lnTo>
                <a:lnTo>
                  <a:pt x="829" y="64"/>
                </a:lnTo>
                <a:lnTo>
                  <a:pt x="825" y="64"/>
                </a:lnTo>
                <a:lnTo>
                  <a:pt x="821" y="64"/>
                </a:lnTo>
                <a:lnTo>
                  <a:pt x="817" y="64"/>
                </a:lnTo>
                <a:lnTo>
                  <a:pt x="813" y="64"/>
                </a:lnTo>
                <a:lnTo>
                  <a:pt x="813" y="68"/>
                </a:lnTo>
                <a:lnTo>
                  <a:pt x="805" y="68"/>
                </a:lnTo>
                <a:lnTo>
                  <a:pt x="801" y="68"/>
                </a:lnTo>
                <a:lnTo>
                  <a:pt x="797" y="68"/>
                </a:lnTo>
                <a:lnTo>
                  <a:pt x="794" y="68"/>
                </a:lnTo>
                <a:lnTo>
                  <a:pt x="790" y="68"/>
                </a:lnTo>
                <a:lnTo>
                  <a:pt x="786" y="68"/>
                </a:lnTo>
                <a:lnTo>
                  <a:pt x="782" y="68"/>
                </a:lnTo>
                <a:lnTo>
                  <a:pt x="778" y="68"/>
                </a:lnTo>
                <a:lnTo>
                  <a:pt x="774" y="68"/>
                </a:lnTo>
                <a:lnTo>
                  <a:pt x="770" y="68"/>
                </a:lnTo>
                <a:lnTo>
                  <a:pt x="766" y="64"/>
                </a:lnTo>
                <a:lnTo>
                  <a:pt x="770" y="60"/>
                </a:lnTo>
                <a:lnTo>
                  <a:pt x="774" y="60"/>
                </a:lnTo>
                <a:lnTo>
                  <a:pt x="778" y="60"/>
                </a:lnTo>
                <a:lnTo>
                  <a:pt x="778" y="64"/>
                </a:lnTo>
                <a:lnTo>
                  <a:pt x="782" y="64"/>
                </a:lnTo>
                <a:lnTo>
                  <a:pt x="782" y="60"/>
                </a:lnTo>
                <a:lnTo>
                  <a:pt x="786" y="60"/>
                </a:lnTo>
                <a:lnTo>
                  <a:pt x="782" y="60"/>
                </a:lnTo>
                <a:lnTo>
                  <a:pt x="778" y="60"/>
                </a:lnTo>
                <a:lnTo>
                  <a:pt x="774" y="60"/>
                </a:lnTo>
                <a:lnTo>
                  <a:pt x="774" y="56"/>
                </a:lnTo>
                <a:lnTo>
                  <a:pt x="778" y="56"/>
                </a:lnTo>
                <a:lnTo>
                  <a:pt x="782" y="56"/>
                </a:lnTo>
                <a:lnTo>
                  <a:pt x="786" y="56"/>
                </a:lnTo>
                <a:lnTo>
                  <a:pt x="790" y="52"/>
                </a:lnTo>
                <a:lnTo>
                  <a:pt x="794" y="52"/>
                </a:lnTo>
                <a:lnTo>
                  <a:pt x="797" y="52"/>
                </a:lnTo>
                <a:lnTo>
                  <a:pt x="801" y="52"/>
                </a:lnTo>
                <a:lnTo>
                  <a:pt x="805" y="52"/>
                </a:lnTo>
                <a:lnTo>
                  <a:pt x="809" y="52"/>
                </a:lnTo>
                <a:lnTo>
                  <a:pt x="813" y="52"/>
                </a:lnTo>
                <a:lnTo>
                  <a:pt x="809" y="52"/>
                </a:lnTo>
                <a:lnTo>
                  <a:pt x="805" y="52"/>
                </a:lnTo>
                <a:lnTo>
                  <a:pt x="801" y="52"/>
                </a:lnTo>
                <a:lnTo>
                  <a:pt x="797" y="52"/>
                </a:lnTo>
                <a:lnTo>
                  <a:pt x="794" y="52"/>
                </a:lnTo>
                <a:lnTo>
                  <a:pt x="790" y="52"/>
                </a:lnTo>
                <a:lnTo>
                  <a:pt x="786" y="52"/>
                </a:lnTo>
                <a:lnTo>
                  <a:pt x="782" y="52"/>
                </a:lnTo>
                <a:lnTo>
                  <a:pt x="778" y="52"/>
                </a:lnTo>
                <a:lnTo>
                  <a:pt x="778" y="56"/>
                </a:lnTo>
                <a:lnTo>
                  <a:pt x="770" y="56"/>
                </a:lnTo>
                <a:lnTo>
                  <a:pt x="766" y="56"/>
                </a:lnTo>
                <a:lnTo>
                  <a:pt x="762" y="56"/>
                </a:lnTo>
                <a:lnTo>
                  <a:pt x="766" y="56"/>
                </a:lnTo>
                <a:lnTo>
                  <a:pt x="762" y="56"/>
                </a:lnTo>
                <a:lnTo>
                  <a:pt x="758" y="56"/>
                </a:lnTo>
                <a:lnTo>
                  <a:pt x="758" y="52"/>
                </a:lnTo>
                <a:lnTo>
                  <a:pt x="762" y="52"/>
                </a:lnTo>
                <a:lnTo>
                  <a:pt x="766" y="52"/>
                </a:lnTo>
                <a:lnTo>
                  <a:pt x="770" y="52"/>
                </a:lnTo>
                <a:lnTo>
                  <a:pt x="774" y="48"/>
                </a:lnTo>
                <a:lnTo>
                  <a:pt x="778" y="48"/>
                </a:lnTo>
                <a:lnTo>
                  <a:pt x="774" y="48"/>
                </a:lnTo>
                <a:lnTo>
                  <a:pt x="770" y="48"/>
                </a:lnTo>
                <a:lnTo>
                  <a:pt x="766" y="48"/>
                </a:lnTo>
                <a:lnTo>
                  <a:pt x="762" y="48"/>
                </a:lnTo>
                <a:lnTo>
                  <a:pt x="758" y="48"/>
                </a:lnTo>
                <a:lnTo>
                  <a:pt x="758" y="52"/>
                </a:lnTo>
                <a:lnTo>
                  <a:pt x="754" y="52"/>
                </a:lnTo>
                <a:lnTo>
                  <a:pt x="750" y="52"/>
                </a:lnTo>
                <a:lnTo>
                  <a:pt x="750" y="48"/>
                </a:lnTo>
                <a:lnTo>
                  <a:pt x="746" y="48"/>
                </a:lnTo>
                <a:lnTo>
                  <a:pt x="742" y="48"/>
                </a:lnTo>
                <a:lnTo>
                  <a:pt x="746" y="48"/>
                </a:lnTo>
                <a:lnTo>
                  <a:pt x="746" y="44"/>
                </a:lnTo>
                <a:lnTo>
                  <a:pt x="750" y="44"/>
                </a:lnTo>
                <a:lnTo>
                  <a:pt x="754" y="44"/>
                </a:lnTo>
                <a:lnTo>
                  <a:pt x="758" y="44"/>
                </a:lnTo>
                <a:lnTo>
                  <a:pt x="758" y="40"/>
                </a:lnTo>
                <a:lnTo>
                  <a:pt x="762" y="40"/>
                </a:lnTo>
                <a:lnTo>
                  <a:pt x="766" y="40"/>
                </a:lnTo>
                <a:lnTo>
                  <a:pt x="770" y="40"/>
                </a:lnTo>
                <a:lnTo>
                  <a:pt x="774" y="40"/>
                </a:lnTo>
                <a:lnTo>
                  <a:pt x="778" y="40"/>
                </a:lnTo>
                <a:lnTo>
                  <a:pt x="782" y="44"/>
                </a:lnTo>
                <a:lnTo>
                  <a:pt x="782" y="40"/>
                </a:lnTo>
                <a:lnTo>
                  <a:pt x="786" y="40"/>
                </a:lnTo>
                <a:lnTo>
                  <a:pt x="786" y="36"/>
                </a:lnTo>
                <a:lnTo>
                  <a:pt x="790" y="36"/>
                </a:lnTo>
                <a:lnTo>
                  <a:pt x="794" y="36"/>
                </a:lnTo>
                <a:lnTo>
                  <a:pt x="797" y="36"/>
                </a:lnTo>
                <a:lnTo>
                  <a:pt x="801" y="32"/>
                </a:lnTo>
                <a:lnTo>
                  <a:pt x="805" y="36"/>
                </a:lnTo>
                <a:lnTo>
                  <a:pt x="805" y="32"/>
                </a:lnTo>
                <a:lnTo>
                  <a:pt x="809" y="32"/>
                </a:lnTo>
                <a:lnTo>
                  <a:pt x="809" y="36"/>
                </a:lnTo>
                <a:lnTo>
                  <a:pt x="813" y="36"/>
                </a:lnTo>
                <a:lnTo>
                  <a:pt x="813" y="40"/>
                </a:lnTo>
                <a:lnTo>
                  <a:pt x="817" y="40"/>
                </a:lnTo>
                <a:lnTo>
                  <a:pt x="821" y="40"/>
                </a:lnTo>
                <a:lnTo>
                  <a:pt x="817" y="40"/>
                </a:lnTo>
                <a:lnTo>
                  <a:pt x="813" y="40"/>
                </a:lnTo>
                <a:lnTo>
                  <a:pt x="813" y="36"/>
                </a:lnTo>
                <a:lnTo>
                  <a:pt x="817" y="36"/>
                </a:lnTo>
                <a:lnTo>
                  <a:pt x="821" y="36"/>
                </a:lnTo>
                <a:lnTo>
                  <a:pt x="825" y="36"/>
                </a:lnTo>
                <a:lnTo>
                  <a:pt x="829" y="36"/>
                </a:lnTo>
                <a:lnTo>
                  <a:pt x="833" y="36"/>
                </a:lnTo>
                <a:lnTo>
                  <a:pt x="837" y="36"/>
                </a:lnTo>
                <a:lnTo>
                  <a:pt x="837" y="40"/>
                </a:lnTo>
                <a:lnTo>
                  <a:pt x="841" y="40"/>
                </a:lnTo>
                <a:lnTo>
                  <a:pt x="837" y="40"/>
                </a:lnTo>
                <a:lnTo>
                  <a:pt x="837" y="36"/>
                </a:lnTo>
                <a:lnTo>
                  <a:pt x="841" y="36"/>
                </a:lnTo>
                <a:lnTo>
                  <a:pt x="845" y="36"/>
                </a:lnTo>
                <a:lnTo>
                  <a:pt x="845" y="40"/>
                </a:lnTo>
                <a:lnTo>
                  <a:pt x="849" y="40"/>
                </a:lnTo>
                <a:lnTo>
                  <a:pt x="845" y="40"/>
                </a:lnTo>
                <a:lnTo>
                  <a:pt x="845" y="36"/>
                </a:lnTo>
                <a:lnTo>
                  <a:pt x="849" y="36"/>
                </a:lnTo>
                <a:lnTo>
                  <a:pt x="849" y="40"/>
                </a:lnTo>
                <a:lnTo>
                  <a:pt x="853" y="40"/>
                </a:lnTo>
                <a:lnTo>
                  <a:pt x="849" y="36"/>
                </a:lnTo>
                <a:lnTo>
                  <a:pt x="845" y="36"/>
                </a:lnTo>
                <a:lnTo>
                  <a:pt x="841" y="36"/>
                </a:lnTo>
                <a:lnTo>
                  <a:pt x="837" y="36"/>
                </a:lnTo>
                <a:lnTo>
                  <a:pt x="833" y="36"/>
                </a:lnTo>
                <a:lnTo>
                  <a:pt x="833" y="32"/>
                </a:lnTo>
                <a:lnTo>
                  <a:pt x="829" y="32"/>
                </a:lnTo>
                <a:lnTo>
                  <a:pt x="825" y="32"/>
                </a:lnTo>
                <a:lnTo>
                  <a:pt x="821" y="32"/>
                </a:lnTo>
                <a:lnTo>
                  <a:pt x="817" y="32"/>
                </a:lnTo>
                <a:lnTo>
                  <a:pt x="817" y="28"/>
                </a:lnTo>
                <a:lnTo>
                  <a:pt x="821" y="28"/>
                </a:lnTo>
                <a:lnTo>
                  <a:pt x="825" y="28"/>
                </a:lnTo>
                <a:lnTo>
                  <a:pt x="829" y="28"/>
                </a:lnTo>
                <a:lnTo>
                  <a:pt x="833" y="28"/>
                </a:lnTo>
                <a:lnTo>
                  <a:pt x="837" y="28"/>
                </a:lnTo>
                <a:lnTo>
                  <a:pt x="841" y="28"/>
                </a:lnTo>
                <a:lnTo>
                  <a:pt x="837" y="24"/>
                </a:lnTo>
                <a:lnTo>
                  <a:pt x="841" y="24"/>
                </a:lnTo>
                <a:lnTo>
                  <a:pt x="837" y="24"/>
                </a:lnTo>
                <a:lnTo>
                  <a:pt x="833" y="24"/>
                </a:lnTo>
                <a:lnTo>
                  <a:pt x="833" y="20"/>
                </a:lnTo>
                <a:lnTo>
                  <a:pt x="837" y="20"/>
                </a:lnTo>
                <a:lnTo>
                  <a:pt x="841" y="20"/>
                </a:lnTo>
                <a:lnTo>
                  <a:pt x="845" y="20"/>
                </a:lnTo>
                <a:lnTo>
                  <a:pt x="853" y="20"/>
                </a:lnTo>
                <a:lnTo>
                  <a:pt x="853" y="24"/>
                </a:lnTo>
                <a:lnTo>
                  <a:pt x="849" y="24"/>
                </a:lnTo>
                <a:lnTo>
                  <a:pt x="853" y="24"/>
                </a:lnTo>
                <a:lnTo>
                  <a:pt x="857" y="24"/>
                </a:lnTo>
                <a:lnTo>
                  <a:pt x="861" y="24"/>
                </a:lnTo>
                <a:lnTo>
                  <a:pt x="865" y="24"/>
                </a:lnTo>
                <a:lnTo>
                  <a:pt x="869" y="28"/>
                </a:lnTo>
                <a:lnTo>
                  <a:pt x="873" y="28"/>
                </a:lnTo>
                <a:lnTo>
                  <a:pt x="873" y="32"/>
                </a:lnTo>
                <a:lnTo>
                  <a:pt x="877" y="32"/>
                </a:lnTo>
                <a:lnTo>
                  <a:pt x="877" y="36"/>
                </a:lnTo>
                <a:lnTo>
                  <a:pt x="881" y="36"/>
                </a:lnTo>
                <a:lnTo>
                  <a:pt x="885" y="36"/>
                </a:lnTo>
                <a:lnTo>
                  <a:pt x="889" y="36"/>
                </a:lnTo>
                <a:lnTo>
                  <a:pt x="893" y="36"/>
                </a:lnTo>
                <a:lnTo>
                  <a:pt x="889" y="36"/>
                </a:lnTo>
                <a:lnTo>
                  <a:pt x="885" y="32"/>
                </a:lnTo>
                <a:lnTo>
                  <a:pt x="881" y="32"/>
                </a:lnTo>
                <a:lnTo>
                  <a:pt x="877" y="32"/>
                </a:lnTo>
                <a:lnTo>
                  <a:pt x="877" y="28"/>
                </a:lnTo>
                <a:lnTo>
                  <a:pt x="881" y="28"/>
                </a:lnTo>
                <a:lnTo>
                  <a:pt x="885" y="28"/>
                </a:lnTo>
                <a:lnTo>
                  <a:pt x="889" y="28"/>
                </a:lnTo>
                <a:lnTo>
                  <a:pt x="889" y="32"/>
                </a:lnTo>
                <a:lnTo>
                  <a:pt x="893" y="32"/>
                </a:lnTo>
                <a:lnTo>
                  <a:pt x="897" y="32"/>
                </a:lnTo>
                <a:lnTo>
                  <a:pt x="901" y="32"/>
                </a:lnTo>
                <a:lnTo>
                  <a:pt x="905" y="36"/>
                </a:lnTo>
                <a:lnTo>
                  <a:pt x="909" y="36"/>
                </a:lnTo>
                <a:lnTo>
                  <a:pt x="913" y="36"/>
                </a:lnTo>
                <a:lnTo>
                  <a:pt x="917" y="36"/>
                </a:lnTo>
                <a:lnTo>
                  <a:pt x="921" y="36"/>
                </a:lnTo>
                <a:lnTo>
                  <a:pt x="925" y="40"/>
                </a:lnTo>
                <a:lnTo>
                  <a:pt x="929" y="40"/>
                </a:lnTo>
                <a:lnTo>
                  <a:pt x="929" y="44"/>
                </a:lnTo>
                <a:lnTo>
                  <a:pt x="933" y="44"/>
                </a:lnTo>
                <a:lnTo>
                  <a:pt x="929" y="40"/>
                </a:lnTo>
                <a:lnTo>
                  <a:pt x="925" y="36"/>
                </a:lnTo>
                <a:lnTo>
                  <a:pt x="921" y="36"/>
                </a:lnTo>
                <a:lnTo>
                  <a:pt x="917" y="36"/>
                </a:lnTo>
                <a:lnTo>
                  <a:pt x="913" y="36"/>
                </a:lnTo>
                <a:lnTo>
                  <a:pt x="909" y="36"/>
                </a:lnTo>
                <a:lnTo>
                  <a:pt x="909" y="32"/>
                </a:lnTo>
                <a:lnTo>
                  <a:pt x="905" y="32"/>
                </a:lnTo>
                <a:lnTo>
                  <a:pt x="901" y="32"/>
                </a:lnTo>
                <a:lnTo>
                  <a:pt x="897" y="28"/>
                </a:lnTo>
                <a:lnTo>
                  <a:pt x="893" y="28"/>
                </a:lnTo>
                <a:lnTo>
                  <a:pt x="889" y="28"/>
                </a:lnTo>
                <a:lnTo>
                  <a:pt x="885" y="28"/>
                </a:lnTo>
                <a:lnTo>
                  <a:pt x="885" y="24"/>
                </a:lnTo>
                <a:lnTo>
                  <a:pt x="881" y="24"/>
                </a:lnTo>
                <a:lnTo>
                  <a:pt x="885" y="20"/>
                </a:lnTo>
                <a:lnTo>
                  <a:pt x="889" y="20"/>
                </a:lnTo>
                <a:lnTo>
                  <a:pt x="897" y="20"/>
                </a:lnTo>
                <a:lnTo>
                  <a:pt x="901" y="20"/>
                </a:lnTo>
                <a:lnTo>
                  <a:pt x="897" y="20"/>
                </a:lnTo>
                <a:lnTo>
                  <a:pt x="893" y="20"/>
                </a:lnTo>
                <a:lnTo>
                  <a:pt x="889" y="20"/>
                </a:lnTo>
                <a:lnTo>
                  <a:pt x="889" y="16"/>
                </a:lnTo>
                <a:lnTo>
                  <a:pt x="885" y="16"/>
                </a:lnTo>
                <a:lnTo>
                  <a:pt x="889" y="16"/>
                </a:lnTo>
                <a:lnTo>
                  <a:pt x="893" y="16"/>
                </a:lnTo>
                <a:lnTo>
                  <a:pt x="901" y="16"/>
                </a:lnTo>
                <a:lnTo>
                  <a:pt x="905" y="20"/>
                </a:lnTo>
                <a:lnTo>
                  <a:pt x="909" y="20"/>
                </a:lnTo>
                <a:lnTo>
                  <a:pt x="913" y="20"/>
                </a:lnTo>
                <a:lnTo>
                  <a:pt x="909" y="16"/>
                </a:lnTo>
                <a:lnTo>
                  <a:pt x="905" y="16"/>
                </a:lnTo>
                <a:lnTo>
                  <a:pt x="905" y="12"/>
                </a:lnTo>
                <a:lnTo>
                  <a:pt x="901" y="12"/>
                </a:lnTo>
                <a:lnTo>
                  <a:pt x="897" y="12"/>
                </a:lnTo>
                <a:lnTo>
                  <a:pt x="901" y="12"/>
                </a:lnTo>
                <a:lnTo>
                  <a:pt x="901" y="8"/>
                </a:lnTo>
                <a:lnTo>
                  <a:pt x="909" y="12"/>
                </a:lnTo>
                <a:lnTo>
                  <a:pt x="917" y="12"/>
                </a:lnTo>
                <a:lnTo>
                  <a:pt x="921" y="12"/>
                </a:lnTo>
                <a:lnTo>
                  <a:pt x="921" y="16"/>
                </a:lnTo>
                <a:lnTo>
                  <a:pt x="925" y="16"/>
                </a:lnTo>
                <a:lnTo>
                  <a:pt x="925" y="12"/>
                </a:lnTo>
                <a:lnTo>
                  <a:pt x="929" y="16"/>
                </a:lnTo>
                <a:lnTo>
                  <a:pt x="933" y="16"/>
                </a:lnTo>
                <a:lnTo>
                  <a:pt x="937" y="16"/>
                </a:lnTo>
                <a:lnTo>
                  <a:pt x="941" y="16"/>
                </a:lnTo>
                <a:lnTo>
                  <a:pt x="945" y="16"/>
                </a:lnTo>
                <a:lnTo>
                  <a:pt x="941" y="16"/>
                </a:lnTo>
                <a:lnTo>
                  <a:pt x="937" y="16"/>
                </a:lnTo>
                <a:lnTo>
                  <a:pt x="933" y="16"/>
                </a:lnTo>
                <a:lnTo>
                  <a:pt x="933" y="12"/>
                </a:lnTo>
                <a:lnTo>
                  <a:pt x="929" y="12"/>
                </a:lnTo>
                <a:lnTo>
                  <a:pt x="925" y="12"/>
                </a:lnTo>
                <a:lnTo>
                  <a:pt x="921" y="12"/>
                </a:lnTo>
                <a:lnTo>
                  <a:pt x="925" y="12"/>
                </a:lnTo>
                <a:lnTo>
                  <a:pt x="929" y="12"/>
                </a:lnTo>
                <a:lnTo>
                  <a:pt x="925" y="8"/>
                </a:lnTo>
                <a:lnTo>
                  <a:pt x="921" y="8"/>
                </a:lnTo>
                <a:lnTo>
                  <a:pt x="917" y="8"/>
                </a:lnTo>
                <a:lnTo>
                  <a:pt x="921" y="8"/>
                </a:lnTo>
                <a:lnTo>
                  <a:pt x="925" y="4"/>
                </a:lnTo>
                <a:lnTo>
                  <a:pt x="929" y="4"/>
                </a:lnTo>
                <a:lnTo>
                  <a:pt x="933" y="4"/>
                </a:lnTo>
                <a:lnTo>
                  <a:pt x="937" y="4"/>
                </a:lnTo>
                <a:lnTo>
                  <a:pt x="937" y="8"/>
                </a:lnTo>
                <a:lnTo>
                  <a:pt x="941" y="8"/>
                </a:lnTo>
                <a:lnTo>
                  <a:pt x="945" y="8"/>
                </a:lnTo>
                <a:lnTo>
                  <a:pt x="949" y="8"/>
                </a:lnTo>
                <a:lnTo>
                  <a:pt x="949" y="12"/>
                </a:lnTo>
                <a:lnTo>
                  <a:pt x="953" y="8"/>
                </a:lnTo>
                <a:lnTo>
                  <a:pt x="949" y="8"/>
                </a:lnTo>
                <a:lnTo>
                  <a:pt x="953" y="8"/>
                </a:lnTo>
                <a:lnTo>
                  <a:pt x="957" y="8"/>
                </a:lnTo>
                <a:lnTo>
                  <a:pt x="961" y="8"/>
                </a:lnTo>
                <a:lnTo>
                  <a:pt x="965" y="8"/>
                </a:lnTo>
                <a:lnTo>
                  <a:pt x="969" y="12"/>
                </a:lnTo>
                <a:lnTo>
                  <a:pt x="973" y="12"/>
                </a:lnTo>
                <a:lnTo>
                  <a:pt x="973" y="16"/>
                </a:lnTo>
                <a:lnTo>
                  <a:pt x="977" y="16"/>
                </a:lnTo>
                <a:lnTo>
                  <a:pt x="981" y="16"/>
                </a:lnTo>
                <a:lnTo>
                  <a:pt x="985" y="16"/>
                </a:lnTo>
                <a:lnTo>
                  <a:pt x="985" y="20"/>
                </a:lnTo>
                <a:lnTo>
                  <a:pt x="981" y="20"/>
                </a:lnTo>
                <a:lnTo>
                  <a:pt x="981" y="24"/>
                </a:lnTo>
                <a:lnTo>
                  <a:pt x="981" y="20"/>
                </a:lnTo>
                <a:lnTo>
                  <a:pt x="985" y="20"/>
                </a:lnTo>
                <a:lnTo>
                  <a:pt x="989" y="16"/>
                </a:lnTo>
                <a:lnTo>
                  <a:pt x="993" y="16"/>
                </a:lnTo>
                <a:lnTo>
                  <a:pt x="989" y="16"/>
                </a:lnTo>
                <a:lnTo>
                  <a:pt x="985" y="16"/>
                </a:lnTo>
                <a:lnTo>
                  <a:pt x="981" y="16"/>
                </a:lnTo>
                <a:lnTo>
                  <a:pt x="981" y="12"/>
                </a:lnTo>
                <a:lnTo>
                  <a:pt x="977" y="12"/>
                </a:lnTo>
                <a:lnTo>
                  <a:pt x="981" y="12"/>
                </a:lnTo>
                <a:lnTo>
                  <a:pt x="985" y="12"/>
                </a:lnTo>
                <a:lnTo>
                  <a:pt x="981" y="12"/>
                </a:lnTo>
                <a:lnTo>
                  <a:pt x="977" y="12"/>
                </a:lnTo>
                <a:lnTo>
                  <a:pt x="973" y="8"/>
                </a:lnTo>
                <a:lnTo>
                  <a:pt x="969" y="8"/>
                </a:lnTo>
                <a:lnTo>
                  <a:pt x="965" y="8"/>
                </a:lnTo>
                <a:lnTo>
                  <a:pt x="961" y="4"/>
                </a:lnTo>
                <a:lnTo>
                  <a:pt x="965" y="4"/>
                </a:lnTo>
                <a:lnTo>
                  <a:pt x="969" y="4"/>
                </a:lnTo>
                <a:lnTo>
                  <a:pt x="973" y="4"/>
                </a:lnTo>
                <a:lnTo>
                  <a:pt x="977" y="4"/>
                </a:lnTo>
                <a:lnTo>
                  <a:pt x="981" y="4"/>
                </a:lnTo>
                <a:lnTo>
                  <a:pt x="985" y="4"/>
                </a:lnTo>
                <a:lnTo>
                  <a:pt x="989" y="4"/>
                </a:lnTo>
                <a:lnTo>
                  <a:pt x="993" y="4"/>
                </a:lnTo>
                <a:lnTo>
                  <a:pt x="997" y="4"/>
                </a:lnTo>
                <a:lnTo>
                  <a:pt x="1001" y="4"/>
                </a:lnTo>
                <a:lnTo>
                  <a:pt x="1005" y="4"/>
                </a:lnTo>
                <a:lnTo>
                  <a:pt x="1009" y="4"/>
                </a:lnTo>
                <a:lnTo>
                  <a:pt x="1013" y="4"/>
                </a:lnTo>
                <a:lnTo>
                  <a:pt x="1017" y="8"/>
                </a:lnTo>
                <a:lnTo>
                  <a:pt x="1021" y="12"/>
                </a:lnTo>
                <a:lnTo>
                  <a:pt x="1025" y="12"/>
                </a:lnTo>
                <a:lnTo>
                  <a:pt x="1029" y="12"/>
                </a:lnTo>
                <a:lnTo>
                  <a:pt x="1033" y="12"/>
                </a:lnTo>
                <a:lnTo>
                  <a:pt x="1033" y="16"/>
                </a:lnTo>
                <a:lnTo>
                  <a:pt x="1037" y="12"/>
                </a:lnTo>
                <a:lnTo>
                  <a:pt x="1033" y="12"/>
                </a:lnTo>
                <a:lnTo>
                  <a:pt x="1029" y="12"/>
                </a:lnTo>
                <a:lnTo>
                  <a:pt x="1025" y="12"/>
                </a:lnTo>
                <a:lnTo>
                  <a:pt x="1021" y="8"/>
                </a:lnTo>
                <a:lnTo>
                  <a:pt x="1025" y="4"/>
                </a:lnTo>
                <a:lnTo>
                  <a:pt x="1029" y="4"/>
                </a:lnTo>
                <a:lnTo>
                  <a:pt x="1033" y="0"/>
                </a:lnTo>
                <a:lnTo>
                  <a:pt x="1037" y="0"/>
                </a:lnTo>
                <a:lnTo>
                  <a:pt x="1041" y="0"/>
                </a:lnTo>
                <a:lnTo>
                  <a:pt x="1045" y="0"/>
                </a:lnTo>
                <a:lnTo>
                  <a:pt x="1049" y="0"/>
                </a:lnTo>
                <a:lnTo>
                  <a:pt x="1049" y="4"/>
                </a:lnTo>
                <a:lnTo>
                  <a:pt x="1049" y="8"/>
                </a:lnTo>
                <a:lnTo>
                  <a:pt x="1053" y="8"/>
                </a:lnTo>
                <a:lnTo>
                  <a:pt x="1057" y="8"/>
                </a:lnTo>
                <a:lnTo>
                  <a:pt x="1061" y="8"/>
                </a:lnTo>
                <a:lnTo>
                  <a:pt x="1057" y="8"/>
                </a:lnTo>
                <a:lnTo>
                  <a:pt x="1053" y="4"/>
                </a:lnTo>
                <a:lnTo>
                  <a:pt x="1057" y="0"/>
                </a:lnTo>
                <a:lnTo>
                  <a:pt x="1061" y="0"/>
                </a:lnTo>
                <a:lnTo>
                  <a:pt x="1065" y="0"/>
                </a:lnTo>
                <a:lnTo>
                  <a:pt x="1069" y="0"/>
                </a:lnTo>
                <a:lnTo>
                  <a:pt x="1073" y="0"/>
                </a:lnTo>
                <a:lnTo>
                  <a:pt x="1077" y="0"/>
                </a:lnTo>
                <a:lnTo>
                  <a:pt x="1081" y="0"/>
                </a:lnTo>
                <a:lnTo>
                  <a:pt x="1081" y="4"/>
                </a:lnTo>
                <a:lnTo>
                  <a:pt x="1077" y="4"/>
                </a:lnTo>
                <a:lnTo>
                  <a:pt x="1081" y="4"/>
                </a:lnTo>
                <a:lnTo>
                  <a:pt x="1085" y="4"/>
                </a:lnTo>
                <a:lnTo>
                  <a:pt x="1089" y="4"/>
                </a:lnTo>
                <a:lnTo>
                  <a:pt x="1093" y="4"/>
                </a:lnTo>
                <a:lnTo>
                  <a:pt x="1097" y="4"/>
                </a:lnTo>
                <a:lnTo>
                  <a:pt x="1101" y="4"/>
                </a:lnTo>
                <a:lnTo>
                  <a:pt x="1101" y="8"/>
                </a:lnTo>
                <a:lnTo>
                  <a:pt x="1105" y="8"/>
                </a:lnTo>
                <a:lnTo>
                  <a:pt x="1105" y="4"/>
                </a:lnTo>
                <a:lnTo>
                  <a:pt x="1109" y="4"/>
                </a:lnTo>
                <a:lnTo>
                  <a:pt x="1113" y="4"/>
                </a:lnTo>
                <a:lnTo>
                  <a:pt x="1113" y="8"/>
                </a:lnTo>
                <a:lnTo>
                  <a:pt x="1117" y="8"/>
                </a:lnTo>
                <a:lnTo>
                  <a:pt x="1117" y="4"/>
                </a:lnTo>
                <a:lnTo>
                  <a:pt x="1121" y="4"/>
                </a:lnTo>
                <a:lnTo>
                  <a:pt x="1121" y="8"/>
                </a:lnTo>
                <a:lnTo>
                  <a:pt x="1125" y="8"/>
                </a:lnTo>
                <a:lnTo>
                  <a:pt x="1129" y="8"/>
                </a:lnTo>
                <a:lnTo>
                  <a:pt x="1121" y="12"/>
                </a:lnTo>
                <a:lnTo>
                  <a:pt x="1117" y="12"/>
                </a:lnTo>
                <a:lnTo>
                  <a:pt x="1113" y="12"/>
                </a:lnTo>
                <a:lnTo>
                  <a:pt x="1109" y="12"/>
                </a:lnTo>
                <a:lnTo>
                  <a:pt x="1105" y="12"/>
                </a:lnTo>
                <a:lnTo>
                  <a:pt x="1105" y="16"/>
                </a:lnTo>
                <a:lnTo>
                  <a:pt x="1101" y="16"/>
                </a:lnTo>
                <a:lnTo>
                  <a:pt x="1097" y="16"/>
                </a:lnTo>
                <a:lnTo>
                  <a:pt x="1093" y="16"/>
                </a:lnTo>
                <a:lnTo>
                  <a:pt x="1097" y="16"/>
                </a:lnTo>
                <a:lnTo>
                  <a:pt x="1101" y="16"/>
                </a:lnTo>
                <a:lnTo>
                  <a:pt x="1105" y="16"/>
                </a:lnTo>
                <a:lnTo>
                  <a:pt x="1109" y="16"/>
                </a:lnTo>
                <a:lnTo>
                  <a:pt x="1113" y="16"/>
                </a:lnTo>
                <a:lnTo>
                  <a:pt x="1117" y="16"/>
                </a:lnTo>
                <a:lnTo>
                  <a:pt x="1121" y="12"/>
                </a:lnTo>
                <a:lnTo>
                  <a:pt x="1125" y="12"/>
                </a:lnTo>
                <a:lnTo>
                  <a:pt x="1133" y="12"/>
                </a:lnTo>
                <a:lnTo>
                  <a:pt x="1137" y="8"/>
                </a:lnTo>
                <a:lnTo>
                  <a:pt x="1141" y="8"/>
                </a:lnTo>
                <a:lnTo>
                  <a:pt x="1145" y="8"/>
                </a:lnTo>
                <a:lnTo>
                  <a:pt x="1141" y="12"/>
                </a:lnTo>
                <a:lnTo>
                  <a:pt x="1145" y="12"/>
                </a:lnTo>
                <a:lnTo>
                  <a:pt x="1148" y="12"/>
                </a:lnTo>
                <a:lnTo>
                  <a:pt x="1145" y="12"/>
                </a:lnTo>
                <a:lnTo>
                  <a:pt x="1145" y="8"/>
                </a:lnTo>
                <a:lnTo>
                  <a:pt x="1148" y="8"/>
                </a:lnTo>
                <a:lnTo>
                  <a:pt x="1145" y="8"/>
                </a:lnTo>
                <a:lnTo>
                  <a:pt x="1148" y="8"/>
                </a:lnTo>
                <a:lnTo>
                  <a:pt x="1152" y="8"/>
                </a:lnTo>
                <a:lnTo>
                  <a:pt x="1156" y="8"/>
                </a:lnTo>
                <a:lnTo>
                  <a:pt x="1152" y="8"/>
                </a:lnTo>
                <a:lnTo>
                  <a:pt x="1152" y="12"/>
                </a:lnTo>
                <a:lnTo>
                  <a:pt x="1156" y="12"/>
                </a:lnTo>
                <a:lnTo>
                  <a:pt x="1160" y="12"/>
                </a:lnTo>
                <a:lnTo>
                  <a:pt x="1164" y="8"/>
                </a:lnTo>
                <a:lnTo>
                  <a:pt x="1168" y="8"/>
                </a:lnTo>
                <a:lnTo>
                  <a:pt x="1172" y="8"/>
                </a:lnTo>
                <a:lnTo>
                  <a:pt x="1172" y="12"/>
                </a:lnTo>
                <a:lnTo>
                  <a:pt x="1168" y="12"/>
                </a:lnTo>
                <a:lnTo>
                  <a:pt x="1172" y="16"/>
                </a:lnTo>
                <a:lnTo>
                  <a:pt x="1176" y="16"/>
                </a:lnTo>
                <a:lnTo>
                  <a:pt x="1180" y="16"/>
                </a:lnTo>
                <a:lnTo>
                  <a:pt x="1180" y="20"/>
                </a:lnTo>
                <a:lnTo>
                  <a:pt x="1176" y="20"/>
                </a:lnTo>
                <a:lnTo>
                  <a:pt x="1176" y="24"/>
                </a:lnTo>
                <a:lnTo>
                  <a:pt x="1180" y="24"/>
                </a:lnTo>
                <a:lnTo>
                  <a:pt x="1180" y="20"/>
                </a:lnTo>
                <a:lnTo>
                  <a:pt x="1184" y="20"/>
                </a:lnTo>
                <a:lnTo>
                  <a:pt x="1188" y="20"/>
                </a:lnTo>
                <a:lnTo>
                  <a:pt x="1192" y="20"/>
                </a:lnTo>
                <a:lnTo>
                  <a:pt x="1188" y="20"/>
                </a:lnTo>
                <a:lnTo>
                  <a:pt x="1192" y="20"/>
                </a:lnTo>
                <a:lnTo>
                  <a:pt x="1196" y="20"/>
                </a:lnTo>
                <a:lnTo>
                  <a:pt x="1200" y="20"/>
                </a:lnTo>
                <a:lnTo>
                  <a:pt x="1204" y="20"/>
                </a:lnTo>
                <a:lnTo>
                  <a:pt x="1204" y="24"/>
                </a:lnTo>
                <a:lnTo>
                  <a:pt x="1208" y="24"/>
                </a:lnTo>
                <a:lnTo>
                  <a:pt x="1208" y="28"/>
                </a:lnTo>
                <a:lnTo>
                  <a:pt x="1204" y="32"/>
                </a:lnTo>
                <a:lnTo>
                  <a:pt x="1200" y="32"/>
                </a:lnTo>
                <a:lnTo>
                  <a:pt x="1196" y="32"/>
                </a:lnTo>
                <a:lnTo>
                  <a:pt x="1192" y="36"/>
                </a:lnTo>
                <a:lnTo>
                  <a:pt x="1188" y="36"/>
                </a:lnTo>
                <a:lnTo>
                  <a:pt x="1180" y="40"/>
                </a:lnTo>
                <a:lnTo>
                  <a:pt x="1176" y="40"/>
                </a:lnTo>
                <a:lnTo>
                  <a:pt x="1172" y="40"/>
                </a:lnTo>
                <a:lnTo>
                  <a:pt x="1168" y="40"/>
                </a:lnTo>
                <a:lnTo>
                  <a:pt x="1168" y="44"/>
                </a:lnTo>
                <a:lnTo>
                  <a:pt x="1164" y="44"/>
                </a:lnTo>
                <a:lnTo>
                  <a:pt x="1160" y="44"/>
                </a:lnTo>
                <a:lnTo>
                  <a:pt x="1164" y="44"/>
                </a:lnTo>
                <a:lnTo>
                  <a:pt x="1160" y="44"/>
                </a:lnTo>
                <a:lnTo>
                  <a:pt x="1156" y="44"/>
                </a:lnTo>
                <a:lnTo>
                  <a:pt x="1152" y="44"/>
                </a:lnTo>
                <a:lnTo>
                  <a:pt x="1148" y="44"/>
                </a:lnTo>
                <a:lnTo>
                  <a:pt x="1145" y="44"/>
                </a:lnTo>
                <a:lnTo>
                  <a:pt x="1141" y="48"/>
                </a:lnTo>
                <a:lnTo>
                  <a:pt x="1137" y="48"/>
                </a:lnTo>
                <a:lnTo>
                  <a:pt x="1133" y="48"/>
                </a:lnTo>
                <a:lnTo>
                  <a:pt x="1137" y="48"/>
                </a:lnTo>
                <a:lnTo>
                  <a:pt x="1141" y="48"/>
                </a:lnTo>
                <a:lnTo>
                  <a:pt x="1145" y="48"/>
                </a:lnTo>
                <a:lnTo>
                  <a:pt x="1141" y="48"/>
                </a:lnTo>
                <a:lnTo>
                  <a:pt x="1137" y="48"/>
                </a:lnTo>
                <a:lnTo>
                  <a:pt x="1133" y="48"/>
                </a:lnTo>
                <a:lnTo>
                  <a:pt x="1129" y="48"/>
                </a:lnTo>
                <a:lnTo>
                  <a:pt x="1125" y="48"/>
                </a:lnTo>
                <a:lnTo>
                  <a:pt x="1121" y="48"/>
                </a:lnTo>
                <a:lnTo>
                  <a:pt x="1117" y="48"/>
                </a:lnTo>
                <a:lnTo>
                  <a:pt x="1113" y="48"/>
                </a:lnTo>
                <a:lnTo>
                  <a:pt x="1109" y="48"/>
                </a:lnTo>
                <a:lnTo>
                  <a:pt x="1105" y="52"/>
                </a:lnTo>
                <a:lnTo>
                  <a:pt x="1101" y="52"/>
                </a:lnTo>
                <a:lnTo>
                  <a:pt x="1097" y="48"/>
                </a:lnTo>
                <a:lnTo>
                  <a:pt x="1093" y="48"/>
                </a:lnTo>
                <a:lnTo>
                  <a:pt x="1089" y="48"/>
                </a:lnTo>
                <a:lnTo>
                  <a:pt x="1085" y="44"/>
                </a:lnTo>
                <a:lnTo>
                  <a:pt x="1085" y="48"/>
                </a:lnTo>
                <a:lnTo>
                  <a:pt x="1089" y="48"/>
                </a:lnTo>
                <a:lnTo>
                  <a:pt x="1093" y="48"/>
                </a:lnTo>
                <a:lnTo>
                  <a:pt x="1097" y="48"/>
                </a:lnTo>
                <a:lnTo>
                  <a:pt x="1097" y="52"/>
                </a:lnTo>
                <a:lnTo>
                  <a:pt x="1101" y="52"/>
                </a:lnTo>
                <a:lnTo>
                  <a:pt x="1097" y="52"/>
                </a:lnTo>
                <a:lnTo>
                  <a:pt x="1093" y="52"/>
                </a:lnTo>
                <a:lnTo>
                  <a:pt x="1097" y="52"/>
                </a:lnTo>
                <a:lnTo>
                  <a:pt x="1101" y="52"/>
                </a:lnTo>
                <a:lnTo>
                  <a:pt x="1105" y="52"/>
                </a:lnTo>
                <a:lnTo>
                  <a:pt x="1109" y="52"/>
                </a:lnTo>
                <a:lnTo>
                  <a:pt x="1113" y="52"/>
                </a:lnTo>
                <a:lnTo>
                  <a:pt x="1117" y="52"/>
                </a:lnTo>
                <a:lnTo>
                  <a:pt x="1121" y="52"/>
                </a:lnTo>
                <a:lnTo>
                  <a:pt x="1125" y="52"/>
                </a:lnTo>
                <a:lnTo>
                  <a:pt x="1121" y="52"/>
                </a:lnTo>
                <a:lnTo>
                  <a:pt x="1117" y="56"/>
                </a:lnTo>
                <a:lnTo>
                  <a:pt x="1113" y="56"/>
                </a:lnTo>
                <a:lnTo>
                  <a:pt x="1109" y="56"/>
                </a:lnTo>
                <a:lnTo>
                  <a:pt x="1105" y="56"/>
                </a:lnTo>
                <a:lnTo>
                  <a:pt x="1101" y="56"/>
                </a:lnTo>
                <a:lnTo>
                  <a:pt x="1101" y="60"/>
                </a:lnTo>
                <a:lnTo>
                  <a:pt x="1097" y="60"/>
                </a:lnTo>
                <a:lnTo>
                  <a:pt x="1093" y="60"/>
                </a:lnTo>
                <a:lnTo>
                  <a:pt x="1089" y="60"/>
                </a:lnTo>
                <a:lnTo>
                  <a:pt x="1085" y="60"/>
                </a:lnTo>
                <a:lnTo>
                  <a:pt x="1081" y="60"/>
                </a:lnTo>
                <a:lnTo>
                  <a:pt x="1085" y="60"/>
                </a:lnTo>
                <a:lnTo>
                  <a:pt x="1081" y="60"/>
                </a:lnTo>
                <a:lnTo>
                  <a:pt x="1077" y="64"/>
                </a:lnTo>
                <a:lnTo>
                  <a:pt x="1073" y="64"/>
                </a:lnTo>
                <a:lnTo>
                  <a:pt x="1077" y="64"/>
                </a:lnTo>
                <a:lnTo>
                  <a:pt x="1081" y="64"/>
                </a:lnTo>
                <a:lnTo>
                  <a:pt x="1077" y="64"/>
                </a:lnTo>
                <a:lnTo>
                  <a:pt x="1073" y="64"/>
                </a:lnTo>
                <a:lnTo>
                  <a:pt x="1077" y="64"/>
                </a:lnTo>
                <a:lnTo>
                  <a:pt x="1081" y="64"/>
                </a:lnTo>
                <a:lnTo>
                  <a:pt x="1085" y="64"/>
                </a:lnTo>
                <a:lnTo>
                  <a:pt x="1093" y="60"/>
                </a:lnTo>
                <a:lnTo>
                  <a:pt x="1101" y="60"/>
                </a:lnTo>
                <a:lnTo>
                  <a:pt x="1105" y="60"/>
                </a:lnTo>
                <a:lnTo>
                  <a:pt x="1109" y="60"/>
                </a:lnTo>
                <a:lnTo>
                  <a:pt x="1109" y="56"/>
                </a:lnTo>
                <a:lnTo>
                  <a:pt x="1113" y="56"/>
                </a:lnTo>
                <a:lnTo>
                  <a:pt x="1117" y="56"/>
                </a:lnTo>
                <a:lnTo>
                  <a:pt x="1121" y="56"/>
                </a:lnTo>
                <a:lnTo>
                  <a:pt x="1125" y="56"/>
                </a:lnTo>
                <a:lnTo>
                  <a:pt x="1129" y="56"/>
                </a:lnTo>
                <a:lnTo>
                  <a:pt x="1133" y="56"/>
                </a:lnTo>
                <a:lnTo>
                  <a:pt x="1137" y="52"/>
                </a:lnTo>
                <a:lnTo>
                  <a:pt x="1141" y="52"/>
                </a:lnTo>
                <a:lnTo>
                  <a:pt x="1145" y="52"/>
                </a:lnTo>
                <a:lnTo>
                  <a:pt x="1148" y="52"/>
                </a:lnTo>
                <a:lnTo>
                  <a:pt x="1156" y="52"/>
                </a:lnTo>
                <a:lnTo>
                  <a:pt x="1156" y="56"/>
                </a:lnTo>
                <a:lnTo>
                  <a:pt x="1152" y="56"/>
                </a:lnTo>
                <a:lnTo>
                  <a:pt x="1148" y="60"/>
                </a:lnTo>
                <a:lnTo>
                  <a:pt x="1145" y="60"/>
                </a:lnTo>
                <a:lnTo>
                  <a:pt x="1141" y="60"/>
                </a:lnTo>
                <a:lnTo>
                  <a:pt x="1137" y="60"/>
                </a:lnTo>
                <a:lnTo>
                  <a:pt x="1133" y="64"/>
                </a:lnTo>
                <a:lnTo>
                  <a:pt x="1129" y="64"/>
                </a:lnTo>
                <a:lnTo>
                  <a:pt x="1129" y="68"/>
                </a:lnTo>
                <a:lnTo>
                  <a:pt x="1125" y="68"/>
                </a:lnTo>
                <a:lnTo>
                  <a:pt x="1121" y="68"/>
                </a:lnTo>
                <a:lnTo>
                  <a:pt x="1117" y="72"/>
                </a:lnTo>
                <a:lnTo>
                  <a:pt x="1113" y="72"/>
                </a:lnTo>
                <a:lnTo>
                  <a:pt x="1109" y="72"/>
                </a:lnTo>
                <a:lnTo>
                  <a:pt x="1113" y="72"/>
                </a:lnTo>
                <a:lnTo>
                  <a:pt x="1109" y="72"/>
                </a:lnTo>
                <a:lnTo>
                  <a:pt x="1105" y="72"/>
                </a:lnTo>
                <a:lnTo>
                  <a:pt x="1105" y="76"/>
                </a:lnTo>
                <a:lnTo>
                  <a:pt x="1101" y="76"/>
                </a:lnTo>
                <a:lnTo>
                  <a:pt x="1093" y="80"/>
                </a:lnTo>
                <a:lnTo>
                  <a:pt x="1089" y="80"/>
                </a:lnTo>
                <a:lnTo>
                  <a:pt x="1089" y="84"/>
                </a:lnTo>
                <a:lnTo>
                  <a:pt x="1085" y="84"/>
                </a:lnTo>
                <a:lnTo>
                  <a:pt x="1085" y="88"/>
                </a:lnTo>
                <a:lnTo>
                  <a:pt x="1081" y="88"/>
                </a:lnTo>
                <a:lnTo>
                  <a:pt x="1077" y="88"/>
                </a:lnTo>
                <a:lnTo>
                  <a:pt x="1073" y="88"/>
                </a:lnTo>
                <a:lnTo>
                  <a:pt x="1069" y="88"/>
                </a:lnTo>
                <a:lnTo>
                  <a:pt x="1069" y="84"/>
                </a:lnTo>
                <a:lnTo>
                  <a:pt x="1065" y="84"/>
                </a:lnTo>
                <a:lnTo>
                  <a:pt x="1061" y="84"/>
                </a:lnTo>
                <a:lnTo>
                  <a:pt x="1065" y="84"/>
                </a:lnTo>
                <a:lnTo>
                  <a:pt x="1069" y="84"/>
                </a:lnTo>
                <a:lnTo>
                  <a:pt x="1069" y="88"/>
                </a:lnTo>
                <a:lnTo>
                  <a:pt x="1069" y="92"/>
                </a:lnTo>
                <a:lnTo>
                  <a:pt x="1073" y="92"/>
                </a:lnTo>
                <a:lnTo>
                  <a:pt x="1077" y="92"/>
                </a:lnTo>
                <a:lnTo>
                  <a:pt x="1073" y="92"/>
                </a:lnTo>
                <a:lnTo>
                  <a:pt x="1073" y="96"/>
                </a:lnTo>
                <a:lnTo>
                  <a:pt x="1069" y="96"/>
                </a:lnTo>
                <a:lnTo>
                  <a:pt x="1065" y="92"/>
                </a:lnTo>
                <a:lnTo>
                  <a:pt x="1061" y="96"/>
                </a:lnTo>
                <a:lnTo>
                  <a:pt x="1057" y="96"/>
                </a:lnTo>
                <a:lnTo>
                  <a:pt x="1053" y="96"/>
                </a:lnTo>
                <a:lnTo>
                  <a:pt x="1049" y="96"/>
                </a:lnTo>
                <a:lnTo>
                  <a:pt x="1045" y="96"/>
                </a:lnTo>
                <a:lnTo>
                  <a:pt x="1041" y="96"/>
                </a:lnTo>
                <a:lnTo>
                  <a:pt x="1041" y="92"/>
                </a:lnTo>
                <a:lnTo>
                  <a:pt x="1037" y="92"/>
                </a:lnTo>
                <a:lnTo>
                  <a:pt x="1041" y="96"/>
                </a:lnTo>
                <a:lnTo>
                  <a:pt x="1045" y="96"/>
                </a:lnTo>
                <a:lnTo>
                  <a:pt x="1041" y="96"/>
                </a:lnTo>
                <a:lnTo>
                  <a:pt x="1037" y="96"/>
                </a:lnTo>
                <a:lnTo>
                  <a:pt x="1037" y="100"/>
                </a:lnTo>
                <a:lnTo>
                  <a:pt x="1041" y="100"/>
                </a:lnTo>
                <a:lnTo>
                  <a:pt x="1045" y="100"/>
                </a:lnTo>
                <a:lnTo>
                  <a:pt x="1049" y="100"/>
                </a:lnTo>
                <a:lnTo>
                  <a:pt x="1053" y="100"/>
                </a:lnTo>
                <a:lnTo>
                  <a:pt x="1053" y="96"/>
                </a:lnTo>
                <a:lnTo>
                  <a:pt x="1057" y="96"/>
                </a:lnTo>
                <a:lnTo>
                  <a:pt x="1061" y="96"/>
                </a:lnTo>
                <a:lnTo>
                  <a:pt x="1065" y="96"/>
                </a:lnTo>
                <a:lnTo>
                  <a:pt x="1065" y="100"/>
                </a:lnTo>
                <a:lnTo>
                  <a:pt x="1061" y="100"/>
                </a:lnTo>
                <a:lnTo>
                  <a:pt x="1057" y="100"/>
                </a:lnTo>
                <a:lnTo>
                  <a:pt x="1053" y="104"/>
                </a:lnTo>
                <a:lnTo>
                  <a:pt x="1057" y="104"/>
                </a:lnTo>
                <a:lnTo>
                  <a:pt x="1061" y="104"/>
                </a:lnTo>
                <a:lnTo>
                  <a:pt x="1057" y="108"/>
                </a:lnTo>
                <a:lnTo>
                  <a:pt x="1053" y="108"/>
                </a:lnTo>
                <a:lnTo>
                  <a:pt x="1049" y="108"/>
                </a:lnTo>
                <a:lnTo>
                  <a:pt x="1045" y="108"/>
                </a:lnTo>
                <a:lnTo>
                  <a:pt x="1041" y="112"/>
                </a:lnTo>
                <a:lnTo>
                  <a:pt x="1037" y="112"/>
                </a:lnTo>
                <a:lnTo>
                  <a:pt x="1037" y="108"/>
                </a:lnTo>
                <a:lnTo>
                  <a:pt x="1037" y="112"/>
                </a:lnTo>
                <a:lnTo>
                  <a:pt x="1033" y="112"/>
                </a:lnTo>
                <a:lnTo>
                  <a:pt x="1029" y="108"/>
                </a:lnTo>
                <a:lnTo>
                  <a:pt x="1029" y="104"/>
                </a:lnTo>
                <a:lnTo>
                  <a:pt x="1025" y="104"/>
                </a:lnTo>
                <a:lnTo>
                  <a:pt x="1021" y="104"/>
                </a:lnTo>
                <a:lnTo>
                  <a:pt x="1017" y="104"/>
                </a:lnTo>
                <a:lnTo>
                  <a:pt x="1013" y="104"/>
                </a:lnTo>
                <a:lnTo>
                  <a:pt x="1009" y="104"/>
                </a:lnTo>
                <a:lnTo>
                  <a:pt x="1005" y="104"/>
                </a:lnTo>
                <a:lnTo>
                  <a:pt x="1001" y="104"/>
                </a:lnTo>
                <a:lnTo>
                  <a:pt x="1001" y="108"/>
                </a:lnTo>
                <a:lnTo>
                  <a:pt x="1005" y="108"/>
                </a:lnTo>
                <a:lnTo>
                  <a:pt x="1009" y="108"/>
                </a:lnTo>
                <a:lnTo>
                  <a:pt x="1013" y="108"/>
                </a:lnTo>
                <a:lnTo>
                  <a:pt x="1017" y="108"/>
                </a:lnTo>
                <a:lnTo>
                  <a:pt x="1021" y="108"/>
                </a:lnTo>
                <a:lnTo>
                  <a:pt x="1025" y="108"/>
                </a:lnTo>
                <a:lnTo>
                  <a:pt x="1025" y="112"/>
                </a:lnTo>
                <a:lnTo>
                  <a:pt x="1025" y="116"/>
                </a:lnTo>
                <a:lnTo>
                  <a:pt x="1021" y="116"/>
                </a:lnTo>
                <a:lnTo>
                  <a:pt x="1017" y="116"/>
                </a:lnTo>
                <a:lnTo>
                  <a:pt x="1013" y="116"/>
                </a:lnTo>
                <a:lnTo>
                  <a:pt x="1009" y="116"/>
                </a:lnTo>
                <a:lnTo>
                  <a:pt x="1005" y="116"/>
                </a:lnTo>
                <a:lnTo>
                  <a:pt x="1001" y="116"/>
                </a:lnTo>
                <a:lnTo>
                  <a:pt x="997" y="116"/>
                </a:lnTo>
                <a:lnTo>
                  <a:pt x="1001" y="116"/>
                </a:lnTo>
                <a:lnTo>
                  <a:pt x="1001" y="120"/>
                </a:lnTo>
                <a:lnTo>
                  <a:pt x="997" y="120"/>
                </a:lnTo>
                <a:lnTo>
                  <a:pt x="993" y="120"/>
                </a:lnTo>
                <a:lnTo>
                  <a:pt x="989" y="120"/>
                </a:lnTo>
                <a:lnTo>
                  <a:pt x="985" y="116"/>
                </a:lnTo>
                <a:lnTo>
                  <a:pt x="985" y="120"/>
                </a:lnTo>
                <a:lnTo>
                  <a:pt x="985" y="116"/>
                </a:lnTo>
                <a:lnTo>
                  <a:pt x="981" y="116"/>
                </a:lnTo>
                <a:lnTo>
                  <a:pt x="977" y="116"/>
                </a:lnTo>
                <a:lnTo>
                  <a:pt x="973" y="116"/>
                </a:lnTo>
                <a:lnTo>
                  <a:pt x="969" y="116"/>
                </a:lnTo>
                <a:lnTo>
                  <a:pt x="965" y="116"/>
                </a:lnTo>
                <a:lnTo>
                  <a:pt x="969" y="116"/>
                </a:lnTo>
                <a:lnTo>
                  <a:pt x="973" y="116"/>
                </a:lnTo>
                <a:lnTo>
                  <a:pt x="977" y="116"/>
                </a:lnTo>
                <a:lnTo>
                  <a:pt x="981" y="116"/>
                </a:lnTo>
                <a:lnTo>
                  <a:pt x="981" y="120"/>
                </a:lnTo>
                <a:lnTo>
                  <a:pt x="985" y="120"/>
                </a:lnTo>
                <a:lnTo>
                  <a:pt x="981" y="120"/>
                </a:lnTo>
                <a:lnTo>
                  <a:pt x="977" y="120"/>
                </a:lnTo>
                <a:lnTo>
                  <a:pt x="973" y="120"/>
                </a:lnTo>
                <a:lnTo>
                  <a:pt x="969" y="120"/>
                </a:lnTo>
                <a:lnTo>
                  <a:pt x="965" y="120"/>
                </a:lnTo>
                <a:lnTo>
                  <a:pt x="965" y="116"/>
                </a:lnTo>
                <a:lnTo>
                  <a:pt x="961" y="116"/>
                </a:lnTo>
                <a:lnTo>
                  <a:pt x="965" y="120"/>
                </a:lnTo>
                <a:lnTo>
                  <a:pt x="961" y="120"/>
                </a:lnTo>
                <a:lnTo>
                  <a:pt x="957" y="120"/>
                </a:lnTo>
                <a:lnTo>
                  <a:pt x="953" y="120"/>
                </a:lnTo>
                <a:lnTo>
                  <a:pt x="957" y="120"/>
                </a:lnTo>
                <a:lnTo>
                  <a:pt x="961" y="120"/>
                </a:lnTo>
                <a:lnTo>
                  <a:pt x="961" y="124"/>
                </a:lnTo>
                <a:lnTo>
                  <a:pt x="965" y="124"/>
                </a:lnTo>
                <a:lnTo>
                  <a:pt x="961" y="124"/>
                </a:lnTo>
                <a:lnTo>
                  <a:pt x="965" y="124"/>
                </a:lnTo>
                <a:lnTo>
                  <a:pt x="969" y="124"/>
                </a:lnTo>
                <a:lnTo>
                  <a:pt x="973" y="124"/>
                </a:lnTo>
                <a:lnTo>
                  <a:pt x="981" y="124"/>
                </a:lnTo>
                <a:lnTo>
                  <a:pt x="985" y="124"/>
                </a:lnTo>
                <a:lnTo>
                  <a:pt x="989" y="124"/>
                </a:lnTo>
                <a:lnTo>
                  <a:pt x="993" y="124"/>
                </a:lnTo>
                <a:lnTo>
                  <a:pt x="997" y="124"/>
                </a:lnTo>
                <a:lnTo>
                  <a:pt x="1001" y="124"/>
                </a:lnTo>
                <a:lnTo>
                  <a:pt x="1005" y="124"/>
                </a:lnTo>
                <a:lnTo>
                  <a:pt x="1001" y="124"/>
                </a:lnTo>
                <a:lnTo>
                  <a:pt x="1001" y="128"/>
                </a:lnTo>
                <a:lnTo>
                  <a:pt x="1005" y="128"/>
                </a:lnTo>
                <a:lnTo>
                  <a:pt x="1009" y="128"/>
                </a:lnTo>
                <a:lnTo>
                  <a:pt x="1005" y="128"/>
                </a:lnTo>
                <a:lnTo>
                  <a:pt x="1005" y="132"/>
                </a:lnTo>
                <a:lnTo>
                  <a:pt x="1001" y="132"/>
                </a:lnTo>
                <a:lnTo>
                  <a:pt x="997" y="132"/>
                </a:lnTo>
                <a:lnTo>
                  <a:pt x="993" y="128"/>
                </a:lnTo>
                <a:lnTo>
                  <a:pt x="989" y="128"/>
                </a:lnTo>
                <a:lnTo>
                  <a:pt x="985" y="128"/>
                </a:lnTo>
                <a:lnTo>
                  <a:pt x="985" y="124"/>
                </a:lnTo>
                <a:lnTo>
                  <a:pt x="981" y="124"/>
                </a:lnTo>
                <a:lnTo>
                  <a:pt x="977" y="124"/>
                </a:lnTo>
                <a:lnTo>
                  <a:pt x="969" y="124"/>
                </a:lnTo>
                <a:lnTo>
                  <a:pt x="965" y="124"/>
                </a:lnTo>
                <a:lnTo>
                  <a:pt x="961" y="124"/>
                </a:lnTo>
                <a:lnTo>
                  <a:pt x="957" y="124"/>
                </a:lnTo>
                <a:lnTo>
                  <a:pt x="949" y="124"/>
                </a:lnTo>
                <a:lnTo>
                  <a:pt x="949" y="128"/>
                </a:lnTo>
                <a:lnTo>
                  <a:pt x="953" y="124"/>
                </a:lnTo>
                <a:lnTo>
                  <a:pt x="957" y="124"/>
                </a:lnTo>
                <a:lnTo>
                  <a:pt x="961" y="124"/>
                </a:lnTo>
                <a:lnTo>
                  <a:pt x="965" y="128"/>
                </a:lnTo>
                <a:lnTo>
                  <a:pt x="969" y="128"/>
                </a:lnTo>
                <a:lnTo>
                  <a:pt x="973" y="128"/>
                </a:lnTo>
                <a:lnTo>
                  <a:pt x="977" y="128"/>
                </a:lnTo>
                <a:lnTo>
                  <a:pt x="981" y="128"/>
                </a:lnTo>
                <a:lnTo>
                  <a:pt x="977" y="128"/>
                </a:lnTo>
                <a:lnTo>
                  <a:pt x="973" y="128"/>
                </a:lnTo>
                <a:lnTo>
                  <a:pt x="969" y="128"/>
                </a:lnTo>
                <a:lnTo>
                  <a:pt x="965" y="128"/>
                </a:lnTo>
                <a:lnTo>
                  <a:pt x="961" y="128"/>
                </a:lnTo>
                <a:lnTo>
                  <a:pt x="961" y="132"/>
                </a:lnTo>
                <a:lnTo>
                  <a:pt x="957" y="132"/>
                </a:lnTo>
                <a:lnTo>
                  <a:pt x="957" y="128"/>
                </a:lnTo>
                <a:lnTo>
                  <a:pt x="953" y="128"/>
                </a:lnTo>
                <a:lnTo>
                  <a:pt x="949" y="128"/>
                </a:lnTo>
                <a:lnTo>
                  <a:pt x="945" y="128"/>
                </a:lnTo>
                <a:lnTo>
                  <a:pt x="941" y="128"/>
                </a:lnTo>
                <a:lnTo>
                  <a:pt x="945" y="128"/>
                </a:lnTo>
                <a:lnTo>
                  <a:pt x="949" y="128"/>
                </a:lnTo>
                <a:lnTo>
                  <a:pt x="953" y="128"/>
                </a:lnTo>
                <a:lnTo>
                  <a:pt x="957" y="128"/>
                </a:lnTo>
                <a:lnTo>
                  <a:pt x="957" y="132"/>
                </a:lnTo>
                <a:lnTo>
                  <a:pt x="953" y="132"/>
                </a:lnTo>
                <a:lnTo>
                  <a:pt x="953" y="136"/>
                </a:lnTo>
                <a:lnTo>
                  <a:pt x="949" y="136"/>
                </a:lnTo>
                <a:lnTo>
                  <a:pt x="949" y="140"/>
                </a:lnTo>
                <a:lnTo>
                  <a:pt x="949" y="136"/>
                </a:lnTo>
                <a:lnTo>
                  <a:pt x="953" y="136"/>
                </a:lnTo>
                <a:lnTo>
                  <a:pt x="953" y="132"/>
                </a:lnTo>
                <a:lnTo>
                  <a:pt x="957" y="132"/>
                </a:lnTo>
                <a:lnTo>
                  <a:pt x="961" y="132"/>
                </a:lnTo>
                <a:lnTo>
                  <a:pt x="965" y="132"/>
                </a:lnTo>
                <a:lnTo>
                  <a:pt x="969" y="132"/>
                </a:lnTo>
                <a:lnTo>
                  <a:pt x="973" y="132"/>
                </a:lnTo>
                <a:lnTo>
                  <a:pt x="977" y="132"/>
                </a:lnTo>
                <a:lnTo>
                  <a:pt x="985" y="132"/>
                </a:lnTo>
                <a:lnTo>
                  <a:pt x="989" y="132"/>
                </a:lnTo>
                <a:lnTo>
                  <a:pt x="985" y="132"/>
                </a:lnTo>
                <a:lnTo>
                  <a:pt x="981" y="132"/>
                </a:lnTo>
                <a:lnTo>
                  <a:pt x="981" y="136"/>
                </a:lnTo>
                <a:lnTo>
                  <a:pt x="977" y="136"/>
                </a:lnTo>
                <a:lnTo>
                  <a:pt x="981" y="136"/>
                </a:lnTo>
                <a:lnTo>
                  <a:pt x="985" y="136"/>
                </a:lnTo>
                <a:lnTo>
                  <a:pt x="993" y="136"/>
                </a:lnTo>
                <a:lnTo>
                  <a:pt x="997" y="136"/>
                </a:lnTo>
                <a:lnTo>
                  <a:pt x="1001" y="136"/>
                </a:lnTo>
                <a:lnTo>
                  <a:pt x="1001" y="140"/>
                </a:lnTo>
                <a:lnTo>
                  <a:pt x="1001" y="144"/>
                </a:lnTo>
                <a:lnTo>
                  <a:pt x="997" y="144"/>
                </a:lnTo>
                <a:lnTo>
                  <a:pt x="993" y="144"/>
                </a:lnTo>
                <a:lnTo>
                  <a:pt x="993" y="148"/>
                </a:lnTo>
                <a:lnTo>
                  <a:pt x="985" y="148"/>
                </a:lnTo>
                <a:lnTo>
                  <a:pt x="981" y="144"/>
                </a:lnTo>
                <a:lnTo>
                  <a:pt x="977" y="144"/>
                </a:lnTo>
                <a:lnTo>
                  <a:pt x="973" y="144"/>
                </a:lnTo>
                <a:lnTo>
                  <a:pt x="973" y="148"/>
                </a:lnTo>
                <a:lnTo>
                  <a:pt x="977" y="148"/>
                </a:lnTo>
                <a:lnTo>
                  <a:pt x="981" y="148"/>
                </a:lnTo>
                <a:lnTo>
                  <a:pt x="985" y="148"/>
                </a:lnTo>
                <a:lnTo>
                  <a:pt x="989" y="148"/>
                </a:lnTo>
                <a:lnTo>
                  <a:pt x="993" y="148"/>
                </a:lnTo>
                <a:lnTo>
                  <a:pt x="997" y="152"/>
                </a:lnTo>
                <a:lnTo>
                  <a:pt x="993" y="152"/>
                </a:lnTo>
                <a:lnTo>
                  <a:pt x="993" y="156"/>
                </a:lnTo>
                <a:lnTo>
                  <a:pt x="989" y="156"/>
                </a:lnTo>
                <a:lnTo>
                  <a:pt x="985" y="156"/>
                </a:lnTo>
                <a:lnTo>
                  <a:pt x="981" y="156"/>
                </a:lnTo>
                <a:lnTo>
                  <a:pt x="977" y="156"/>
                </a:lnTo>
                <a:lnTo>
                  <a:pt x="973" y="156"/>
                </a:lnTo>
                <a:lnTo>
                  <a:pt x="969" y="156"/>
                </a:lnTo>
                <a:lnTo>
                  <a:pt x="973" y="156"/>
                </a:lnTo>
                <a:lnTo>
                  <a:pt x="977" y="156"/>
                </a:lnTo>
                <a:lnTo>
                  <a:pt x="985" y="156"/>
                </a:lnTo>
                <a:lnTo>
                  <a:pt x="989" y="156"/>
                </a:lnTo>
                <a:lnTo>
                  <a:pt x="989" y="160"/>
                </a:lnTo>
                <a:lnTo>
                  <a:pt x="985" y="160"/>
                </a:lnTo>
                <a:lnTo>
                  <a:pt x="985" y="164"/>
                </a:lnTo>
                <a:lnTo>
                  <a:pt x="981" y="160"/>
                </a:lnTo>
                <a:lnTo>
                  <a:pt x="977" y="160"/>
                </a:lnTo>
                <a:lnTo>
                  <a:pt x="977" y="164"/>
                </a:lnTo>
                <a:lnTo>
                  <a:pt x="973" y="164"/>
                </a:lnTo>
                <a:lnTo>
                  <a:pt x="969" y="164"/>
                </a:lnTo>
                <a:lnTo>
                  <a:pt x="965" y="164"/>
                </a:lnTo>
                <a:lnTo>
                  <a:pt x="957" y="164"/>
                </a:lnTo>
                <a:lnTo>
                  <a:pt x="953" y="164"/>
                </a:lnTo>
                <a:lnTo>
                  <a:pt x="949" y="164"/>
                </a:lnTo>
                <a:lnTo>
                  <a:pt x="949" y="160"/>
                </a:lnTo>
                <a:lnTo>
                  <a:pt x="945" y="164"/>
                </a:lnTo>
                <a:lnTo>
                  <a:pt x="949" y="164"/>
                </a:lnTo>
                <a:lnTo>
                  <a:pt x="949" y="168"/>
                </a:lnTo>
                <a:lnTo>
                  <a:pt x="953" y="168"/>
                </a:lnTo>
                <a:lnTo>
                  <a:pt x="953" y="171"/>
                </a:lnTo>
                <a:lnTo>
                  <a:pt x="957" y="171"/>
                </a:lnTo>
                <a:lnTo>
                  <a:pt x="953" y="175"/>
                </a:lnTo>
                <a:lnTo>
                  <a:pt x="949" y="179"/>
                </a:lnTo>
                <a:lnTo>
                  <a:pt x="941" y="183"/>
                </a:lnTo>
                <a:lnTo>
                  <a:pt x="941" y="179"/>
                </a:lnTo>
                <a:lnTo>
                  <a:pt x="937" y="179"/>
                </a:lnTo>
                <a:lnTo>
                  <a:pt x="937" y="183"/>
                </a:lnTo>
                <a:lnTo>
                  <a:pt x="933" y="183"/>
                </a:lnTo>
                <a:lnTo>
                  <a:pt x="929" y="183"/>
                </a:lnTo>
                <a:lnTo>
                  <a:pt x="925" y="183"/>
                </a:lnTo>
                <a:lnTo>
                  <a:pt x="921" y="183"/>
                </a:lnTo>
                <a:lnTo>
                  <a:pt x="917" y="183"/>
                </a:lnTo>
                <a:lnTo>
                  <a:pt x="913" y="179"/>
                </a:lnTo>
                <a:lnTo>
                  <a:pt x="909" y="179"/>
                </a:lnTo>
                <a:lnTo>
                  <a:pt x="905" y="179"/>
                </a:lnTo>
                <a:lnTo>
                  <a:pt x="901" y="179"/>
                </a:lnTo>
                <a:lnTo>
                  <a:pt x="901" y="175"/>
                </a:lnTo>
                <a:lnTo>
                  <a:pt x="897" y="175"/>
                </a:lnTo>
                <a:lnTo>
                  <a:pt x="893" y="171"/>
                </a:lnTo>
                <a:lnTo>
                  <a:pt x="897" y="175"/>
                </a:lnTo>
                <a:lnTo>
                  <a:pt x="897" y="179"/>
                </a:lnTo>
                <a:lnTo>
                  <a:pt x="901" y="179"/>
                </a:lnTo>
                <a:lnTo>
                  <a:pt x="905" y="179"/>
                </a:lnTo>
                <a:lnTo>
                  <a:pt x="905" y="183"/>
                </a:lnTo>
                <a:lnTo>
                  <a:pt x="901" y="183"/>
                </a:lnTo>
                <a:lnTo>
                  <a:pt x="893" y="183"/>
                </a:lnTo>
                <a:lnTo>
                  <a:pt x="889" y="183"/>
                </a:lnTo>
                <a:lnTo>
                  <a:pt x="893" y="183"/>
                </a:lnTo>
                <a:lnTo>
                  <a:pt x="893" y="187"/>
                </a:lnTo>
                <a:lnTo>
                  <a:pt x="897" y="187"/>
                </a:lnTo>
                <a:lnTo>
                  <a:pt x="897" y="183"/>
                </a:lnTo>
                <a:lnTo>
                  <a:pt x="901" y="183"/>
                </a:lnTo>
                <a:lnTo>
                  <a:pt x="905" y="183"/>
                </a:lnTo>
                <a:lnTo>
                  <a:pt x="909" y="183"/>
                </a:lnTo>
                <a:lnTo>
                  <a:pt x="913" y="183"/>
                </a:lnTo>
                <a:lnTo>
                  <a:pt x="917" y="183"/>
                </a:lnTo>
                <a:lnTo>
                  <a:pt x="921" y="183"/>
                </a:lnTo>
                <a:lnTo>
                  <a:pt x="921" y="187"/>
                </a:lnTo>
                <a:lnTo>
                  <a:pt x="917" y="187"/>
                </a:lnTo>
                <a:lnTo>
                  <a:pt x="921" y="187"/>
                </a:lnTo>
                <a:lnTo>
                  <a:pt x="925" y="183"/>
                </a:lnTo>
                <a:lnTo>
                  <a:pt x="929" y="183"/>
                </a:lnTo>
                <a:lnTo>
                  <a:pt x="933" y="183"/>
                </a:lnTo>
                <a:lnTo>
                  <a:pt x="937" y="187"/>
                </a:lnTo>
                <a:lnTo>
                  <a:pt x="937" y="191"/>
                </a:lnTo>
                <a:lnTo>
                  <a:pt x="933" y="191"/>
                </a:lnTo>
                <a:lnTo>
                  <a:pt x="933" y="195"/>
                </a:lnTo>
                <a:lnTo>
                  <a:pt x="933" y="191"/>
                </a:lnTo>
                <a:lnTo>
                  <a:pt x="937" y="191"/>
                </a:lnTo>
                <a:lnTo>
                  <a:pt x="941" y="195"/>
                </a:lnTo>
                <a:lnTo>
                  <a:pt x="945" y="195"/>
                </a:lnTo>
                <a:lnTo>
                  <a:pt x="945" y="191"/>
                </a:lnTo>
                <a:lnTo>
                  <a:pt x="949" y="191"/>
                </a:lnTo>
                <a:lnTo>
                  <a:pt x="953" y="191"/>
                </a:lnTo>
                <a:lnTo>
                  <a:pt x="957" y="199"/>
                </a:lnTo>
                <a:lnTo>
                  <a:pt x="957" y="203"/>
                </a:lnTo>
                <a:lnTo>
                  <a:pt x="953" y="203"/>
                </a:lnTo>
                <a:lnTo>
                  <a:pt x="949" y="203"/>
                </a:lnTo>
                <a:lnTo>
                  <a:pt x="949" y="207"/>
                </a:lnTo>
                <a:lnTo>
                  <a:pt x="945" y="207"/>
                </a:lnTo>
                <a:lnTo>
                  <a:pt x="945" y="203"/>
                </a:lnTo>
                <a:lnTo>
                  <a:pt x="941" y="203"/>
                </a:lnTo>
                <a:lnTo>
                  <a:pt x="941" y="207"/>
                </a:lnTo>
                <a:lnTo>
                  <a:pt x="937" y="207"/>
                </a:lnTo>
                <a:lnTo>
                  <a:pt x="933" y="207"/>
                </a:lnTo>
                <a:lnTo>
                  <a:pt x="933" y="211"/>
                </a:lnTo>
                <a:lnTo>
                  <a:pt x="929" y="211"/>
                </a:lnTo>
                <a:lnTo>
                  <a:pt x="925" y="211"/>
                </a:lnTo>
                <a:lnTo>
                  <a:pt x="925" y="215"/>
                </a:lnTo>
                <a:lnTo>
                  <a:pt x="921" y="215"/>
                </a:lnTo>
                <a:lnTo>
                  <a:pt x="917" y="215"/>
                </a:lnTo>
                <a:lnTo>
                  <a:pt x="913" y="215"/>
                </a:lnTo>
                <a:lnTo>
                  <a:pt x="909" y="215"/>
                </a:lnTo>
                <a:lnTo>
                  <a:pt x="905" y="215"/>
                </a:lnTo>
                <a:lnTo>
                  <a:pt x="909" y="211"/>
                </a:lnTo>
                <a:lnTo>
                  <a:pt x="913" y="207"/>
                </a:lnTo>
                <a:lnTo>
                  <a:pt x="909" y="207"/>
                </a:lnTo>
                <a:lnTo>
                  <a:pt x="905" y="207"/>
                </a:lnTo>
                <a:lnTo>
                  <a:pt x="905" y="203"/>
                </a:lnTo>
                <a:lnTo>
                  <a:pt x="901" y="207"/>
                </a:lnTo>
                <a:lnTo>
                  <a:pt x="897" y="207"/>
                </a:lnTo>
                <a:lnTo>
                  <a:pt x="893" y="207"/>
                </a:lnTo>
                <a:lnTo>
                  <a:pt x="893" y="203"/>
                </a:lnTo>
                <a:lnTo>
                  <a:pt x="897" y="203"/>
                </a:lnTo>
                <a:lnTo>
                  <a:pt x="897" y="199"/>
                </a:lnTo>
                <a:lnTo>
                  <a:pt x="893" y="199"/>
                </a:lnTo>
                <a:lnTo>
                  <a:pt x="893" y="203"/>
                </a:lnTo>
                <a:lnTo>
                  <a:pt x="889" y="203"/>
                </a:lnTo>
                <a:lnTo>
                  <a:pt x="885" y="203"/>
                </a:lnTo>
                <a:lnTo>
                  <a:pt x="885" y="199"/>
                </a:lnTo>
                <a:lnTo>
                  <a:pt x="881" y="195"/>
                </a:lnTo>
                <a:lnTo>
                  <a:pt x="881" y="199"/>
                </a:lnTo>
                <a:lnTo>
                  <a:pt x="885" y="199"/>
                </a:lnTo>
                <a:lnTo>
                  <a:pt x="885" y="203"/>
                </a:lnTo>
                <a:lnTo>
                  <a:pt x="889" y="203"/>
                </a:lnTo>
                <a:lnTo>
                  <a:pt x="889" y="207"/>
                </a:lnTo>
                <a:lnTo>
                  <a:pt x="885" y="207"/>
                </a:lnTo>
                <a:lnTo>
                  <a:pt x="881" y="211"/>
                </a:lnTo>
                <a:lnTo>
                  <a:pt x="881" y="207"/>
                </a:lnTo>
                <a:lnTo>
                  <a:pt x="877" y="207"/>
                </a:lnTo>
                <a:lnTo>
                  <a:pt x="877" y="203"/>
                </a:lnTo>
                <a:lnTo>
                  <a:pt x="873" y="203"/>
                </a:lnTo>
                <a:lnTo>
                  <a:pt x="873" y="199"/>
                </a:lnTo>
                <a:lnTo>
                  <a:pt x="869" y="199"/>
                </a:lnTo>
                <a:lnTo>
                  <a:pt x="873" y="203"/>
                </a:lnTo>
                <a:lnTo>
                  <a:pt x="873" y="207"/>
                </a:lnTo>
                <a:lnTo>
                  <a:pt x="869" y="207"/>
                </a:lnTo>
                <a:lnTo>
                  <a:pt x="865" y="207"/>
                </a:lnTo>
                <a:lnTo>
                  <a:pt x="861" y="207"/>
                </a:lnTo>
                <a:lnTo>
                  <a:pt x="861" y="203"/>
                </a:lnTo>
                <a:lnTo>
                  <a:pt x="857" y="203"/>
                </a:lnTo>
                <a:lnTo>
                  <a:pt x="857" y="207"/>
                </a:lnTo>
                <a:lnTo>
                  <a:pt x="861" y="207"/>
                </a:lnTo>
                <a:lnTo>
                  <a:pt x="857" y="207"/>
                </a:lnTo>
                <a:lnTo>
                  <a:pt x="853" y="207"/>
                </a:lnTo>
                <a:lnTo>
                  <a:pt x="849" y="207"/>
                </a:lnTo>
                <a:lnTo>
                  <a:pt x="849" y="203"/>
                </a:lnTo>
                <a:lnTo>
                  <a:pt x="845" y="203"/>
                </a:lnTo>
                <a:lnTo>
                  <a:pt x="845" y="207"/>
                </a:lnTo>
                <a:lnTo>
                  <a:pt x="849" y="207"/>
                </a:lnTo>
                <a:lnTo>
                  <a:pt x="857" y="211"/>
                </a:lnTo>
                <a:lnTo>
                  <a:pt x="853" y="211"/>
                </a:lnTo>
                <a:lnTo>
                  <a:pt x="849" y="211"/>
                </a:lnTo>
                <a:lnTo>
                  <a:pt x="845" y="211"/>
                </a:lnTo>
                <a:lnTo>
                  <a:pt x="841" y="211"/>
                </a:lnTo>
                <a:lnTo>
                  <a:pt x="837" y="211"/>
                </a:lnTo>
                <a:lnTo>
                  <a:pt x="833" y="211"/>
                </a:lnTo>
                <a:lnTo>
                  <a:pt x="829" y="211"/>
                </a:lnTo>
                <a:lnTo>
                  <a:pt x="825" y="211"/>
                </a:lnTo>
                <a:lnTo>
                  <a:pt x="825" y="207"/>
                </a:lnTo>
                <a:lnTo>
                  <a:pt x="829" y="207"/>
                </a:lnTo>
                <a:lnTo>
                  <a:pt x="825" y="203"/>
                </a:lnTo>
                <a:lnTo>
                  <a:pt x="821" y="203"/>
                </a:lnTo>
                <a:lnTo>
                  <a:pt x="825" y="203"/>
                </a:lnTo>
                <a:lnTo>
                  <a:pt x="825" y="207"/>
                </a:lnTo>
                <a:lnTo>
                  <a:pt x="821" y="207"/>
                </a:lnTo>
                <a:lnTo>
                  <a:pt x="821" y="211"/>
                </a:lnTo>
                <a:lnTo>
                  <a:pt x="817" y="211"/>
                </a:lnTo>
                <a:lnTo>
                  <a:pt x="813" y="207"/>
                </a:lnTo>
                <a:lnTo>
                  <a:pt x="809" y="207"/>
                </a:lnTo>
                <a:lnTo>
                  <a:pt x="809" y="203"/>
                </a:lnTo>
                <a:lnTo>
                  <a:pt x="809" y="207"/>
                </a:lnTo>
                <a:lnTo>
                  <a:pt x="809" y="211"/>
                </a:lnTo>
                <a:lnTo>
                  <a:pt x="805" y="211"/>
                </a:lnTo>
                <a:lnTo>
                  <a:pt x="805" y="207"/>
                </a:lnTo>
                <a:lnTo>
                  <a:pt x="805" y="211"/>
                </a:lnTo>
                <a:lnTo>
                  <a:pt x="801" y="211"/>
                </a:lnTo>
                <a:lnTo>
                  <a:pt x="797" y="211"/>
                </a:lnTo>
                <a:lnTo>
                  <a:pt x="794" y="207"/>
                </a:lnTo>
                <a:lnTo>
                  <a:pt x="797" y="207"/>
                </a:lnTo>
                <a:lnTo>
                  <a:pt x="794" y="203"/>
                </a:lnTo>
                <a:lnTo>
                  <a:pt x="794" y="199"/>
                </a:lnTo>
                <a:lnTo>
                  <a:pt x="794" y="195"/>
                </a:lnTo>
                <a:lnTo>
                  <a:pt x="790" y="199"/>
                </a:lnTo>
                <a:lnTo>
                  <a:pt x="794" y="199"/>
                </a:lnTo>
                <a:lnTo>
                  <a:pt x="794" y="203"/>
                </a:lnTo>
                <a:lnTo>
                  <a:pt x="794" y="207"/>
                </a:lnTo>
                <a:lnTo>
                  <a:pt x="790" y="207"/>
                </a:lnTo>
                <a:lnTo>
                  <a:pt x="794" y="207"/>
                </a:lnTo>
                <a:lnTo>
                  <a:pt x="794" y="203"/>
                </a:lnTo>
                <a:lnTo>
                  <a:pt x="790" y="203"/>
                </a:lnTo>
                <a:lnTo>
                  <a:pt x="790" y="207"/>
                </a:lnTo>
                <a:lnTo>
                  <a:pt x="786" y="207"/>
                </a:lnTo>
                <a:lnTo>
                  <a:pt x="782" y="207"/>
                </a:lnTo>
                <a:lnTo>
                  <a:pt x="778" y="203"/>
                </a:lnTo>
                <a:lnTo>
                  <a:pt x="782" y="199"/>
                </a:lnTo>
                <a:lnTo>
                  <a:pt x="778" y="199"/>
                </a:lnTo>
                <a:lnTo>
                  <a:pt x="778" y="195"/>
                </a:lnTo>
                <a:lnTo>
                  <a:pt x="782" y="195"/>
                </a:lnTo>
                <a:lnTo>
                  <a:pt x="786" y="195"/>
                </a:lnTo>
                <a:lnTo>
                  <a:pt x="786" y="191"/>
                </a:lnTo>
                <a:lnTo>
                  <a:pt x="790" y="191"/>
                </a:lnTo>
                <a:lnTo>
                  <a:pt x="794" y="187"/>
                </a:lnTo>
                <a:lnTo>
                  <a:pt x="797" y="187"/>
                </a:lnTo>
                <a:lnTo>
                  <a:pt x="801" y="187"/>
                </a:lnTo>
                <a:lnTo>
                  <a:pt x="805" y="187"/>
                </a:lnTo>
                <a:lnTo>
                  <a:pt x="809" y="187"/>
                </a:lnTo>
                <a:lnTo>
                  <a:pt x="813" y="187"/>
                </a:lnTo>
                <a:lnTo>
                  <a:pt x="809" y="187"/>
                </a:lnTo>
                <a:lnTo>
                  <a:pt x="813" y="187"/>
                </a:lnTo>
                <a:lnTo>
                  <a:pt x="817" y="187"/>
                </a:lnTo>
                <a:lnTo>
                  <a:pt x="821" y="187"/>
                </a:lnTo>
                <a:lnTo>
                  <a:pt x="817" y="183"/>
                </a:lnTo>
                <a:lnTo>
                  <a:pt x="813" y="183"/>
                </a:lnTo>
                <a:lnTo>
                  <a:pt x="817" y="183"/>
                </a:lnTo>
                <a:lnTo>
                  <a:pt x="813" y="183"/>
                </a:lnTo>
                <a:lnTo>
                  <a:pt x="813" y="179"/>
                </a:lnTo>
                <a:lnTo>
                  <a:pt x="817" y="179"/>
                </a:lnTo>
                <a:lnTo>
                  <a:pt x="813" y="179"/>
                </a:lnTo>
                <a:lnTo>
                  <a:pt x="809" y="179"/>
                </a:lnTo>
                <a:lnTo>
                  <a:pt x="805" y="179"/>
                </a:lnTo>
                <a:lnTo>
                  <a:pt x="805" y="175"/>
                </a:lnTo>
                <a:lnTo>
                  <a:pt x="801" y="171"/>
                </a:lnTo>
                <a:lnTo>
                  <a:pt x="797" y="171"/>
                </a:lnTo>
                <a:lnTo>
                  <a:pt x="797" y="168"/>
                </a:lnTo>
                <a:lnTo>
                  <a:pt x="801" y="168"/>
                </a:lnTo>
                <a:lnTo>
                  <a:pt x="805" y="168"/>
                </a:lnTo>
                <a:lnTo>
                  <a:pt x="805" y="164"/>
                </a:lnTo>
                <a:lnTo>
                  <a:pt x="813" y="164"/>
                </a:lnTo>
                <a:lnTo>
                  <a:pt x="817" y="164"/>
                </a:lnTo>
                <a:lnTo>
                  <a:pt x="821" y="164"/>
                </a:lnTo>
                <a:lnTo>
                  <a:pt x="825" y="168"/>
                </a:lnTo>
                <a:lnTo>
                  <a:pt x="829" y="168"/>
                </a:lnTo>
                <a:lnTo>
                  <a:pt x="833" y="171"/>
                </a:lnTo>
                <a:lnTo>
                  <a:pt x="837" y="175"/>
                </a:lnTo>
                <a:lnTo>
                  <a:pt x="837" y="179"/>
                </a:lnTo>
                <a:lnTo>
                  <a:pt x="833" y="179"/>
                </a:lnTo>
                <a:lnTo>
                  <a:pt x="837" y="179"/>
                </a:lnTo>
                <a:lnTo>
                  <a:pt x="837" y="175"/>
                </a:lnTo>
                <a:lnTo>
                  <a:pt x="841" y="179"/>
                </a:lnTo>
                <a:lnTo>
                  <a:pt x="845" y="179"/>
                </a:lnTo>
                <a:lnTo>
                  <a:pt x="849" y="179"/>
                </a:lnTo>
                <a:lnTo>
                  <a:pt x="849" y="183"/>
                </a:lnTo>
                <a:lnTo>
                  <a:pt x="853" y="183"/>
                </a:lnTo>
                <a:lnTo>
                  <a:pt x="853" y="179"/>
                </a:lnTo>
                <a:lnTo>
                  <a:pt x="857" y="179"/>
                </a:lnTo>
                <a:lnTo>
                  <a:pt x="861" y="179"/>
                </a:lnTo>
                <a:lnTo>
                  <a:pt x="865" y="179"/>
                </a:lnTo>
                <a:lnTo>
                  <a:pt x="869" y="179"/>
                </a:lnTo>
                <a:lnTo>
                  <a:pt x="865" y="179"/>
                </a:lnTo>
                <a:lnTo>
                  <a:pt x="865" y="175"/>
                </a:lnTo>
                <a:lnTo>
                  <a:pt x="869" y="175"/>
                </a:lnTo>
                <a:lnTo>
                  <a:pt x="873" y="175"/>
                </a:lnTo>
                <a:lnTo>
                  <a:pt x="877" y="171"/>
                </a:lnTo>
                <a:lnTo>
                  <a:pt x="881" y="168"/>
                </a:lnTo>
                <a:lnTo>
                  <a:pt x="885" y="164"/>
                </a:lnTo>
                <a:lnTo>
                  <a:pt x="885" y="160"/>
                </a:lnTo>
                <a:lnTo>
                  <a:pt x="889" y="160"/>
                </a:lnTo>
                <a:lnTo>
                  <a:pt x="885" y="160"/>
                </a:lnTo>
                <a:lnTo>
                  <a:pt x="881" y="160"/>
                </a:lnTo>
                <a:lnTo>
                  <a:pt x="881" y="164"/>
                </a:lnTo>
                <a:lnTo>
                  <a:pt x="877" y="164"/>
                </a:lnTo>
                <a:lnTo>
                  <a:pt x="877" y="168"/>
                </a:lnTo>
                <a:lnTo>
                  <a:pt x="873" y="168"/>
                </a:lnTo>
                <a:lnTo>
                  <a:pt x="873" y="171"/>
                </a:lnTo>
                <a:lnTo>
                  <a:pt x="869" y="171"/>
                </a:lnTo>
                <a:lnTo>
                  <a:pt x="869" y="175"/>
                </a:lnTo>
                <a:lnTo>
                  <a:pt x="865" y="175"/>
                </a:lnTo>
                <a:lnTo>
                  <a:pt x="861" y="175"/>
                </a:lnTo>
                <a:lnTo>
                  <a:pt x="857" y="175"/>
                </a:lnTo>
                <a:lnTo>
                  <a:pt x="853" y="175"/>
                </a:lnTo>
                <a:lnTo>
                  <a:pt x="849" y="175"/>
                </a:lnTo>
                <a:lnTo>
                  <a:pt x="849" y="171"/>
                </a:lnTo>
                <a:lnTo>
                  <a:pt x="853" y="171"/>
                </a:lnTo>
                <a:lnTo>
                  <a:pt x="857" y="171"/>
                </a:lnTo>
                <a:lnTo>
                  <a:pt x="853" y="168"/>
                </a:lnTo>
                <a:lnTo>
                  <a:pt x="853" y="171"/>
                </a:lnTo>
                <a:lnTo>
                  <a:pt x="849" y="171"/>
                </a:lnTo>
                <a:lnTo>
                  <a:pt x="845" y="171"/>
                </a:lnTo>
                <a:lnTo>
                  <a:pt x="841" y="171"/>
                </a:lnTo>
                <a:lnTo>
                  <a:pt x="841" y="168"/>
                </a:lnTo>
                <a:lnTo>
                  <a:pt x="845" y="168"/>
                </a:lnTo>
                <a:lnTo>
                  <a:pt x="841" y="168"/>
                </a:lnTo>
                <a:lnTo>
                  <a:pt x="841" y="164"/>
                </a:lnTo>
                <a:lnTo>
                  <a:pt x="845" y="164"/>
                </a:lnTo>
                <a:lnTo>
                  <a:pt x="849" y="164"/>
                </a:lnTo>
                <a:lnTo>
                  <a:pt x="853" y="164"/>
                </a:lnTo>
                <a:lnTo>
                  <a:pt x="857" y="164"/>
                </a:lnTo>
                <a:lnTo>
                  <a:pt x="853" y="164"/>
                </a:lnTo>
                <a:lnTo>
                  <a:pt x="849" y="164"/>
                </a:lnTo>
                <a:lnTo>
                  <a:pt x="845" y="164"/>
                </a:lnTo>
                <a:lnTo>
                  <a:pt x="841" y="164"/>
                </a:lnTo>
                <a:lnTo>
                  <a:pt x="837" y="164"/>
                </a:lnTo>
                <a:lnTo>
                  <a:pt x="841" y="160"/>
                </a:lnTo>
                <a:lnTo>
                  <a:pt x="845" y="160"/>
                </a:lnTo>
                <a:lnTo>
                  <a:pt x="849" y="160"/>
                </a:lnTo>
                <a:lnTo>
                  <a:pt x="853" y="160"/>
                </a:lnTo>
                <a:lnTo>
                  <a:pt x="857" y="160"/>
                </a:lnTo>
                <a:lnTo>
                  <a:pt x="853" y="160"/>
                </a:lnTo>
                <a:lnTo>
                  <a:pt x="849" y="160"/>
                </a:lnTo>
                <a:lnTo>
                  <a:pt x="845" y="160"/>
                </a:lnTo>
                <a:lnTo>
                  <a:pt x="845" y="156"/>
                </a:lnTo>
                <a:lnTo>
                  <a:pt x="849" y="156"/>
                </a:lnTo>
                <a:lnTo>
                  <a:pt x="853" y="156"/>
                </a:lnTo>
                <a:lnTo>
                  <a:pt x="857" y="156"/>
                </a:lnTo>
                <a:lnTo>
                  <a:pt x="861" y="156"/>
                </a:lnTo>
                <a:lnTo>
                  <a:pt x="857" y="156"/>
                </a:lnTo>
                <a:lnTo>
                  <a:pt x="853" y="156"/>
                </a:lnTo>
                <a:lnTo>
                  <a:pt x="849" y="156"/>
                </a:lnTo>
                <a:lnTo>
                  <a:pt x="849" y="152"/>
                </a:lnTo>
                <a:lnTo>
                  <a:pt x="853" y="152"/>
                </a:lnTo>
                <a:lnTo>
                  <a:pt x="849" y="152"/>
                </a:lnTo>
                <a:lnTo>
                  <a:pt x="849" y="148"/>
                </a:lnTo>
                <a:lnTo>
                  <a:pt x="849" y="144"/>
                </a:lnTo>
                <a:lnTo>
                  <a:pt x="853" y="144"/>
                </a:lnTo>
                <a:lnTo>
                  <a:pt x="849" y="148"/>
                </a:lnTo>
                <a:lnTo>
                  <a:pt x="849" y="152"/>
                </a:lnTo>
                <a:lnTo>
                  <a:pt x="845" y="152"/>
                </a:lnTo>
                <a:lnTo>
                  <a:pt x="845" y="156"/>
                </a:lnTo>
                <a:lnTo>
                  <a:pt x="841" y="160"/>
                </a:lnTo>
                <a:lnTo>
                  <a:pt x="837" y="160"/>
                </a:lnTo>
                <a:lnTo>
                  <a:pt x="833" y="160"/>
                </a:lnTo>
                <a:lnTo>
                  <a:pt x="829" y="160"/>
                </a:lnTo>
                <a:lnTo>
                  <a:pt x="829" y="156"/>
                </a:lnTo>
                <a:lnTo>
                  <a:pt x="833" y="156"/>
                </a:lnTo>
                <a:lnTo>
                  <a:pt x="833" y="152"/>
                </a:lnTo>
                <a:lnTo>
                  <a:pt x="829" y="152"/>
                </a:lnTo>
                <a:lnTo>
                  <a:pt x="829" y="156"/>
                </a:lnTo>
                <a:lnTo>
                  <a:pt x="825" y="156"/>
                </a:lnTo>
                <a:lnTo>
                  <a:pt x="821" y="156"/>
                </a:lnTo>
                <a:lnTo>
                  <a:pt x="821" y="160"/>
                </a:lnTo>
                <a:lnTo>
                  <a:pt x="817" y="160"/>
                </a:lnTo>
                <a:lnTo>
                  <a:pt x="813" y="160"/>
                </a:lnTo>
                <a:lnTo>
                  <a:pt x="809" y="160"/>
                </a:lnTo>
                <a:lnTo>
                  <a:pt x="809" y="156"/>
                </a:lnTo>
                <a:lnTo>
                  <a:pt x="813" y="156"/>
                </a:lnTo>
                <a:lnTo>
                  <a:pt x="809" y="156"/>
                </a:lnTo>
                <a:lnTo>
                  <a:pt x="809" y="152"/>
                </a:lnTo>
                <a:lnTo>
                  <a:pt x="809" y="148"/>
                </a:lnTo>
                <a:lnTo>
                  <a:pt x="813" y="148"/>
                </a:lnTo>
                <a:lnTo>
                  <a:pt x="813" y="144"/>
                </a:lnTo>
                <a:lnTo>
                  <a:pt x="817" y="144"/>
                </a:lnTo>
                <a:lnTo>
                  <a:pt x="813" y="144"/>
                </a:lnTo>
                <a:lnTo>
                  <a:pt x="817" y="140"/>
                </a:lnTo>
                <a:lnTo>
                  <a:pt x="821" y="136"/>
                </a:lnTo>
                <a:lnTo>
                  <a:pt x="825" y="136"/>
                </a:lnTo>
                <a:lnTo>
                  <a:pt x="829" y="136"/>
                </a:lnTo>
                <a:lnTo>
                  <a:pt x="833" y="136"/>
                </a:lnTo>
                <a:lnTo>
                  <a:pt x="837" y="136"/>
                </a:lnTo>
                <a:lnTo>
                  <a:pt x="841" y="136"/>
                </a:lnTo>
                <a:lnTo>
                  <a:pt x="841" y="132"/>
                </a:lnTo>
                <a:lnTo>
                  <a:pt x="845" y="132"/>
                </a:lnTo>
                <a:lnTo>
                  <a:pt x="849" y="136"/>
                </a:lnTo>
                <a:lnTo>
                  <a:pt x="853" y="136"/>
                </a:lnTo>
                <a:lnTo>
                  <a:pt x="857" y="136"/>
                </a:lnTo>
                <a:lnTo>
                  <a:pt x="861" y="136"/>
                </a:lnTo>
                <a:lnTo>
                  <a:pt x="865" y="136"/>
                </a:lnTo>
                <a:lnTo>
                  <a:pt x="869" y="136"/>
                </a:lnTo>
                <a:lnTo>
                  <a:pt x="873" y="136"/>
                </a:lnTo>
                <a:lnTo>
                  <a:pt x="873" y="140"/>
                </a:lnTo>
                <a:lnTo>
                  <a:pt x="877" y="140"/>
                </a:lnTo>
                <a:lnTo>
                  <a:pt x="881" y="140"/>
                </a:lnTo>
                <a:lnTo>
                  <a:pt x="885" y="144"/>
                </a:lnTo>
                <a:lnTo>
                  <a:pt x="889" y="144"/>
                </a:lnTo>
                <a:lnTo>
                  <a:pt x="885" y="144"/>
                </a:lnTo>
                <a:lnTo>
                  <a:pt x="885" y="140"/>
                </a:lnTo>
                <a:lnTo>
                  <a:pt x="889" y="140"/>
                </a:lnTo>
                <a:lnTo>
                  <a:pt x="885" y="140"/>
                </a:lnTo>
                <a:lnTo>
                  <a:pt x="881" y="140"/>
                </a:lnTo>
                <a:lnTo>
                  <a:pt x="877" y="140"/>
                </a:lnTo>
                <a:lnTo>
                  <a:pt x="877" y="136"/>
                </a:lnTo>
                <a:lnTo>
                  <a:pt x="873" y="136"/>
                </a:lnTo>
                <a:lnTo>
                  <a:pt x="877" y="136"/>
                </a:lnTo>
                <a:lnTo>
                  <a:pt x="881" y="136"/>
                </a:lnTo>
                <a:lnTo>
                  <a:pt x="885" y="136"/>
                </a:lnTo>
                <a:lnTo>
                  <a:pt x="889" y="136"/>
                </a:lnTo>
                <a:lnTo>
                  <a:pt x="893" y="136"/>
                </a:lnTo>
                <a:lnTo>
                  <a:pt x="897" y="136"/>
                </a:lnTo>
                <a:lnTo>
                  <a:pt x="893" y="136"/>
                </a:lnTo>
                <a:lnTo>
                  <a:pt x="897" y="136"/>
                </a:lnTo>
                <a:lnTo>
                  <a:pt x="897" y="132"/>
                </a:lnTo>
                <a:lnTo>
                  <a:pt x="901" y="132"/>
                </a:lnTo>
                <a:lnTo>
                  <a:pt x="901" y="128"/>
                </a:lnTo>
                <a:lnTo>
                  <a:pt x="897" y="128"/>
                </a:lnTo>
                <a:lnTo>
                  <a:pt x="893" y="132"/>
                </a:lnTo>
                <a:lnTo>
                  <a:pt x="889" y="132"/>
                </a:lnTo>
                <a:lnTo>
                  <a:pt x="889" y="136"/>
                </a:lnTo>
                <a:lnTo>
                  <a:pt x="885" y="136"/>
                </a:lnTo>
                <a:lnTo>
                  <a:pt x="881" y="136"/>
                </a:lnTo>
                <a:lnTo>
                  <a:pt x="881" y="132"/>
                </a:lnTo>
                <a:lnTo>
                  <a:pt x="877" y="132"/>
                </a:lnTo>
                <a:lnTo>
                  <a:pt x="873" y="132"/>
                </a:lnTo>
                <a:lnTo>
                  <a:pt x="869" y="132"/>
                </a:lnTo>
                <a:lnTo>
                  <a:pt x="865" y="132"/>
                </a:lnTo>
                <a:lnTo>
                  <a:pt x="861" y="132"/>
                </a:lnTo>
                <a:lnTo>
                  <a:pt x="857" y="132"/>
                </a:lnTo>
                <a:lnTo>
                  <a:pt x="853" y="132"/>
                </a:lnTo>
                <a:lnTo>
                  <a:pt x="849" y="132"/>
                </a:lnTo>
                <a:lnTo>
                  <a:pt x="849" y="128"/>
                </a:lnTo>
                <a:lnTo>
                  <a:pt x="853" y="128"/>
                </a:lnTo>
                <a:lnTo>
                  <a:pt x="861" y="128"/>
                </a:lnTo>
                <a:lnTo>
                  <a:pt x="865" y="128"/>
                </a:lnTo>
                <a:lnTo>
                  <a:pt x="865" y="132"/>
                </a:lnTo>
                <a:lnTo>
                  <a:pt x="869" y="132"/>
                </a:lnTo>
                <a:lnTo>
                  <a:pt x="873" y="128"/>
                </a:lnTo>
                <a:lnTo>
                  <a:pt x="869" y="128"/>
                </a:lnTo>
                <a:lnTo>
                  <a:pt x="865" y="128"/>
                </a:lnTo>
                <a:lnTo>
                  <a:pt x="861" y="128"/>
                </a:lnTo>
                <a:lnTo>
                  <a:pt x="861" y="124"/>
                </a:lnTo>
                <a:lnTo>
                  <a:pt x="857" y="124"/>
                </a:lnTo>
                <a:lnTo>
                  <a:pt x="857" y="120"/>
                </a:lnTo>
                <a:lnTo>
                  <a:pt x="853" y="120"/>
                </a:lnTo>
                <a:lnTo>
                  <a:pt x="853" y="116"/>
                </a:lnTo>
                <a:lnTo>
                  <a:pt x="849" y="116"/>
                </a:lnTo>
                <a:lnTo>
                  <a:pt x="845" y="112"/>
                </a:lnTo>
                <a:lnTo>
                  <a:pt x="841" y="112"/>
                </a:lnTo>
                <a:lnTo>
                  <a:pt x="841" y="108"/>
                </a:lnTo>
                <a:lnTo>
                  <a:pt x="837" y="108"/>
                </a:lnTo>
                <a:lnTo>
                  <a:pt x="833" y="108"/>
                </a:lnTo>
                <a:lnTo>
                  <a:pt x="829" y="108"/>
                </a:lnTo>
                <a:lnTo>
                  <a:pt x="825" y="108"/>
                </a:lnTo>
                <a:lnTo>
                  <a:pt x="825" y="104"/>
                </a:lnTo>
                <a:lnTo>
                  <a:pt x="825" y="100"/>
                </a:lnTo>
                <a:lnTo>
                  <a:pt x="829" y="100"/>
                </a:lnTo>
                <a:lnTo>
                  <a:pt x="833" y="100"/>
                </a:lnTo>
                <a:lnTo>
                  <a:pt x="833" y="104"/>
                </a:lnTo>
                <a:lnTo>
                  <a:pt x="837" y="104"/>
                </a:lnTo>
                <a:lnTo>
                  <a:pt x="841" y="104"/>
                </a:lnTo>
                <a:lnTo>
                  <a:pt x="837" y="100"/>
                </a:lnTo>
                <a:lnTo>
                  <a:pt x="829" y="100"/>
                </a:lnTo>
                <a:lnTo>
                  <a:pt x="825" y="100"/>
                </a:lnTo>
                <a:lnTo>
                  <a:pt x="821" y="100"/>
                </a:lnTo>
                <a:lnTo>
                  <a:pt x="821" y="96"/>
                </a:lnTo>
                <a:lnTo>
                  <a:pt x="825" y="92"/>
                </a:lnTo>
                <a:lnTo>
                  <a:pt x="829" y="88"/>
                </a:lnTo>
                <a:lnTo>
                  <a:pt x="833" y="88"/>
                </a:lnTo>
                <a:lnTo>
                  <a:pt x="837" y="92"/>
                </a:lnTo>
                <a:lnTo>
                  <a:pt x="841" y="92"/>
                </a:lnTo>
                <a:lnTo>
                  <a:pt x="845" y="92"/>
                </a:lnTo>
                <a:lnTo>
                  <a:pt x="849" y="92"/>
                </a:lnTo>
                <a:lnTo>
                  <a:pt x="853" y="92"/>
                </a:lnTo>
                <a:lnTo>
                  <a:pt x="857" y="92"/>
                </a:lnTo>
                <a:lnTo>
                  <a:pt x="861" y="92"/>
                </a:lnTo>
                <a:lnTo>
                  <a:pt x="865" y="92"/>
                </a:lnTo>
                <a:lnTo>
                  <a:pt x="869" y="92"/>
                </a:lnTo>
                <a:lnTo>
                  <a:pt x="869" y="96"/>
                </a:lnTo>
                <a:lnTo>
                  <a:pt x="873" y="96"/>
                </a:lnTo>
                <a:lnTo>
                  <a:pt x="877" y="96"/>
                </a:lnTo>
                <a:lnTo>
                  <a:pt x="877" y="100"/>
                </a:lnTo>
                <a:lnTo>
                  <a:pt x="881" y="100"/>
                </a:lnTo>
                <a:lnTo>
                  <a:pt x="885" y="100"/>
                </a:lnTo>
                <a:lnTo>
                  <a:pt x="889" y="104"/>
                </a:lnTo>
                <a:lnTo>
                  <a:pt x="893" y="104"/>
                </a:lnTo>
                <a:lnTo>
                  <a:pt x="893" y="108"/>
                </a:lnTo>
                <a:lnTo>
                  <a:pt x="897" y="108"/>
                </a:lnTo>
                <a:lnTo>
                  <a:pt x="897" y="112"/>
                </a:lnTo>
                <a:lnTo>
                  <a:pt x="901" y="112"/>
                </a:lnTo>
                <a:lnTo>
                  <a:pt x="905" y="112"/>
                </a:lnTo>
                <a:lnTo>
                  <a:pt x="909" y="112"/>
                </a:lnTo>
                <a:lnTo>
                  <a:pt x="913" y="112"/>
                </a:lnTo>
                <a:lnTo>
                  <a:pt x="917" y="112"/>
                </a:lnTo>
                <a:lnTo>
                  <a:pt x="921" y="112"/>
                </a:lnTo>
                <a:lnTo>
                  <a:pt x="925" y="112"/>
                </a:lnTo>
                <a:lnTo>
                  <a:pt x="925" y="108"/>
                </a:lnTo>
                <a:lnTo>
                  <a:pt x="921" y="108"/>
                </a:lnTo>
                <a:lnTo>
                  <a:pt x="917" y="108"/>
                </a:lnTo>
                <a:lnTo>
                  <a:pt x="917" y="112"/>
                </a:lnTo>
                <a:lnTo>
                  <a:pt x="913" y="112"/>
                </a:lnTo>
                <a:lnTo>
                  <a:pt x="909" y="112"/>
                </a:lnTo>
                <a:lnTo>
                  <a:pt x="905" y="108"/>
                </a:lnTo>
                <a:lnTo>
                  <a:pt x="901" y="108"/>
                </a:lnTo>
                <a:lnTo>
                  <a:pt x="897" y="104"/>
                </a:lnTo>
                <a:lnTo>
                  <a:pt x="901" y="104"/>
                </a:lnTo>
                <a:lnTo>
                  <a:pt x="901" y="100"/>
                </a:lnTo>
                <a:lnTo>
                  <a:pt x="897" y="100"/>
                </a:lnTo>
                <a:lnTo>
                  <a:pt x="893" y="100"/>
                </a:lnTo>
                <a:lnTo>
                  <a:pt x="889" y="100"/>
                </a:lnTo>
                <a:lnTo>
                  <a:pt x="885" y="100"/>
                </a:lnTo>
                <a:lnTo>
                  <a:pt x="881" y="96"/>
                </a:lnTo>
                <a:lnTo>
                  <a:pt x="877" y="92"/>
                </a:lnTo>
                <a:lnTo>
                  <a:pt x="873" y="92"/>
                </a:lnTo>
                <a:lnTo>
                  <a:pt x="873" y="88"/>
                </a:lnTo>
                <a:lnTo>
                  <a:pt x="877" y="88"/>
                </a:lnTo>
                <a:lnTo>
                  <a:pt x="881" y="88"/>
                </a:lnTo>
                <a:lnTo>
                  <a:pt x="885" y="88"/>
                </a:lnTo>
                <a:lnTo>
                  <a:pt x="889" y="88"/>
                </a:lnTo>
                <a:lnTo>
                  <a:pt x="893" y="88"/>
                </a:lnTo>
                <a:lnTo>
                  <a:pt x="897" y="88"/>
                </a:lnTo>
                <a:lnTo>
                  <a:pt x="901" y="88"/>
                </a:lnTo>
                <a:lnTo>
                  <a:pt x="905" y="88"/>
                </a:lnTo>
                <a:lnTo>
                  <a:pt x="909" y="88"/>
                </a:lnTo>
                <a:lnTo>
                  <a:pt x="909" y="84"/>
                </a:lnTo>
                <a:lnTo>
                  <a:pt x="913" y="84"/>
                </a:lnTo>
                <a:lnTo>
                  <a:pt x="917" y="84"/>
                </a:lnTo>
                <a:lnTo>
                  <a:pt x="921" y="84"/>
                </a:lnTo>
                <a:lnTo>
                  <a:pt x="925" y="84"/>
                </a:lnTo>
                <a:lnTo>
                  <a:pt x="929" y="84"/>
                </a:lnTo>
                <a:lnTo>
                  <a:pt x="933" y="84"/>
                </a:lnTo>
                <a:lnTo>
                  <a:pt x="937" y="84"/>
                </a:lnTo>
                <a:lnTo>
                  <a:pt x="941" y="84"/>
                </a:lnTo>
                <a:lnTo>
                  <a:pt x="945" y="84"/>
                </a:lnTo>
                <a:lnTo>
                  <a:pt x="949" y="84"/>
                </a:lnTo>
                <a:lnTo>
                  <a:pt x="953" y="84"/>
                </a:lnTo>
                <a:lnTo>
                  <a:pt x="953" y="80"/>
                </a:lnTo>
                <a:lnTo>
                  <a:pt x="949" y="80"/>
                </a:lnTo>
                <a:lnTo>
                  <a:pt x="941" y="80"/>
                </a:lnTo>
                <a:lnTo>
                  <a:pt x="937" y="80"/>
                </a:lnTo>
                <a:lnTo>
                  <a:pt x="933" y="80"/>
                </a:lnTo>
                <a:lnTo>
                  <a:pt x="929" y="80"/>
                </a:lnTo>
                <a:lnTo>
                  <a:pt x="925" y="80"/>
                </a:lnTo>
                <a:lnTo>
                  <a:pt x="929" y="80"/>
                </a:lnTo>
                <a:lnTo>
                  <a:pt x="933" y="80"/>
                </a:lnTo>
                <a:lnTo>
                  <a:pt x="937" y="76"/>
                </a:lnTo>
                <a:lnTo>
                  <a:pt x="941" y="76"/>
                </a:lnTo>
                <a:lnTo>
                  <a:pt x="945" y="76"/>
                </a:lnTo>
                <a:lnTo>
                  <a:pt x="949" y="76"/>
                </a:lnTo>
                <a:lnTo>
                  <a:pt x="953" y="76"/>
                </a:lnTo>
                <a:lnTo>
                  <a:pt x="957" y="76"/>
                </a:lnTo>
                <a:lnTo>
                  <a:pt x="965" y="72"/>
                </a:lnTo>
                <a:lnTo>
                  <a:pt x="969" y="72"/>
                </a:lnTo>
                <a:lnTo>
                  <a:pt x="973" y="72"/>
                </a:lnTo>
                <a:lnTo>
                  <a:pt x="977" y="72"/>
                </a:lnTo>
                <a:lnTo>
                  <a:pt x="973" y="72"/>
                </a:lnTo>
                <a:lnTo>
                  <a:pt x="969" y="72"/>
                </a:lnTo>
                <a:lnTo>
                  <a:pt x="965" y="72"/>
                </a:lnTo>
                <a:lnTo>
                  <a:pt x="961" y="72"/>
                </a:lnTo>
                <a:lnTo>
                  <a:pt x="957" y="72"/>
                </a:lnTo>
                <a:lnTo>
                  <a:pt x="953" y="72"/>
                </a:lnTo>
                <a:lnTo>
                  <a:pt x="945" y="72"/>
                </a:lnTo>
                <a:lnTo>
                  <a:pt x="941" y="72"/>
                </a:lnTo>
                <a:lnTo>
                  <a:pt x="937" y="72"/>
                </a:lnTo>
                <a:lnTo>
                  <a:pt x="937" y="68"/>
                </a:lnTo>
                <a:lnTo>
                  <a:pt x="941" y="68"/>
                </a:lnTo>
                <a:lnTo>
                  <a:pt x="945" y="68"/>
                </a:lnTo>
                <a:lnTo>
                  <a:pt x="945" y="64"/>
                </a:lnTo>
                <a:lnTo>
                  <a:pt x="949" y="64"/>
                </a:lnTo>
                <a:lnTo>
                  <a:pt x="953" y="60"/>
                </a:lnTo>
                <a:lnTo>
                  <a:pt x="957" y="60"/>
                </a:lnTo>
                <a:lnTo>
                  <a:pt x="961" y="60"/>
                </a:lnTo>
                <a:lnTo>
                  <a:pt x="965" y="56"/>
                </a:lnTo>
                <a:lnTo>
                  <a:pt x="969" y="56"/>
                </a:lnTo>
                <a:lnTo>
                  <a:pt x="973" y="56"/>
                </a:lnTo>
                <a:lnTo>
                  <a:pt x="969" y="56"/>
                </a:lnTo>
                <a:lnTo>
                  <a:pt x="965" y="56"/>
                </a:lnTo>
                <a:lnTo>
                  <a:pt x="961" y="56"/>
                </a:lnTo>
                <a:lnTo>
                  <a:pt x="957" y="56"/>
                </a:lnTo>
                <a:lnTo>
                  <a:pt x="953" y="60"/>
                </a:lnTo>
                <a:lnTo>
                  <a:pt x="949" y="60"/>
                </a:lnTo>
                <a:lnTo>
                  <a:pt x="945" y="60"/>
                </a:lnTo>
                <a:lnTo>
                  <a:pt x="945" y="64"/>
                </a:lnTo>
                <a:lnTo>
                  <a:pt x="941" y="64"/>
                </a:lnTo>
                <a:lnTo>
                  <a:pt x="937" y="64"/>
                </a:lnTo>
                <a:lnTo>
                  <a:pt x="933" y="64"/>
                </a:lnTo>
                <a:lnTo>
                  <a:pt x="929" y="64"/>
                </a:lnTo>
                <a:lnTo>
                  <a:pt x="933" y="64"/>
                </a:lnTo>
                <a:lnTo>
                  <a:pt x="937" y="64"/>
                </a:lnTo>
                <a:lnTo>
                  <a:pt x="937" y="68"/>
                </a:lnTo>
                <a:lnTo>
                  <a:pt x="933" y="68"/>
                </a:lnTo>
                <a:lnTo>
                  <a:pt x="937" y="68"/>
                </a:lnTo>
                <a:lnTo>
                  <a:pt x="933" y="72"/>
                </a:lnTo>
                <a:lnTo>
                  <a:pt x="929" y="76"/>
                </a:lnTo>
                <a:lnTo>
                  <a:pt x="925" y="76"/>
                </a:lnTo>
                <a:lnTo>
                  <a:pt x="921" y="76"/>
                </a:lnTo>
                <a:lnTo>
                  <a:pt x="917" y="76"/>
                </a:lnTo>
                <a:lnTo>
                  <a:pt x="913" y="76"/>
                </a:lnTo>
                <a:lnTo>
                  <a:pt x="913" y="80"/>
                </a:lnTo>
                <a:lnTo>
                  <a:pt x="909" y="80"/>
                </a:lnTo>
                <a:lnTo>
                  <a:pt x="901" y="80"/>
                </a:lnTo>
                <a:lnTo>
                  <a:pt x="897" y="80"/>
                </a:lnTo>
                <a:lnTo>
                  <a:pt x="893" y="80"/>
                </a:lnTo>
                <a:lnTo>
                  <a:pt x="885" y="84"/>
                </a:lnTo>
                <a:lnTo>
                  <a:pt x="881" y="84"/>
                </a:lnTo>
                <a:lnTo>
                  <a:pt x="877" y="84"/>
                </a:lnTo>
                <a:close/>
              </a:path>
            </a:pathLst>
          </a:custGeom>
          <a:solidFill>
            <a:srgbClr val="04986E"/>
          </a:solidFill>
          <a:ln w="6350" cmpd="sng">
            <a:solidFill>
              <a:schemeClr val="bg1"/>
            </a:solidFill>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46" name="TextBox 145">
            <a:extLst>
              <a:ext uri="{FF2B5EF4-FFF2-40B4-BE49-F238E27FC236}">
                <a16:creationId xmlns:a16="http://schemas.microsoft.com/office/drawing/2014/main" id="{A4AB4E31-556B-4C73-9EA9-8A4CC981C1E6}"/>
              </a:ext>
            </a:extLst>
          </p:cNvPr>
          <p:cNvSpPr txBox="1"/>
          <p:nvPr/>
        </p:nvSpPr>
        <p:spPr>
          <a:xfrm>
            <a:off x="7260332" y="4747843"/>
            <a:ext cx="464291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In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Heading into 2022, </a:t>
            </a:r>
            <a:r>
              <a:rPr kumimoji="0" lang="en-US" sz="1400" b="1" i="0" u="none" strike="noStrike" kern="1200" cap="none" spc="0" normalizeH="0" baseline="0" noProof="0" dirty="0">
                <a:ln>
                  <a:noFill/>
                </a:ln>
                <a:solidFill>
                  <a:srgbClr val="FFFFFF"/>
                </a:solidFill>
                <a:effectLst/>
                <a:uLnTx/>
                <a:uFillTx/>
                <a:latin typeface="Open Sans"/>
                <a:ea typeface="+mn-ea"/>
                <a:cs typeface="+mn-cs"/>
              </a:rPr>
              <a:t>39% of workers prefer to work most or all of their hours remotely, </a:t>
            </a:r>
            <a:r>
              <a:rPr kumimoji="0" lang="en-US" sz="1400" b="0" i="0" u="none" strike="noStrike" kern="1200" cap="none" spc="0" normalizeH="0" baseline="0" noProof="0" dirty="0">
                <a:ln>
                  <a:noFill/>
                </a:ln>
                <a:solidFill>
                  <a:srgbClr val="FFFFFF"/>
                </a:solidFill>
                <a:effectLst/>
                <a:uLnTx/>
                <a:uFillTx/>
                <a:latin typeface="Open Sans"/>
                <a:ea typeface="+mn-ea"/>
                <a:cs typeface="+mn-cs"/>
              </a:rPr>
              <a:t>while 41% prefer working half of their hours remotely. Only 20% prefer mostly working in person.</a:t>
            </a:r>
            <a:endParaRPr kumimoji="0" lang="en-US" sz="1400" b="0" i="0" u="none" strike="noStrike" kern="1200" cap="none" spc="0" normalizeH="0" baseline="30000" noProof="0" dirty="0">
              <a:ln>
                <a:noFill/>
              </a:ln>
              <a:solidFill>
                <a:srgbClr val="FFFFFF"/>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The vast majority (90%) of new teleworkers report being at least as productive </a:t>
            </a:r>
            <a:r>
              <a:rPr kumimoji="0" lang="en-US" sz="1400" b="0" i="0" u="none" strike="noStrike" kern="1200" cap="none" spc="0" normalizeH="0" baseline="0" noProof="0" dirty="0">
                <a:ln>
                  <a:noFill/>
                </a:ln>
                <a:solidFill>
                  <a:srgbClr val="FFFFFF"/>
                </a:solidFill>
                <a:effectLst/>
                <a:uLnTx/>
                <a:uFillTx/>
                <a:latin typeface="Open Sans"/>
                <a:ea typeface="+mn-ea"/>
                <a:cs typeface="+mn-cs"/>
              </a:rPr>
              <a:t>at home as they were at their workplace</a:t>
            </a:r>
            <a:endParaRPr kumimoji="0" lang="en-US" sz="1400" b="0" i="0" u="none" strike="noStrike" kern="1200" cap="none" spc="0" normalizeH="0" baseline="30000" noProof="0" dirty="0">
              <a:ln>
                <a:noFill/>
              </a:ln>
              <a:solidFill>
                <a:srgbClr val="FFFFFF"/>
              </a:solidFill>
              <a:effectLst/>
              <a:uLnTx/>
              <a:uFillTx/>
              <a:latin typeface="Open Sans"/>
              <a:ea typeface="+mn-ea"/>
              <a:cs typeface="+mn-cs"/>
            </a:endParaRPr>
          </a:p>
        </p:txBody>
      </p:sp>
      <p:sp>
        <p:nvSpPr>
          <p:cNvPr id="148" name="Rectangle 147">
            <a:extLst>
              <a:ext uri="{FF2B5EF4-FFF2-40B4-BE49-F238E27FC236}">
                <a16:creationId xmlns:a16="http://schemas.microsoft.com/office/drawing/2014/main" id="{6C5A4B96-852F-4421-A7E3-AB383A80A1AD}"/>
              </a:ext>
            </a:extLst>
          </p:cNvPr>
          <p:cNvSpPr/>
          <p:nvPr/>
        </p:nvSpPr>
        <p:spPr>
          <a:xfrm>
            <a:off x="8913756" y="4322698"/>
            <a:ext cx="71002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32%</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2948114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8BE4F5-D492-48F8-A0C7-700E1653C9D7}"/>
              </a:ext>
            </a:extLst>
          </p:cNvPr>
          <p:cNvSpPr/>
          <p:nvPr/>
        </p:nvSpPr>
        <p:spPr>
          <a:xfrm>
            <a:off x="336176" y="6426409"/>
            <a:ext cx="3536577" cy="3385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399" y="804672"/>
            <a:ext cx="8555422" cy="668426"/>
          </a:xfrm>
        </p:spPr>
        <p:txBody>
          <a:bodyPr/>
          <a:lstStyle/>
          <a:p>
            <a:r>
              <a:rPr lang="en-US" sz="3200" dirty="0">
                <a:solidFill>
                  <a:schemeClr val="bg1"/>
                </a:solidFill>
              </a:rPr>
              <a:t>…but certain populations were left behind</a:t>
            </a:r>
          </a:p>
        </p:txBody>
      </p:sp>
      <p:sp>
        <p:nvSpPr>
          <p:cNvPr id="9" name="Content Placeholder 2">
            <a:extLst>
              <a:ext uri="{FF2B5EF4-FFF2-40B4-BE49-F238E27FC236}">
                <a16:creationId xmlns:a16="http://schemas.microsoft.com/office/drawing/2014/main" id="{A9FB0F33-944E-433C-8B04-F016FE451E59}"/>
              </a:ext>
            </a:extLst>
          </p:cNvPr>
          <p:cNvSpPr txBox="1">
            <a:spLocks/>
          </p:cNvSpPr>
          <p:nvPr/>
        </p:nvSpPr>
        <p:spPr>
          <a:xfrm>
            <a:off x="914399" y="1281631"/>
            <a:ext cx="10738019"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rPr>
              <a:t>The pandemic has had disproportionate effects on certain segments</a:t>
            </a:r>
          </a:p>
        </p:txBody>
      </p:sp>
      <p:cxnSp>
        <p:nvCxnSpPr>
          <p:cNvPr id="42" name="Straight Connector 41">
            <a:extLst>
              <a:ext uri="{FF2B5EF4-FFF2-40B4-BE49-F238E27FC236}">
                <a16:creationId xmlns:a16="http://schemas.microsoft.com/office/drawing/2014/main" id="{BCFD46D8-61E5-4B77-BE68-B4B3FECBD2AC}"/>
              </a:ext>
            </a:extLst>
          </p:cNvPr>
          <p:cNvCxnSpPr>
            <a:cxnSpLocks/>
          </p:cNvCxnSpPr>
          <p:nvPr/>
        </p:nvCxnSpPr>
        <p:spPr>
          <a:xfrm flipH="1">
            <a:off x="914971" y="1733547"/>
            <a:ext cx="1102110" cy="0"/>
          </a:xfrm>
          <a:prstGeom prst="line">
            <a:avLst/>
          </a:prstGeom>
          <a:ln w="82550">
            <a:solidFill>
              <a:srgbClr val="2C91C9"/>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111831A-1623-4071-8FE4-DEC16261F2B4}"/>
              </a:ext>
            </a:extLst>
          </p:cNvPr>
          <p:cNvGrpSpPr/>
          <p:nvPr/>
        </p:nvGrpSpPr>
        <p:grpSpPr>
          <a:xfrm>
            <a:off x="1049453" y="1996746"/>
            <a:ext cx="1673726" cy="477592"/>
            <a:chOff x="6398016" y="4770287"/>
            <a:chExt cx="2025209" cy="577886"/>
          </a:xfrm>
        </p:grpSpPr>
        <p:sp>
          <p:nvSpPr>
            <p:cNvPr id="93" name="Freeform 169">
              <a:extLst>
                <a:ext uri="{FF2B5EF4-FFF2-40B4-BE49-F238E27FC236}">
                  <a16:creationId xmlns:a16="http://schemas.microsoft.com/office/drawing/2014/main" id="{0F19BB05-AC9E-459C-802B-B48F2618127A}"/>
                </a:ext>
              </a:extLst>
            </p:cNvPr>
            <p:cNvSpPr>
              <a:spLocks noEditPoints="1"/>
            </p:cNvSpPr>
            <p:nvPr/>
          </p:nvSpPr>
          <p:spPr bwMode="auto">
            <a:xfrm>
              <a:off x="6398016" y="4773946"/>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rgbClr val="0587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94" name="Freeform 169">
              <a:extLst>
                <a:ext uri="{FF2B5EF4-FFF2-40B4-BE49-F238E27FC236}">
                  <a16:creationId xmlns:a16="http://schemas.microsoft.com/office/drawing/2014/main" id="{1938C703-D51C-4620-B49D-5A6BF8F01D46}"/>
                </a:ext>
              </a:extLst>
            </p:cNvPr>
            <p:cNvSpPr>
              <a:spLocks noEditPoints="1"/>
            </p:cNvSpPr>
            <p:nvPr/>
          </p:nvSpPr>
          <p:spPr bwMode="auto">
            <a:xfrm>
              <a:off x="7850861" y="4770287"/>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sp>
        <p:nvSpPr>
          <p:cNvPr id="95" name="Freeform 169">
            <a:extLst>
              <a:ext uri="{FF2B5EF4-FFF2-40B4-BE49-F238E27FC236}">
                <a16:creationId xmlns:a16="http://schemas.microsoft.com/office/drawing/2014/main" id="{FFA110B1-A3C1-44A1-A79F-8A141137A76E}"/>
              </a:ext>
            </a:extLst>
          </p:cNvPr>
          <p:cNvSpPr>
            <a:spLocks noEditPoints="1"/>
          </p:cNvSpPr>
          <p:nvPr/>
        </p:nvSpPr>
        <p:spPr bwMode="auto">
          <a:xfrm>
            <a:off x="1647748" y="1991662"/>
            <a:ext cx="473028" cy="474568"/>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nvGrpSpPr>
          <p:cNvPr id="97" name="Group 96">
            <a:extLst>
              <a:ext uri="{FF2B5EF4-FFF2-40B4-BE49-F238E27FC236}">
                <a16:creationId xmlns:a16="http://schemas.microsoft.com/office/drawing/2014/main" id="{E1B431A8-7F6D-47B6-8E65-D6AF6CD335CC}"/>
              </a:ext>
            </a:extLst>
          </p:cNvPr>
          <p:cNvGrpSpPr/>
          <p:nvPr/>
        </p:nvGrpSpPr>
        <p:grpSpPr>
          <a:xfrm>
            <a:off x="891050" y="1931534"/>
            <a:ext cx="7480065" cy="951022"/>
            <a:chOff x="-172525" y="5325115"/>
            <a:chExt cx="7480065" cy="951022"/>
          </a:xfrm>
        </p:grpSpPr>
        <p:sp>
          <p:nvSpPr>
            <p:cNvPr id="98" name="Rectangle 97">
              <a:extLst>
                <a:ext uri="{FF2B5EF4-FFF2-40B4-BE49-F238E27FC236}">
                  <a16:creationId xmlns:a16="http://schemas.microsoft.com/office/drawing/2014/main" id="{89D4FA46-F44F-47BD-8EEB-3E1FBDD97931}"/>
                </a:ext>
              </a:extLst>
            </p:cNvPr>
            <p:cNvSpPr/>
            <p:nvPr/>
          </p:nvSpPr>
          <p:spPr>
            <a:xfrm>
              <a:off x="1761720" y="5325115"/>
              <a:ext cx="55458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in senior positions (SVP or C-Suite) are thinking of leaving their jobs, compared to </a:t>
              </a:r>
              <a:r>
                <a:rPr kumimoji="0" lang="en-US" sz="1600" b="1" i="0" u="none" strike="noStrike" kern="1200" cap="none" spc="0" normalizeH="0" baseline="0" noProof="0" dirty="0">
                  <a:ln>
                    <a:noFill/>
                  </a:ln>
                  <a:solidFill>
                    <a:srgbClr val="2C91C9"/>
                  </a:solidFill>
                  <a:effectLst/>
                  <a:uLnTx/>
                  <a:uFillTx/>
                  <a:latin typeface="Open Sans"/>
                  <a:ea typeface="+mn-ea"/>
                  <a:cs typeface="+mn-cs"/>
                </a:rPr>
                <a:t>1 in 6 men</a:t>
              </a:r>
              <a:r>
                <a:rPr kumimoji="0" lang="en-US" sz="1600" b="0" i="0" u="none" strike="noStrike" kern="1200" cap="none" spc="0" normalizeH="0" baseline="0" noProof="0" dirty="0">
                  <a:ln>
                    <a:noFill/>
                  </a:ln>
                  <a:solidFill>
                    <a:srgbClr val="2C91C9"/>
                  </a:solidFill>
                  <a:effectLst/>
                  <a:uLnTx/>
                  <a:uFillTx/>
                  <a:latin typeface="Open Sans"/>
                  <a:ea typeface="+mn-ea"/>
                  <a:cs typeface="+mn-cs"/>
                </a:rPr>
                <a:t> </a:t>
              </a:r>
              <a:r>
                <a:rPr kumimoji="0" lang="en-US" sz="1600" b="0" i="0" u="none" strike="noStrike" kern="1200" cap="none" spc="0" normalizeH="0" baseline="0" noProof="0" dirty="0">
                  <a:ln>
                    <a:noFill/>
                  </a:ln>
                  <a:solidFill>
                    <a:srgbClr val="FFFFFF"/>
                  </a:solidFill>
                  <a:effectLst/>
                  <a:uLnTx/>
                  <a:uFillTx/>
                  <a:latin typeface="Open Sans"/>
                  <a:ea typeface="+mn-ea"/>
                  <a:cs typeface="+mn-cs"/>
                </a:rPr>
                <a:t>in such roles, and 1 in 4 women at the beginning of the pandemic</a:t>
              </a:r>
              <a:r>
                <a:rPr kumimoji="0" lang="en-US" sz="1600" b="0" i="0" u="none" strike="noStrike" kern="1200" cap="none" spc="0" normalizeH="0" baseline="30000" noProof="0" dirty="0">
                  <a:ln>
                    <a:noFill/>
                  </a:ln>
                  <a:solidFill>
                    <a:srgbClr val="FFFFFF"/>
                  </a:solidFill>
                  <a:effectLst/>
                  <a:uLnTx/>
                  <a:uFillTx/>
                  <a:latin typeface="Open Sans"/>
                  <a:ea typeface="+mn-ea"/>
                  <a:cs typeface="+mn-cs"/>
                </a:rPr>
                <a:t>1</a:t>
              </a:r>
              <a:endParaRPr kumimoji="0" lang="en-US" sz="1600" b="0" i="0" u="none" strike="noStrike" kern="1200" cap="none" spc="0" normalizeH="0" baseline="30000" noProof="0" dirty="0">
                <a:ln>
                  <a:noFill/>
                </a:ln>
                <a:solidFill>
                  <a:srgbClr val="000000"/>
                </a:solidFill>
                <a:effectLst/>
                <a:uLnTx/>
                <a:uFillTx/>
                <a:latin typeface="Open Sans"/>
                <a:ea typeface="+mn-ea"/>
                <a:cs typeface="+mn-cs"/>
              </a:endParaRPr>
            </a:p>
          </p:txBody>
        </p:sp>
        <p:sp>
          <p:nvSpPr>
            <p:cNvPr id="99" name="Rectangle 98">
              <a:extLst>
                <a:ext uri="{FF2B5EF4-FFF2-40B4-BE49-F238E27FC236}">
                  <a16:creationId xmlns:a16="http://schemas.microsoft.com/office/drawing/2014/main" id="{7DEC70D4-7C4C-4B5A-8F8A-6AD057B4FE6F}"/>
                </a:ext>
              </a:extLst>
            </p:cNvPr>
            <p:cNvSpPr/>
            <p:nvPr/>
          </p:nvSpPr>
          <p:spPr>
            <a:xfrm>
              <a:off x="-172525" y="5876027"/>
              <a:ext cx="198449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rPr>
                <a:t>1 in 3 women</a:t>
              </a:r>
              <a:endParaRPr kumimoji="0" lang="en-US" sz="9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00" name="TextBox 99">
            <a:extLst>
              <a:ext uri="{FF2B5EF4-FFF2-40B4-BE49-F238E27FC236}">
                <a16:creationId xmlns:a16="http://schemas.microsoft.com/office/drawing/2014/main" id="{6E85EFD7-E463-4620-B35C-147D238A8D7A}"/>
              </a:ext>
            </a:extLst>
          </p:cNvPr>
          <p:cNvSpPr txBox="1"/>
          <p:nvPr/>
        </p:nvSpPr>
        <p:spPr>
          <a:xfrm>
            <a:off x="3921974" y="2754823"/>
            <a:ext cx="12038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…AND…</a:t>
            </a:r>
          </a:p>
        </p:txBody>
      </p:sp>
      <p:sp>
        <p:nvSpPr>
          <p:cNvPr id="104" name="Rectangle 103">
            <a:extLst>
              <a:ext uri="{FF2B5EF4-FFF2-40B4-BE49-F238E27FC236}">
                <a16:creationId xmlns:a16="http://schemas.microsoft.com/office/drawing/2014/main" id="{EC2AC592-92BF-4BDC-98C7-9E3808726CEB}"/>
              </a:ext>
            </a:extLst>
          </p:cNvPr>
          <p:cNvSpPr/>
          <p:nvPr/>
        </p:nvSpPr>
        <p:spPr>
          <a:xfrm>
            <a:off x="677953" y="3555123"/>
            <a:ext cx="7607639"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…while </a:t>
            </a:r>
            <a:r>
              <a:rPr kumimoji="0" lang="en-US" sz="1600" b="1" i="0" u="none" strike="noStrike" kern="1200" cap="none" spc="0" normalizeH="0" baseline="0" noProof="0">
                <a:ln>
                  <a:noFill/>
                </a:ln>
                <a:solidFill>
                  <a:srgbClr val="2C91C9"/>
                </a:solidFill>
                <a:effectLst/>
                <a:uLnTx/>
                <a:uFillTx/>
                <a:latin typeface="Open Sans"/>
                <a:ea typeface="+mn-ea"/>
                <a:cs typeface="+mn-cs"/>
              </a:rPr>
              <a:t>44%</a:t>
            </a:r>
            <a:r>
              <a:rPr kumimoji="0" lang="en-US" sz="1600" b="0" i="0" u="none" strike="noStrike" kern="1200" cap="none" spc="0" normalizeH="0" baseline="0" noProof="0">
                <a:ln>
                  <a:noFill/>
                </a:ln>
                <a:solidFill>
                  <a:srgbClr val="2C91C9"/>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describe themselves as </a:t>
            </a:r>
            <a:r>
              <a:rPr kumimoji="0" lang="en-US" sz="1600" b="1" i="0" u="none" strike="noStrike" kern="1200" cap="none" spc="0" normalizeH="0" baseline="0" noProof="0">
                <a:ln>
                  <a:noFill/>
                </a:ln>
                <a:solidFill>
                  <a:srgbClr val="2C91C9"/>
                </a:solidFill>
                <a:effectLst/>
                <a:uLnTx/>
                <a:uFillTx/>
                <a:latin typeface="Open Sans"/>
                <a:ea typeface="+mn-ea"/>
                <a:cs typeface="+mn-cs"/>
              </a:rPr>
              <a:t>“thriving”</a:t>
            </a:r>
            <a:r>
              <a:rPr kumimoji="0" lang="en-US" sz="1600" b="0" i="0" u="none" strike="noStrike" kern="1200" cap="none" spc="0" normalizeH="0" baseline="30000" noProof="0">
                <a:ln>
                  <a:noFill/>
                </a:ln>
                <a:solidFill>
                  <a:srgbClr val="FFFFFF"/>
                </a:solidFill>
                <a:effectLst/>
                <a:uLnTx/>
                <a:uFillTx/>
                <a:latin typeface="Open Sans"/>
                <a:ea typeface="+mn-ea"/>
                <a:cs typeface="+mn-cs"/>
              </a:rPr>
              <a:t>2</a:t>
            </a:r>
            <a:endParaRPr kumimoji="0" lang="en-US" sz="1600" b="1" i="0" u="none" strike="noStrike" kern="1200" cap="none" spc="0" normalizeH="0" baseline="30000" noProof="0">
              <a:ln>
                <a:noFill/>
              </a:ln>
              <a:solidFill>
                <a:srgbClr val="FFFFFF"/>
              </a:solidFill>
              <a:effectLst/>
              <a:uLnTx/>
              <a:uFillTx/>
              <a:latin typeface="Open Sans"/>
              <a:ea typeface="+mn-ea"/>
              <a:cs typeface="+mn-cs"/>
            </a:endParaRPr>
          </a:p>
        </p:txBody>
      </p:sp>
      <p:graphicFrame>
        <p:nvGraphicFramePr>
          <p:cNvPr id="105" name="Chart 104">
            <a:extLst>
              <a:ext uri="{FF2B5EF4-FFF2-40B4-BE49-F238E27FC236}">
                <a16:creationId xmlns:a16="http://schemas.microsoft.com/office/drawing/2014/main" id="{4DCC3D38-84AF-4077-9AF8-FBCD64E4AD37}"/>
              </a:ext>
            </a:extLst>
          </p:cNvPr>
          <p:cNvGraphicFramePr/>
          <p:nvPr/>
        </p:nvGraphicFramePr>
        <p:xfrm>
          <a:off x="95719" y="4637609"/>
          <a:ext cx="5769592" cy="2198716"/>
        </p:xfrm>
        <a:graphic>
          <a:graphicData uri="http://schemas.openxmlformats.org/drawingml/2006/chart">
            <c:chart xmlns:c="http://schemas.openxmlformats.org/drawingml/2006/chart" xmlns:r="http://schemas.openxmlformats.org/officeDocument/2006/relationships" r:id="rId3"/>
          </a:graphicData>
        </a:graphic>
      </p:graphicFrame>
      <p:sp>
        <p:nvSpPr>
          <p:cNvPr id="107" name="Rectangle 106">
            <a:extLst>
              <a:ext uri="{FF2B5EF4-FFF2-40B4-BE49-F238E27FC236}">
                <a16:creationId xmlns:a16="http://schemas.microsoft.com/office/drawing/2014/main" id="{AD1009B3-A429-401C-AA45-3B0D594C3AD3}"/>
              </a:ext>
            </a:extLst>
          </p:cNvPr>
          <p:cNvSpPr/>
          <p:nvPr/>
        </p:nvSpPr>
        <p:spPr>
          <a:xfrm>
            <a:off x="905661" y="4163201"/>
            <a:ext cx="4950906"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Open Sans"/>
                <a:ea typeface="+mn-ea"/>
                <a:cs typeface="+mn-cs"/>
              </a:rPr>
              <a:t>The u</a:t>
            </a:r>
            <a:r>
              <a:rPr kumimoji="0" lang="en-US" sz="1500" b="0" i="0" u="none" strike="noStrike" kern="1200" cap="none" spc="0" normalizeH="0" baseline="0" noProof="0" dirty="0" err="1">
                <a:ln>
                  <a:noFill/>
                </a:ln>
                <a:solidFill>
                  <a:srgbClr val="FFFFFF"/>
                </a:solidFill>
                <a:effectLst/>
                <a:uLnTx/>
                <a:uFillTx/>
                <a:latin typeface="Open Sans"/>
                <a:ea typeface="+mn-ea"/>
                <a:cs typeface="+mn-cs"/>
              </a:rPr>
              <a:t>nemployment</a:t>
            </a:r>
            <a:r>
              <a:rPr kumimoji="0" lang="en-US" sz="1500" b="0" i="0" u="none" strike="noStrike" kern="1200" cap="none" spc="0" normalizeH="0" baseline="0" noProof="0" dirty="0">
                <a:ln>
                  <a:noFill/>
                </a:ln>
                <a:solidFill>
                  <a:srgbClr val="FFFFFF"/>
                </a:solidFill>
                <a:effectLst/>
                <a:uLnTx/>
                <a:uFillTx/>
                <a:latin typeface="Open Sans"/>
                <a:ea typeface="+mn-ea"/>
                <a:cs typeface="+mn-cs"/>
              </a:rPr>
              <a:t> rates for </a:t>
            </a:r>
            <a:r>
              <a:rPr kumimoji="0" lang="en-US" sz="1500" b="1" i="0" u="none" strike="noStrike" kern="1200" cap="none" spc="0" normalizeH="0" baseline="0" noProof="0" dirty="0">
                <a:ln>
                  <a:noFill/>
                </a:ln>
                <a:solidFill>
                  <a:srgbClr val="2C91C9"/>
                </a:solidFill>
                <a:effectLst/>
                <a:uLnTx/>
                <a:uFillTx/>
                <a:latin typeface="Open Sans"/>
                <a:ea typeface="+mn-ea"/>
                <a:cs typeface="+mn-cs"/>
              </a:rPr>
              <a:t>young (under 24) and experienced (above 55) Canadian workers are higher than the overall rate</a:t>
            </a:r>
            <a:r>
              <a:rPr kumimoji="0" lang="en-US" sz="1500" b="0" i="0" u="none" strike="noStrike" kern="1200" cap="none" spc="0" normalizeH="0" baseline="30000" noProof="0" dirty="0">
                <a:ln>
                  <a:noFill/>
                </a:ln>
                <a:solidFill>
                  <a:srgbClr val="FFFFFF"/>
                </a:solidFill>
                <a:effectLst/>
                <a:uLnTx/>
                <a:uFillTx/>
                <a:latin typeface="Open Sans"/>
                <a:ea typeface="+mn-ea"/>
                <a:cs typeface="+mn-cs"/>
              </a:rPr>
              <a:t>4</a:t>
            </a:r>
          </a:p>
        </p:txBody>
      </p:sp>
      <p:cxnSp>
        <p:nvCxnSpPr>
          <p:cNvPr id="113" name="Straight Connector 112">
            <a:extLst>
              <a:ext uri="{FF2B5EF4-FFF2-40B4-BE49-F238E27FC236}">
                <a16:creationId xmlns:a16="http://schemas.microsoft.com/office/drawing/2014/main" id="{F0A6D799-6EBB-4735-AF00-2780F65E0DDF}"/>
              </a:ext>
            </a:extLst>
          </p:cNvPr>
          <p:cNvCxnSpPr>
            <a:cxnSpLocks/>
          </p:cNvCxnSpPr>
          <p:nvPr/>
        </p:nvCxnSpPr>
        <p:spPr>
          <a:xfrm>
            <a:off x="6051675" y="4306507"/>
            <a:ext cx="0" cy="2067686"/>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4" name="Chart 113">
            <a:extLst>
              <a:ext uri="{FF2B5EF4-FFF2-40B4-BE49-F238E27FC236}">
                <a16:creationId xmlns:a16="http://schemas.microsoft.com/office/drawing/2014/main" id="{94A4A8E5-CF28-4A99-86E0-0616EE6A2DC4}"/>
              </a:ext>
            </a:extLst>
          </p:cNvPr>
          <p:cNvGraphicFramePr/>
          <p:nvPr/>
        </p:nvGraphicFramePr>
        <p:xfrm>
          <a:off x="6188661" y="4100422"/>
          <a:ext cx="2093049" cy="1817666"/>
        </p:xfrm>
        <a:graphic>
          <a:graphicData uri="http://schemas.openxmlformats.org/drawingml/2006/chart">
            <c:chart xmlns:c="http://schemas.openxmlformats.org/drawingml/2006/chart" xmlns:r="http://schemas.openxmlformats.org/officeDocument/2006/relationships" r:id="rId4"/>
          </a:graphicData>
        </a:graphic>
      </p:graphicFrame>
      <p:sp>
        <p:nvSpPr>
          <p:cNvPr id="115" name="Rectangle 114">
            <a:extLst>
              <a:ext uri="{FF2B5EF4-FFF2-40B4-BE49-F238E27FC236}">
                <a16:creationId xmlns:a16="http://schemas.microsoft.com/office/drawing/2014/main" id="{A75DDE8E-6471-4444-9972-17933CF3B5D5}"/>
              </a:ext>
            </a:extLst>
          </p:cNvPr>
          <p:cNvSpPr/>
          <p:nvPr/>
        </p:nvSpPr>
        <p:spPr>
          <a:xfrm>
            <a:off x="6578877" y="4695269"/>
            <a:ext cx="115288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rPr>
              <a:t>1.3B</a:t>
            </a:r>
            <a:endParaRPr kumimoji="0" lang="en-US" sz="1200" b="1" i="0" u="none" strike="noStrike" kern="1200" cap="none" spc="0" normalizeH="0" baseline="0" noProof="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6" name="Rectangle 115">
            <a:extLst>
              <a:ext uri="{FF2B5EF4-FFF2-40B4-BE49-F238E27FC236}">
                <a16:creationId xmlns:a16="http://schemas.microsoft.com/office/drawing/2014/main" id="{01649D3D-D19D-45EC-BE97-88C4CED9677D}"/>
              </a:ext>
            </a:extLst>
          </p:cNvPr>
          <p:cNvSpPr/>
          <p:nvPr/>
        </p:nvSpPr>
        <p:spPr>
          <a:xfrm>
            <a:off x="8266621" y="4356716"/>
            <a:ext cx="311191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C91C9"/>
                </a:solidFill>
                <a:effectLst/>
                <a:uLnTx/>
                <a:uFillTx/>
                <a:latin typeface="Open Sans"/>
                <a:ea typeface="+mn-ea"/>
                <a:cs typeface="+mn-cs"/>
              </a:rPr>
              <a:t>2/3 of the world’s school-aged children</a:t>
            </a:r>
            <a:r>
              <a:rPr kumimoji="0" lang="en-US" sz="1600" b="0" i="0" u="none" strike="noStrike" kern="1200" cap="none" spc="0" normalizeH="0" baseline="0" noProof="0">
                <a:ln>
                  <a:noFill/>
                </a:ln>
                <a:solidFill>
                  <a:srgbClr val="FFFFFF"/>
                </a:solidFill>
                <a:effectLst/>
                <a:uLnTx/>
                <a:uFillTx/>
                <a:latin typeface="Open Sans"/>
                <a:ea typeface="+mn-ea"/>
                <a:cs typeface="+mn-cs"/>
              </a:rPr>
              <a:t> – 1.3 billion children ages 3-17 – do not have internet connection in their homes…</a:t>
            </a:r>
            <a:endParaRPr kumimoji="0" lang="en-US" sz="1600" b="1" i="0" u="none" strike="noStrike" kern="1200" cap="none" spc="0" normalizeH="0" baseline="30000" noProof="0">
              <a:ln>
                <a:noFill/>
              </a:ln>
              <a:solidFill>
                <a:srgbClr val="000000"/>
              </a:solidFill>
              <a:effectLst/>
              <a:uLnTx/>
              <a:uFillTx/>
              <a:latin typeface="Open Sans"/>
              <a:ea typeface="+mn-ea"/>
              <a:cs typeface="+mn-cs"/>
            </a:endParaRPr>
          </a:p>
        </p:txBody>
      </p:sp>
      <p:sp>
        <p:nvSpPr>
          <p:cNvPr id="117" name="Rectangle 116">
            <a:extLst>
              <a:ext uri="{FF2B5EF4-FFF2-40B4-BE49-F238E27FC236}">
                <a16:creationId xmlns:a16="http://schemas.microsoft.com/office/drawing/2014/main" id="{CA43D848-6304-4403-80C0-9A2275EA307A}"/>
              </a:ext>
            </a:extLst>
          </p:cNvPr>
          <p:cNvSpPr/>
          <p:nvPr/>
        </p:nvSpPr>
        <p:spPr>
          <a:xfrm>
            <a:off x="6238040" y="5841634"/>
            <a:ext cx="5104479"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…this prevents them from learning vital skills needed to compete in the modern economy</a:t>
            </a:r>
            <a:r>
              <a:rPr kumimoji="0" lang="en-US" sz="1600" b="0" i="0" u="none" strike="noStrike" kern="1200" cap="none" spc="0" normalizeH="0" baseline="30000" noProof="0">
                <a:ln>
                  <a:noFill/>
                </a:ln>
                <a:solidFill>
                  <a:srgbClr val="FFFFFF"/>
                </a:solidFill>
                <a:effectLst/>
                <a:uLnTx/>
                <a:uFillTx/>
                <a:latin typeface="Open Sans"/>
                <a:ea typeface="+mn-ea"/>
                <a:cs typeface="+mn-cs"/>
              </a:rPr>
              <a:t>5</a:t>
            </a:r>
          </a:p>
        </p:txBody>
      </p:sp>
      <p:cxnSp>
        <p:nvCxnSpPr>
          <p:cNvPr id="37" name="Straight Connector 36">
            <a:extLst>
              <a:ext uri="{FF2B5EF4-FFF2-40B4-BE49-F238E27FC236}">
                <a16:creationId xmlns:a16="http://schemas.microsoft.com/office/drawing/2014/main" id="{6E59FD2D-93CE-40CF-863C-5174B4A652E6}"/>
              </a:ext>
            </a:extLst>
          </p:cNvPr>
          <p:cNvCxnSpPr>
            <a:cxnSpLocks/>
          </p:cNvCxnSpPr>
          <p:nvPr/>
        </p:nvCxnSpPr>
        <p:spPr>
          <a:xfrm>
            <a:off x="8485696" y="1853942"/>
            <a:ext cx="0" cy="196964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C5AF0D7-566D-4D50-A6CC-2C273CADB098}"/>
              </a:ext>
            </a:extLst>
          </p:cNvPr>
          <p:cNvGrpSpPr/>
          <p:nvPr/>
        </p:nvGrpSpPr>
        <p:grpSpPr>
          <a:xfrm>
            <a:off x="8619452" y="1997312"/>
            <a:ext cx="2894589" cy="1692771"/>
            <a:chOff x="7181678" y="1441757"/>
            <a:chExt cx="3099957" cy="1692771"/>
          </a:xfrm>
        </p:grpSpPr>
        <p:sp>
          <p:nvSpPr>
            <p:cNvPr id="40" name="Rectangle 39">
              <a:extLst>
                <a:ext uri="{FF2B5EF4-FFF2-40B4-BE49-F238E27FC236}">
                  <a16:creationId xmlns:a16="http://schemas.microsoft.com/office/drawing/2014/main" id="{38C3B71B-A6CE-4A2C-B91A-7B0DBB0766F1}"/>
                </a:ext>
              </a:extLst>
            </p:cNvPr>
            <p:cNvSpPr/>
            <p:nvPr/>
          </p:nvSpPr>
          <p:spPr>
            <a:xfrm>
              <a:off x="7181678" y="1831210"/>
              <a:ext cx="3099957" cy="2564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srgbClr val="FFFFFF"/>
                </a:solidFill>
                <a:effectLst/>
                <a:uLnTx/>
                <a:uFillTx/>
                <a:latin typeface="Open Sans"/>
                <a:ea typeface="+mn-ea"/>
                <a:cs typeface="+mn-cs"/>
              </a:endParaRPr>
            </a:p>
          </p:txBody>
        </p:sp>
        <p:sp>
          <p:nvSpPr>
            <p:cNvPr id="41" name="Rectangle 40">
              <a:extLst>
                <a:ext uri="{FF2B5EF4-FFF2-40B4-BE49-F238E27FC236}">
                  <a16:creationId xmlns:a16="http://schemas.microsoft.com/office/drawing/2014/main" id="{50231410-8502-4F85-9619-22CDCF8904E3}"/>
                </a:ext>
              </a:extLst>
            </p:cNvPr>
            <p:cNvSpPr/>
            <p:nvPr/>
          </p:nvSpPr>
          <p:spPr>
            <a:xfrm>
              <a:off x="7181679" y="1441757"/>
              <a:ext cx="2826461"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mn-ea"/>
                  <a:cs typeface="+mn-cs"/>
                </a:rPr>
                <a:t> </a:t>
              </a:r>
              <a:r>
                <a:rPr kumimoji="0" lang="en-US" sz="1600" b="0" i="0" u="none" strike="noStrike" kern="1200" cap="none" spc="0" normalizeH="0" baseline="0" noProof="0" dirty="0">
                  <a:ln>
                    <a:noFill/>
                  </a:ln>
                  <a:solidFill>
                    <a:srgbClr val="FFFFFF"/>
                  </a:solidFill>
                  <a:effectLst/>
                  <a:uLnTx/>
                  <a:uFillTx/>
                  <a:latin typeface="Open Sans"/>
                  <a:ea typeface="+mn-ea"/>
                  <a:cs typeface="+mn-cs"/>
                </a:rPr>
                <a:t>In March 2020, employment losses for women accounted for </a:t>
              </a:r>
              <a:r>
                <a:rPr kumimoji="0" lang="en-US" sz="2000" b="1" i="0" u="none" strike="noStrike" kern="1200" cap="none" spc="0" normalizeH="0" baseline="0" noProof="0" dirty="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rPr>
                <a:t>62.5% </a:t>
              </a:r>
              <a:r>
                <a:rPr kumimoji="0" lang="en-US" sz="1600" b="0" i="0" u="none" strike="noStrike" kern="1200" cap="none" spc="0" normalizeH="0" baseline="0" noProof="0" dirty="0">
                  <a:ln>
                    <a:noFill/>
                  </a:ln>
                  <a:solidFill>
                    <a:srgbClr val="FFFFFF"/>
                  </a:solidFill>
                  <a:effectLst/>
                  <a:uLnTx/>
                  <a:uFillTx/>
                  <a:latin typeface="Open Sans"/>
                  <a:ea typeface="+mn-ea"/>
                  <a:cs typeface="+mn-cs"/>
                </a:rPr>
                <a:t>of overall employment losses in Canada</a:t>
              </a:r>
              <a:r>
                <a:rPr kumimoji="0" lang="en-US" sz="900" b="0" i="0" u="none" strike="noStrike" kern="1200" cap="none" spc="0" normalizeH="0" baseline="30000" noProof="0" dirty="0">
                  <a:ln>
                    <a:noFill/>
                  </a:ln>
                  <a:solidFill>
                    <a:srgbClr val="FFFFFF"/>
                  </a:solidFill>
                  <a:effectLst/>
                  <a:uLnTx/>
                  <a:uFillTx/>
                  <a:latin typeface="Open Sans"/>
                  <a:ea typeface="+mn-ea"/>
                  <a:cs typeface="+mn-cs"/>
                </a:rPr>
                <a:t>3</a:t>
              </a:r>
              <a:endParaRPr kumimoji="0" lang="en-US" sz="900" b="1" i="0" u="none" strike="noStrike" kern="1200" cap="none" spc="0" normalizeH="0" baseline="0" noProof="0" dirty="0">
                <a:ln>
                  <a:noFill/>
                </a:ln>
                <a:solidFill>
                  <a:srgbClr val="2C91C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Rectangle 5">
            <a:extLst>
              <a:ext uri="{FF2B5EF4-FFF2-40B4-BE49-F238E27FC236}">
                <a16:creationId xmlns:a16="http://schemas.microsoft.com/office/drawing/2014/main" id="{E2320AEE-946F-49B8-8B73-5D4D51E6BA84}"/>
              </a:ext>
            </a:extLst>
          </p:cNvPr>
          <p:cNvSpPr/>
          <p:nvPr/>
        </p:nvSpPr>
        <p:spPr>
          <a:xfrm>
            <a:off x="891050" y="3082778"/>
            <a:ext cx="74292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587C2"/>
                </a:solidFill>
                <a:effectLst/>
                <a:uLnTx/>
                <a:uFillTx/>
                <a:latin typeface="Open Sans"/>
                <a:ea typeface="+mn-ea"/>
                <a:cs typeface="+mn-cs"/>
              </a:rPr>
              <a:t>56%</a:t>
            </a:r>
            <a:r>
              <a:rPr kumimoji="0" lang="en-US" sz="1600" b="0" i="0" u="none" strike="noStrike" kern="1200" cap="none" spc="0" normalizeH="0" baseline="0" noProof="0">
                <a:ln>
                  <a:noFill/>
                </a:ln>
                <a:solidFill>
                  <a:srgbClr val="FFFFFF"/>
                </a:solidFill>
                <a:effectLst/>
                <a:uLnTx/>
                <a:uFillTx/>
                <a:latin typeface="Open Sans"/>
                <a:ea typeface="+mn-ea"/>
                <a:cs typeface="+mn-cs"/>
              </a:rPr>
              <a:t> of working moms describe themselves as </a:t>
            </a:r>
            <a:r>
              <a:rPr kumimoji="0" lang="en-US" sz="1600" b="1" i="0" u="none" strike="noStrike" kern="1200" cap="none" spc="0" normalizeH="0" baseline="0" noProof="0">
                <a:ln>
                  <a:noFill/>
                </a:ln>
                <a:solidFill>
                  <a:srgbClr val="2C91C9"/>
                </a:solidFill>
                <a:effectLst/>
                <a:uLnTx/>
                <a:uFillTx/>
                <a:latin typeface="Open Sans"/>
                <a:ea typeface="+mn-ea"/>
                <a:cs typeface="+mn-cs"/>
              </a:rPr>
              <a:t>“surviving” </a:t>
            </a:r>
            <a:r>
              <a:rPr kumimoji="0" lang="en-US" sz="1600" b="0" i="0" u="none" strike="noStrike" kern="1200" cap="none" spc="0" normalizeH="0" baseline="0" noProof="0">
                <a:ln>
                  <a:noFill/>
                </a:ln>
                <a:solidFill>
                  <a:srgbClr val="FFFFFF"/>
                </a:solidFill>
                <a:effectLst/>
                <a:uLnTx/>
                <a:uFillTx/>
                <a:latin typeface="Open Sans"/>
                <a:ea typeface="+mn-ea"/>
                <a:cs typeface="+mn-cs"/>
              </a:rPr>
              <a:t>or </a:t>
            </a:r>
            <a:r>
              <a:rPr kumimoji="0" lang="en-US" sz="1600" b="1" i="0" u="none" strike="noStrike" kern="1200" cap="none" spc="0" normalizeH="0" baseline="0" noProof="0">
                <a:ln>
                  <a:noFill/>
                </a:ln>
                <a:solidFill>
                  <a:srgbClr val="2C91C9"/>
                </a:solidFill>
                <a:effectLst/>
                <a:uLnTx/>
                <a:uFillTx/>
                <a:latin typeface="Open Sans"/>
                <a:ea typeface="+mn-ea"/>
                <a:cs typeface="+mn-cs"/>
              </a:rPr>
              <a:t>“struggling”</a:t>
            </a:r>
            <a:r>
              <a:rPr kumimoji="0" lang="en-US" sz="1600" b="0" i="0" u="none" strike="noStrike" kern="1200" cap="none" spc="0" normalizeH="0" baseline="0" noProof="0">
                <a:ln>
                  <a:noFill/>
                </a:ln>
                <a:solidFill>
                  <a:srgbClr val="2C91C9"/>
                </a:solidFill>
                <a:effectLst/>
                <a:uLnTx/>
                <a:uFillTx/>
                <a:latin typeface="Open Sans"/>
                <a:ea typeface="+mn-ea"/>
                <a:cs typeface="+mn-cs"/>
              </a:rPr>
              <a:t> </a:t>
            </a:r>
            <a:endParaRPr kumimoji="0" lang="en-US" sz="1600" b="0" i="0" u="none" strike="noStrike" kern="1200" cap="none" spc="0" normalizeH="0" baseline="0" noProof="0">
              <a:ln>
                <a:noFill/>
              </a:ln>
              <a:solidFill>
                <a:srgbClr val="000000"/>
              </a:solidFill>
              <a:effectLst/>
              <a:uLnTx/>
              <a:uFillTx/>
              <a:latin typeface="Open Sans"/>
              <a:ea typeface="+mn-ea"/>
              <a:cs typeface="+mn-cs"/>
            </a:endParaRPr>
          </a:p>
        </p:txBody>
      </p:sp>
      <p:cxnSp>
        <p:nvCxnSpPr>
          <p:cNvPr id="43" name="Straight Connector 42">
            <a:extLst>
              <a:ext uri="{FF2B5EF4-FFF2-40B4-BE49-F238E27FC236}">
                <a16:creationId xmlns:a16="http://schemas.microsoft.com/office/drawing/2014/main" id="{7EE85AAA-1AA4-4A6D-863D-A990A29C2FCB}"/>
              </a:ext>
            </a:extLst>
          </p:cNvPr>
          <p:cNvCxnSpPr>
            <a:cxnSpLocks/>
          </p:cNvCxnSpPr>
          <p:nvPr/>
        </p:nvCxnSpPr>
        <p:spPr>
          <a:xfrm rot="5400000">
            <a:off x="5968201" y="-1106112"/>
            <a:ext cx="0" cy="103327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96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399" y="804672"/>
            <a:ext cx="10531182" cy="668426"/>
          </a:xfrm>
        </p:spPr>
        <p:txBody>
          <a:bodyPr/>
          <a:lstStyle/>
          <a:p>
            <a:r>
              <a:rPr lang="en-US" sz="3200" dirty="0">
                <a:solidFill>
                  <a:schemeClr val="bg1"/>
                </a:solidFill>
              </a:rPr>
              <a:t>2020 and 2021 ushered in the “Great Exhaustion”… </a:t>
            </a:r>
            <a:endParaRPr lang="en-US" sz="3200" dirty="0">
              <a:solidFill>
                <a:schemeClr val="bg1"/>
              </a:solidFill>
              <a:latin typeface="Chronicle Display Black" pitchFamily="50" charset="0"/>
            </a:endParaRPr>
          </a:p>
        </p:txBody>
      </p:sp>
      <p:grpSp>
        <p:nvGrpSpPr>
          <p:cNvPr id="83" name="Group 82">
            <a:extLst>
              <a:ext uri="{FF2B5EF4-FFF2-40B4-BE49-F238E27FC236}">
                <a16:creationId xmlns:a16="http://schemas.microsoft.com/office/drawing/2014/main" id="{5F1EFA20-92D8-414B-830C-EBD02D374FC5}"/>
              </a:ext>
            </a:extLst>
          </p:cNvPr>
          <p:cNvGrpSpPr/>
          <p:nvPr/>
        </p:nvGrpSpPr>
        <p:grpSpPr>
          <a:xfrm>
            <a:off x="644048" y="1473098"/>
            <a:ext cx="4594127" cy="910501"/>
            <a:chOff x="463295" y="1232977"/>
            <a:chExt cx="4594127" cy="910501"/>
          </a:xfrm>
        </p:grpSpPr>
        <p:sp>
          <p:nvSpPr>
            <p:cNvPr id="84" name="Rectangle 83">
              <a:extLst>
                <a:ext uri="{FF2B5EF4-FFF2-40B4-BE49-F238E27FC236}">
                  <a16:creationId xmlns:a16="http://schemas.microsoft.com/office/drawing/2014/main" id="{54D3352A-4917-4594-8B1F-0A072F0F69B0}"/>
                </a:ext>
              </a:extLst>
            </p:cNvPr>
            <p:cNvSpPr/>
            <p:nvPr/>
          </p:nvSpPr>
          <p:spPr>
            <a:xfrm>
              <a:off x="463295" y="1232977"/>
              <a:ext cx="1198008"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986E"/>
                  </a:solidFill>
                  <a:effectLst/>
                  <a:uLnTx/>
                  <a:uFillTx/>
                  <a:latin typeface="Open Sans"/>
                  <a:ea typeface="+mn-ea"/>
                  <a:cs typeface="+mn-cs"/>
                </a:rPr>
                <a:t>48% </a:t>
              </a:r>
              <a:endParaRPr kumimoji="0" lang="en-US" sz="3600" b="0" i="0" u="none" strike="noStrike" kern="1200" cap="none" spc="0" normalizeH="0" baseline="0" noProof="0" dirty="0">
                <a:ln>
                  <a:noFill/>
                </a:ln>
                <a:solidFill>
                  <a:srgbClr val="04986E"/>
                </a:solidFill>
                <a:effectLst/>
                <a:uLnTx/>
                <a:uFillTx/>
                <a:latin typeface="Open Sans"/>
                <a:ea typeface="+mn-ea"/>
                <a:cs typeface="+mn-cs"/>
              </a:endParaRPr>
            </a:p>
          </p:txBody>
        </p:sp>
        <p:sp>
          <p:nvSpPr>
            <p:cNvPr id="85" name="TextBox 84">
              <a:extLst>
                <a:ext uri="{FF2B5EF4-FFF2-40B4-BE49-F238E27FC236}">
                  <a16:creationId xmlns:a16="http://schemas.microsoft.com/office/drawing/2014/main" id="{C50FB7BE-373B-4208-B89B-BFB5D26199F2}"/>
                </a:ext>
              </a:extLst>
            </p:cNvPr>
            <p:cNvSpPr txBox="1"/>
            <p:nvPr/>
          </p:nvSpPr>
          <p:spPr>
            <a:xfrm>
              <a:off x="1707402" y="1312481"/>
              <a:ext cx="3350020"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of Canadians new to remote work report accomplishing more work per hour</a:t>
              </a:r>
              <a:r>
                <a:rPr kumimoji="0" lang="en-US" sz="1800" b="1" i="0" u="none" strike="noStrike" kern="1200" cap="none" spc="0" normalizeH="0" baseline="30000" noProof="0" dirty="0">
                  <a:ln>
                    <a:noFill/>
                  </a:ln>
                  <a:solidFill>
                    <a:srgbClr val="04986E"/>
                  </a:solidFill>
                  <a:effectLst/>
                  <a:uLnTx/>
                  <a:uFillTx/>
                  <a:latin typeface="Open Sans"/>
                  <a:ea typeface="+mn-ea"/>
                  <a:cs typeface="+mn-cs"/>
                </a:rPr>
                <a:t>1</a:t>
              </a:r>
              <a:endParaRPr kumimoji="0" lang="en-US" sz="1800" b="0" i="0" u="none" strike="noStrike" kern="1200" cap="none" spc="0" normalizeH="0" baseline="30000" noProof="0" dirty="0">
                <a:ln>
                  <a:noFill/>
                </a:ln>
                <a:solidFill>
                  <a:srgbClr val="04986E"/>
                </a:solidFill>
                <a:effectLst/>
                <a:uLnTx/>
                <a:uFillTx/>
                <a:latin typeface="Open Sans"/>
                <a:ea typeface="+mn-ea"/>
                <a:cs typeface="+mn-cs"/>
              </a:endParaRPr>
            </a:p>
          </p:txBody>
        </p:sp>
      </p:grpSp>
      <p:sp>
        <p:nvSpPr>
          <p:cNvPr id="86" name="TextBox 85">
            <a:extLst>
              <a:ext uri="{FF2B5EF4-FFF2-40B4-BE49-F238E27FC236}">
                <a16:creationId xmlns:a16="http://schemas.microsoft.com/office/drawing/2014/main" id="{1388F843-9B74-4FED-BEFD-53EBB2DB6DC8}"/>
              </a:ext>
            </a:extLst>
          </p:cNvPr>
          <p:cNvSpPr txBox="1"/>
          <p:nvPr/>
        </p:nvSpPr>
        <p:spPr>
          <a:xfrm>
            <a:off x="5405263" y="1642375"/>
            <a:ext cx="174297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300" normalizeH="0" baseline="0" noProof="0" dirty="0">
                <a:ln>
                  <a:noFill/>
                </a:ln>
                <a:solidFill>
                  <a:srgbClr val="FFFFFF"/>
                </a:solidFill>
                <a:effectLst/>
                <a:uLnTx/>
                <a:uFillTx/>
                <a:latin typeface="Open Sans"/>
                <a:ea typeface="+mn-ea"/>
                <a:cs typeface="+mn-cs"/>
              </a:rPr>
              <a:t>AND</a:t>
            </a:r>
          </a:p>
        </p:txBody>
      </p:sp>
      <p:grpSp>
        <p:nvGrpSpPr>
          <p:cNvPr id="87" name="Group 86">
            <a:extLst>
              <a:ext uri="{FF2B5EF4-FFF2-40B4-BE49-F238E27FC236}">
                <a16:creationId xmlns:a16="http://schemas.microsoft.com/office/drawing/2014/main" id="{F63BA8FB-37FD-42E9-93FD-5DF7199CB62E}"/>
              </a:ext>
            </a:extLst>
          </p:cNvPr>
          <p:cNvGrpSpPr/>
          <p:nvPr/>
        </p:nvGrpSpPr>
        <p:grpSpPr>
          <a:xfrm>
            <a:off x="7098348" y="1473098"/>
            <a:ext cx="4823301" cy="910501"/>
            <a:chOff x="394511" y="1232977"/>
            <a:chExt cx="5343720" cy="910501"/>
          </a:xfrm>
        </p:grpSpPr>
        <p:sp>
          <p:nvSpPr>
            <p:cNvPr id="88" name="Rectangle 87">
              <a:extLst>
                <a:ext uri="{FF2B5EF4-FFF2-40B4-BE49-F238E27FC236}">
                  <a16:creationId xmlns:a16="http://schemas.microsoft.com/office/drawing/2014/main" id="{4D544511-0099-4744-B200-15BA21C4EB87}"/>
                </a:ext>
              </a:extLst>
            </p:cNvPr>
            <p:cNvSpPr/>
            <p:nvPr/>
          </p:nvSpPr>
          <p:spPr>
            <a:xfrm>
              <a:off x="394511" y="1232977"/>
              <a:ext cx="1327269"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986E"/>
                  </a:solidFill>
                  <a:effectLst/>
                  <a:uLnTx/>
                  <a:uFillTx/>
                  <a:latin typeface="Open Sans"/>
                  <a:ea typeface="+mn-ea"/>
                  <a:cs typeface="+mn-cs"/>
                </a:rPr>
                <a:t>35% </a:t>
              </a:r>
              <a:endParaRPr kumimoji="0" lang="en-US" sz="3600" b="0" i="0" u="none" strike="noStrike" kern="1200" cap="none" spc="0" normalizeH="0" baseline="0" noProof="0" dirty="0">
                <a:ln>
                  <a:noFill/>
                </a:ln>
                <a:solidFill>
                  <a:srgbClr val="04986E"/>
                </a:solidFill>
                <a:effectLst/>
                <a:uLnTx/>
                <a:uFillTx/>
                <a:latin typeface="Open Sans"/>
                <a:ea typeface="+mn-ea"/>
                <a:cs typeface="+mn-cs"/>
              </a:endParaRPr>
            </a:p>
          </p:txBody>
        </p:sp>
        <p:sp>
          <p:nvSpPr>
            <p:cNvPr id="89" name="TextBox 88">
              <a:extLst>
                <a:ext uri="{FF2B5EF4-FFF2-40B4-BE49-F238E27FC236}">
                  <a16:creationId xmlns:a16="http://schemas.microsoft.com/office/drawing/2014/main" id="{5FCFB626-7263-43FE-9169-E3BB47259C4C}"/>
                </a:ext>
              </a:extLst>
            </p:cNvPr>
            <p:cNvSpPr txBox="1"/>
            <p:nvPr/>
          </p:nvSpPr>
          <p:spPr>
            <a:xfrm>
              <a:off x="1721781" y="1312481"/>
              <a:ext cx="4016450"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note that their hours have </a:t>
              </a:r>
              <a:r>
                <a:rPr kumimoji="0" lang="en-US" sz="1800" b="1" i="0" u="none" strike="noStrike" kern="1200" cap="none" spc="0" normalizeH="0" baseline="0" noProof="0" dirty="0">
                  <a:ln>
                    <a:noFill/>
                  </a:ln>
                  <a:solidFill>
                    <a:srgbClr val="04986E"/>
                  </a:solidFill>
                  <a:effectLst/>
                  <a:uLnTx/>
                  <a:uFillTx/>
                  <a:latin typeface="Open Sans"/>
                  <a:ea typeface="+mn-ea"/>
                  <a:cs typeface="+mn-cs"/>
                </a:rPr>
                <a:t>increased since the onset of COVID-19</a:t>
              </a:r>
              <a:r>
                <a:rPr kumimoji="0" lang="en-US" sz="1800" b="1" i="0" u="none" strike="noStrike" kern="1200" cap="none" spc="0" normalizeH="0" baseline="30000" noProof="0" dirty="0">
                  <a:ln>
                    <a:noFill/>
                  </a:ln>
                  <a:solidFill>
                    <a:srgbClr val="04986E"/>
                  </a:solidFill>
                  <a:effectLst/>
                  <a:uLnTx/>
                  <a:uFillTx/>
                  <a:latin typeface="Open Sans"/>
                  <a:ea typeface="+mn-ea"/>
                  <a:cs typeface="+mn-cs"/>
                </a:rPr>
                <a:t>1</a:t>
              </a:r>
              <a:endParaRPr kumimoji="0" lang="en-US" sz="1800" b="0" i="0" u="none" strike="noStrike" kern="1200" cap="none" spc="0" normalizeH="0" baseline="30000" noProof="0" dirty="0">
                <a:ln>
                  <a:noFill/>
                </a:ln>
                <a:solidFill>
                  <a:srgbClr val="04986E"/>
                </a:solidFill>
                <a:effectLst/>
                <a:uLnTx/>
                <a:uFillTx/>
                <a:latin typeface="Open Sans"/>
                <a:ea typeface="+mn-ea"/>
                <a:cs typeface="+mn-cs"/>
              </a:endParaRPr>
            </a:p>
          </p:txBody>
        </p:sp>
      </p:grpSp>
      <p:grpSp>
        <p:nvGrpSpPr>
          <p:cNvPr id="90" name="Graphic 4">
            <a:extLst>
              <a:ext uri="{FF2B5EF4-FFF2-40B4-BE49-F238E27FC236}">
                <a16:creationId xmlns:a16="http://schemas.microsoft.com/office/drawing/2014/main" id="{D8BA3B2C-10A2-466D-9FC7-524007CB8FBE}"/>
              </a:ext>
            </a:extLst>
          </p:cNvPr>
          <p:cNvGrpSpPr/>
          <p:nvPr/>
        </p:nvGrpSpPr>
        <p:grpSpPr>
          <a:xfrm>
            <a:off x="4820166" y="3175424"/>
            <a:ext cx="888123" cy="804874"/>
            <a:chOff x="9951049" y="4867949"/>
            <a:chExt cx="233871" cy="211947"/>
          </a:xfrm>
          <a:solidFill>
            <a:srgbClr val="04986E"/>
          </a:solidFill>
        </p:grpSpPr>
        <p:sp>
          <p:nvSpPr>
            <p:cNvPr id="91" name="Graphic 4">
              <a:extLst>
                <a:ext uri="{FF2B5EF4-FFF2-40B4-BE49-F238E27FC236}">
                  <a16:creationId xmlns:a16="http://schemas.microsoft.com/office/drawing/2014/main" id="{55BFE2A4-63A6-4C3A-A47E-94ED5CD76F99}"/>
                </a:ext>
              </a:extLst>
            </p:cNvPr>
            <p:cNvSpPr/>
            <p:nvPr/>
          </p:nvSpPr>
          <p:spPr>
            <a:xfrm>
              <a:off x="9995139" y="5020526"/>
              <a:ext cx="31949" cy="12767"/>
            </a:xfrm>
            <a:custGeom>
              <a:avLst/>
              <a:gdLst>
                <a:gd name="connsiteX0" fmla="*/ 6390 w 31949"/>
                <a:gd name="connsiteY0" fmla="*/ 12768 h 12767"/>
                <a:gd name="connsiteX1" fmla="*/ 25560 w 31949"/>
                <a:gd name="connsiteY1" fmla="*/ 12768 h 12767"/>
                <a:gd name="connsiteX2" fmla="*/ 31950 w 31949"/>
                <a:gd name="connsiteY2" fmla="*/ 6384 h 12767"/>
                <a:gd name="connsiteX3" fmla="*/ 25560 w 31949"/>
                <a:gd name="connsiteY3" fmla="*/ 0 h 12767"/>
                <a:gd name="connsiteX4" fmla="*/ 6390 w 31949"/>
                <a:gd name="connsiteY4" fmla="*/ 0 h 12767"/>
                <a:gd name="connsiteX5" fmla="*/ 0 w 31949"/>
                <a:gd name="connsiteY5" fmla="*/ 6384 h 12767"/>
                <a:gd name="connsiteX6" fmla="*/ 6390 w 31949"/>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49" h="12767">
                  <a:moveTo>
                    <a:pt x="6390" y="12768"/>
                  </a:moveTo>
                  <a:lnTo>
                    <a:pt x="25560" y="12768"/>
                  </a:lnTo>
                  <a:cubicBezTo>
                    <a:pt x="29394" y="12768"/>
                    <a:pt x="31950" y="10215"/>
                    <a:pt x="31950" y="6384"/>
                  </a:cubicBezTo>
                  <a:cubicBezTo>
                    <a:pt x="31950" y="2554"/>
                    <a:pt x="29394" y="0"/>
                    <a:pt x="25560" y="0"/>
                  </a:cubicBezTo>
                  <a:lnTo>
                    <a:pt x="6390" y="0"/>
                  </a:lnTo>
                  <a:cubicBezTo>
                    <a:pt x="2556" y="0"/>
                    <a:pt x="0" y="2554"/>
                    <a:pt x="0" y="6384"/>
                  </a:cubicBezTo>
                  <a:cubicBezTo>
                    <a:pt x="0" y="10215"/>
                    <a:pt x="3195" y="12768"/>
                    <a:pt x="6390" y="1276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2" name="Graphic 4">
              <a:extLst>
                <a:ext uri="{FF2B5EF4-FFF2-40B4-BE49-F238E27FC236}">
                  <a16:creationId xmlns:a16="http://schemas.microsoft.com/office/drawing/2014/main" id="{8E8DFE72-A18B-4C65-A5F8-9B30B700AE03}"/>
                </a:ext>
              </a:extLst>
            </p:cNvPr>
            <p:cNvSpPr/>
            <p:nvPr/>
          </p:nvSpPr>
          <p:spPr>
            <a:xfrm>
              <a:off x="9995139" y="4979030"/>
              <a:ext cx="31949" cy="12767"/>
            </a:xfrm>
            <a:custGeom>
              <a:avLst/>
              <a:gdLst>
                <a:gd name="connsiteX0" fmla="*/ 25560 w 31949"/>
                <a:gd name="connsiteY0" fmla="*/ 0 h 12767"/>
                <a:gd name="connsiteX1" fmla="*/ 6390 w 31949"/>
                <a:gd name="connsiteY1" fmla="*/ 0 h 12767"/>
                <a:gd name="connsiteX2" fmla="*/ 0 w 31949"/>
                <a:gd name="connsiteY2" fmla="*/ 6384 h 12767"/>
                <a:gd name="connsiteX3" fmla="*/ 6390 w 31949"/>
                <a:gd name="connsiteY3" fmla="*/ 12768 h 12767"/>
                <a:gd name="connsiteX4" fmla="*/ 25560 w 31949"/>
                <a:gd name="connsiteY4" fmla="*/ 12768 h 12767"/>
                <a:gd name="connsiteX5" fmla="*/ 31950 w 31949"/>
                <a:gd name="connsiteY5" fmla="*/ 6384 h 12767"/>
                <a:gd name="connsiteX6" fmla="*/ 25560 w 31949"/>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49" h="12767">
                  <a:moveTo>
                    <a:pt x="25560" y="0"/>
                  </a:moveTo>
                  <a:lnTo>
                    <a:pt x="6390" y="0"/>
                  </a:lnTo>
                  <a:cubicBezTo>
                    <a:pt x="2556" y="0"/>
                    <a:pt x="0" y="2554"/>
                    <a:pt x="0" y="6384"/>
                  </a:cubicBezTo>
                  <a:cubicBezTo>
                    <a:pt x="0" y="10215"/>
                    <a:pt x="2556" y="12768"/>
                    <a:pt x="6390" y="12768"/>
                  </a:cubicBezTo>
                  <a:lnTo>
                    <a:pt x="25560" y="12768"/>
                  </a:lnTo>
                  <a:cubicBezTo>
                    <a:pt x="29394" y="12768"/>
                    <a:pt x="31950" y="10215"/>
                    <a:pt x="31950" y="6384"/>
                  </a:cubicBezTo>
                  <a:cubicBezTo>
                    <a:pt x="31950" y="2554"/>
                    <a:pt x="29394" y="0"/>
                    <a:pt x="25560" y="0"/>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3" name="Graphic 4">
              <a:extLst>
                <a:ext uri="{FF2B5EF4-FFF2-40B4-BE49-F238E27FC236}">
                  <a16:creationId xmlns:a16="http://schemas.microsoft.com/office/drawing/2014/main" id="{3BFEE9F3-16F7-486C-BCB4-D68CCF748B75}"/>
                </a:ext>
              </a:extLst>
            </p:cNvPr>
            <p:cNvSpPr/>
            <p:nvPr/>
          </p:nvSpPr>
          <p:spPr>
            <a:xfrm>
              <a:off x="9951049" y="4867949"/>
              <a:ext cx="233871" cy="211947"/>
            </a:xfrm>
            <a:custGeom>
              <a:avLst/>
              <a:gdLst>
                <a:gd name="connsiteX0" fmla="*/ 227482 w 233871"/>
                <a:gd name="connsiteY0" fmla="*/ 90014 h 211947"/>
                <a:gd name="connsiteX1" fmla="*/ 175084 w 233871"/>
                <a:gd name="connsiteY1" fmla="*/ 90014 h 211947"/>
                <a:gd name="connsiteX2" fmla="*/ 175084 w 233871"/>
                <a:gd name="connsiteY2" fmla="*/ 82992 h 211947"/>
                <a:gd name="connsiteX3" fmla="*/ 191059 w 233871"/>
                <a:gd name="connsiteY3" fmla="*/ 82992 h 211947"/>
                <a:gd name="connsiteX4" fmla="*/ 197448 w 233871"/>
                <a:gd name="connsiteY4" fmla="*/ 76608 h 211947"/>
                <a:gd name="connsiteX5" fmla="*/ 197448 w 233871"/>
                <a:gd name="connsiteY5" fmla="*/ 6384 h 211947"/>
                <a:gd name="connsiteX6" fmla="*/ 191059 w 233871"/>
                <a:gd name="connsiteY6" fmla="*/ 0 h 211947"/>
                <a:gd name="connsiteX7" fmla="*/ 87542 w 233871"/>
                <a:gd name="connsiteY7" fmla="*/ 0 h 211947"/>
                <a:gd name="connsiteX8" fmla="*/ 81152 w 233871"/>
                <a:gd name="connsiteY8" fmla="*/ 6384 h 211947"/>
                <a:gd name="connsiteX9" fmla="*/ 81152 w 233871"/>
                <a:gd name="connsiteY9" fmla="*/ 76608 h 211947"/>
                <a:gd name="connsiteX10" fmla="*/ 87542 w 233871"/>
                <a:gd name="connsiteY10" fmla="*/ 82992 h 211947"/>
                <a:gd name="connsiteX11" fmla="*/ 107989 w 233871"/>
                <a:gd name="connsiteY11" fmla="*/ 82992 h 211947"/>
                <a:gd name="connsiteX12" fmla="*/ 107989 w 233871"/>
                <a:gd name="connsiteY12" fmla="*/ 90014 h 211947"/>
                <a:gd name="connsiteX13" fmla="*/ 6390 w 233871"/>
                <a:gd name="connsiteY13" fmla="*/ 90014 h 211947"/>
                <a:gd name="connsiteX14" fmla="*/ 0 w 233871"/>
                <a:gd name="connsiteY14" fmla="*/ 96398 h 211947"/>
                <a:gd name="connsiteX15" fmla="*/ 6390 w 233871"/>
                <a:gd name="connsiteY15" fmla="*/ 102782 h 211947"/>
                <a:gd name="connsiteX16" fmla="*/ 20447 w 233871"/>
                <a:gd name="connsiteY16" fmla="*/ 102782 h 211947"/>
                <a:gd name="connsiteX17" fmla="*/ 20447 w 233871"/>
                <a:gd name="connsiteY17" fmla="*/ 204287 h 211947"/>
                <a:gd name="connsiteX18" fmla="*/ 26837 w 233871"/>
                <a:gd name="connsiteY18" fmla="*/ 210671 h 211947"/>
                <a:gd name="connsiteX19" fmla="*/ 33227 w 233871"/>
                <a:gd name="connsiteY19" fmla="*/ 204287 h 211947"/>
                <a:gd name="connsiteX20" fmla="*/ 33227 w 233871"/>
                <a:gd name="connsiteY20" fmla="*/ 185774 h 211947"/>
                <a:gd name="connsiteX21" fmla="*/ 92654 w 233871"/>
                <a:gd name="connsiteY21" fmla="*/ 185774 h 211947"/>
                <a:gd name="connsiteX22" fmla="*/ 99044 w 233871"/>
                <a:gd name="connsiteY22" fmla="*/ 179390 h 211947"/>
                <a:gd name="connsiteX23" fmla="*/ 99044 w 233871"/>
                <a:gd name="connsiteY23" fmla="*/ 138532 h 211947"/>
                <a:gd name="connsiteX24" fmla="*/ 99044 w 233871"/>
                <a:gd name="connsiteY24" fmla="*/ 138532 h 211947"/>
                <a:gd name="connsiteX25" fmla="*/ 99044 w 233871"/>
                <a:gd name="connsiteY25" fmla="*/ 138532 h 211947"/>
                <a:gd name="connsiteX26" fmla="*/ 99044 w 233871"/>
                <a:gd name="connsiteY26" fmla="*/ 102782 h 211947"/>
                <a:gd name="connsiteX27" fmla="*/ 109268 w 233871"/>
                <a:gd name="connsiteY27" fmla="*/ 102782 h 211947"/>
                <a:gd name="connsiteX28" fmla="*/ 125243 w 233871"/>
                <a:gd name="connsiteY28" fmla="*/ 114912 h 211947"/>
                <a:gd name="connsiteX29" fmla="*/ 130354 w 233871"/>
                <a:gd name="connsiteY29" fmla="*/ 114912 h 211947"/>
                <a:gd name="connsiteX30" fmla="*/ 130354 w 233871"/>
                <a:gd name="connsiteY30" fmla="*/ 120019 h 211947"/>
                <a:gd name="connsiteX31" fmla="*/ 107350 w 233871"/>
                <a:gd name="connsiteY31" fmla="*/ 146193 h 211947"/>
                <a:gd name="connsiteX32" fmla="*/ 113740 w 233871"/>
                <a:gd name="connsiteY32" fmla="*/ 152577 h 211947"/>
                <a:gd name="connsiteX33" fmla="*/ 136105 w 233871"/>
                <a:gd name="connsiteY33" fmla="*/ 152577 h 211947"/>
                <a:gd name="connsiteX34" fmla="*/ 136105 w 233871"/>
                <a:gd name="connsiteY34" fmla="*/ 182582 h 211947"/>
                <a:gd name="connsiteX35" fmla="*/ 110545 w 233871"/>
                <a:gd name="connsiteY35" fmla="*/ 194073 h 211947"/>
                <a:gd name="connsiteX36" fmla="*/ 106712 w 233871"/>
                <a:gd name="connsiteY36" fmla="*/ 199819 h 211947"/>
                <a:gd name="connsiteX37" fmla="*/ 106712 w 233871"/>
                <a:gd name="connsiteY37" fmla="*/ 205564 h 211947"/>
                <a:gd name="connsiteX38" fmla="*/ 113102 w 233871"/>
                <a:gd name="connsiteY38" fmla="*/ 211948 h 211947"/>
                <a:gd name="connsiteX39" fmla="*/ 113102 w 233871"/>
                <a:gd name="connsiteY39" fmla="*/ 211948 h 211947"/>
                <a:gd name="connsiteX40" fmla="*/ 119492 w 233871"/>
                <a:gd name="connsiteY40" fmla="*/ 205564 h 211947"/>
                <a:gd name="connsiteX41" fmla="*/ 119492 w 233871"/>
                <a:gd name="connsiteY41" fmla="*/ 203649 h 211947"/>
                <a:gd name="connsiteX42" fmla="*/ 136105 w 233871"/>
                <a:gd name="connsiteY42" fmla="*/ 195988 h 211947"/>
                <a:gd name="connsiteX43" fmla="*/ 136105 w 233871"/>
                <a:gd name="connsiteY43" fmla="*/ 203649 h 211947"/>
                <a:gd name="connsiteX44" fmla="*/ 142495 w 233871"/>
                <a:gd name="connsiteY44" fmla="*/ 210033 h 211947"/>
                <a:gd name="connsiteX45" fmla="*/ 148885 w 233871"/>
                <a:gd name="connsiteY45" fmla="*/ 203649 h 211947"/>
                <a:gd name="connsiteX46" fmla="*/ 148885 w 233871"/>
                <a:gd name="connsiteY46" fmla="*/ 197265 h 211947"/>
                <a:gd name="connsiteX47" fmla="*/ 163582 w 233871"/>
                <a:gd name="connsiteY47" fmla="*/ 203649 h 211947"/>
                <a:gd name="connsiteX48" fmla="*/ 163582 w 233871"/>
                <a:gd name="connsiteY48" fmla="*/ 205564 h 211947"/>
                <a:gd name="connsiteX49" fmla="*/ 169972 w 233871"/>
                <a:gd name="connsiteY49" fmla="*/ 211948 h 211947"/>
                <a:gd name="connsiteX50" fmla="*/ 169972 w 233871"/>
                <a:gd name="connsiteY50" fmla="*/ 211948 h 211947"/>
                <a:gd name="connsiteX51" fmla="*/ 176362 w 233871"/>
                <a:gd name="connsiteY51" fmla="*/ 205564 h 211947"/>
                <a:gd name="connsiteX52" fmla="*/ 176362 w 233871"/>
                <a:gd name="connsiteY52" fmla="*/ 199819 h 211947"/>
                <a:gd name="connsiteX53" fmla="*/ 172528 w 233871"/>
                <a:gd name="connsiteY53" fmla="*/ 194073 h 211947"/>
                <a:gd name="connsiteX54" fmla="*/ 148885 w 233871"/>
                <a:gd name="connsiteY54" fmla="*/ 183220 h 211947"/>
                <a:gd name="connsiteX55" fmla="*/ 148885 w 233871"/>
                <a:gd name="connsiteY55" fmla="*/ 152577 h 211947"/>
                <a:gd name="connsiteX56" fmla="*/ 169333 w 233871"/>
                <a:gd name="connsiteY56" fmla="*/ 152577 h 211947"/>
                <a:gd name="connsiteX57" fmla="*/ 175723 w 233871"/>
                <a:gd name="connsiteY57" fmla="*/ 145555 h 211947"/>
                <a:gd name="connsiteX58" fmla="*/ 153997 w 233871"/>
                <a:gd name="connsiteY58" fmla="*/ 120019 h 211947"/>
                <a:gd name="connsiteX59" fmla="*/ 153997 w 233871"/>
                <a:gd name="connsiteY59" fmla="*/ 114912 h 211947"/>
                <a:gd name="connsiteX60" fmla="*/ 159109 w 233871"/>
                <a:gd name="connsiteY60" fmla="*/ 114912 h 211947"/>
                <a:gd name="connsiteX61" fmla="*/ 175084 w 233871"/>
                <a:gd name="connsiteY61" fmla="*/ 102782 h 211947"/>
                <a:gd name="connsiteX62" fmla="*/ 196810 w 233871"/>
                <a:gd name="connsiteY62" fmla="*/ 102782 h 211947"/>
                <a:gd name="connsiteX63" fmla="*/ 196810 w 233871"/>
                <a:gd name="connsiteY63" fmla="*/ 204287 h 211947"/>
                <a:gd name="connsiteX64" fmla="*/ 203200 w 233871"/>
                <a:gd name="connsiteY64" fmla="*/ 210671 h 211947"/>
                <a:gd name="connsiteX65" fmla="*/ 209589 w 233871"/>
                <a:gd name="connsiteY65" fmla="*/ 204287 h 211947"/>
                <a:gd name="connsiteX66" fmla="*/ 209589 w 233871"/>
                <a:gd name="connsiteY66" fmla="*/ 102782 h 211947"/>
                <a:gd name="connsiteX67" fmla="*/ 227482 w 233871"/>
                <a:gd name="connsiteY67" fmla="*/ 102782 h 211947"/>
                <a:gd name="connsiteX68" fmla="*/ 233872 w 233871"/>
                <a:gd name="connsiteY68" fmla="*/ 96398 h 211947"/>
                <a:gd name="connsiteX69" fmla="*/ 227482 w 233871"/>
                <a:gd name="connsiteY69" fmla="*/ 90014 h 211947"/>
                <a:gd name="connsiteX70" fmla="*/ 227482 w 233871"/>
                <a:gd name="connsiteY70" fmla="*/ 90014 h 211947"/>
                <a:gd name="connsiteX71" fmla="*/ 161665 w 233871"/>
                <a:gd name="connsiteY71" fmla="*/ 139809 h 211947"/>
                <a:gd name="connsiteX72" fmla="*/ 121409 w 233871"/>
                <a:gd name="connsiteY72" fmla="*/ 139809 h 211947"/>
                <a:gd name="connsiteX73" fmla="*/ 133549 w 233871"/>
                <a:gd name="connsiteY73" fmla="*/ 132787 h 211947"/>
                <a:gd name="connsiteX74" fmla="*/ 150164 w 233871"/>
                <a:gd name="connsiteY74" fmla="*/ 132787 h 211947"/>
                <a:gd name="connsiteX75" fmla="*/ 161665 w 233871"/>
                <a:gd name="connsiteY75" fmla="*/ 139809 h 211947"/>
                <a:gd name="connsiteX76" fmla="*/ 161665 w 233871"/>
                <a:gd name="connsiteY76" fmla="*/ 139809 h 211947"/>
                <a:gd name="connsiteX77" fmla="*/ 162943 w 233871"/>
                <a:gd name="connsiteY77" fmla="*/ 90014 h 211947"/>
                <a:gd name="connsiteX78" fmla="*/ 153997 w 233871"/>
                <a:gd name="connsiteY78" fmla="*/ 90014 h 211947"/>
                <a:gd name="connsiteX79" fmla="*/ 153997 w 233871"/>
                <a:gd name="connsiteY79" fmla="*/ 82992 h 211947"/>
                <a:gd name="connsiteX80" fmla="*/ 162943 w 233871"/>
                <a:gd name="connsiteY80" fmla="*/ 82992 h 211947"/>
                <a:gd name="connsiteX81" fmla="*/ 162943 w 233871"/>
                <a:gd name="connsiteY81" fmla="*/ 90014 h 211947"/>
                <a:gd name="connsiteX82" fmla="*/ 162943 w 233871"/>
                <a:gd name="connsiteY82" fmla="*/ 70224 h 211947"/>
                <a:gd name="connsiteX83" fmla="*/ 121409 w 233871"/>
                <a:gd name="connsiteY83" fmla="*/ 70224 h 211947"/>
                <a:gd name="connsiteX84" fmla="*/ 121409 w 233871"/>
                <a:gd name="connsiteY84" fmla="*/ 61286 h 211947"/>
                <a:gd name="connsiteX85" fmla="*/ 141217 w 233871"/>
                <a:gd name="connsiteY85" fmla="*/ 39580 h 211947"/>
                <a:gd name="connsiteX86" fmla="*/ 162943 w 233871"/>
                <a:gd name="connsiteY86" fmla="*/ 59371 h 211947"/>
                <a:gd name="connsiteX87" fmla="*/ 162943 w 233871"/>
                <a:gd name="connsiteY87" fmla="*/ 61924 h 211947"/>
                <a:gd name="connsiteX88" fmla="*/ 162943 w 233871"/>
                <a:gd name="connsiteY88" fmla="*/ 70224 h 211947"/>
                <a:gd name="connsiteX89" fmla="*/ 94571 w 233871"/>
                <a:gd name="connsiteY89" fmla="*/ 70224 h 211947"/>
                <a:gd name="connsiteX90" fmla="*/ 94571 w 233871"/>
                <a:gd name="connsiteY90" fmla="*/ 12768 h 211947"/>
                <a:gd name="connsiteX91" fmla="*/ 185308 w 233871"/>
                <a:gd name="connsiteY91" fmla="*/ 12768 h 211947"/>
                <a:gd name="connsiteX92" fmla="*/ 185308 w 233871"/>
                <a:gd name="connsiteY92" fmla="*/ 70224 h 211947"/>
                <a:gd name="connsiteX93" fmla="*/ 175723 w 233871"/>
                <a:gd name="connsiteY93" fmla="*/ 70224 h 211947"/>
                <a:gd name="connsiteX94" fmla="*/ 175723 w 233871"/>
                <a:gd name="connsiteY94" fmla="*/ 61286 h 211947"/>
                <a:gd name="connsiteX95" fmla="*/ 143774 w 233871"/>
                <a:gd name="connsiteY95" fmla="*/ 26174 h 211947"/>
                <a:gd name="connsiteX96" fmla="*/ 108629 w 233871"/>
                <a:gd name="connsiteY96" fmla="*/ 58094 h 211947"/>
                <a:gd name="connsiteX97" fmla="*/ 108629 w 233871"/>
                <a:gd name="connsiteY97" fmla="*/ 61286 h 211947"/>
                <a:gd name="connsiteX98" fmla="*/ 108629 w 233871"/>
                <a:gd name="connsiteY98" fmla="*/ 70224 h 211947"/>
                <a:gd name="connsiteX99" fmla="*/ 94571 w 233871"/>
                <a:gd name="connsiteY99" fmla="*/ 70224 h 211947"/>
                <a:gd name="connsiteX100" fmla="*/ 120769 w 233871"/>
                <a:gd name="connsiteY100" fmla="*/ 82992 h 211947"/>
                <a:gd name="connsiteX101" fmla="*/ 129715 w 233871"/>
                <a:gd name="connsiteY101" fmla="*/ 82992 h 211947"/>
                <a:gd name="connsiteX102" fmla="*/ 129715 w 233871"/>
                <a:gd name="connsiteY102" fmla="*/ 90014 h 211947"/>
                <a:gd name="connsiteX103" fmla="*/ 120769 w 233871"/>
                <a:gd name="connsiteY103" fmla="*/ 90014 h 211947"/>
                <a:gd name="connsiteX104" fmla="*/ 120769 w 233871"/>
                <a:gd name="connsiteY104" fmla="*/ 82992 h 211947"/>
                <a:gd name="connsiteX105" fmla="*/ 34505 w 233871"/>
                <a:gd name="connsiteY105" fmla="*/ 131510 h 211947"/>
                <a:gd name="connsiteX106" fmla="*/ 34505 w 233871"/>
                <a:gd name="connsiteY106" fmla="*/ 103420 h 211947"/>
                <a:gd name="connsiteX107" fmla="*/ 86264 w 233871"/>
                <a:gd name="connsiteY107" fmla="*/ 103420 h 211947"/>
                <a:gd name="connsiteX108" fmla="*/ 86264 w 233871"/>
                <a:gd name="connsiteY108" fmla="*/ 131510 h 211947"/>
                <a:gd name="connsiteX109" fmla="*/ 34505 w 233871"/>
                <a:gd name="connsiteY109" fmla="*/ 131510 h 211947"/>
                <a:gd name="connsiteX110" fmla="*/ 86264 w 233871"/>
                <a:gd name="connsiteY110" fmla="*/ 173006 h 211947"/>
                <a:gd name="connsiteX111" fmla="*/ 34505 w 233871"/>
                <a:gd name="connsiteY111" fmla="*/ 173006 h 211947"/>
                <a:gd name="connsiteX112" fmla="*/ 34505 w 233871"/>
                <a:gd name="connsiteY112" fmla="*/ 144916 h 211947"/>
                <a:gd name="connsiteX113" fmla="*/ 86264 w 233871"/>
                <a:gd name="connsiteY113" fmla="*/ 144916 h 211947"/>
                <a:gd name="connsiteX114" fmla="*/ 86264 w 233871"/>
                <a:gd name="connsiteY114" fmla="*/ 173006 h 2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33871" h="211947">
                  <a:moveTo>
                    <a:pt x="227482" y="90014"/>
                  </a:moveTo>
                  <a:lnTo>
                    <a:pt x="175084" y="90014"/>
                  </a:lnTo>
                  <a:lnTo>
                    <a:pt x="175084" y="82992"/>
                  </a:lnTo>
                  <a:lnTo>
                    <a:pt x="191059" y="82992"/>
                  </a:lnTo>
                  <a:cubicBezTo>
                    <a:pt x="194893" y="82992"/>
                    <a:pt x="197448" y="80438"/>
                    <a:pt x="197448" y="76608"/>
                  </a:cubicBezTo>
                  <a:lnTo>
                    <a:pt x="197448" y="6384"/>
                  </a:lnTo>
                  <a:cubicBezTo>
                    <a:pt x="197448" y="2553"/>
                    <a:pt x="194893" y="0"/>
                    <a:pt x="191059" y="0"/>
                  </a:cubicBezTo>
                  <a:lnTo>
                    <a:pt x="87542" y="0"/>
                  </a:lnTo>
                  <a:cubicBezTo>
                    <a:pt x="83708" y="0"/>
                    <a:pt x="81152" y="2553"/>
                    <a:pt x="81152" y="6384"/>
                  </a:cubicBezTo>
                  <a:lnTo>
                    <a:pt x="81152" y="76608"/>
                  </a:lnTo>
                  <a:cubicBezTo>
                    <a:pt x="81152" y="80438"/>
                    <a:pt x="83708" y="82992"/>
                    <a:pt x="87542" y="82992"/>
                  </a:cubicBezTo>
                  <a:lnTo>
                    <a:pt x="107989" y="82992"/>
                  </a:lnTo>
                  <a:lnTo>
                    <a:pt x="107989" y="90014"/>
                  </a:lnTo>
                  <a:lnTo>
                    <a:pt x="6390" y="90014"/>
                  </a:lnTo>
                  <a:cubicBezTo>
                    <a:pt x="2555" y="90014"/>
                    <a:pt x="0" y="92568"/>
                    <a:pt x="0" y="96398"/>
                  </a:cubicBezTo>
                  <a:cubicBezTo>
                    <a:pt x="0" y="100228"/>
                    <a:pt x="2555" y="102782"/>
                    <a:pt x="6390" y="102782"/>
                  </a:cubicBezTo>
                  <a:lnTo>
                    <a:pt x="20447" y="102782"/>
                  </a:lnTo>
                  <a:lnTo>
                    <a:pt x="20447" y="204287"/>
                  </a:lnTo>
                  <a:cubicBezTo>
                    <a:pt x="20447" y="208118"/>
                    <a:pt x="23004" y="210671"/>
                    <a:pt x="26837" y="210671"/>
                  </a:cubicBezTo>
                  <a:cubicBezTo>
                    <a:pt x="30671" y="210671"/>
                    <a:pt x="33227" y="208118"/>
                    <a:pt x="33227" y="204287"/>
                  </a:cubicBezTo>
                  <a:lnTo>
                    <a:pt x="33227" y="185774"/>
                  </a:lnTo>
                  <a:lnTo>
                    <a:pt x="92654" y="185774"/>
                  </a:lnTo>
                  <a:cubicBezTo>
                    <a:pt x="96488" y="185774"/>
                    <a:pt x="99044" y="183220"/>
                    <a:pt x="99044" y="179390"/>
                  </a:cubicBezTo>
                  <a:lnTo>
                    <a:pt x="99044" y="138532"/>
                  </a:lnTo>
                  <a:lnTo>
                    <a:pt x="99044" y="138532"/>
                  </a:lnTo>
                  <a:cubicBezTo>
                    <a:pt x="99044" y="138532"/>
                    <a:pt x="99044" y="138532"/>
                    <a:pt x="99044" y="138532"/>
                  </a:cubicBezTo>
                  <a:lnTo>
                    <a:pt x="99044" y="102782"/>
                  </a:lnTo>
                  <a:lnTo>
                    <a:pt x="109268" y="102782"/>
                  </a:lnTo>
                  <a:cubicBezTo>
                    <a:pt x="111184" y="109804"/>
                    <a:pt x="117574" y="114912"/>
                    <a:pt x="125243" y="114912"/>
                  </a:cubicBezTo>
                  <a:lnTo>
                    <a:pt x="130354" y="114912"/>
                  </a:lnTo>
                  <a:lnTo>
                    <a:pt x="130354" y="120019"/>
                  </a:lnTo>
                  <a:cubicBezTo>
                    <a:pt x="116935" y="121296"/>
                    <a:pt x="107350" y="132787"/>
                    <a:pt x="107350" y="146193"/>
                  </a:cubicBezTo>
                  <a:cubicBezTo>
                    <a:pt x="107350" y="150024"/>
                    <a:pt x="109907" y="152577"/>
                    <a:pt x="113740" y="152577"/>
                  </a:cubicBezTo>
                  <a:lnTo>
                    <a:pt x="136105" y="152577"/>
                  </a:lnTo>
                  <a:lnTo>
                    <a:pt x="136105" y="182582"/>
                  </a:lnTo>
                  <a:lnTo>
                    <a:pt x="110545" y="194073"/>
                  </a:lnTo>
                  <a:cubicBezTo>
                    <a:pt x="107989" y="195350"/>
                    <a:pt x="106712" y="197265"/>
                    <a:pt x="106712" y="199819"/>
                  </a:cubicBezTo>
                  <a:lnTo>
                    <a:pt x="106712" y="205564"/>
                  </a:lnTo>
                  <a:cubicBezTo>
                    <a:pt x="106712" y="209395"/>
                    <a:pt x="109268" y="211948"/>
                    <a:pt x="113102" y="211948"/>
                  </a:cubicBezTo>
                  <a:lnTo>
                    <a:pt x="113102" y="211948"/>
                  </a:lnTo>
                  <a:cubicBezTo>
                    <a:pt x="116935" y="211948"/>
                    <a:pt x="119492" y="209395"/>
                    <a:pt x="119492" y="205564"/>
                  </a:cubicBezTo>
                  <a:lnTo>
                    <a:pt x="119492" y="203649"/>
                  </a:lnTo>
                  <a:lnTo>
                    <a:pt x="136105" y="195988"/>
                  </a:lnTo>
                  <a:lnTo>
                    <a:pt x="136105" y="203649"/>
                  </a:lnTo>
                  <a:cubicBezTo>
                    <a:pt x="136105" y="207479"/>
                    <a:pt x="138661" y="210033"/>
                    <a:pt x="142495" y="210033"/>
                  </a:cubicBezTo>
                  <a:cubicBezTo>
                    <a:pt x="146329" y="210033"/>
                    <a:pt x="148885" y="207479"/>
                    <a:pt x="148885" y="203649"/>
                  </a:cubicBezTo>
                  <a:lnTo>
                    <a:pt x="148885" y="197265"/>
                  </a:lnTo>
                  <a:lnTo>
                    <a:pt x="163582" y="203649"/>
                  </a:lnTo>
                  <a:lnTo>
                    <a:pt x="163582" y="205564"/>
                  </a:lnTo>
                  <a:cubicBezTo>
                    <a:pt x="163582" y="209395"/>
                    <a:pt x="166138" y="211948"/>
                    <a:pt x="169972" y="211948"/>
                  </a:cubicBezTo>
                  <a:lnTo>
                    <a:pt x="169972" y="211948"/>
                  </a:lnTo>
                  <a:cubicBezTo>
                    <a:pt x="173806" y="211948"/>
                    <a:pt x="176362" y="209395"/>
                    <a:pt x="176362" y="205564"/>
                  </a:cubicBezTo>
                  <a:lnTo>
                    <a:pt x="176362" y="199819"/>
                  </a:lnTo>
                  <a:cubicBezTo>
                    <a:pt x="176362" y="197265"/>
                    <a:pt x="175084" y="195350"/>
                    <a:pt x="172528" y="194073"/>
                  </a:cubicBezTo>
                  <a:lnTo>
                    <a:pt x="148885" y="183220"/>
                  </a:lnTo>
                  <a:lnTo>
                    <a:pt x="148885" y="152577"/>
                  </a:lnTo>
                  <a:lnTo>
                    <a:pt x="169333" y="152577"/>
                  </a:lnTo>
                  <a:cubicBezTo>
                    <a:pt x="173167" y="152577"/>
                    <a:pt x="175723" y="149385"/>
                    <a:pt x="175723" y="145555"/>
                  </a:cubicBezTo>
                  <a:cubicBezTo>
                    <a:pt x="175723" y="132787"/>
                    <a:pt x="166777" y="121934"/>
                    <a:pt x="153997" y="120019"/>
                  </a:cubicBezTo>
                  <a:lnTo>
                    <a:pt x="153997" y="114912"/>
                  </a:lnTo>
                  <a:lnTo>
                    <a:pt x="159109" y="114912"/>
                  </a:lnTo>
                  <a:cubicBezTo>
                    <a:pt x="166777" y="114912"/>
                    <a:pt x="173167" y="109804"/>
                    <a:pt x="175084" y="102782"/>
                  </a:cubicBezTo>
                  <a:lnTo>
                    <a:pt x="196810" y="102782"/>
                  </a:lnTo>
                  <a:lnTo>
                    <a:pt x="196810" y="204287"/>
                  </a:lnTo>
                  <a:cubicBezTo>
                    <a:pt x="196810" y="208118"/>
                    <a:pt x="199366" y="210671"/>
                    <a:pt x="203200" y="210671"/>
                  </a:cubicBezTo>
                  <a:cubicBezTo>
                    <a:pt x="207033" y="210671"/>
                    <a:pt x="209589" y="208118"/>
                    <a:pt x="209589" y="204287"/>
                  </a:cubicBezTo>
                  <a:lnTo>
                    <a:pt x="209589" y="102782"/>
                  </a:lnTo>
                  <a:lnTo>
                    <a:pt x="227482" y="102782"/>
                  </a:lnTo>
                  <a:cubicBezTo>
                    <a:pt x="231315" y="102782"/>
                    <a:pt x="233872" y="100228"/>
                    <a:pt x="233872" y="96398"/>
                  </a:cubicBezTo>
                  <a:cubicBezTo>
                    <a:pt x="233872" y="92568"/>
                    <a:pt x="230677" y="90014"/>
                    <a:pt x="227482" y="90014"/>
                  </a:cubicBezTo>
                  <a:lnTo>
                    <a:pt x="227482" y="90014"/>
                  </a:lnTo>
                  <a:close/>
                  <a:moveTo>
                    <a:pt x="161665" y="139809"/>
                  </a:moveTo>
                  <a:lnTo>
                    <a:pt x="121409" y="139809"/>
                  </a:lnTo>
                  <a:cubicBezTo>
                    <a:pt x="123964" y="135340"/>
                    <a:pt x="128438" y="132787"/>
                    <a:pt x="133549" y="132787"/>
                  </a:cubicBezTo>
                  <a:lnTo>
                    <a:pt x="150164" y="132787"/>
                  </a:lnTo>
                  <a:cubicBezTo>
                    <a:pt x="154636" y="132148"/>
                    <a:pt x="159109" y="135340"/>
                    <a:pt x="161665" y="139809"/>
                  </a:cubicBezTo>
                  <a:lnTo>
                    <a:pt x="161665" y="139809"/>
                  </a:lnTo>
                  <a:close/>
                  <a:moveTo>
                    <a:pt x="162943" y="90014"/>
                  </a:moveTo>
                  <a:lnTo>
                    <a:pt x="153997" y="90014"/>
                  </a:lnTo>
                  <a:lnTo>
                    <a:pt x="153997" y="82992"/>
                  </a:lnTo>
                  <a:lnTo>
                    <a:pt x="162943" y="82992"/>
                  </a:lnTo>
                  <a:lnTo>
                    <a:pt x="162943" y="90014"/>
                  </a:lnTo>
                  <a:close/>
                  <a:moveTo>
                    <a:pt x="162943" y="70224"/>
                  </a:moveTo>
                  <a:lnTo>
                    <a:pt x="121409" y="70224"/>
                  </a:lnTo>
                  <a:lnTo>
                    <a:pt x="121409" y="61286"/>
                  </a:lnTo>
                  <a:cubicBezTo>
                    <a:pt x="120769" y="49795"/>
                    <a:pt x="129715" y="40219"/>
                    <a:pt x="141217" y="39580"/>
                  </a:cubicBezTo>
                  <a:cubicBezTo>
                    <a:pt x="152719" y="38942"/>
                    <a:pt x="162304" y="47880"/>
                    <a:pt x="162943" y="59371"/>
                  </a:cubicBezTo>
                  <a:cubicBezTo>
                    <a:pt x="162943" y="60009"/>
                    <a:pt x="162943" y="60648"/>
                    <a:pt x="162943" y="61924"/>
                  </a:cubicBezTo>
                  <a:lnTo>
                    <a:pt x="162943" y="70224"/>
                  </a:lnTo>
                  <a:close/>
                  <a:moveTo>
                    <a:pt x="94571" y="70224"/>
                  </a:moveTo>
                  <a:lnTo>
                    <a:pt x="94571" y="12768"/>
                  </a:lnTo>
                  <a:lnTo>
                    <a:pt x="185308" y="12768"/>
                  </a:lnTo>
                  <a:lnTo>
                    <a:pt x="185308" y="70224"/>
                  </a:lnTo>
                  <a:lnTo>
                    <a:pt x="175723" y="70224"/>
                  </a:lnTo>
                  <a:lnTo>
                    <a:pt x="175723" y="61286"/>
                  </a:lnTo>
                  <a:cubicBezTo>
                    <a:pt x="176362" y="42772"/>
                    <a:pt x="162304" y="26812"/>
                    <a:pt x="143774" y="26174"/>
                  </a:cubicBezTo>
                  <a:cubicBezTo>
                    <a:pt x="125243" y="25536"/>
                    <a:pt x="109268" y="39580"/>
                    <a:pt x="108629" y="58094"/>
                  </a:cubicBezTo>
                  <a:cubicBezTo>
                    <a:pt x="108629" y="59371"/>
                    <a:pt x="108629" y="60009"/>
                    <a:pt x="108629" y="61286"/>
                  </a:cubicBezTo>
                  <a:lnTo>
                    <a:pt x="108629" y="70224"/>
                  </a:lnTo>
                  <a:lnTo>
                    <a:pt x="94571" y="70224"/>
                  </a:lnTo>
                  <a:close/>
                  <a:moveTo>
                    <a:pt x="120769" y="82992"/>
                  </a:moveTo>
                  <a:lnTo>
                    <a:pt x="129715" y="82992"/>
                  </a:lnTo>
                  <a:lnTo>
                    <a:pt x="129715" y="90014"/>
                  </a:lnTo>
                  <a:lnTo>
                    <a:pt x="120769" y="90014"/>
                  </a:lnTo>
                  <a:lnTo>
                    <a:pt x="120769" y="82992"/>
                  </a:lnTo>
                  <a:close/>
                  <a:moveTo>
                    <a:pt x="34505" y="131510"/>
                  </a:moveTo>
                  <a:lnTo>
                    <a:pt x="34505" y="103420"/>
                  </a:lnTo>
                  <a:lnTo>
                    <a:pt x="86264" y="103420"/>
                  </a:lnTo>
                  <a:lnTo>
                    <a:pt x="86264" y="131510"/>
                  </a:lnTo>
                  <a:lnTo>
                    <a:pt x="34505" y="131510"/>
                  </a:lnTo>
                  <a:close/>
                  <a:moveTo>
                    <a:pt x="86264" y="173006"/>
                  </a:moveTo>
                  <a:lnTo>
                    <a:pt x="34505" y="173006"/>
                  </a:lnTo>
                  <a:lnTo>
                    <a:pt x="34505" y="144916"/>
                  </a:lnTo>
                  <a:lnTo>
                    <a:pt x="86264" y="144916"/>
                  </a:lnTo>
                  <a:lnTo>
                    <a:pt x="86264" y="173006"/>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94" name="TextBox 93">
            <a:extLst>
              <a:ext uri="{FF2B5EF4-FFF2-40B4-BE49-F238E27FC236}">
                <a16:creationId xmlns:a16="http://schemas.microsoft.com/office/drawing/2014/main" id="{A4B6ACE7-F59B-4F8E-8F66-972B6529059D}"/>
              </a:ext>
            </a:extLst>
          </p:cNvPr>
          <p:cNvSpPr txBox="1"/>
          <p:nvPr/>
        </p:nvSpPr>
        <p:spPr>
          <a:xfrm>
            <a:off x="644048" y="2637139"/>
            <a:ext cx="4030830" cy="1938992"/>
          </a:xfrm>
          <a:prstGeom prst="rect">
            <a:avLst/>
          </a:prstGeom>
          <a:solidFill>
            <a:schemeClr val="tx1"/>
          </a:solid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Globally, Gen Z workers are the </a:t>
            </a:r>
            <a:r>
              <a:rPr kumimoji="0" lang="en-US" sz="1800" b="1" i="0" u="none" strike="noStrike" kern="1200" cap="none" spc="0" normalizeH="0" baseline="0" noProof="0" dirty="0">
                <a:ln>
                  <a:noFill/>
                </a:ln>
                <a:solidFill>
                  <a:srgbClr val="04986E"/>
                </a:solidFill>
                <a:effectLst/>
                <a:uLnTx/>
                <a:uFillTx/>
                <a:latin typeface="Open Sans"/>
                <a:ea typeface="+mn-ea"/>
                <a:cs typeface="+mn-cs"/>
              </a:rPr>
              <a:t>least satisfied generation at work</a:t>
            </a:r>
            <a:r>
              <a:rPr kumimoji="0" lang="en-US" sz="1800" b="0" i="0" u="none" strike="noStrike" kern="1200" cap="none" spc="0" normalizeH="0" baseline="0" noProof="0" dirty="0">
                <a:ln>
                  <a:noFill/>
                </a:ln>
                <a:solidFill>
                  <a:srgbClr val="04986E"/>
                </a:solidFill>
                <a:effectLst/>
                <a:uLnTx/>
                <a:uFillTx/>
                <a:latin typeface="Open Sans"/>
                <a:ea typeface="+mn-ea"/>
                <a:cs typeface="+mn-cs"/>
              </a:rPr>
              <a:t>,</a:t>
            </a:r>
            <a:r>
              <a:rPr kumimoji="0" lang="en-US" sz="1800" b="0" i="0" u="none" strike="noStrike" kern="1200" cap="none" spc="0" normalizeH="0" baseline="0" noProof="0" dirty="0">
                <a:ln>
                  <a:noFill/>
                </a:ln>
                <a:solidFill>
                  <a:srgbClr val="0090A1"/>
                </a:solidFill>
                <a:effectLst/>
                <a:uLnTx/>
                <a:uFillTx/>
                <a:latin typeface="Open Sans"/>
                <a:ea typeface="+mn-ea"/>
                <a:cs typeface="+mn-cs"/>
              </a:rPr>
              <a:t> </a:t>
            </a:r>
            <a:r>
              <a:rPr kumimoji="0" lang="en-US" sz="1800" b="0" i="0" u="none" strike="noStrike" kern="1200" cap="none" spc="0" normalizeH="0" baseline="0" noProof="0" dirty="0">
                <a:ln>
                  <a:noFill/>
                </a:ln>
                <a:solidFill>
                  <a:srgbClr val="FFFFFF"/>
                </a:solidFill>
                <a:effectLst/>
                <a:uLnTx/>
                <a:uFillTx/>
                <a:latin typeface="Open Sans"/>
                <a:ea typeface="+mn-ea"/>
                <a:cs typeface="+mn-cs"/>
              </a:rPr>
              <a:t>with only </a:t>
            </a:r>
            <a:r>
              <a:rPr kumimoji="0" lang="en-US" sz="3600" b="1" i="0" u="none" strike="noStrike" kern="1200" cap="none" spc="0" normalizeH="0" baseline="0" noProof="0" dirty="0">
                <a:ln>
                  <a:noFill/>
                </a:ln>
                <a:solidFill>
                  <a:srgbClr val="04986E"/>
                </a:solidFill>
                <a:effectLst/>
                <a:uLnTx/>
                <a:uFillTx/>
                <a:latin typeface="Open Sans"/>
                <a:ea typeface="+mn-ea"/>
                <a:cs typeface="+mn-cs"/>
              </a:rPr>
              <a:t>56% </a:t>
            </a:r>
            <a:r>
              <a:rPr kumimoji="0" lang="en-US" sz="1800" b="0" i="0" u="none" strike="noStrike" kern="1200" cap="none" spc="0" normalizeH="0" baseline="0" noProof="0" dirty="0">
                <a:ln>
                  <a:noFill/>
                </a:ln>
                <a:solidFill>
                  <a:srgbClr val="FFFFFF"/>
                </a:solidFill>
                <a:effectLst/>
                <a:uLnTx/>
                <a:uFillTx/>
                <a:latin typeface="Open Sans"/>
                <a:ea typeface="+mn-ea"/>
                <a:cs typeface="+mn-cs"/>
              </a:rPr>
              <a:t>satisfied with work-life balance and </a:t>
            </a:r>
            <a:r>
              <a:rPr kumimoji="0" lang="en-US" sz="3600" b="1" i="0" u="none" strike="noStrike" kern="1200" cap="none" spc="0" normalizeH="0" baseline="0" noProof="0" dirty="0">
                <a:ln>
                  <a:noFill/>
                </a:ln>
                <a:solidFill>
                  <a:srgbClr val="04986E"/>
                </a:solidFill>
                <a:effectLst/>
                <a:uLnTx/>
                <a:uFillTx/>
                <a:latin typeface="Open Sans"/>
                <a:ea typeface="+mn-ea"/>
                <a:cs typeface="+mn-cs"/>
              </a:rPr>
              <a:t>59%</a:t>
            </a:r>
            <a:r>
              <a:rPr kumimoji="0" lang="en-US" sz="3600" b="1" i="0" u="none" strike="noStrike" kern="1200" cap="none" spc="0" normalizeH="0" baseline="0" noProof="0" dirty="0">
                <a:ln>
                  <a:noFill/>
                </a:ln>
                <a:solidFill>
                  <a:srgbClr val="0090A1"/>
                </a:solidFill>
                <a:effectLst/>
                <a:uLnTx/>
                <a:uFillTx/>
                <a:latin typeface="Open Sans"/>
                <a:ea typeface="+mn-ea"/>
                <a:cs typeface="+mn-cs"/>
              </a:rPr>
              <a:t> </a:t>
            </a:r>
            <a:r>
              <a:rPr kumimoji="0" lang="en-US" sz="1800" b="0" i="0" u="none" strike="noStrike" kern="1200" cap="none" spc="0" normalizeH="0" baseline="0" noProof="0" dirty="0">
                <a:ln>
                  <a:noFill/>
                </a:ln>
                <a:solidFill>
                  <a:srgbClr val="FFFFFF"/>
                </a:solidFill>
                <a:effectLst/>
                <a:uLnTx/>
                <a:uFillTx/>
                <a:latin typeface="Open Sans"/>
                <a:ea typeface="+mn-ea"/>
                <a:cs typeface="+mn-cs"/>
              </a:rPr>
              <a:t>satisfied with their job overall</a:t>
            </a:r>
            <a:r>
              <a:rPr kumimoji="0" lang="en-US" sz="1800" b="0" i="0" u="none" strike="noStrike" kern="1200" cap="none" spc="0" normalizeH="0" baseline="30000" noProof="0" dirty="0">
                <a:ln>
                  <a:noFill/>
                </a:ln>
                <a:solidFill>
                  <a:srgbClr val="FFFFFF"/>
                </a:solidFill>
                <a:effectLst/>
                <a:uLnTx/>
                <a:uFillTx/>
                <a:latin typeface="Open Sans"/>
                <a:ea typeface="+mn-ea"/>
                <a:cs typeface="+mn-cs"/>
              </a:rPr>
              <a:t>2</a:t>
            </a:r>
          </a:p>
        </p:txBody>
      </p:sp>
      <p:cxnSp>
        <p:nvCxnSpPr>
          <p:cNvPr id="95" name="Straight Connector 94">
            <a:extLst>
              <a:ext uri="{FF2B5EF4-FFF2-40B4-BE49-F238E27FC236}">
                <a16:creationId xmlns:a16="http://schemas.microsoft.com/office/drawing/2014/main" id="{0363FACC-778D-46C2-A470-AAAFB69FC934}"/>
              </a:ext>
            </a:extLst>
          </p:cNvPr>
          <p:cNvCxnSpPr>
            <a:cxnSpLocks/>
          </p:cNvCxnSpPr>
          <p:nvPr/>
        </p:nvCxnSpPr>
        <p:spPr>
          <a:xfrm rot="5400000">
            <a:off x="6185004" y="-3212596"/>
            <a:ext cx="0" cy="11247120"/>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65A3A23-5AB2-4F3A-BA57-6856CDDCA131}"/>
              </a:ext>
            </a:extLst>
          </p:cNvPr>
          <p:cNvCxnSpPr>
            <a:cxnSpLocks/>
          </p:cNvCxnSpPr>
          <p:nvPr/>
        </p:nvCxnSpPr>
        <p:spPr>
          <a:xfrm>
            <a:off x="6276753" y="2629424"/>
            <a:ext cx="0" cy="3541313"/>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graphicFrame>
        <p:nvGraphicFramePr>
          <p:cNvPr id="97" name="Chart 96">
            <a:extLst>
              <a:ext uri="{FF2B5EF4-FFF2-40B4-BE49-F238E27FC236}">
                <a16:creationId xmlns:a16="http://schemas.microsoft.com/office/drawing/2014/main" id="{100257DE-E16A-49EA-8335-81BC4541A4F1}"/>
              </a:ext>
            </a:extLst>
          </p:cNvPr>
          <p:cNvGraphicFramePr/>
          <p:nvPr/>
        </p:nvGraphicFramePr>
        <p:xfrm>
          <a:off x="6398621" y="3117105"/>
          <a:ext cx="5545505" cy="3297982"/>
        </p:xfrm>
        <a:graphic>
          <a:graphicData uri="http://schemas.openxmlformats.org/drawingml/2006/chart">
            <c:chart xmlns:c="http://schemas.openxmlformats.org/drawingml/2006/chart" xmlns:r="http://schemas.openxmlformats.org/officeDocument/2006/relationships" r:id="rId3"/>
          </a:graphicData>
        </a:graphic>
      </p:graphicFrame>
      <p:sp>
        <p:nvSpPr>
          <p:cNvPr id="98" name="TextBox 97">
            <a:extLst>
              <a:ext uri="{FF2B5EF4-FFF2-40B4-BE49-F238E27FC236}">
                <a16:creationId xmlns:a16="http://schemas.microsoft.com/office/drawing/2014/main" id="{CB5FB5A4-BC1F-46E5-8EF0-F6F4F86921D5}"/>
              </a:ext>
            </a:extLst>
          </p:cNvPr>
          <p:cNvSpPr txBox="1"/>
          <p:nvPr/>
        </p:nvSpPr>
        <p:spPr>
          <a:xfrm>
            <a:off x="6525559" y="2637139"/>
            <a:ext cx="528300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Business leaders are faring better than employees, with </a:t>
            </a:r>
            <a:r>
              <a:rPr kumimoji="0" lang="en-US" sz="1800" b="1" i="0" u="none" strike="noStrike" kern="1200" cap="none" spc="0" normalizeH="0" baseline="0" noProof="0" dirty="0">
                <a:ln>
                  <a:noFill/>
                </a:ln>
                <a:solidFill>
                  <a:srgbClr val="04986E"/>
                </a:solidFill>
                <a:effectLst/>
                <a:uLnTx/>
                <a:uFillTx/>
                <a:latin typeface="Open Sans"/>
                <a:ea typeface="+mn-ea"/>
                <a:cs typeface="+mn-cs"/>
              </a:rPr>
              <a:t>61% thriving</a:t>
            </a:r>
            <a:r>
              <a:rPr kumimoji="0" lang="en-US" sz="1800" b="1" i="0" u="none" strike="noStrike" kern="1200" cap="none" spc="0" normalizeH="0" baseline="30000" noProof="0" dirty="0">
                <a:ln>
                  <a:noFill/>
                </a:ln>
                <a:solidFill>
                  <a:srgbClr val="04986E"/>
                </a:solidFill>
                <a:effectLst/>
                <a:uLnTx/>
                <a:uFillTx/>
                <a:latin typeface="Open Sans"/>
                <a:ea typeface="+mn-ea"/>
                <a:cs typeface="+mn-cs"/>
              </a:rPr>
              <a:t>3</a:t>
            </a:r>
          </a:p>
        </p:txBody>
      </p:sp>
      <p:grpSp>
        <p:nvGrpSpPr>
          <p:cNvPr id="99" name="Group 98">
            <a:extLst>
              <a:ext uri="{FF2B5EF4-FFF2-40B4-BE49-F238E27FC236}">
                <a16:creationId xmlns:a16="http://schemas.microsoft.com/office/drawing/2014/main" id="{9D2CE4B7-75A5-4E22-9C8D-9D23758EC331}"/>
              </a:ext>
            </a:extLst>
          </p:cNvPr>
          <p:cNvGrpSpPr/>
          <p:nvPr/>
        </p:nvGrpSpPr>
        <p:grpSpPr>
          <a:xfrm>
            <a:off x="612383" y="4904773"/>
            <a:ext cx="4625793" cy="646331"/>
            <a:chOff x="428213" y="1232977"/>
            <a:chExt cx="5124901" cy="646331"/>
          </a:xfrm>
        </p:grpSpPr>
        <p:sp>
          <p:nvSpPr>
            <p:cNvPr id="100" name="Rectangle 99">
              <a:extLst>
                <a:ext uri="{FF2B5EF4-FFF2-40B4-BE49-F238E27FC236}">
                  <a16:creationId xmlns:a16="http://schemas.microsoft.com/office/drawing/2014/main" id="{5673ECE6-1D3A-4CF1-8E3D-4BC6C087904E}"/>
                </a:ext>
              </a:extLst>
            </p:cNvPr>
            <p:cNvSpPr/>
            <p:nvPr/>
          </p:nvSpPr>
          <p:spPr>
            <a:xfrm>
              <a:off x="428213" y="1232977"/>
              <a:ext cx="1212388" cy="646331"/>
            </a:xfrm>
            <a:prstGeom prst="rect">
              <a:avLst/>
            </a:prstGeom>
            <a:noFill/>
            <a:ln>
              <a:noFill/>
            </a:ln>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986E"/>
                  </a:solidFill>
                  <a:effectLst/>
                  <a:uLnTx/>
                  <a:uFillTx/>
                  <a:latin typeface="Open Sans"/>
                  <a:ea typeface="+mn-ea"/>
                  <a:cs typeface="+mn-cs"/>
                </a:rPr>
                <a:t>54% </a:t>
              </a:r>
              <a:endParaRPr kumimoji="0" lang="en-US" sz="3600" b="0" i="0" u="none" strike="noStrike" kern="1200" cap="none" spc="0" normalizeH="0" baseline="0" noProof="0" dirty="0">
                <a:ln>
                  <a:noFill/>
                </a:ln>
                <a:solidFill>
                  <a:srgbClr val="04986E"/>
                </a:solidFill>
                <a:effectLst/>
                <a:uLnTx/>
                <a:uFillTx/>
                <a:latin typeface="Open Sans"/>
                <a:ea typeface="+mn-ea"/>
                <a:cs typeface="+mn-cs"/>
              </a:endParaRPr>
            </a:p>
          </p:txBody>
        </p:sp>
        <p:sp>
          <p:nvSpPr>
            <p:cNvPr id="101" name="TextBox 100">
              <a:extLst>
                <a:ext uri="{FF2B5EF4-FFF2-40B4-BE49-F238E27FC236}">
                  <a16:creationId xmlns:a16="http://schemas.microsoft.com/office/drawing/2014/main" id="{BC3CB1C7-AEC7-41D9-B7B1-5BEB257D93F5}"/>
                </a:ext>
              </a:extLst>
            </p:cNvPr>
            <p:cNvSpPr txBox="1"/>
            <p:nvPr/>
          </p:nvSpPr>
          <p:spPr>
            <a:xfrm>
              <a:off x="1536663" y="1417642"/>
              <a:ext cx="401645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of respondents feel overworked </a:t>
              </a:r>
              <a:endParaRPr kumimoji="0" lang="en-US" sz="1800" b="0" i="0" u="none" strike="noStrike" kern="1200" cap="none" spc="0" normalizeH="0" baseline="30000" noProof="0" dirty="0">
                <a:ln>
                  <a:noFill/>
                </a:ln>
                <a:solidFill>
                  <a:srgbClr val="0090A1"/>
                </a:solidFill>
                <a:effectLst/>
                <a:uLnTx/>
                <a:uFillTx/>
                <a:latin typeface="Open Sans"/>
                <a:ea typeface="+mn-ea"/>
                <a:cs typeface="+mn-cs"/>
              </a:endParaRPr>
            </a:p>
          </p:txBody>
        </p:sp>
      </p:grpSp>
      <p:sp>
        <p:nvSpPr>
          <p:cNvPr id="102" name="TextBox 101">
            <a:extLst>
              <a:ext uri="{FF2B5EF4-FFF2-40B4-BE49-F238E27FC236}">
                <a16:creationId xmlns:a16="http://schemas.microsoft.com/office/drawing/2014/main" id="{1986DFDB-0EFE-4EB9-BA6E-C6250033483B}"/>
              </a:ext>
            </a:extLst>
          </p:cNvPr>
          <p:cNvSpPr txBox="1"/>
          <p:nvPr/>
        </p:nvSpPr>
        <p:spPr>
          <a:xfrm>
            <a:off x="709519" y="4656076"/>
            <a:ext cx="5283002"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300" normalizeH="0" baseline="0" noProof="0" dirty="0">
                <a:ln>
                  <a:noFill/>
                </a:ln>
                <a:solidFill>
                  <a:srgbClr val="FFFFFF"/>
                </a:solidFill>
                <a:effectLst/>
                <a:uLnTx/>
                <a:uFillTx/>
                <a:latin typeface="Open Sans"/>
                <a:ea typeface="+mn-ea"/>
                <a:cs typeface="+mn-cs"/>
              </a:rPr>
              <a:t>GLOBAL WORKFORCE SENTIMENT</a:t>
            </a:r>
            <a:r>
              <a:rPr kumimoji="0" lang="en-US" sz="1800" b="1" i="0" u="none" strike="noStrike" kern="1200" cap="none" spc="300" normalizeH="0" baseline="30000" noProof="0" dirty="0">
                <a:ln>
                  <a:noFill/>
                </a:ln>
                <a:solidFill>
                  <a:srgbClr val="FFFFFF"/>
                </a:solidFill>
                <a:effectLst/>
                <a:uLnTx/>
                <a:uFillTx/>
                <a:latin typeface="Open Sans"/>
                <a:ea typeface="+mn-ea"/>
                <a:cs typeface="+mn-cs"/>
              </a:rPr>
              <a:t>3</a:t>
            </a:r>
            <a:endParaRPr kumimoji="0" lang="en-US" sz="1800" b="1" i="0" u="none" strike="noStrike" kern="1200" cap="none" spc="300" normalizeH="0" baseline="30000" noProof="0" dirty="0">
              <a:ln>
                <a:noFill/>
              </a:ln>
              <a:solidFill>
                <a:srgbClr val="0090A1"/>
              </a:solidFill>
              <a:effectLst/>
              <a:uLnTx/>
              <a:uFillTx/>
              <a:latin typeface="Open Sans"/>
              <a:ea typeface="+mn-ea"/>
              <a:cs typeface="+mn-cs"/>
            </a:endParaRPr>
          </a:p>
        </p:txBody>
      </p:sp>
      <p:sp>
        <p:nvSpPr>
          <p:cNvPr id="103" name="TextBox 102">
            <a:extLst>
              <a:ext uri="{FF2B5EF4-FFF2-40B4-BE49-F238E27FC236}">
                <a16:creationId xmlns:a16="http://schemas.microsoft.com/office/drawing/2014/main" id="{396E6DE5-EC8D-4397-9BDA-A611C25FD6B0}"/>
              </a:ext>
            </a:extLst>
          </p:cNvPr>
          <p:cNvSpPr txBox="1"/>
          <p:nvPr/>
        </p:nvSpPr>
        <p:spPr>
          <a:xfrm>
            <a:off x="1888155" y="5470353"/>
            <a:ext cx="263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300" normalizeH="0" baseline="0" noProof="0" dirty="0">
                <a:ln>
                  <a:noFill/>
                </a:ln>
                <a:solidFill>
                  <a:srgbClr val="FFFFFF"/>
                </a:solidFill>
                <a:effectLst/>
                <a:uLnTx/>
                <a:uFillTx/>
                <a:latin typeface="Open Sans"/>
                <a:ea typeface="+mn-ea"/>
                <a:cs typeface="+mn-cs"/>
              </a:rPr>
              <a:t>AND</a:t>
            </a:r>
            <a:endParaRPr kumimoji="0" lang="en-US" sz="1800" b="1" i="0" u="none" strike="noStrike" kern="1200" cap="none" spc="300" normalizeH="0" baseline="30000" noProof="0" dirty="0">
              <a:ln>
                <a:noFill/>
              </a:ln>
              <a:solidFill>
                <a:srgbClr val="FFFFFF"/>
              </a:solidFill>
              <a:effectLst/>
              <a:uLnTx/>
              <a:uFillTx/>
              <a:latin typeface="Open Sans"/>
              <a:ea typeface="+mn-ea"/>
              <a:cs typeface="+mn-cs"/>
            </a:endParaRPr>
          </a:p>
        </p:txBody>
      </p:sp>
      <p:grpSp>
        <p:nvGrpSpPr>
          <p:cNvPr id="104" name="Group 103">
            <a:extLst>
              <a:ext uri="{FF2B5EF4-FFF2-40B4-BE49-F238E27FC236}">
                <a16:creationId xmlns:a16="http://schemas.microsoft.com/office/drawing/2014/main" id="{E7386927-59F4-468F-876B-ACF5261C3EEC}"/>
              </a:ext>
            </a:extLst>
          </p:cNvPr>
          <p:cNvGrpSpPr/>
          <p:nvPr/>
        </p:nvGrpSpPr>
        <p:grpSpPr>
          <a:xfrm>
            <a:off x="1639350" y="5655019"/>
            <a:ext cx="4068935" cy="646331"/>
            <a:chOff x="333227" y="1232977"/>
            <a:chExt cx="4507960" cy="646331"/>
          </a:xfrm>
        </p:grpSpPr>
        <p:sp>
          <p:nvSpPr>
            <p:cNvPr id="105" name="Rectangle 104">
              <a:extLst>
                <a:ext uri="{FF2B5EF4-FFF2-40B4-BE49-F238E27FC236}">
                  <a16:creationId xmlns:a16="http://schemas.microsoft.com/office/drawing/2014/main" id="{EBE7F49B-A415-455A-A0E2-750A4F081082}"/>
                </a:ext>
              </a:extLst>
            </p:cNvPr>
            <p:cNvSpPr/>
            <p:nvPr/>
          </p:nvSpPr>
          <p:spPr>
            <a:xfrm>
              <a:off x="333227" y="1232977"/>
              <a:ext cx="1212388" cy="646331"/>
            </a:xfrm>
            <a:prstGeom prst="rect">
              <a:avLst/>
            </a:prstGeom>
            <a:noFill/>
            <a:ln>
              <a:noFill/>
            </a:ln>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986E"/>
                  </a:solidFill>
                  <a:effectLst/>
                  <a:uLnTx/>
                  <a:uFillTx/>
                  <a:latin typeface="Open Sans"/>
                  <a:ea typeface="+mn-ea"/>
                  <a:cs typeface="+mn-cs"/>
                </a:rPr>
                <a:t>39% </a:t>
              </a:r>
              <a:endParaRPr kumimoji="0" lang="en-US" sz="3600" b="0" i="0" u="none" strike="noStrike" kern="1200" cap="none" spc="0" normalizeH="0" baseline="0" noProof="0" dirty="0">
                <a:ln>
                  <a:noFill/>
                </a:ln>
                <a:solidFill>
                  <a:srgbClr val="04986E"/>
                </a:solidFill>
                <a:effectLst/>
                <a:uLnTx/>
                <a:uFillTx/>
                <a:latin typeface="Open Sans"/>
                <a:ea typeface="+mn-ea"/>
                <a:cs typeface="+mn-cs"/>
              </a:endParaRPr>
            </a:p>
          </p:txBody>
        </p:sp>
        <p:sp>
          <p:nvSpPr>
            <p:cNvPr id="106" name="TextBox 105">
              <a:extLst>
                <a:ext uri="{FF2B5EF4-FFF2-40B4-BE49-F238E27FC236}">
                  <a16:creationId xmlns:a16="http://schemas.microsoft.com/office/drawing/2014/main" id="{8804EA13-8F8D-436D-8737-58CE71C64C44}"/>
                </a:ext>
              </a:extLst>
            </p:cNvPr>
            <p:cNvSpPr txBox="1"/>
            <p:nvPr/>
          </p:nvSpPr>
          <p:spPr>
            <a:xfrm>
              <a:off x="1463407" y="1417642"/>
              <a:ext cx="337778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of respondents feel exhausted </a:t>
              </a:r>
              <a:endParaRPr kumimoji="0" lang="en-US" sz="1800" b="0" i="0" u="none" strike="noStrike" kern="1200" cap="none" spc="0" normalizeH="0" baseline="30000" noProof="0" dirty="0">
                <a:ln>
                  <a:noFill/>
                </a:ln>
                <a:solidFill>
                  <a:srgbClr val="0090A1"/>
                </a:solidFill>
                <a:effectLst/>
                <a:uLnTx/>
                <a:uFillTx/>
                <a:latin typeface="Open Sans"/>
                <a:ea typeface="+mn-ea"/>
                <a:cs typeface="+mn-cs"/>
              </a:endParaRPr>
            </a:p>
          </p:txBody>
        </p:sp>
      </p:grpSp>
    </p:spTree>
    <p:extLst>
      <p:ext uri="{BB962C8B-B14F-4D97-AF65-F5344CB8AC3E}">
        <p14:creationId xmlns:p14="http://schemas.microsoft.com/office/powerpoint/2010/main" val="1014649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36191B-9AA1-4940-8119-B83D1901AB94}"/>
              </a:ext>
            </a:extLst>
          </p:cNvPr>
          <p:cNvSpPr>
            <a:spLocks noGrp="1"/>
          </p:cNvSpPr>
          <p:nvPr>
            <p:ph type="title"/>
          </p:nvPr>
        </p:nvSpPr>
        <p:spPr>
          <a:xfrm>
            <a:off x="914399" y="804672"/>
            <a:ext cx="11277601" cy="1993390"/>
          </a:xfrm>
        </p:spPr>
        <p:txBody>
          <a:bodyPr/>
          <a:lstStyle/>
          <a:p>
            <a:r>
              <a:rPr lang="en-US" sz="3200" dirty="0">
                <a:solidFill>
                  <a:schemeClr val="bg1"/>
                </a:solidFill>
              </a:rPr>
              <a:t>…and led economists to coin the term the “Great Resignation”</a:t>
            </a:r>
          </a:p>
        </p:txBody>
      </p:sp>
      <p:cxnSp>
        <p:nvCxnSpPr>
          <p:cNvPr id="24" name="Straight Connector 23">
            <a:extLst>
              <a:ext uri="{FF2B5EF4-FFF2-40B4-BE49-F238E27FC236}">
                <a16:creationId xmlns:a16="http://schemas.microsoft.com/office/drawing/2014/main" id="{869BF03F-267B-42CF-889B-A8288EA4DEA5}"/>
              </a:ext>
            </a:extLst>
          </p:cNvPr>
          <p:cNvCxnSpPr/>
          <p:nvPr/>
        </p:nvCxnSpPr>
        <p:spPr>
          <a:xfrm>
            <a:off x="6096000" y="1745779"/>
            <a:ext cx="0" cy="4575361"/>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0455E0A-2860-4AAF-A146-328DE41EFCE7}"/>
              </a:ext>
            </a:extLst>
          </p:cNvPr>
          <p:cNvSpPr txBox="1"/>
          <p:nvPr/>
        </p:nvSpPr>
        <p:spPr>
          <a:xfrm>
            <a:off x="2859595" y="4326522"/>
            <a:ext cx="2841098"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 Canadian businesses reporting labour shortages, especially in accommodation and food services, transportation and recreation and tourism</a:t>
            </a:r>
            <a:r>
              <a:rPr kumimoji="0" lang="en-US" sz="1600" b="0" i="0" u="none" strike="noStrike" kern="1200" cap="none" spc="0" normalizeH="0" baseline="30000" noProof="0" dirty="0">
                <a:ln>
                  <a:noFill/>
                </a:ln>
                <a:solidFill>
                  <a:prstClr val="white"/>
                </a:solidFill>
                <a:effectLst/>
                <a:uLnTx/>
                <a:uFillTx/>
                <a:latin typeface="Open Sans"/>
                <a:ea typeface="+mn-ea"/>
                <a:cs typeface="+mn-cs"/>
              </a:rPr>
              <a:t>2</a:t>
            </a:r>
            <a:endParaRPr kumimoji="0" lang="en-US" sz="1600" b="0" i="0" u="none" strike="noStrike" kern="1200" cap="none" spc="0" normalizeH="0" baseline="30000" noProof="0" dirty="0">
              <a:ln>
                <a:noFill/>
              </a:ln>
              <a:solidFill>
                <a:srgbClr val="FDD300"/>
              </a:solidFill>
              <a:effectLst/>
              <a:uLnTx/>
              <a:uFillTx/>
              <a:latin typeface="Open Sans"/>
              <a:ea typeface="+mn-ea"/>
              <a:cs typeface="+mn-cs"/>
            </a:endParaRPr>
          </a:p>
        </p:txBody>
      </p:sp>
      <p:cxnSp>
        <p:nvCxnSpPr>
          <p:cNvPr id="60" name="Straight Connector 59">
            <a:extLst>
              <a:ext uri="{FF2B5EF4-FFF2-40B4-BE49-F238E27FC236}">
                <a16:creationId xmlns:a16="http://schemas.microsoft.com/office/drawing/2014/main" id="{D8A93935-68EB-471C-8AAC-20013D56B237}"/>
              </a:ext>
            </a:extLst>
          </p:cNvPr>
          <p:cNvCxnSpPr>
            <a:cxnSpLocks/>
          </p:cNvCxnSpPr>
          <p:nvPr/>
        </p:nvCxnSpPr>
        <p:spPr>
          <a:xfrm rot="5400000">
            <a:off x="3065023" y="1167781"/>
            <a:ext cx="0" cy="5032897"/>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B83EEA10-9C41-4789-AE3A-C15A647C4597}"/>
              </a:ext>
            </a:extLst>
          </p:cNvPr>
          <p:cNvSpPr txBox="1"/>
          <p:nvPr/>
        </p:nvSpPr>
        <p:spPr>
          <a:xfrm>
            <a:off x="6447316" y="2431051"/>
            <a:ext cx="5278711"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A Microsoft study of more than 30,000 global workers found that </a:t>
            </a:r>
            <a:r>
              <a:rPr kumimoji="0" lang="en-US" sz="2000" b="1" i="0" u="none" strike="noStrike" kern="1200" cap="none" spc="0" normalizeH="0" baseline="0" noProof="0" dirty="0">
                <a:ln>
                  <a:noFill/>
                </a:ln>
                <a:solidFill>
                  <a:srgbClr val="FDD300"/>
                </a:solidFill>
                <a:effectLst/>
                <a:uLnTx/>
                <a:uFillTx/>
                <a:latin typeface="Open Sans"/>
                <a:ea typeface="+mn-ea"/>
                <a:cs typeface="+mn-cs"/>
              </a:rPr>
              <a:t>41% </a:t>
            </a:r>
            <a:r>
              <a:rPr kumimoji="0" lang="en-US" sz="1600" b="1" i="0" u="none" strike="noStrike" kern="1200" cap="none" spc="0" normalizeH="0" baseline="0" noProof="0" dirty="0">
                <a:ln>
                  <a:noFill/>
                </a:ln>
                <a:solidFill>
                  <a:srgbClr val="FDD300"/>
                </a:solidFill>
                <a:effectLst/>
                <a:uLnTx/>
                <a:uFillTx/>
                <a:latin typeface="Open Sans"/>
                <a:ea typeface="+mn-ea"/>
                <a:cs typeface="+mn-cs"/>
              </a:rPr>
              <a:t>of workers were considering quitting or changing professions</a:t>
            </a:r>
            <a:r>
              <a:rPr kumimoji="0" lang="en-US" sz="1600" b="0" i="0" u="none" strike="noStrike" kern="1200" cap="none" spc="0" normalizeH="0" baseline="0" noProof="0" dirty="0">
                <a:ln>
                  <a:noFill/>
                </a:ln>
                <a:solidFill>
                  <a:srgbClr val="FDD300"/>
                </a:solidFill>
                <a:effectLst/>
                <a:uLnTx/>
                <a:uFillTx/>
                <a:latin typeface="Open Sans"/>
                <a:ea typeface="+mn-ea"/>
                <a:cs typeface="+mn-cs"/>
              </a:rPr>
              <a:t> </a:t>
            </a:r>
            <a:r>
              <a:rPr kumimoji="0" lang="en-US" sz="1600" b="0" i="0" u="none" strike="noStrike" kern="1200" cap="none" spc="0" normalizeH="0" baseline="0" noProof="0" dirty="0">
                <a:ln>
                  <a:noFill/>
                </a:ln>
                <a:solidFill>
                  <a:prstClr val="white"/>
                </a:solidFill>
                <a:effectLst/>
                <a:uLnTx/>
                <a:uFillTx/>
                <a:latin typeface="Open Sans"/>
                <a:ea typeface="+mn-ea"/>
                <a:cs typeface="+mn-cs"/>
              </a:rPr>
              <a:t>this year</a:t>
            </a:r>
            <a:r>
              <a:rPr kumimoji="0" lang="en-US" sz="1600" b="0" i="0" u="none" strike="noStrike" kern="1200" cap="none" spc="0" normalizeH="0" baseline="30000" noProof="0" dirty="0">
                <a:ln>
                  <a:noFill/>
                </a:ln>
                <a:solidFill>
                  <a:prstClr val="white"/>
                </a:solidFill>
                <a:effectLst/>
                <a:uLnTx/>
                <a:uFillTx/>
                <a:latin typeface="Open Sans"/>
                <a:ea typeface="+mn-ea"/>
                <a:cs typeface="+mn-cs"/>
              </a:rPr>
              <a:t>1</a:t>
            </a:r>
          </a:p>
        </p:txBody>
      </p:sp>
      <p:sp>
        <p:nvSpPr>
          <p:cNvPr id="100" name="TextBox 99">
            <a:extLst>
              <a:ext uri="{FF2B5EF4-FFF2-40B4-BE49-F238E27FC236}">
                <a16:creationId xmlns:a16="http://schemas.microsoft.com/office/drawing/2014/main" id="{10B2984C-46FC-4C51-8B9E-77EC8F2DAC10}"/>
              </a:ext>
            </a:extLst>
          </p:cNvPr>
          <p:cNvSpPr txBox="1"/>
          <p:nvPr/>
        </p:nvSpPr>
        <p:spPr>
          <a:xfrm>
            <a:off x="463296" y="1540003"/>
            <a:ext cx="403083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According to OECD, </a:t>
            </a:r>
            <a:r>
              <a:rPr kumimoji="0" lang="en-US" sz="1600" b="1" i="0" u="none" strike="noStrike" kern="1200" cap="none" spc="0" normalizeH="0" baseline="0" noProof="0" dirty="0">
                <a:ln>
                  <a:noFill/>
                </a:ln>
                <a:solidFill>
                  <a:srgbClr val="FDD300"/>
                </a:solidFill>
                <a:effectLst/>
                <a:uLnTx/>
                <a:uFillTx/>
                <a:latin typeface="Open Sans"/>
                <a:ea typeface="+mn-ea"/>
                <a:cs typeface="+mn-cs"/>
              </a:rPr>
              <a:t>about </a:t>
            </a:r>
            <a:r>
              <a:rPr kumimoji="0" lang="en-US" sz="3200" b="1" i="0" u="none" strike="noStrike" kern="1200" cap="none" spc="0" normalizeH="0" baseline="0" noProof="0" dirty="0">
                <a:ln>
                  <a:noFill/>
                </a:ln>
                <a:solidFill>
                  <a:srgbClr val="FDD300"/>
                </a:solidFill>
                <a:effectLst/>
                <a:uLnTx/>
                <a:uFillTx/>
                <a:latin typeface="Open Sans"/>
                <a:ea typeface="+mn-ea"/>
                <a:cs typeface="+mn-cs"/>
              </a:rPr>
              <a:t>20M</a:t>
            </a:r>
            <a:r>
              <a:rPr kumimoji="0" lang="en-US" sz="1600" b="1" i="0" u="none" strike="noStrike" kern="1200" cap="none" spc="0" normalizeH="0" baseline="0" noProof="0" dirty="0">
                <a:ln>
                  <a:noFill/>
                </a:ln>
                <a:solidFill>
                  <a:srgbClr val="FDD300"/>
                </a:solidFill>
                <a:effectLst/>
                <a:uLnTx/>
                <a:uFillTx/>
                <a:latin typeface="Open Sans"/>
                <a:ea typeface="+mn-ea"/>
                <a:cs typeface="+mn-cs"/>
              </a:rPr>
              <a:t> fewer people are working </a:t>
            </a:r>
            <a:r>
              <a:rPr kumimoji="0" lang="en-US" sz="1600" b="0" i="0" u="none" strike="noStrike" kern="1200" cap="none" spc="0" normalizeH="0" baseline="0" noProof="0" dirty="0">
                <a:ln>
                  <a:noFill/>
                </a:ln>
                <a:solidFill>
                  <a:prstClr val="white"/>
                </a:solidFill>
                <a:effectLst/>
                <a:uLnTx/>
                <a:uFillTx/>
                <a:latin typeface="Open Sans"/>
                <a:ea typeface="+mn-ea"/>
                <a:cs typeface="+mn-cs"/>
              </a:rPr>
              <a:t>than before COVID-19 struck…</a:t>
            </a:r>
            <a:endParaRPr kumimoji="0" lang="en-US" sz="1600" b="0" i="0" u="none" strike="noStrike" kern="1200" cap="none" spc="0" normalizeH="0" baseline="0" noProof="0" dirty="0">
              <a:ln>
                <a:noFill/>
              </a:ln>
              <a:solidFill>
                <a:prstClr val="black"/>
              </a:solidFill>
              <a:effectLst/>
              <a:uLnTx/>
              <a:uFillTx/>
              <a:latin typeface="Open Sans"/>
              <a:ea typeface="+mn-ea"/>
              <a:cs typeface="+mn-cs"/>
            </a:endParaRPr>
          </a:p>
        </p:txBody>
      </p:sp>
      <p:cxnSp>
        <p:nvCxnSpPr>
          <p:cNvPr id="102" name="Straight Connector 101">
            <a:extLst>
              <a:ext uri="{FF2B5EF4-FFF2-40B4-BE49-F238E27FC236}">
                <a16:creationId xmlns:a16="http://schemas.microsoft.com/office/drawing/2014/main" id="{265E07E0-F7CB-4F14-97E6-F1853E550C93}"/>
              </a:ext>
            </a:extLst>
          </p:cNvPr>
          <p:cNvCxnSpPr>
            <a:cxnSpLocks/>
          </p:cNvCxnSpPr>
          <p:nvPr/>
        </p:nvCxnSpPr>
        <p:spPr>
          <a:xfrm rot="5400000">
            <a:off x="9007757" y="1032981"/>
            <a:ext cx="0" cy="5032897"/>
          </a:xfrm>
          <a:prstGeom prst="line">
            <a:avLst/>
          </a:prstGeom>
          <a:ln w="19050">
            <a:solidFill>
              <a:srgbClr val="A6A6A6"/>
            </a:solidFill>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F852D742-AB17-40FC-86AE-C98A0294D193}"/>
              </a:ext>
            </a:extLst>
          </p:cNvPr>
          <p:cNvSpPr txBox="1"/>
          <p:nvPr/>
        </p:nvSpPr>
        <p:spPr>
          <a:xfrm>
            <a:off x="1934175" y="2761653"/>
            <a:ext cx="3848923" cy="86177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…of these, </a:t>
            </a:r>
            <a:r>
              <a:rPr kumimoji="0" lang="en-US" sz="3200" b="1" i="0" u="none" strike="noStrike" kern="1200" cap="none" spc="0" normalizeH="0" baseline="0" noProof="0" dirty="0">
                <a:ln>
                  <a:noFill/>
                </a:ln>
                <a:solidFill>
                  <a:srgbClr val="FDD300"/>
                </a:solidFill>
                <a:effectLst/>
                <a:uLnTx/>
                <a:uFillTx/>
                <a:latin typeface="Open Sans"/>
                <a:ea typeface="+mn-ea"/>
                <a:cs typeface="+mn-cs"/>
              </a:rPr>
              <a:t>14M</a:t>
            </a:r>
            <a:r>
              <a:rPr kumimoji="0" lang="en-US" sz="1600" b="1" i="0" u="none" strike="noStrike" kern="1200" cap="none" spc="0" normalizeH="0" baseline="0" noProof="0" dirty="0">
                <a:ln>
                  <a:noFill/>
                </a:ln>
                <a:solidFill>
                  <a:srgbClr val="FDD300"/>
                </a:solidFill>
                <a:effectLst/>
                <a:uLnTx/>
                <a:uFillTx/>
                <a:latin typeface="Open Sans"/>
                <a:ea typeface="+mn-ea"/>
                <a:cs typeface="+mn-cs"/>
              </a:rPr>
              <a:t> have exited the labor market</a:t>
            </a:r>
            <a:r>
              <a:rPr kumimoji="0" lang="en-US" sz="1600" b="1" i="0" u="none" strike="noStrike" kern="1200" cap="none" spc="0" normalizeH="0" baseline="30000" noProof="0" dirty="0">
                <a:ln>
                  <a:noFill/>
                </a:ln>
                <a:solidFill>
                  <a:srgbClr val="FDD300"/>
                </a:solidFill>
                <a:effectLst/>
                <a:uLnTx/>
                <a:uFillTx/>
                <a:latin typeface="Open Sans"/>
                <a:ea typeface="+mn-ea"/>
                <a:cs typeface="+mn-cs"/>
              </a:rPr>
              <a:t>1</a:t>
            </a:r>
            <a:endParaRPr kumimoji="0" lang="en-US" sz="1600" b="0" i="0" u="none" strike="noStrike" kern="1200" cap="none" spc="0" normalizeH="0" baseline="30000" noProof="0" dirty="0">
              <a:ln>
                <a:noFill/>
              </a:ln>
              <a:solidFill>
                <a:srgbClr val="FDD300"/>
              </a:solidFill>
              <a:effectLst/>
              <a:uLnTx/>
              <a:uFillTx/>
              <a:latin typeface="Open Sans"/>
              <a:ea typeface="+mn-ea"/>
              <a:cs typeface="+mn-cs"/>
            </a:endParaRPr>
          </a:p>
        </p:txBody>
      </p:sp>
      <p:grpSp>
        <p:nvGrpSpPr>
          <p:cNvPr id="3" name="Group 2">
            <a:extLst>
              <a:ext uri="{FF2B5EF4-FFF2-40B4-BE49-F238E27FC236}">
                <a16:creationId xmlns:a16="http://schemas.microsoft.com/office/drawing/2014/main" id="{C639BBA7-FC73-47F5-8A07-6E47B58871CA}"/>
              </a:ext>
            </a:extLst>
          </p:cNvPr>
          <p:cNvGrpSpPr/>
          <p:nvPr/>
        </p:nvGrpSpPr>
        <p:grpSpPr>
          <a:xfrm>
            <a:off x="4390298" y="1832899"/>
            <a:ext cx="1095477" cy="581198"/>
            <a:chOff x="4494126" y="4202199"/>
            <a:chExt cx="1095477" cy="581198"/>
          </a:xfrm>
          <a:solidFill>
            <a:schemeClr val="accent3"/>
          </a:solidFill>
        </p:grpSpPr>
        <p:grpSp>
          <p:nvGrpSpPr>
            <p:cNvPr id="219" name="Graphic 4">
              <a:extLst>
                <a:ext uri="{FF2B5EF4-FFF2-40B4-BE49-F238E27FC236}">
                  <a16:creationId xmlns:a16="http://schemas.microsoft.com/office/drawing/2014/main" id="{6E07A50F-B0F0-4494-9E09-B2BEB809D96F}"/>
                </a:ext>
              </a:extLst>
            </p:cNvPr>
            <p:cNvGrpSpPr/>
            <p:nvPr/>
          </p:nvGrpSpPr>
          <p:grpSpPr>
            <a:xfrm>
              <a:off x="5152054" y="4202199"/>
              <a:ext cx="437549" cy="581198"/>
              <a:chOff x="6858319" y="2924664"/>
              <a:chExt cx="153358" cy="224077"/>
            </a:xfrm>
            <a:grpFill/>
          </p:grpSpPr>
          <p:sp>
            <p:nvSpPr>
              <p:cNvPr id="221" name="Graphic 4">
                <a:extLst>
                  <a:ext uri="{FF2B5EF4-FFF2-40B4-BE49-F238E27FC236}">
                    <a16:creationId xmlns:a16="http://schemas.microsoft.com/office/drawing/2014/main" id="{D9ECE458-7395-4E50-B69B-0862D041B5D7}"/>
                  </a:ext>
                </a:extLst>
              </p:cNvPr>
              <p:cNvSpPr/>
              <p:nvPr/>
            </p:nvSpPr>
            <p:spPr>
              <a:xfrm>
                <a:off x="6858319" y="2924664"/>
                <a:ext cx="153358" cy="224077"/>
              </a:xfrm>
              <a:custGeom>
                <a:avLst/>
                <a:gdLst>
                  <a:gd name="connsiteX0" fmla="*/ 152719 w 153358"/>
                  <a:gd name="connsiteY0" fmla="*/ 2554 h 224077"/>
                  <a:gd name="connsiteX1" fmla="*/ 150802 w 153358"/>
                  <a:gd name="connsiteY1" fmla="*/ 638 h 224077"/>
                  <a:gd name="connsiteX2" fmla="*/ 148246 w 153358"/>
                  <a:gd name="connsiteY2" fmla="*/ 0 h 224077"/>
                  <a:gd name="connsiteX3" fmla="*/ 6390 w 153358"/>
                  <a:gd name="connsiteY3" fmla="*/ 0 h 224077"/>
                  <a:gd name="connsiteX4" fmla="*/ 0 w 153358"/>
                  <a:gd name="connsiteY4" fmla="*/ 6384 h 224077"/>
                  <a:gd name="connsiteX5" fmla="*/ 0 w 153358"/>
                  <a:gd name="connsiteY5" fmla="*/ 217694 h 224077"/>
                  <a:gd name="connsiteX6" fmla="*/ 6390 w 153358"/>
                  <a:gd name="connsiteY6" fmla="*/ 224078 h 224077"/>
                  <a:gd name="connsiteX7" fmla="*/ 12780 w 153358"/>
                  <a:gd name="connsiteY7" fmla="*/ 217694 h 224077"/>
                  <a:gd name="connsiteX8" fmla="*/ 12780 w 153358"/>
                  <a:gd name="connsiteY8" fmla="*/ 12130 h 224077"/>
                  <a:gd name="connsiteX9" fmla="*/ 116297 w 153358"/>
                  <a:gd name="connsiteY9" fmla="*/ 12130 h 224077"/>
                  <a:gd name="connsiteX10" fmla="*/ 74123 w 153358"/>
                  <a:gd name="connsiteY10" fmla="*/ 30005 h 224077"/>
                  <a:gd name="connsiteX11" fmla="*/ 70289 w 153358"/>
                  <a:gd name="connsiteY11" fmla="*/ 35750 h 224077"/>
                  <a:gd name="connsiteX12" fmla="*/ 70289 w 153358"/>
                  <a:gd name="connsiteY12" fmla="*/ 187051 h 224077"/>
                  <a:gd name="connsiteX13" fmla="*/ 74123 w 153358"/>
                  <a:gd name="connsiteY13" fmla="*/ 192796 h 224077"/>
                  <a:gd name="connsiteX14" fmla="*/ 144412 w 153358"/>
                  <a:gd name="connsiteY14" fmla="*/ 222801 h 224077"/>
                  <a:gd name="connsiteX15" fmla="*/ 146969 w 153358"/>
                  <a:gd name="connsiteY15" fmla="*/ 223439 h 224077"/>
                  <a:gd name="connsiteX16" fmla="*/ 153358 w 153358"/>
                  <a:gd name="connsiteY16" fmla="*/ 217055 h 224077"/>
                  <a:gd name="connsiteX17" fmla="*/ 153358 w 153358"/>
                  <a:gd name="connsiteY17" fmla="*/ 5746 h 224077"/>
                  <a:gd name="connsiteX18" fmla="*/ 153358 w 153358"/>
                  <a:gd name="connsiteY18" fmla="*/ 4469 h 224077"/>
                  <a:gd name="connsiteX19" fmla="*/ 152719 w 153358"/>
                  <a:gd name="connsiteY19" fmla="*/ 2554 h 224077"/>
                  <a:gd name="connsiteX20" fmla="*/ 140579 w 153358"/>
                  <a:gd name="connsiteY20" fmla="*/ 208118 h 224077"/>
                  <a:gd name="connsiteX21" fmla="*/ 83069 w 153358"/>
                  <a:gd name="connsiteY21" fmla="*/ 183220 h 224077"/>
                  <a:gd name="connsiteX22" fmla="*/ 83069 w 153358"/>
                  <a:gd name="connsiteY22" fmla="*/ 40219 h 224077"/>
                  <a:gd name="connsiteX23" fmla="*/ 140579 w 153358"/>
                  <a:gd name="connsiteY23" fmla="*/ 15322 h 224077"/>
                  <a:gd name="connsiteX24" fmla="*/ 140579 w 153358"/>
                  <a:gd name="connsiteY24" fmla="*/ 208118 h 22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358" h="224077">
                    <a:moveTo>
                      <a:pt x="152719" y="2554"/>
                    </a:moveTo>
                    <a:cubicBezTo>
                      <a:pt x="152080" y="1915"/>
                      <a:pt x="151441" y="1277"/>
                      <a:pt x="150802" y="638"/>
                    </a:cubicBezTo>
                    <a:cubicBezTo>
                      <a:pt x="150164" y="0"/>
                      <a:pt x="148885" y="0"/>
                      <a:pt x="148246" y="0"/>
                    </a:cubicBezTo>
                    <a:lnTo>
                      <a:pt x="6390" y="0"/>
                    </a:lnTo>
                    <a:cubicBezTo>
                      <a:pt x="2555" y="0"/>
                      <a:pt x="0" y="2554"/>
                      <a:pt x="0" y="6384"/>
                    </a:cubicBezTo>
                    <a:lnTo>
                      <a:pt x="0" y="217694"/>
                    </a:lnTo>
                    <a:cubicBezTo>
                      <a:pt x="0" y="221524"/>
                      <a:pt x="2555" y="224078"/>
                      <a:pt x="6390" y="224078"/>
                    </a:cubicBezTo>
                    <a:cubicBezTo>
                      <a:pt x="10224" y="224078"/>
                      <a:pt x="12780" y="221524"/>
                      <a:pt x="12780" y="217694"/>
                    </a:cubicBezTo>
                    <a:lnTo>
                      <a:pt x="12780" y="12130"/>
                    </a:lnTo>
                    <a:lnTo>
                      <a:pt x="116297" y="12130"/>
                    </a:lnTo>
                    <a:lnTo>
                      <a:pt x="74123" y="30005"/>
                    </a:lnTo>
                    <a:cubicBezTo>
                      <a:pt x="71567" y="31281"/>
                      <a:pt x="70289" y="33197"/>
                      <a:pt x="70289" y="35750"/>
                    </a:cubicBezTo>
                    <a:lnTo>
                      <a:pt x="70289" y="187051"/>
                    </a:lnTo>
                    <a:cubicBezTo>
                      <a:pt x="70289" y="189604"/>
                      <a:pt x="71567" y="192158"/>
                      <a:pt x="74123" y="192796"/>
                    </a:cubicBezTo>
                    <a:lnTo>
                      <a:pt x="144412" y="222801"/>
                    </a:lnTo>
                    <a:cubicBezTo>
                      <a:pt x="145051" y="223439"/>
                      <a:pt x="146329" y="223439"/>
                      <a:pt x="146969" y="223439"/>
                    </a:cubicBezTo>
                    <a:cubicBezTo>
                      <a:pt x="150802" y="223439"/>
                      <a:pt x="153358" y="220886"/>
                      <a:pt x="153358" y="217055"/>
                    </a:cubicBezTo>
                    <a:lnTo>
                      <a:pt x="153358" y="5746"/>
                    </a:lnTo>
                    <a:cubicBezTo>
                      <a:pt x="153358" y="5107"/>
                      <a:pt x="153358" y="5107"/>
                      <a:pt x="153358" y="4469"/>
                    </a:cubicBezTo>
                    <a:cubicBezTo>
                      <a:pt x="152719" y="3830"/>
                      <a:pt x="152719" y="3192"/>
                      <a:pt x="152719" y="2554"/>
                    </a:cubicBezTo>
                    <a:close/>
                    <a:moveTo>
                      <a:pt x="140579" y="208118"/>
                    </a:moveTo>
                    <a:lnTo>
                      <a:pt x="83069" y="183220"/>
                    </a:lnTo>
                    <a:lnTo>
                      <a:pt x="83069" y="40219"/>
                    </a:lnTo>
                    <a:lnTo>
                      <a:pt x="140579" y="15322"/>
                    </a:lnTo>
                    <a:lnTo>
                      <a:pt x="140579" y="20811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2" name="Graphic 4">
                <a:extLst>
                  <a:ext uri="{FF2B5EF4-FFF2-40B4-BE49-F238E27FC236}">
                    <a16:creationId xmlns:a16="http://schemas.microsoft.com/office/drawing/2014/main" id="{4233F9E8-0A0E-475E-B0EC-BD349445842E}"/>
                  </a:ext>
                </a:extLst>
              </p:cNvPr>
              <p:cNvSpPr/>
              <p:nvPr/>
            </p:nvSpPr>
            <p:spPr>
              <a:xfrm>
                <a:off x="6949056" y="3030000"/>
                <a:ext cx="12779" cy="12767"/>
              </a:xfrm>
              <a:custGeom>
                <a:avLst/>
                <a:gdLst>
                  <a:gd name="connsiteX0" fmla="*/ 5751 w 12779"/>
                  <a:gd name="connsiteY0" fmla="*/ 12768 h 12767"/>
                  <a:gd name="connsiteX1" fmla="*/ 10863 w 12779"/>
                  <a:gd name="connsiteY1" fmla="*/ 10853 h 12767"/>
                  <a:gd name="connsiteX2" fmla="*/ 12780 w 12779"/>
                  <a:gd name="connsiteY2" fmla="*/ 6384 h 12767"/>
                  <a:gd name="connsiteX3" fmla="*/ 8946 w 12779"/>
                  <a:gd name="connsiteY3" fmla="*/ 638 h 12767"/>
                  <a:gd name="connsiteX4" fmla="*/ 6390 w 12779"/>
                  <a:gd name="connsiteY4" fmla="*/ 0 h 12767"/>
                  <a:gd name="connsiteX5" fmla="*/ 0 w 12779"/>
                  <a:gd name="connsiteY5" fmla="*/ 6384 h 12767"/>
                  <a:gd name="connsiteX6" fmla="*/ 5751 w 12779"/>
                  <a:gd name="connsiteY6" fmla="*/ 12768 h 12767"/>
                  <a:gd name="connsiteX7" fmla="*/ 5751 w 12779"/>
                  <a:gd name="connsiteY7"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9" h="12767">
                    <a:moveTo>
                      <a:pt x="5751" y="12768"/>
                    </a:moveTo>
                    <a:cubicBezTo>
                      <a:pt x="7668" y="12768"/>
                      <a:pt x="9585" y="12130"/>
                      <a:pt x="10863" y="10853"/>
                    </a:cubicBezTo>
                    <a:cubicBezTo>
                      <a:pt x="12141" y="9576"/>
                      <a:pt x="12780" y="8299"/>
                      <a:pt x="12780" y="6384"/>
                    </a:cubicBezTo>
                    <a:cubicBezTo>
                      <a:pt x="12780" y="3830"/>
                      <a:pt x="11502" y="1915"/>
                      <a:pt x="8946" y="638"/>
                    </a:cubicBezTo>
                    <a:cubicBezTo>
                      <a:pt x="8307" y="0"/>
                      <a:pt x="7029" y="0"/>
                      <a:pt x="6390" y="0"/>
                    </a:cubicBezTo>
                    <a:cubicBezTo>
                      <a:pt x="2556" y="0"/>
                      <a:pt x="0" y="2554"/>
                      <a:pt x="0" y="6384"/>
                    </a:cubicBezTo>
                    <a:cubicBezTo>
                      <a:pt x="0" y="10214"/>
                      <a:pt x="2556" y="12768"/>
                      <a:pt x="5751" y="12768"/>
                    </a:cubicBezTo>
                    <a:lnTo>
                      <a:pt x="5751" y="1276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223" name="Graphic 4">
              <a:extLst>
                <a:ext uri="{FF2B5EF4-FFF2-40B4-BE49-F238E27FC236}">
                  <a16:creationId xmlns:a16="http://schemas.microsoft.com/office/drawing/2014/main" id="{BEC22A0F-AFF8-4B22-8083-739B342E3519}"/>
                </a:ext>
              </a:extLst>
            </p:cNvPr>
            <p:cNvGrpSpPr/>
            <p:nvPr/>
          </p:nvGrpSpPr>
          <p:grpSpPr>
            <a:xfrm>
              <a:off x="4494126" y="4276031"/>
              <a:ext cx="554072" cy="507366"/>
              <a:chOff x="3664279" y="1972780"/>
              <a:chExt cx="234981" cy="215173"/>
            </a:xfrm>
            <a:grpFill/>
          </p:grpSpPr>
          <p:sp>
            <p:nvSpPr>
              <p:cNvPr id="225" name="Graphic 4">
                <a:extLst>
                  <a:ext uri="{FF2B5EF4-FFF2-40B4-BE49-F238E27FC236}">
                    <a16:creationId xmlns:a16="http://schemas.microsoft.com/office/drawing/2014/main" id="{EF1513A2-5DEB-4342-B846-872E70132EC6}"/>
                  </a:ext>
                </a:extLst>
              </p:cNvPr>
              <p:cNvSpPr/>
              <p:nvPr/>
            </p:nvSpPr>
            <p:spPr>
              <a:xfrm>
                <a:off x="3839041" y="1972780"/>
                <a:ext cx="43515" cy="43443"/>
              </a:xfrm>
              <a:custGeom>
                <a:avLst/>
                <a:gdLst>
                  <a:gd name="connsiteX0" fmla="*/ 21758 w 43515"/>
                  <a:gd name="connsiteY0" fmla="*/ 43443 h 43443"/>
                  <a:gd name="connsiteX1" fmla="*/ 23036 w 43515"/>
                  <a:gd name="connsiteY1" fmla="*/ 43443 h 43443"/>
                  <a:gd name="connsiteX2" fmla="*/ 43484 w 43515"/>
                  <a:gd name="connsiteY2" fmla="*/ 20461 h 43443"/>
                  <a:gd name="connsiteX3" fmla="*/ 43484 w 43515"/>
                  <a:gd name="connsiteY3" fmla="*/ 20461 h 43443"/>
                  <a:gd name="connsiteX4" fmla="*/ 43484 w 43515"/>
                  <a:gd name="connsiteY4" fmla="*/ 20461 h 43443"/>
                  <a:gd name="connsiteX5" fmla="*/ 20480 w 43515"/>
                  <a:gd name="connsiteY5" fmla="*/ 32 h 43443"/>
                  <a:gd name="connsiteX6" fmla="*/ 32 w 43515"/>
                  <a:gd name="connsiteY6" fmla="*/ 23015 h 43443"/>
                  <a:gd name="connsiteX7" fmla="*/ 21758 w 43515"/>
                  <a:gd name="connsiteY7" fmla="*/ 43443 h 43443"/>
                  <a:gd name="connsiteX8" fmla="*/ 21758 w 43515"/>
                  <a:gd name="connsiteY8" fmla="*/ 43443 h 43443"/>
                  <a:gd name="connsiteX9" fmla="*/ 21119 w 43515"/>
                  <a:gd name="connsiteY9" fmla="*/ 12800 h 43443"/>
                  <a:gd name="connsiteX10" fmla="*/ 21119 w 43515"/>
                  <a:gd name="connsiteY10" fmla="*/ 12800 h 43443"/>
                  <a:gd name="connsiteX11" fmla="*/ 30704 w 43515"/>
                  <a:gd name="connsiteY11" fmla="*/ 21738 h 43443"/>
                  <a:gd name="connsiteX12" fmla="*/ 21758 w 43515"/>
                  <a:gd name="connsiteY12" fmla="*/ 30675 h 43443"/>
                  <a:gd name="connsiteX13" fmla="*/ 15368 w 43515"/>
                  <a:gd name="connsiteY13" fmla="*/ 28122 h 43443"/>
                  <a:gd name="connsiteX14" fmla="*/ 12173 w 43515"/>
                  <a:gd name="connsiteY14" fmla="*/ 21738 h 43443"/>
                  <a:gd name="connsiteX15" fmla="*/ 21119 w 43515"/>
                  <a:gd name="connsiteY15" fmla="*/ 12800 h 43443"/>
                  <a:gd name="connsiteX16" fmla="*/ 21119 w 43515"/>
                  <a:gd name="connsiteY16" fmla="*/ 12800 h 4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515" h="43443">
                    <a:moveTo>
                      <a:pt x="21758" y="43443"/>
                    </a:moveTo>
                    <a:lnTo>
                      <a:pt x="23036" y="43443"/>
                    </a:lnTo>
                    <a:cubicBezTo>
                      <a:pt x="35177" y="42805"/>
                      <a:pt x="44123" y="32591"/>
                      <a:pt x="43484" y="20461"/>
                    </a:cubicBezTo>
                    <a:cubicBezTo>
                      <a:pt x="43484" y="20461"/>
                      <a:pt x="43484" y="20461"/>
                      <a:pt x="43484" y="20461"/>
                    </a:cubicBezTo>
                    <a:lnTo>
                      <a:pt x="43484" y="20461"/>
                    </a:lnTo>
                    <a:cubicBezTo>
                      <a:pt x="42845" y="8331"/>
                      <a:pt x="32621" y="-606"/>
                      <a:pt x="20480" y="32"/>
                    </a:cubicBezTo>
                    <a:cubicBezTo>
                      <a:pt x="8339" y="671"/>
                      <a:pt x="-607" y="10885"/>
                      <a:pt x="32" y="23015"/>
                    </a:cubicBezTo>
                    <a:cubicBezTo>
                      <a:pt x="671" y="35144"/>
                      <a:pt x="10256" y="43443"/>
                      <a:pt x="21758" y="43443"/>
                    </a:cubicBezTo>
                    <a:lnTo>
                      <a:pt x="21758" y="43443"/>
                    </a:lnTo>
                    <a:close/>
                    <a:moveTo>
                      <a:pt x="21119" y="12800"/>
                    </a:moveTo>
                    <a:lnTo>
                      <a:pt x="21119" y="12800"/>
                    </a:lnTo>
                    <a:cubicBezTo>
                      <a:pt x="26870" y="12800"/>
                      <a:pt x="30704" y="16631"/>
                      <a:pt x="30704" y="21738"/>
                    </a:cubicBezTo>
                    <a:cubicBezTo>
                      <a:pt x="30704" y="26845"/>
                      <a:pt x="26870" y="30675"/>
                      <a:pt x="21758" y="30675"/>
                    </a:cubicBezTo>
                    <a:cubicBezTo>
                      <a:pt x="19202" y="30675"/>
                      <a:pt x="17285" y="30037"/>
                      <a:pt x="15368" y="28122"/>
                    </a:cubicBezTo>
                    <a:cubicBezTo>
                      <a:pt x="13451" y="26207"/>
                      <a:pt x="12173" y="24291"/>
                      <a:pt x="12173" y="21738"/>
                    </a:cubicBezTo>
                    <a:cubicBezTo>
                      <a:pt x="12173" y="17269"/>
                      <a:pt x="16007" y="13439"/>
                      <a:pt x="21119" y="12800"/>
                    </a:cubicBezTo>
                    <a:lnTo>
                      <a:pt x="21119" y="1280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6" name="Graphic 4">
                <a:extLst>
                  <a:ext uri="{FF2B5EF4-FFF2-40B4-BE49-F238E27FC236}">
                    <a16:creationId xmlns:a16="http://schemas.microsoft.com/office/drawing/2014/main" id="{25B6EE7F-4C43-4CEE-AA6B-BAB1511BB657}"/>
                  </a:ext>
                </a:extLst>
              </p:cNvPr>
              <p:cNvSpPr/>
              <p:nvPr/>
            </p:nvSpPr>
            <p:spPr>
              <a:xfrm>
                <a:off x="3704885" y="2020254"/>
                <a:ext cx="194375" cy="105136"/>
              </a:xfrm>
              <a:custGeom>
                <a:avLst/>
                <a:gdLst>
                  <a:gd name="connsiteX0" fmla="*/ 188503 w 194375"/>
                  <a:gd name="connsiteY0" fmla="*/ 40658 h 105136"/>
                  <a:gd name="connsiteX1" fmla="*/ 164221 w 194375"/>
                  <a:gd name="connsiteY1" fmla="*/ 45765 h 105136"/>
                  <a:gd name="connsiteX2" fmla="*/ 138023 w 194375"/>
                  <a:gd name="connsiteY2" fmla="*/ 2992 h 105136"/>
                  <a:gd name="connsiteX3" fmla="*/ 129077 w 194375"/>
                  <a:gd name="connsiteY3" fmla="*/ 1077 h 105136"/>
                  <a:gd name="connsiteX4" fmla="*/ 127160 w 194375"/>
                  <a:gd name="connsiteY4" fmla="*/ 2354 h 105136"/>
                  <a:gd name="connsiteX5" fmla="*/ 58788 w 194375"/>
                  <a:gd name="connsiteY5" fmla="*/ 93007 h 105136"/>
                  <a:gd name="connsiteX6" fmla="*/ 7029 w 194375"/>
                  <a:gd name="connsiteY6" fmla="*/ 89815 h 105136"/>
                  <a:gd name="connsiteX7" fmla="*/ 0 w 194375"/>
                  <a:gd name="connsiteY7" fmla="*/ 95560 h 105136"/>
                  <a:gd name="connsiteX8" fmla="*/ 0 w 194375"/>
                  <a:gd name="connsiteY8" fmla="*/ 95560 h 105136"/>
                  <a:gd name="connsiteX9" fmla="*/ 5751 w 194375"/>
                  <a:gd name="connsiteY9" fmla="*/ 101944 h 105136"/>
                  <a:gd name="connsiteX10" fmla="*/ 60704 w 194375"/>
                  <a:gd name="connsiteY10" fmla="*/ 105136 h 105136"/>
                  <a:gd name="connsiteX11" fmla="*/ 61344 w 194375"/>
                  <a:gd name="connsiteY11" fmla="*/ 105136 h 105136"/>
                  <a:gd name="connsiteX12" fmla="*/ 66456 w 194375"/>
                  <a:gd name="connsiteY12" fmla="*/ 102583 h 105136"/>
                  <a:gd name="connsiteX13" fmla="*/ 130355 w 194375"/>
                  <a:gd name="connsiteY13" fmla="*/ 17037 h 105136"/>
                  <a:gd name="connsiteX14" fmla="*/ 153998 w 194375"/>
                  <a:gd name="connsiteY14" fmla="*/ 55341 h 105136"/>
                  <a:gd name="connsiteX15" fmla="*/ 160388 w 194375"/>
                  <a:gd name="connsiteY15" fmla="*/ 58533 h 105136"/>
                  <a:gd name="connsiteX16" fmla="*/ 189142 w 194375"/>
                  <a:gd name="connsiteY16" fmla="*/ 52788 h 105136"/>
                  <a:gd name="connsiteX17" fmla="*/ 194254 w 194375"/>
                  <a:gd name="connsiteY17" fmla="*/ 45127 h 105136"/>
                  <a:gd name="connsiteX18" fmla="*/ 186586 w 194375"/>
                  <a:gd name="connsiteY18" fmla="*/ 40020 h 105136"/>
                  <a:gd name="connsiteX19" fmla="*/ 188503 w 194375"/>
                  <a:gd name="connsiteY19" fmla="*/ 40658 h 1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375" h="105136">
                    <a:moveTo>
                      <a:pt x="188503" y="40658"/>
                    </a:moveTo>
                    <a:lnTo>
                      <a:pt x="164221" y="45765"/>
                    </a:lnTo>
                    <a:lnTo>
                      <a:pt x="138023" y="2992"/>
                    </a:lnTo>
                    <a:cubicBezTo>
                      <a:pt x="136106" y="-200"/>
                      <a:pt x="132272" y="-838"/>
                      <a:pt x="129077" y="1077"/>
                    </a:cubicBezTo>
                    <a:cubicBezTo>
                      <a:pt x="128438" y="1716"/>
                      <a:pt x="127799" y="1716"/>
                      <a:pt x="127160" y="2354"/>
                    </a:cubicBezTo>
                    <a:lnTo>
                      <a:pt x="58788" y="93007"/>
                    </a:lnTo>
                    <a:lnTo>
                      <a:pt x="7029" y="89815"/>
                    </a:lnTo>
                    <a:cubicBezTo>
                      <a:pt x="3195" y="89815"/>
                      <a:pt x="639" y="92368"/>
                      <a:pt x="0" y="95560"/>
                    </a:cubicBezTo>
                    <a:cubicBezTo>
                      <a:pt x="0" y="95560"/>
                      <a:pt x="0" y="95560"/>
                      <a:pt x="0" y="95560"/>
                    </a:cubicBezTo>
                    <a:cubicBezTo>
                      <a:pt x="0" y="98752"/>
                      <a:pt x="2556" y="101944"/>
                      <a:pt x="5751" y="101944"/>
                    </a:cubicBezTo>
                    <a:lnTo>
                      <a:pt x="60704" y="105136"/>
                    </a:lnTo>
                    <a:lnTo>
                      <a:pt x="61344" y="105136"/>
                    </a:lnTo>
                    <a:cubicBezTo>
                      <a:pt x="63261" y="105136"/>
                      <a:pt x="65177" y="104498"/>
                      <a:pt x="66456" y="102583"/>
                    </a:cubicBezTo>
                    <a:lnTo>
                      <a:pt x="130355" y="17037"/>
                    </a:lnTo>
                    <a:lnTo>
                      <a:pt x="153998" y="55341"/>
                    </a:lnTo>
                    <a:cubicBezTo>
                      <a:pt x="155275" y="57256"/>
                      <a:pt x="157832" y="58533"/>
                      <a:pt x="160388" y="58533"/>
                    </a:cubicBezTo>
                    <a:lnTo>
                      <a:pt x="189142" y="52788"/>
                    </a:lnTo>
                    <a:cubicBezTo>
                      <a:pt x="192976" y="52149"/>
                      <a:pt x="194893" y="48957"/>
                      <a:pt x="194254" y="45127"/>
                    </a:cubicBezTo>
                    <a:cubicBezTo>
                      <a:pt x="193615" y="41296"/>
                      <a:pt x="190420" y="39381"/>
                      <a:pt x="186586" y="40020"/>
                    </a:cubicBezTo>
                    <a:lnTo>
                      <a:pt x="188503" y="4065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7" name="Graphic 4">
                <a:extLst>
                  <a:ext uri="{FF2B5EF4-FFF2-40B4-BE49-F238E27FC236}">
                    <a16:creationId xmlns:a16="http://schemas.microsoft.com/office/drawing/2014/main" id="{2D8C81D1-5AF5-4F5C-A937-77084C39647E}"/>
                  </a:ext>
                </a:extLst>
              </p:cNvPr>
              <p:cNvSpPr/>
              <p:nvPr/>
            </p:nvSpPr>
            <p:spPr>
              <a:xfrm>
                <a:off x="3800897" y="2086611"/>
                <a:ext cx="40732" cy="101342"/>
              </a:xfrm>
              <a:custGeom>
                <a:avLst/>
                <a:gdLst>
                  <a:gd name="connsiteX0" fmla="*/ 11338 w 40732"/>
                  <a:gd name="connsiteY0" fmla="*/ 2390 h 101342"/>
                  <a:gd name="connsiteX1" fmla="*/ 2393 w 40732"/>
                  <a:gd name="connsiteY1" fmla="*/ 1114 h 101342"/>
                  <a:gd name="connsiteX2" fmla="*/ 1115 w 40732"/>
                  <a:gd name="connsiteY2" fmla="*/ 10051 h 101342"/>
                  <a:gd name="connsiteX3" fmla="*/ 1753 w 40732"/>
                  <a:gd name="connsiteY3" fmla="*/ 11328 h 101342"/>
                  <a:gd name="connsiteX4" fmla="*/ 27952 w 40732"/>
                  <a:gd name="connsiteY4" fmla="*/ 40056 h 101342"/>
                  <a:gd name="connsiteX5" fmla="*/ 24118 w 40732"/>
                  <a:gd name="connsiteY5" fmla="*/ 94320 h 101342"/>
                  <a:gd name="connsiteX6" fmla="*/ 29869 w 40732"/>
                  <a:gd name="connsiteY6" fmla="*/ 101342 h 101342"/>
                  <a:gd name="connsiteX7" fmla="*/ 30508 w 40732"/>
                  <a:gd name="connsiteY7" fmla="*/ 101342 h 101342"/>
                  <a:gd name="connsiteX8" fmla="*/ 36898 w 40732"/>
                  <a:gd name="connsiteY8" fmla="*/ 95597 h 101342"/>
                  <a:gd name="connsiteX9" fmla="*/ 40732 w 40732"/>
                  <a:gd name="connsiteY9" fmla="*/ 38141 h 101342"/>
                  <a:gd name="connsiteX10" fmla="*/ 38815 w 40732"/>
                  <a:gd name="connsiteY10" fmla="*/ 33672 h 101342"/>
                  <a:gd name="connsiteX11" fmla="*/ 11338 w 40732"/>
                  <a:gd name="connsiteY11" fmla="*/ 2390 h 1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32" h="101342">
                    <a:moveTo>
                      <a:pt x="11338" y="2390"/>
                    </a:moveTo>
                    <a:cubicBezTo>
                      <a:pt x="9421" y="-163"/>
                      <a:pt x="4948" y="-802"/>
                      <a:pt x="2393" y="1114"/>
                    </a:cubicBezTo>
                    <a:cubicBezTo>
                      <a:pt x="-163" y="3029"/>
                      <a:pt x="-802" y="7497"/>
                      <a:pt x="1115" y="10051"/>
                    </a:cubicBezTo>
                    <a:cubicBezTo>
                      <a:pt x="1115" y="10689"/>
                      <a:pt x="1753" y="10689"/>
                      <a:pt x="1753" y="11328"/>
                    </a:cubicBezTo>
                    <a:lnTo>
                      <a:pt x="27952" y="40056"/>
                    </a:lnTo>
                    <a:lnTo>
                      <a:pt x="24118" y="94320"/>
                    </a:lnTo>
                    <a:cubicBezTo>
                      <a:pt x="24118" y="97512"/>
                      <a:pt x="26674" y="100704"/>
                      <a:pt x="29869" y="101342"/>
                    </a:cubicBezTo>
                    <a:lnTo>
                      <a:pt x="30508" y="101342"/>
                    </a:lnTo>
                    <a:cubicBezTo>
                      <a:pt x="33703" y="101342"/>
                      <a:pt x="36898" y="98789"/>
                      <a:pt x="36898" y="95597"/>
                    </a:cubicBezTo>
                    <a:lnTo>
                      <a:pt x="40732" y="38141"/>
                    </a:lnTo>
                    <a:cubicBezTo>
                      <a:pt x="40732" y="36225"/>
                      <a:pt x="40093" y="34949"/>
                      <a:pt x="38815" y="33672"/>
                    </a:cubicBezTo>
                    <a:lnTo>
                      <a:pt x="11338" y="239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8" name="Graphic 4">
                <a:extLst>
                  <a:ext uri="{FF2B5EF4-FFF2-40B4-BE49-F238E27FC236}">
                    <a16:creationId xmlns:a16="http://schemas.microsoft.com/office/drawing/2014/main" id="{269628F8-02F6-4237-BBA2-B1ED1D7E87AA}"/>
                  </a:ext>
                </a:extLst>
              </p:cNvPr>
              <p:cNvSpPr/>
              <p:nvPr/>
            </p:nvSpPr>
            <p:spPr>
              <a:xfrm>
                <a:off x="3748214" y="1988353"/>
                <a:ext cx="80436" cy="35970"/>
              </a:xfrm>
              <a:custGeom>
                <a:avLst/>
                <a:gdLst>
                  <a:gd name="connsiteX0" fmla="*/ 9068 w 80436"/>
                  <a:gd name="connsiteY0" fmla="*/ 24040 h 35970"/>
                  <a:gd name="connsiteX1" fmla="*/ 35906 w 80436"/>
                  <a:gd name="connsiteY1" fmla="*/ 13826 h 35970"/>
                  <a:gd name="connsiteX2" fmla="*/ 70412 w 80436"/>
                  <a:gd name="connsiteY2" fmla="*/ 34893 h 35970"/>
                  <a:gd name="connsiteX3" fmla="*/ 79358 w 80436"/>
                  <a:gd name="connsiteY3" fmla="*/ 32978 h 35970"/>
                  <a:gd name="connsiteX4" fmla="*/ 79358 w 80436"/>
                  <a:gd name="connsiteY4" fmla="*/ 32978 h 35970"/>
                  <a:gd name="connsiteX5" fmla="*/ 77441 w 80436"/>
                  <a:gd name="connsiteY5" fmla="*/ 24040 h 35970"/>
                  <a:gd name="connsiteX6" fmla="*/ 77441 w 80436"/>
                  <a:gd name="connsiteY6" fmla="*/ 24040 h 35970"/>
                  <a:gd name="connsiteX7" fmla="*/ 40379 w 80436"/>
                  <a:gd name="connsiteY7" fmla="*/ 1058 h 35970"/>
                  <a:gd name="connsiteX8" fmla="*/ 34628 w 80436"/>
                  <a:gd name="connsiteY8" fmla="*/ 419 h 35970"/>
                  <a:gd name="connsiteX9" fmla="*/ 4595 w 80436"/>
                  <a:gd name="connsiteY9" fmla="*/ 11911 h 35970"/>
                  <a:gd name="connsiteX10" fmla="*/ 122 w 80436"/>
                  <a:gd name="connsiteY10" fmla="*/ 19571 h 35970"/>
                  <a:gd name="connsiteX11" fmla="*/ 7790 w 80436"/>
                  <a:gd name="connsiteY11" fmla="*/ 24040 h 35970"/>
                  <a:gd name="connsiteX12" fmla="*/ 9068 w 80436"/>
                  <a:gd name="connsiteY12" fmla="*/ 24040 h 35970"/>
                  <a:gd name="connsiteX13" fmla="*/ 9068 w 80436"/>
                  <a:gd name="connsiteY13" fmla="*/ 24040 h 3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36" h="35970">
                    <a:moveTo>
                      <a:pt x="9068" y="24040"/>
                    </a:moveTo>
                    <a:lnTo>
                      <a:pt x="35906" y="13826"/>
                    </a:lnTo>
                    <a:lnTo>
                      <a:pt x="70412" y="34893"/>
                    </a:lnTo>
                    <a:cubicBezTo>
                      <a:pt x="73607" y="36808"/>
                      <a:pt x="77441" y="36170"/>
                      <a:pt x="79358" y="32978"/>
                    </a:cubicBezTo>
                    <a:cubicBezTo>
                      <a:pt x="79358" y="32978"/>
                      <a:pt x="79358" y="32978"/>
                      <a:pt x="79358" y="32978"/>
                    </a:cubicBezTo>
                    <a:cubicBezTo>
                      <a:pt x="81275" y="29786"/>
                      <a:pt x="80636" y="25955"/>
                      <a:pt x="77441" y="24040"/>
                    </a:cubicBezTo>
                    <a:cubicBezTo>
                      <a:pt x="77441" y="24040"/>
                      <a:pt x="77441" y="24040"/>
                      <a:pt x="77441" y="24040"/>
                    </a:cubicBezTo>
                    <a:lnTo>
                      <a:pt x="40379" y="1058"/>
                    </a:lnTo>
                    <a:cubicBezTo>
                      <a:pt x="38462" y="-219"/>
                      <a:pt x="36545" y="-219"/>
                      <a:pt x="34628" y="419"/>
                    </a:cubicBezTo>
                    <a:lnTo>
                      <a:pt x="4595" y="11911"/>
                    </a:lnTo>
                    <a:cubicBezTo>
                      <a:pt x="1400" y="13187"/>
                      <a:pt x="-516" y="16379"/>
                      <a:pt x="122" y="19571"/>
                    </a:cubicBezTo>
                    <a:cubicBezTo>
                      <a:pt x="762" y="22763"/>
                      <a:pt x="4595" y="24679"/>
                      <a:pt x="7790" y="24040"/>
                    </a:cubicBezTo>
                    <a:cubicBezTo>
                      <a:pt x="8430" y="24040"/>
                      <a:pt x="9068" y="24040"/>
                      <a:pt x="9068" y="24040"/>
                    </a:cubicBezTo>
                    <a:lnTo>
                      <a:pt x="9068" y="2404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9" name="Graphic 4">
                <a:extLst>
                  <a:ext uri="{FF2B5EF4-FFF2-40B4-BE49-F238E27FC236}">
                    <a16:creationId xmlns:a16="http://schemas.microsoft.com/office/drawing/2014/main" id="{F633E0BF-8CEC-47DE-853F-1BB502395AB9}"/>
                  </a:ext>
                </a:extLst>
              </p:cNvPr>
              <p:cNvSpPr/>
              <p:nvPr/>
            </p:nvSpPr>
            <p:spPr>
              <a:xfrm>
                <a:off x="3664279" y="2005022"/>
                <a:ext cx="84696" cy="86532"/>
              </a:xfrm>
              <a:custGeom>
                <a:avLst/>
                <a:gdLst>
                  <a:gd name="connsiteX0" fmla="*/ 46996 w 84696"/>
                  <a:gd name="connsiteY0" fmla="*/ 86533 h 86532"/>
                  <a:gd name="connsiteX1" fmla="*/ 46996 w 84696"/>
                  <a:gd name="connsiteY1" fmla="*/ 86533 h 86532"/>
                  <a:gd name="connsiteX2" fmla="*/ 51469 w 84696"/>
                  <a:gd name="connsiteY2" fmla="*/ 85256 h 86532"/>
                  <a:gd name="connsiteX3" fmla="*/ 82779 w 84696"/>
                  <a:gd name="connsiteY3" fmla="*/ 57805 h 86532"/>
                  <a:gd name="connsiteX4" fmla="*/ 84696 w 84696"/>
                  <a:gd name="connsiteY4" fmla="*/ 53336 h 86532"/>
                  <a:gd name="connsiteX5" fmla="*/ 83418 w 84696"/>
                  <a:gd name="connsiteY5" fmla="*/ 48867 h 86532"/>
                  <a:gd name="connsiteX6" fmla="*/ 42523 w 84696"/>
                  <a:gd name="connsiteY6" fmla="*/ 2264 h 86532"/>
                  <a:gd name="connsiteX7" fmla="*/ 33577 w 84696"/>
                  <a:gd name="connsiteY7" fmla="*/ 1626 h 86532"/>
                  <a:gd name="connsiteX8" fmla="*/ 2266 w 84696"/>
                  <a:gd name="connsiteY8" fmla="*/ 29077 h 86532"/>
                  <a:gd name="connsiteX9" fmla="*/ 1627 w 84696"/>
                  <a:gd name="connsiteY9" fmla="*/ 38014 h 86532"/>
                  <a:gd name="connsiteX10" fmla="*/ 42523 w 84696"/>
                  <a:gd name="connsiteY10" fmla="*/ 84618 h 86532"/>
                  <a:gd name="connsiteX11" fmla="*/ 46996 w 84696"/>
                  <a:gd name="connsiteY11" fmla="*/ 86533 h 86532"/>
                  <a:gd name="connsiteX12" fmla="*/ 37411 w 84696"/>
                  <a:gd name="connsiteY12" fmla="*/ 15032 h 86532"/>
                  <a:gd name="connsiteX13" fmla="*/ 69360 w 84696"/>
                  <a:gd name="connsiteY13" fmla="*/ 52059 h 86532"/>
                  <a:gd name="connsiteX14" fmla="*/ 47635 w 84696"/>
                  <a:gd name="connsiteY14" fmla="*/ 71211 h 86532"/>
                  <a:gd name="connsiteX15" fmla="*/ 15685 w 84696"/>
                  <a:gd name="connsiteY15" fmla="*/ 34184 h 86532"/>
                  <a:gd name="connsiteX16" fmla="*/ 37411 w 84696"/>
                  <a:gd name="connsiteY16" fmla="*/ 15032 h 8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96" h="86532">
                    <a:moveTo>
                      <a:pt x="46996" y="86533"/>
                    </a:moveTo>
                    <a:lnTo>
                      <a:pt x="46996" y="86533"/>
                    </a:lnTo>
                    <a:cubicBezTo>
                      <a:pt x="48912" y="86533"/>
                      <a:pt x="50191" y="85894"/>
                      <a:pt x="51469" y="85256"/>
                    </a:cubicBezTo>
                    <a:lnTo>
                      <a:pt x="82779" y="57805"/>
                    </a:lnTo>
                    <a:cubicBezTo>
                      <a:pt x="84057" y="56528"/>
                      <a:pt x="84696" y="55251"/>
                      <a:pt x="84696" y="53336"/>
                    </a:cubicBezTo>
                    <a:cubicBezTo>
                      <a:pt x="84696" y="51421"/>
                      <a:pt x="84057" y="50144"/>
                      <a:pt x="83418" y="48867"/>
                    </a:cubicBezTo>
                    <a:lnTo>
                      <a:pt x="42523" y="2264"/>
                    </a:lnTo>
                    <a:cubicBezTo>
                      <a:pt x="39967" y="-290"/>
                      <a:pt x="36133" y="-928"/>
                      <a:pt x="33577" y="1626"/>
                    </a:cubicBezTo>
                    <a:lnTo>
                      <a:pt x="2266" y="29077"/>
                    </a:lnTo>
                    <a:cubicBezTo>
                      <a:pt x="-290" y="31630"/>
                      <a:pt x="-929" y="35461"/>
                      <a:pt x="1627" y="38014"/>
                    </a:cubicBezTo>
                    <a:lnTo>
                      <a:pt x="42523" y="84618"/>
                    </a:lnTo>
                    <a:cubicBezTo>
                      <a:pt x="43162" y="85894"/>
                      <a:pt x="45079" y="86533"/>
                      <a:pt x="46996" y="86533"/>
                    </a:cubicBezTo>
                    <a:close/>
                    <a:moveTo>
                      <a:pt x="37411" y="15032"/>
                    </a:moveTo>
                    <a:lnTo>
                      <a:pt x="69360" y="52059"/>
                    </a:lnTo>
                    <a:lnTo>
                      <a:pt x="47635" y="71211"/>
                    </a:lnTo>
                    <a:lnTo>
                      <a:pt x="15685" y="34184"/>
                    </a:lnTo>
                    <a:lnTo>
                      <a:pt x="37411" y="15032"/>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grpSp>
        <p:nvGrpSpPr>
          <p:cNvPr id="8" name="Group 7">
            <a:extLst>
              <a:ext uri="{FF2B5EF4-FFF2-40B4-BE49-F238E27FC236}">
                <a16:creationId xmlns:a16="http://schemas.microsoft.com/office/drawing/2014/main" id="{3D8346B0-7A56-4506-A973-58F747599124}"/>
              </a:ext>
            </a:extLst>
          </p:cNvPr>
          <p:cNvGrpSpPr/>
          <p:nvPr/>
        </p:nvGrpSpPr>
        <p:grpSpPr>
          <a:xfrm>
            <a:off x="7328353" y="1659692"/>
            <a:ext cx="3449874" cy="577888"/>
            <a:chOff x="7269499" y="3623680"/>
            <a:chExt cx="3449874" cy="577888"/>
          </a:xfrm>
          <a:solidFill>
            <a:schemeClr val="accent3"/>
          </a:solidFill>
        </p:grpSpPr>
        <p:sp>
          <p:nvSpPr>
            <p:cNvPr id="231" name="Freeform 168">
              <a:extLst>
                <a:ext uri="{FF2B5EF4-FFF2-40B4-BE49-F238E27FC236}">
                  <a16:creationId xmlns:a16="http://schemas.microsoft.com/office/drawing/2014/main" id="{F3E00F7C-B825-4375-9226-3A51B9C3CF96}"/>
                </a:ext>
              </a:extLst>
            </p:cNvPr>
            <p:cNvSpPr>
              <a:spLocks noEditPoints="1"/>
            </p:cNvSpPr>
            <p:nvPr/>
          </p:nvSpPr>
          <p:spPr bwMode="auto">
            <a:xfrm>
              <a:off x="8707088" y="3627341"/>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232" name="Freeform 169">
              <a:extLst>
                <a:ext uri="{FF2B5EF4-FFF2-40B4-BE49-F238E27FC236}">
                  <a16:creationId xmlns:a16="http://schemas.microsoft.com/office/drawing/2014/main" id="{12F7A41D-645E-4490-A646-B49F40FE484D}"/>
                </a:ext>
              </a:extLst>
            </p:cNvPr>
            <p:cNvSpPr>
              <a:spLocks noEditPoints="1"/>
            </p:cNvSpPr>
            <p:nvPr/>
          </p:nvSpPr>
          <p:spPr bwMode="auto">
            <a:xfrm>
              <a:off x="7269499" y="3627341"/>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233" name="Freeform 169">
              <a:extLst>
                <a:ext uri="{FF2B5EF4-FFF2-40B4-BE49-F238E27FC236}">
                  <a16:creationId xmlns:a16="http://schemas.microsoft.com/office/drawing/2014/main" id="{55CD83FF-A2B8-4ED2-9701-6ACD0E78F871}"/>
                </a:ext>
              </a:extLst>
            </p:cNvPr>
            <p:cNvSpPr>
              <a:spLocks noEditPoints="1"/>
            </p:cNvSpPr>
            <p:nvPr/>
          </p:nvSpPr>
          <p:spPr bwMode="auto">
            <a:xfrm>
              <a:off x="9424658" y="3623680"/>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234" name="Freeform 168">
              <a:extLst>
                <a:ext uri="{FF2B5EF4-FFF2-40B4-BE49-F238E27FC236}">
                  <a16:creationId xmlns:a16="http://schemas.microsoft.com/office/drawing/2014/main" id="{973BFA90-5F45-45E7-A21C-631E82AEE827}"/>
                </a:ext>
              </a:extLst>
            </p:cNvPr>
            <p:cNvSpPr>
              <a:spLocks noEditPoints="1"/>
            </p:cNvSpPr>
            <p:nvPr/>
          </p:nvSpPr>
          <p:spPr bwMode="auto">
            <a:xfrm>
              <a:off x="7989518" y="3623681"/>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235" name="Freeform 168">
              <a:extLst>
                <a:ext uri="{FF2B5EF4-FFF2-40B4-BE49-F238E27FC236}">
                  <a16:creationId xmlns:a16="http://schemas.microsoft.com/office/drawing/2014/main" id="{36619E7C-04F3-4A7E-BA09-D9D458CDF86E}"/>
                </a:ext>
              </a:extLst>
            </p:cNvPr>
            <p:cNvSpPr>
              <a:spLocks noEditPoints="1"/>
            </p:cNvSpPr>
            <p:nvPr/>
          </p:nvSpPr>
          <p:spPr bwMode="auto">
            <a:xfrm>
              <a:off x="10147009" y="3627341"/>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sp>
        <p:nvSpPr>
          <p:cNvPr id="48" name="TextBox 47">
            <a:extLst>
              <a:ext uri="{FF2B5EF4-FFF2-40B4-BE49-F238E27FC236}">
                <a16:creationId xmlns:a16="http://schemas.microsoft.com/office/drawing/2014/main" id="{6ACD32B3-A44F-478E-A496-9D1740146DD2}"/>
              </a:ext>
            </a:extLst>
          </p:cNvPr>
          <p:cNvSpPr txBox="1"/>
          <p:nvPr/>
        </p:nvSpPr>
        <p:spPr>
          <a:xfrm>
            <a:off x="8001424" y="4096883"/>
            <a:ext cx="3536539" cy="1661993"/>
          </a:xfrm>
          <a:prstGeom prst="rect">
            <a:avLst/>
          </a:prstGeom>
          <a:noFill/>
        </p:spPr>
        <p:txBody>
          <a:bodyPr wrap="square" lIns="0" tIns="0" rIns="0" bIns="0" rtlCol="0">
            <a:spAutoFit/>
          </a:bodyPr>
          <a:lstStyle/>
          <a:p>
            <a:pPr marL="635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 number of Canadians who left their jobs because of “dissatisfaction” has </a:t>
            </a:r>
            <a:r>
              <a:rPr kumimoji="0" lang="en-US" sz="3600" b="1" i="0" u="none" strike="noStrike" kern="1200" cap="none" spc="0" normalizeH="0" baseline="0" noProof="0" dirty="0">
                <a:ln>
                  <a:noFill/>
                </a:ln>
                <a:solidFill>
                  <a:srgbClr val="FDD300"/>
                </a:solidFill>
                <a:effectLst/>
                <a:uLnTx/>
                <a:uFillTx/>
                <a:latin typeface="Open Sans"/>
                <a:ea typeface="+mn-ea"/>
                <a:cs typeface="+mn-cs"/>
              </a:rPr>
              <a:t>nearly tripled </a:t>
            </a: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since June 2020</a:t>
            </a:r>
          </a:p>
        </p:txBody>
      </p:sp>
      <p:grpSp>
        <p:nvGrpSpPr>
          <p:cNvPr id="43" name="Group 42">
            <a:extLst>
              <a:ext uri="{FF2B5EF4-FFF2-40B4-BE49-F238E27FC236}">
                <a16:creationId xmlns:a16="http://schemas.microsoft.com/office/drawing/2014/main" id="{7768E886-00C1-4DEB-B29D-B9B768EBF570}"/>
              </a:ext>
            </a:extLst>
          </p:cNvPr>
          <p:cNvGrpSpPr>
            <a:grpSpLocks noChangeAspect="1"/>
          </p:cNvGrpSpPr>
          <p:nvPr/>
        </p:nvGrpSpPr>
        <p:grpSpPr>
          <a:xfrm>
            <a:off x="6466545" y="4109433"/>
            <a:ext cx="1413031" cy="1408735"/>
            <a:chOff x="3198813" y="3333750"/>
            <a:chExt cx="522288" cy="520700"/>
          </a:xfrm>
          <a:solidFill>
            <a:srgbClr val="FFC000"/>
          </a:solidFill>
        </p:grpSpPr>
        <p:sp>
          <p:nvSpPr>
            <p:cNvPr id="44" name="Freeform 53">
              <a:extLst>
                <a:ext uri="{FF2B5EF4-FFF2-40B4-BE49-F238E27FC236}">
                  <a16:creationId xmlns:a16="http://schemas.microsoft.com/office/drawing/2014/main" id="{408F1311-820C-4D1D-B8BF-641400014211}"/>
                </a:ext>
              </a:extLst>
            </p:cNvPr>
            <p:cNvSpPr>
              <a:spLocks noEditPoints="1"/>
            </p:cNvSpPr>
            <p:nvPr/>
          </p:nvSpPr>
          <p:spPr bwMode="auto">
            <a:xfrm>
              <a:off x="3198813" y="3333750"/>
              <a:ext cx="522288" cy="520700"/>
            </a:xfrm>
            <a:custGeom>
              <a:avLst/>
              <a:gdLst>
                <a:gd name="T0" fmla="*/ 312 w 658"/>
                <a:gd name="T1" fmla="*/ 657 h 658"/>
                <a:gd name="T2" fmla="*/ 263 w 658"/>
                <a:gd name="T3" fmla="*/ 651 h 658"/>
                <a:gd name="T4" fmla="*/ 202 w 658"/>
                <a:gd name="T5" fmla="*/ 631 h 658"/>
                <a:gd name="T6" fmla="*/ 120 w 658"/>
                <a:gd name="T7" fmla="*/ 583 h 658"/>
                <a:gd name="T8" fmla="*/ 57 w 658"/>
                <a:gd name="T9" fmla="*/ 513 h 658"/>
                <a:gd name="T10" fmla="*/ 15 w 658"/>
                <a:gd name="T11" fmla="*/ 427 h 658"/>
                <a:gd name="T12" fmla="*/ 4 w 658"/>
                <a:gd name="T13" fmla="*/ 379 h 658"/>
                <a:gd name="T14" fmla="*/ 0 w 658"/>
                <a:gd name="T15" fmla="*/ 329 h 658"/>
                <a:gd name="T16" fmla="*/ 2 w 658"/>
                <a:gd name="T17" fmla="*/ 295 h 658"/>
                <a:gd name="T18" fmla="*/ 11 w 658"/>
                <a:gd name="T19" fmla="*/ 247 h 658"/>
                <a:gd name="T20" fmla="*/ 41 w 658"/>
                <a:gd name="T21" fmla="*/ 172 h 658"/>
                <a:gd name="T22" fmla="*/ 97 w 658"/>
                <a:gd name="T23" fmla="*/ 97 h 658"/>
                <a:gd name="T24" fmla="*/ 172 w 658"/>
                <a:gd name="T25" fmla="*/ 40 h 658"/>
                <a:gd name="T26" fmla="*/ 247 w 658"/>
                <a:gd name="T27" fmla="*/ 11 h 658"/>
                <a:gd name="T28" fmla="*/ 296 w 658"/>
                <a:gd name="T29" fmla="*/ 1 h 658"/>
                <a:gd name="T30" fmla="*/ 329 w 658"/>
                <a:gd name="T31" fmla="*/ 0 h 658"/>
                <a:gd name="T32" fmla="*/ 379 w 658"/>
                <a:gd name="T33" fmla="*/ 4 h 658"/>
                <a:gd name="T34" fmla="*/ 427 w 658"/>
                <a:gd name="T35" fmla="*/ 15 h 658"/>
                <a:gd name="T36" fmla="*/ 513 w 658"/>
                <a:gd name="T37" fmla="*/ 56 h 658"/>
                <a:gd name="T38" fmla="*/ 583 w 658"/>
                <a:gd name="T39" fmla="*/ 120 h 658"/>
                <a:gd name="T40" fmla="*/ 631 w 658"/>
                <a:gd name="T41" fmla="*/ 201 h 658"/>
                <a:gd name="T42" fmla="*/ 651 w 658"/>
                <a:gd name="T43" fmla="*/ 263 h 658"/>
                <a:gd name="T44" fmla="*/ 657 w 658"/>
                <a:gd name="T45" fmla="*/ 312 h 658"/>
                <a:gd name="T46" fmla="*/ 657 w 658"/>
                <a:gd name="T47" fmla="*/ 346 h 658"/>
                <a:gd name="T48" fmla="*/ 651 w 658"/>
                <a:gd name="T49" fmla="*/ 395 h 658"/>
                <a:gd name="T50" fmla="*/ 631 w 658"/>
                <a:gd name="T51" fmla="*/ 457 h 658"/>
                <a:gd name="T52" fmla="*/ 583 w 658"/>
                <a:gd name="T53" fmla="*/ 538 h 658"/>
                <a:gd name="T54" fmla="*/ 513 w 658"/>
                <a:gd name="T55" fmla="*/ 602 h 658"/>
                <a:gd name="T56" fmla="*/ 427 w 658"/>
                <a:gd name="T57" fmla="*/ 643 h 658"/>
                <a:gd name="T58" fmla="*/ 379 w 658"/>
                <a:gd name="T59" fmla="*/ 654 h 658"/>
                <a:gd name="T60" fmla="*/ 329 w 658"/>
                <a:gd name="T61" fmla="*/ 658 h 658"/>
                <a:gd name="T62" fmla="*/ 329 w 658"/>
                <a:gd name="T63" fmla="*/ 38 h 658"/>
                <a:gd name="T64" fmla="*/ 242 w 658"/>
                <a:gd name="T65" fmla="*/ 51 h 658"/>
                <a:gd name="T66" fmla="*/ 167 w 658"/>
                <a:gd name="T67" fmla="*/ 87 h 658"/>
                <a:gd name="T68" fmla="*/ 105 w 658"/>
                <a:gd name="T69" fmla="*/ 144 h 658"/>
                <a:gd name="T70" fmla="*/ 61 w 658"/>
                <a:gd name="T71" fmla="*/ 216 h 658"/>
                <a:gd name="T72" fmla="*/ 39 w 658"/>
                <a:gd name="T73" fmla="*/ 299 h 658"/>
                <a:gd name="T74" fmla="*/ 39 w 658"/>
                <a:gd name="T75" fmla="*/ 359 h 658"/>
                <a:gd name="T76" fmla="*/ 61 w 658"/>
                <a:gd name="T77" fmla="*/ 442 h 658"/>
                <a:gd name="T78" fmla="*/ 105 w 658"/>
                <a:gd name="T79" fmla="*/ 514 h 658"/>
                <a:gd name="T80" fmla="*/ 167 w 658"/>
                <a:gd name="T81" fmla="*/ 571 h 658"/>
                <a:gd name="T82" fmla="*/ 242 w 658"/>
                <a:gd name="T83" fmla="*/ 607 h 658"/>
                <a:gd name="T84" fmla="*/ 329 w 658"/>
                <a:gd name="T85" fmla="*/ 620 h 658"/>
                <a:gd name="T86" fmla="*/ 388 w 658"/>
                <a:gd name="T87" fmla="*/ 614 h 658"/>
                <a:gd name="T88" fmla="*/ 467 w 658"/>
                <a:gd name="T89" fmla="*/ 585 h 658"/>
                <a:gd name="T90" fmla="*/ 535 w 658"/>
                <a:gd name="T91" fmla="*/ 534 h 658"/>
                <a:gd name="T92" fmla="*/ 584 w 658"/>
                <a:gd name="T93" fmla="*/ 467 h 658"/>
                <a:gd name="T94" fmla="*/ 614 w 658"/>
                <a:gd name="T95" fmla="*/ 388 h 658"/>
                <a:gd name="T96" fmla="*/ 621 w 658"/>
                <a:gd name="T97" fmla="*/ 329 h 658"/>
                <a:gd name="T98" fmla="*/ 607 w 658"/>
                <a:gd name="T99" fmla="*/ 243 h 658"/>
                <a:gd name="T100" fmla="*/ 571 w 658"/>
                <a:gd name="T101" fmla="*/ 167 h 658"/>
                <a:gd name="T102" fmla="*/ 514 w 658"/>
                <a:gd name="T103" fmla="*/ 105 h 658"/>
                <a:gd name="T104" fmla="*/ 442 w 658"/>
                <a:gd name="T105" fmla="*/ 60 h 658"/>
                <a:gd name="T106" fmla="*/ 359 w 658"/>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2" y="657"/>
                  </a:lnTo>
                  <a:lnTo>
                    <a:pt x="296" y="655"/>
                  </a:lnTo>
                  <a:lnTo>
                    <a:pt x="279" y="654"/>
                  </a:lnTo>
                  <a:lnTo>
                    <a:pt x="263" y="651"/>
                  </a:lnTo>
                  <a:lnTo>
                    <a:pt x="247" y="647"/>
                  </a:lnTo>
                  <a:lnTo>
                    <a:pt x="231" y="643"/>
                  </a:lnTo>
                  <a:lnTo>
                    <a:pt x="202" y="631"/>
                  </a:lnTo>
                  <a:lnTo>
                    <a:pt x="172" y="618"/>
                  </a:lnTo>
                  <a:lnTo>
                    <a:pt x="145" y="602"/>
                  </a:lnTo>
                  <a:lnTo>
                    <a:pt x="120" y="583"/>
                  </a:lnTo>
                  <a:lnTo>
                    <a:pt x="97" y="561"/>
                  </a:lnTo>
                  <a:lnTo>
                    <a:pt x="75" y="538"/>
                  </a:lnTo>
                  <a:lnTo>
                    <a:pt x="57" y="513"/>
                  </a:lnTo>
                  <a:lnTo>
                    <a:pt x="41" y="486"/>
                  </a:lnTo>
                  <a:lnTo>
                    <a:pt x="26" y="457"/>
                  </a:lnTo>
                  <a:lnTo>
                    <a:pt x="15" y="427"/>
                  </a:lnTo>
                  <a:lnTo>
                    <a:pt x="11" y="411"/>
                  </a:lnTo>
                  <a:lnTo>
                    <a:pt x="7" y="395"/>
                  </a:lnTo>
                  <a:lnTo>
                    <a:pt x="4" y="379"/>
                  </a:lnTo>
                  <a:lnTo>
                    <a:pt x="2" y="363"/>
                  </a:lnTo>
                  <a:lnTo>
                    <a:pt x="0" y="346"/>
                  </a:lnTo>
                  <a:lnTo>
                    <a:pt x="0" y="329"/>
                  </a:lnTo>
                  <a:lnTo>
                    <a:pt x="0" y="329"/>
                  </a:lnTo>
                  <a:lnTo>
                    <a:pt x="0" y="312"/>
                  </a:lnTo>
                  <a:lnTo>
                    <a:pt x="2" y="295"/>
                  </a:lnTo>
                  <a:lnTo>
                    <a:pt x="4" y="279"/>
                  </a:lnTo>
                  <a:lnTo>
                    <a:pt x="7" y="263"/>
                  </a:lnTo>
                  <a:lnTo>
                    <a:pt x="11" y="247"/>
                  </a:lnTo>
                  <a:lnTo>
                    <a:pt x="15" y="231"/>
                  </a:lnTo>
                  <a:lnTo>
                    <a:pt x="26" y="201"/>
                  </a:lnTo>
                  <a:lnTo>
                    <a:pt x="41" y="172"/>
                  </a:lnTo>
                  <a:lnTo>
                    <a:pt x="57" y="145"/>
                  </a:lnTo>
                  <a:lnTo>
                    <a:pt x="75" y="120"/>
                  </a:lnTo>
                  <a:lnTo>
                    <a:pt x="97" y="97"/>
                  </a:lnTo>
                  <a:lnTo>
                    <a:pt x="120" y="75"/>
                  </a:lnTo>
                  <a:lnTo>
                    <a:pt x="145" y="56"/>
                  </a:lnTo>
                  <a:lnTo>
                    <a:pt x="172" y="40"/>
                  </a:lnTo>
                  <a:lnTo>
                    <a:pt x="202" y="26"/>
                  </a:lnTo>
                  <a:lnTo>
                    <a:pt x="231" y="15"/>
                  </a:lnTo>
                  <a:lnTo>
                    <a:pt x="247" y="11"/>
                  </a:lnTo>
                  <a:lnTo>
                    <a:pt x="263" y="7"/>
                  </a:lnTo>
                  <a:lnTo>
                    <a:pt x="279" y="4"/>
                  </a:lnTo>
                  <a:lnTo>
                    <a:pt x="296" y="1"/>
                  </a:lnTo>
                  <a:lnTo>
                    <a:pt x="312" y="1"/>
                  </a:lnTo>
                  <a:lnTo>
                    <a:pt x="329" y="0"/>
                  </a:lnTo>
                  <a:lnTo>
                    <a:pt x="329" y="0"/>
                  </a:lnTo>
                  <a:lnTo>
                    <a:pt x="345" y="1"/>
                  </a:lnTo>
                  <a:lnTo>
                    <a:pt x="363" y="1"/>
                  </a:lnTo>
                  <a:lnTo>
                    <a:pt x="379" y="4"/>
                  </a:lnTo>
                  <a:lnTo>
                    <a:pt x="395" y="7"/>
                  </a:lnTo>
                  <a:lnTo>
                    <a:pt x="411" y="11"/>
                  </a:lnTo>
                  <a:lnTo>
                    <a:pt x="427" y="15"/>
                  </a:lnTo>
                  <a:lnTo>
                    <a:pt x="457" y="26"/>
                  </a:lnTo>
                  <a:lnTo>
                    <a:pt x="485" y="40"/>
                  </a:lnTo>
                  <a:lnTo>
                    <a:pt x="513" y="56"/>
                  </a:lnTo>
                  <a:lnTo>
                    <a:pt x="537" y="75"/>
                  </a:lnTo>
                  <a:lnTo>
                    <a:pt x="561" y="97"/>
                  </a:lnTo>
                  <a:lnTo>
                    <a:pt x="583" y="120"/>
                  </a:lnTo>
                  <a:lnTo>
                    <a:pt x="602" y="145"/>
                  </a:lnTo>
                  <a:lnTo>
                    <a:pt x="618" y="172"/>
                  </a:lnTo>
                  <a:lnTo>
                    <a:pt x="631" y="201"/>
                  </a:lnTo>
                  <a:lnTo>
                    <a:pt x="643" y="231"/>
                  </a:lnTo>
                  <a:lnTo>
                    <a:pt x="647" y="247"/>
                  </a:lnTo>
                  <a:lnTo>
                    <a:pt x="651" y="263"/>
                  </a:lnTo>
                  <a:lnTo>
                    <a:pt x="654" y="279"/>
                  </a:lnTo>
                  <a:lnTo>
                    <a:pt x="655" y="295"/>
                  </a:lnTo>
                  <a:lnTo>
                    <a:pt x="657" y="312"/>
                  </a:lnTo>
                  <a:lnTo>
                    <a:pt x="658" y="329"/>
                  </a:lnTo>
                  <a:lnTo>
                    <a:pt x="658" y="329"/>
                  </a:lnTo>
                  <a:lnTo>
                    <a:pt x="657" y="346"/>
                  </a:lnTo>
                  <a:lnTo>
                    <a:pt x="655" y="363"/>
                  </a:lnTo>
                  <a:lnTo>
                    <a:pt x="654" y="379"/>
                  </a:lnTo>
                  <a:lnTo>
                    <a:pt x="651" y="395"/>
                  </a:lnTo>
                  <a:lnTo>
                    <a:pt x="647" y="411"/>
                  </a:lnTo>
                  <a:lnTo>
                    <a:pt x="643" y="427"/>
                  </a:lnTo>
                  <a:lnTo>
                    <a:pt x="631" y="457"/>
                  </a:lnTo>
                  <a:lnTo>
                    <a:pt x="618" y="486"/>
                  </a:lnTo>
                  <a:lnTo>
                    <a:pt x="602" y="513"/>
                  </a:lnTo>
                  <a:lnTo>
                    <a:pt x="583" y="538"/>
                  </a:lnTo>
                  <a:lnTo>
                    <a:pt x="561" y="561"/>
                  </a:lnTo>
                  <a:lnTo>
                    <a:pt x="537" y="583"/>
                  </a:lnTo>
                  <a:lnTo>
                    <a:pt x="513" y="602"/>
                  </a:lnTo>
                  <a:lnTo>
                    <a:pt x="485" y="618"/>
                  </a:lnTo>
                  <a:lnTo>
                    <a:pt x="457" y="631"/>
                  </a:lnTo>
                  <a:lnTo>
                    <a:pt x="427" y="643"/>
                  </a:lnTo>
                  <a:lnTo>
                    <a:pt x="411" y="647"/>
                  </a:lnTo>
                  <a:lnTo>
                    <a:pt x="395" y="651"/>
                  </a:lnTo>
                  <a:lnTo>
                    <a:pt x="379" y="654"/>
                  </a:lnTo>
                  <a:lnTo>
                    <a:pt x="363" y="655"/>
                  </a:lnTo>
                  <a:lnTo>
                    <a:pt x="345" y="657"/>
                  </a:lnTo>
                  <a:lnTo>
                    <a:pt x="329" y="658"/>
                  </a:lnTo>
                  <a:lnTo>
                    <a:pt x="329" y="658"/>
                  </a:lnTo>
                  <a:close/>
                  <a:moveTo>
                    <a:pt x="329" y="38"/>
                  </a:moveTo>
                  <a:lnTo>
                    <a:pt x="329" y="38"/>
                  </a:lnTo>
                  <a:lnTo>
                    <a:pt x="300" y="39"/>
                  </a:lnTo>
                  <a:lnTo>
                    <a:pt x="270" y="44"/>
                  </a:lnTo>
                  <a:lnTo>
                    <a:pt x="242" y="51"/>
                  </a:lnTo>
                  <a:lnTo>
                    <a:pt x="216" y="60"/>
                  </a:lnTo>
                  <a:lnTo>
                    <a:pt x="191" y="73"/>
                  </a:lnTo>
                  <a:lnTo>
                    <a:pt x="167" y="87"/>
                  </a:lnTo>
                  <a:lnTo>
                    <a:pt x="144" y="105"/>
                  </a:lnTo>
                  <a:lnTo>
                    <a:pt x="124" y="124"/>
                  </a:lnTo>
                  <a:lnTo>
                    <a:pt x="105" y="144"/>
                  </a:lnTo>
                  <a:lnTo>
                    <a:pt x="88" y="167"/>
                  </a:lnTo>
                  <a:lnTo>
                    <a:pt x="73" y="191"/>
                  </a:lnTo>
                  <a:lnTo>
                    <a:pt x="61" y="216"/>
                  </a:lnTo>
                  <a:lnTo>
                    <a:pt x="51" y="243"/>
                  </a:lnTo>
                  <a:lnTo>
                    <a:pt x="45" y="270"/>
                  </a:lnTo>
                  <a:lnTo>
                    <a:pt x="39" y="299"/>
                  </a:lnTo>
                  <a:lnTo>
                    <a:pt x="38" y="329"/>
                  </a:lnTo>
                  <a:lnTo>
                    <a:pt x="38" y="329"/>
                  </a:lnTo>
                  <a:lnTo>
                    <a:pt x="39" y="359"/>
                  </a:lnTo>
                  <a:lnTo>
                    <a:pt x="45" y="388"/>
                  </a:lnTo>
                  <a:lnTo>
                    <a:pt x="51" y="415"/>
                  </a:lnTo>
                  <a:lnTo>
                    <a:pt x="61" y="442"/>
                  </a:lnTo>
                  <a:lnTo>
                    <a:pt x="73" y="467"/>
                  </a:lnTo>
                  <a:lnTo>
                    <a:pt x="88" y="491"/>
                  </a:lnTo>
                  <a:lnTo>
                    <a:pt x="105" y="514"/>
                  </a:lnTo>
                  <a:lnTo>
                    <a:pt x="124" y="534"/>
                  </a:lnTo>
                  <a:lnTo>
                    <a:pt x="144" y="553"/>
                  </a:lnTo>
                  <a:lnTo>
                    <a:pt x="167" y="571"/>
                  </a:lnTo>
                  <a:lnTo>
                    <a:pt x="191" y="585"/>
                  </a:lnTo>
                  <a:lnTo>
                    <a:pt x="216" y="597"/>
                  </a:lnTo>
                  <a:lnTo>
                    <a:pt x="242" y="607"/>
                  </a:lnTo>
                  <a:lnTo>
                    <a:pt x="270" y="614"/>
                  </a:lnTo>
                  <a:lnTo>
                    <a:pt x="300" y="619"/>
                  </a:lnTo>
                  <a:lnTo>
                    <a:pt x="329" y="620"/>
                  </a:lnTo>
                  <a:lnTo>
                    <a:pt x="329" y="620"/>
                  </a:lnTo>
                  <a:lnTo>
                    <a:pt x="359" y="619"/>
                  </a:lnTo>
                  <a:lnTo>
                    <a:pt x="388" y="614"/>
                  </a:lnTo>
                  <a:lnTo>
                    <a:pt x="415" y="607"/>
                  </a:lnTo>
                  <a:lnTo>
                    <a:pt x="442" y="597"/>
                  </a:lnTo>
                  <a:lnTo>
                    <a:pt x="467" y="585"/>
                  </a:lnTo>
                  <a:lnTo>
                    <a:pt x="492" y="571"/>
                  </a:lnTo>
                  <a:lnTo>
                    <a:pt x="514" y="553"/>
                  </a:lnTo>
                  <a:lnTo>
                    <a:pt x="535" y="534"/>
                  </a:lnTo>
                  <a:lnTo>
                    <a:pt x="553" y="514"/>
                  </a:lnTo>
                  <a:lnTo>
                    <a:pt x="571" y="491"/>
                  </a:lnTo>
                  <a:lnTo>
                    <a:pt x="584" y="467"/>
                  </a:lnTo>
                  <a:lnTo>
                    <a:pt x="598" y="442"/>
                  </a:lnTo>
                  <a:lnTo>
                    <a:pt x="607" y="415"/>
                  </a:lnTo>
                  <a:lnTo>
                    <a:pt x="614" y="388"/>
                  </a:lnTo>
                  <a:lnTo>
                    <a:pt x="619" y="359"/>
                  </a:lnTo>
                  <a:lnTo>
                    <a:pt x="621" y="329"/>
                  </a:lnTo>
                  <a:lnTo>
                    <a:pt x="621" y="329"/>
                  </a:lnTo>
                  <a:lnTo>
                    <a:pt x="619" y="299"/>
                  </a:lnTo>
                  <a:lnTo>
                    <a:pt x="614" y="270"/>
                  </a:lnTo>
                  <a:lnTo>
                    <a:pt x="607" y="243"/>
                  </a:lnTo>
                  <a:lnTo>
                    <a:pt x="598" y="216"/>
                  </a:lnTo>
                  <a:lnTo>
                    <a:pt x="584" y="191"/>
                  </a:lnTo>
                  <a:lnTo>
                    <a:pt x="571" y="167"/>
                  </a:lnTo>
                  <a:lnTo>
                    <a:pt x="553" y="144"/>
                  </a:lnTo>
                  <a:lnTo>
                    <a:pt x="535" y="124"/>
                  </a:lnTo>
                  <a:lnTo>
                    <a:pt x="514" y="105"/>
                  </a:lnTo>
                  <a:lnTo>
                    <a:pt x="492" y="87"/>
                  </a:lnTo>
                  <a:lnTo>
                    <a:pt x="467" y="73"/>
                  </a:lnTo>
                  <a:lnTo>
                    <a:pt x="442" y="60"/>
                  </a:lnTo>
                  <a:lnTo>
                    <a:pt x="415" y="51"/>
                  </a:lnTo>
                  <a:lnTo>
                    <a:pt x="388" y="44"/>
                  </a:lnTo>
                  <a:lnTo>
                    <a:pt x="359" y="39"/>
                  </a:lnTo>
                  <a:lnTo>
                    <a:pt x="329" y="38"/>
                  </a:lnTo>
                  <a:lnTo>
                    <a:pt x="3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5" name="Freeform 276">
              <a:extLst>
                <a:ext uri="{FF2B5EF4-FFF2-40B4-BE49-F238E27FC236}">
                  <a16:creationId xmlns:a16="http://schemas.microsoft.com/office/drawing/2014/main" id="{285EAAA7-8D38-4C14-9B71-834337B36734}"/>
                </a:ext>
              </a:extLst>
            </p:cNvPr>
            <p:cNvSpPr>
              <a:spLocks/>
            </p:cNvSpPr>
            <p:nvPr/>
          </p:nvSpPr>
          <p:spPr bwMode="auto">
            <a:xfrm>
              <a:off x="3452813" y="3471863"/>
              <a:ext cx="14288" cy="55563"/>
            </a:xfrm>
            <a:custGeom>
              <a:avLst/>
              <a:gdLst>
                <a:gd name="T0" fmla="*/ 9 w 17"/>
                <a:gd name="T1" fmla="*/ 68 h 68"/>
                <a:gd name="T2" fmla="*/ 9 w 17"/>
                <a:gd name="T3" fmla="*/ 68 h 68"/>
                <a:gd name="T4" fmla="*/ 12 w 17"/>
                <a:gd name="T5" fmla="*/ 68 h 68"/>
                <a:gd name="T6" fmla="*/ 15 w 17"/>
                <a:gd name="T7" fmla="*/ 66 h 68"/>
                <a:gd name="T8" fmla="*/ 17 w 17"/>
                <a:gd name="T9" fmla="*/ 63 h 68"/>
                <a:gd name="T10" fmla="*/ 17 w 17"/>
                <a:gd name="T11" fmla="*/ 60 h 68"/>
                <a:gd name="T12" fmla="*/ 17 w 17"/>
                <a:gd name="T13" fmla="*/ 9 h 68"/>
                <a:gd name="T14" fmla="*/ 17 w 17"/>
                <a:gd name="T15" fmla="*/ 9 h 68"/>
                <a:gd name="T16" fmla="*/ 17 w 17"/>
                <a:gd name="T17" fmla="*/ 5 h 68"/>
                <a:gd name="T18" fmla="*/ 15 w 17"/>
                <a:gd name="T19" fmla="*/ 3 h 68"/>
                <a:gd name="T20" fmla="*/ 12 w 17"/>
                <a:gd name="T21" fmla="*/ 1 h 68"/>
                <a:gd name="T22" fmla="*/ 9 w 17"/>
                <a:gd name="T23" fmla="*/ 0 h 68"/>
                <a:gd name="T24" fmla="*/ 9 w 17"/>
                <a:gd name="T25" fmla="*/ 0 h 68"/>
                <a:gd name="T26" fmla="*/ 5 w 17"/>
                <a:gd name="T27" fmla="*/ 1 h 68"/>
                <a:gd name="T28" fmla="*/ 2 w 17"/>
                <a:gd name="T29" fmla="*/ 3 h 68"/>
                <a:gd name="T30" fmla="*/ 1 w 17"/>
                <a:gd name="T31" fmla="*/ 5 h 68"/>
                <a:gd name="T32" fmla="*/ 0 w 17"/>
                <a:gd name="T33" fmla="*/ 9 h 68"/>
                <a:gd name="T34" fmla="*/ 0 w 17"/>
                <a:gd name="T35" fmla="*/ 60 h 68"/>
                <a:gd name="T36" fmla="*/ 0 w 17"/>
                <a:gd name="T37" fmla="*/ 60 h 68"/>
                <a:gd name="T38" fmla="*/ 1 w 17"/>
                <a:gd name="T39" fmla="*/ 63 h 68"/>
                <a:gd name="T40" fmla="*/ 2 w 17"/>
                <a:gd name="T41" fmla="*/ 66 h 68"/>
                <a:gd name="T42" fmla="*/ 5 w 17"/>
                <a:gd name="T43" fmla="*/ 68 h 68"/>
                <a:gd name="T44" fmla="*/ 9 w 17"/>
                <a:gd name="T45" fmla="*/ 68 h 68"/>
                <a:gd name="T46" fmla="*/ 9 w 17"/>
                <a:gd name="T4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68">
                  <a:moveTo>
                    <a:pt x="9" y="68"/>
                  </a:moveTo>
                  <a:lnTo>
                    <a:pt x="9" y="68"/>
                  </a:lnTo>
                  <a:lnTo>
                    <a:pt x="12" y="68"/>
                  </a:lnTo>
                  <a:lnTo>
                    <a:pt x="15" y="66"/>
                  </a:lnTo>
                  <a:lnTo>
                    <a:pt x="17" y="63"/>
                  </a:lnTo>
                  <a:lnTo>
                    <a:pt x="17" y="60"/>
                  </a:lnTo>
                  <a:lnTo>
                    <a:pt x="17" y="9"/>
                  </a:lnTo>
                  <a:lnTo>
                    <a:pt x="17" y="9"/>
                  </a:lnTo>
                  <a:lnTo>
                    <a:pt x="17" y="5"/>
                  </a:lnTo>
                  <a:lnTo>
                    <a:pt x="15" y="3"/>
                  </a:lnTo>
                  <a:lnTo>
                    <a:pt x="12" y="1"/>
                  </a:lnTo>
                  <a:lnTo>
                    <a:pt x="9" y="0"/>
                  </a:lnTo>
                  <a:lnTo>
                    <a:pt x="9" y="0"/>
                  </a:lnTo>
                  <a:lnTo>
                    <a:pt x="5" y="1"/>
                  </a:lnTo>
                  <a:lnTo>
                    <a:pt x="2" y="3"/>
                  </a:lnTo>
                  <a:lnTo>
                    <a:pt x="1" y="5"/>
                  </a:lnTo>
                  <a:lnTo>
                    <a:pt x="0" y="9"/>
                  </a:lnTo>
                  <a:lnTo>
                    <a:pt x="0" y="60"/>
                  </a:lnTo>
                  <a:lnTo>
                    <a:pt x="0" y="60"/>
                  </a:lnTo>
                  <a:lnTo>
                    <a:pt x="1" y="63"/>
                  </a:lnTo>
                  <a:lnTo>
                    <a:pt x="2" y="66"/>
                  </a:lnTo>
                  <a:lnTo>
                    <a:pt x="5" y="68"/>
                  </a:lnTo>
                  <a:lnTo>
                    <a:pt x="9" y="68"/>
                  </a:lnTo>
                  <a:lnTo>
                    <a:pt x="9"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1" name="Freeform 277">
              <a:extLst>
                <a:ext uri="{FF2B5EF4-FFF2-40B4-BE49-F238E27FC236}">
                  <a16:creationId xmlns:a16="http://schemas.microsoft.com/office/drawing/2014/main" id="{1E4B9F14-002E-44BA-B3B9-F7790F5572CE}"/>
                </a:ext>
              </a:extLst>
            </p:cNvPr>
            <p:cNvSpPr>
              <a:spLocks/>
            </p:cNvSpPr>
            <p:nvPr/>
          </p:nvSpPr>
          <p:spPr bwMode="auto">
            <a:xfrm>
              <a:off x="3402013" y="3495675"/>
              <a:ext cx="12700" cy="38100"/>
            </a:xfrm>
            <a:custGeom>
              <a:avLst/>
              <a:gdLst>
                <a:gd name="T0" fmla="*/ 8 w 18"/>
                <a:gd name="T1" fmla="*/ 50 h 50"/>
                <a:gd name="T2" fmla="*/ 8 w 18"/>
                <a:gd name="T3" fmla="*/ 50 h 50"/>
                <a:gd name="T4" fmla="*/ 12 w 18"/>
                <a:gd name="T5" fmla="*/ 50 h 50"/>
                <a:gd name="T6" fmla="*/ 15 w 18"/>
                <a:gd name="T7" fmla="*/ 47 h 50"/>
                <a:gd name="T8" fmla="*/ 16 w 18"/>
                <a:gd name="T9" fmla="*/ 44 h 50"/>
                <a:gd name="T10" fmla="*/ 18 w 18"/>
                <a:gd name="T11" fmla="*/ 42 h 50"/>
                <a:gd name="T12" fmla="*/ 18 w 18"/>
                <a:gd name="T13" fmla="*/ 10 h 50"/>
                <a:gd name="T14" fmla="*/ 18 w 18"/>
                <a:gd name="T15" fmla="*/ 10 h 50"/>
                <a:gd name="T16" fmla="*/ 16 w 18"/>
                <a:gd name="T17" fmla="*/ 5 h 50"/>
                <a:gd name="T18" fmla="*/ 15 w 18"/>
                <a:gd name="T19" fmla="*/ 3 h 50"/>
                <a:gd name="T20" fmla="*/ 12 w 18"/>
                <a:gd name="T21" fmla="*/ 1 h 50"/>
                <a:gd name="T22" fmla="*/ 8 w 18"/>
                <a:gd name="T23" fmla="*/ 0 h 50"/>
                <a:gd name="T24" fmla="*/ 8 w 18"/>
                <a:gd name="T25" fmla="*/ 0 h 50"/>
                <a:gd name="T26" fmla="*/ 6 w 18"/>
                <a:gd name="T27" fmla="*/ 1 h 50"/>
                <a:gd name="T28" fmla="*/ 3 w 18"/>
                <a:gd name="T29" fmla="*/ 3 h 50"/>
                <a:gd name="T30" fmla="*/ 2 w 18"/>
                <a:gd name="T31" fmla="*/ 5 h 50"/>
                <a:gd name="T32" fmla="*/ 0 w 18"/>
                <a:gd name="T33" fmla="*/ 10 h 50"/>
                <a:gd name="T34" fmla="*/ 0 w 18"/>
                <a:gd name="T35" fmla="*/ 42 h 50"/>
                <a:gd name="T36" fmla="*/ 0 w 18"/>
                <a:gd name="T37" fmla="*/ 42 h 50"/>
                <a:gd name="T38" fmla="*/ 2 w 18"/>
                <a:gd name="T39" fmla="*/ 44 h 50"/>
                <a:gd name="T40" fmla="*/ 3 w 18"/>
                <a:gd name="T41" fmla="*/ 47 h 50"/>
                <a:gd name="T42" fmla="*/ 6 w 18"/>
                <a:gd name="T43" fmla="*/ 50 h 50"/>
                <a:gd name="T44" fmla="*/ 8 w 18"/>
                <a:gd name="T45" fmla="*/ 50 h 50"/>
                <a:gd name="T46" fmla="*/ 8 w 18"/>
                <a:gd name="T4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50">
                  <a:moveTo>
                    <a:pt x="8" y="50"/>
                  </a:moveTo>
                  <a:lnTo>
                    <a:pt x="8" y="50"/>
                  </a:lnTo>
                  <a:lnTo>
                    <a:pt x="12" y="50"/>
                  </a:lnTo>
                  <a:lnTo>
                    <a:pt x="15" y="47"/>
                  </a:lnTo>
                  <a:lnTo>
                    <a:pt x="16" y="44"/>
                  </a:lnTo>
                  <a:lnTo>
                    <a:pt x="18" y="42"/>
                  </a:lnTo>
                  <a:lnTo>
                    <a:pt x="18" y="10"/>
                  </a:lnTo>
                  <a:lnTo>
                    <a:pt x="18" y="10"/>
                  </a:lnTo>
                  <a:lnTo>
                    <a:pt x="16" y="5"/>
                  </a:lnTo>
                  <a:lnTo>
                    <a:pt x="15" y="3"/>
                  </a:lnTo>
                  <a:lnTo>
                    <a:pt x="12" y="1"/>
                  </a:lnTo>
                  <a:lnTo>
                    <a:pt x="8" y="0"/>
                  </a:lnTo>
                  <a:lnTo>
                    <a:pt x="8" y="0"/>
                  </a:lnTo>
                  <a:lnTo>
                    <a:pt x="6" y="1"/>
                  </a:lnTo>
                  <a:lnTo>
                    <a:pt x="3" y="3"/>
                  </a:lnTo>
                  <a:lnTo>
                    <a:pt x="2" y="5"/>
                  </a:lnTo>
                  <a:lnTo>
                    <a:pt x="0" y="10"/>
                  </a:lnTo>
                  <a:lnTo>
                    <a:pt x="0" y="42"/>
                  </a:lnTo>
                  <a:lnTo>
                    <a:pt x="0" y="42"/>
                  </a:lnTo>
                  <a:lnTo>
                    <a:pt x="2" y="44"/>
                  </a:lnTo>
                  <a:lnTo>
                    <a:pt x="3" y="47"/>
                  </a:lnTo>
                  <a:lnTo>
                    <a:pt x="6" y="50"/>
                  </a:lnTo>
                  <a:lnTo>
                    <a:pt x="8" y="50"/>
                  </a:lnTo>
                  <a:lnTo>
                    <a:pt x="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2" name="Freeform 278">
              <a:extLst>
                <a:ext uri="{FF2B5EF4-FFF2-40B4-BE49-F238E27FC236}">
                  <a16:creationId xmlns:a16="http://schemas.microsoft.com/office/drawing/2014/main" id="{F9B01F7E-561C-4E39-BD3B-428C826F87B6}"/>
                </a:ext>
              </a:extLst>
            </p:cNvPr>
            <p:cNvSpPr>
              <a:spLocks/>
            </p:cNvSpPr>
            <p:nvPr/>
          </p:nvSpPr>
          <p:spPr bwMode="auto">
            <a:xfrm>
              <a:off x="3505201" y="3495675"/>
              <a:ext cx="14288" cy="38100"/>
            </a:xfrm>
            <a:custGeom>
              <a:avLst/>
              <a:gdLst>
                <a:gd name="T0" fmla="*/ 8 w 17"/>
                <a:gd name="T1" fmla="*/ 50 h 50"/>
                <a:gd name="T2" fmla="*/ 8 w 17"/>
                <a:gd name="T3" fmla="*/ 50 h 50"/>
                <a:gd name="T4" fmla="*/ 12 w 17"/>
                <a:gd name="T5" fmla="*/ 50 h 50"/>
                <a:gd name="T6" fmla="*/ 14 w 17"/>
                <a:gd name="T7" fmla="*/ 47 h 50"/>
                <a:gd name="T8" fmla="*/ 16 w 17"/>
                <a:gd name="T9" fmla="*/ 44 h 50"/>
                <a:gd name="T10" fmla="*/ 17 w 17"/>
                <a:gd name="T11" fmla="*/ 42 h 50"/>
                <a:gd name="T12" fmla="*/ 17 w 17"/>
                <a:gd name="T13" fmla="*/ 10 h 50"/>
                <a:gd name="T14" fmla="*/ 17 w 17"/>
                <a:gd name="T15" fmla="*/ 10 h 50"/>
                <a:gd name="T16" fmla="*/ 16 w 17"/>
                <a:gd name="T17" fmla="*/ 5 h 50"/>
                <a:gd name="T18" fmla="*/ 14 w 17"/>
                <a:gd name="T19" fmla="*/ 3 h 50"/>
                <a:gd name="T20" fmla="*/ 12 w 17"/>
                <a:gd name="T21" fmla="*/ 1 h 50"/>
                <a:gd name="T22" fmla="*/ 8 w 17"/>
                <a:gd name="T23" fmla="*/ 0 h 50"/>
                <a:gd name="T24" fmla="*/ 8 w 17"/>
                <a:gd name="T25" fmla="*/ 0 h 50"/>
                <a:gd name="T26" fmla="*/ 5 w 17"/>
                <a:gd name="T27" fmla="*/ 1 h 50"/>
                <a:gd name="T28" fmla="*/ 2 w 17"/>
                <a:gd name="T29" fmla="*/ 3 h 50"/>
                <a:gd name="T30" fmla="*/ 0 w 17"/>
                <a:gd name="T31" fmla="*/ 5 h 50"/>
                <a:gd name="T32" fmla="*/ 0 w 17"/>
                <a:gd name="T33" fmla="*/ 10 h 50"/>
                <a:gd name="T34" fmla="*/ 0 w 17"/>
                <a:gd name="T35" fmla="*/ 42 h 50"/>
                <a:gd name="T36" fmla="*/ 0 w 17"/>
                <a:gd name="T37" fmla="*/ 42 h 50"/>
                <a:gd name="T38" fmla="*/ 0 w 17"/>
                <a:gd name="T39" fmla="*/ 44 h 50"/>
                <a:gd name="T40" fmla="*/ 2 w 17"/>
                <a:gd name="T41" fmla="*/ 47 h 50"/>
                <a:gd name="T42" fmla="*/ 5 w 17"/>
                <a:gd name="T43" fmla="*/ 50 h 50"/>
                <a:gd name="T44" fmla="*/ 8 w 17"/>
                <a:gd name="T45" fmla="*/ 50 h 50"/>
                <a:gd name="T46" fmla="*/ 8 w 17"/>
                <a:gd name="T4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50">
                  <a:moveTo>
                    <a:pt x="8" y="50"/>
                  </a:moveTo>
                  <a:lnTo>
                    <a:pt x="8" y="50"/>
                  </a:lnTo>
                  <a:lnTo>
                    <a:pt x="12" y="50"/>
                  </a:lnTo>
                  <a:lnTo>
                    <a:pt x="14" y="47"/>
                  </a:lnTo>
                  <a:lnTo>
                    <a:pt x="16" y="44"/>
                  </a:lnTo>
                  <a:lnTo>
                    <a:pt x="17" y="42"/>
                  </a:lnTo>
                  <a:lnTo>
                    <a:pt x="17" y="10"/>
                  </a:lnTo>
                  <a:lnTo>
                    <a:pt x="17" y="10"/>
                  </a:lnTo>
                  <a:lnTo>
                    <a:pt x="16" y="5"/>
                  </a:lnTo>
                  <a:lnTo>
                    <a:pt x="14" y="3"/>
                  </a:lnTo>
                  <a:lnTo>
                    <a:pt x="12" y="1"/>
                  </a:lnTo>
                  <a:lnTo>
                    <a:pt x="8" y="0"/>
                  </a:lnTo>
                  <a:lnTo>
                    <a:pt x="8" y="0"/>
                  </a:lnTo>
                  <a:lnTo>
                    <a:pt x="5" y="1"/>
                  </a:lnTo>
                  <a:lnTo>
                    <a:pt x="2" y="3"/>
                  </a:lnTo>
                  <a:lnTo>
                    <a:pt x="0" y="5"/>
                  </a:lnTo>
                  <a:lnTo>
                    <a:pt x="0" y="10"/>
                  </a:lnTo>
                  <a:lnTo>
                    <a:pt x="0" y="42"/>
                  </a:lnTo>
                  <a:lnTo>
                    <a:pt x="0" y="42"/>
                  </a:lnTo>
                  <a:lnTo>
                    <a:pt x="0" y="44"/>
                  </a:lnTo>
                  <a:lnTo>
                    <a:pt x="2" y="47"/>
                  </a:lnTo>
                  <a:lnTo>
                    <a:pt x="5" y="50"/>
                  </a:lnTo>
                  <a:lnTo>
                    <a:pt x="8" y="50"/>
                  </a:lnTo>
                  <a:lnTo>
                    <a:pt x="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3" name="Freeform 279">
              <a:extLst>
                <a:ext uri="{FF2B5EF4-FFF2-40B4-BE49-F238E27FC236}">
                  <a16:creationId xmlns:a16="http://schemas.microsoft.com/office/drawing/2014/main" id="{2DFB064E-0D9B-4D88-AD71-815A7C1EF296}"/>
                </a:ext>
              </a:extLst>
            </p:cNvPr>
            <p:cNvSpPr>
              <a:spLocks noEditPoints="1"/>
            </p:cNvSpPr>
            <p:nvPr/>
          </p:nvSpPr>
          <p:spPr bwMode="auto">
            <a:xfrm>
              <a:off x="3349626" y="3546475"/>
              <a:ext cx="220663" cy="158750"/>
            </a:xfrm>
            <a:custGeom>
              <a:avLst/>
              <a:gdLst>
                <a:gd name="T0" fmla="*/ 245 w 279"/>
                <a:gd name="T1" fmla="*/ 0 h 200"/>
                <a:gd name="T2" fmla="*/ 230 w 279"/>
                <a:gd name="T3" fmla="*/ 8 h 200"/>
                <a:gd name="T4" fmla="*/ 224 w 279"/>
                <a:gd name="T5" fmla="*/ 22 h 200"/>
                <a:gd name="T6" fmla="*/ 204 w 279"/>
                <a:gd name="T7" fmla="*/ 41 h 200"/>
                <a:gd name="T8" fmla="*/ 204 w 279"/>
                <a:gd name="T9" fmla="*/ 22 h 200"/>
                <a:gd name="T10" fmla="*/ 196 w 279"/>
                <a:gd name="T11" fmla="*/ 8 h 200"/>
                <a:gd name="T12" fmla="*/ 182 w 279"/>
                <a:gd name="T13" fmla="*/ 0 h 200"/>
                <a:gd name="T14" fmla="*/ 170 w 279"/>
                <a:gd name="T15" fmla="*/ 0 h 200"/>
                <a:gd name="T16" fmla="*/ 157 w 279"/>
                <a:gd name="T17" fmla="*/ 8 h 200"/>
                <a:gd name="T18" fmla="*/ 149 w 279"/>
                <a:gd name="T19" fmla="*/ 22 h 200"/>
                <a:gd name="T20" fmla="*/ 130 w 279"/>
                <a:gd name="T21" fmla="*/ 41 h 200"/>
                <a:gd name="T22" fmla="*/ 130 w 279"/>
                <a:gd name="T23" fmla="*/ 22 h 200"/>
                <a:gd name="T24" fmla="*/ 122 w 279"/>
                <a:gd name="T25" fmla="*/ 8 h 200"/>
                <a:gd name="T26" fmla="*/ 107 w 279"/>
                <a:gd name="T27" fmla="*/ 0 h 200"/>
                <a:gd name="T28" fmla="*/ 96 w 279"/>
                <a:gd name="T29" fmla="*/ 0 h 200"/>
                <a:gd name="T30" fmla="*/ 83 w 279"/>
                <a:gd name="T31" fmla="*/ 8 h 200"/>
                <a:gd name="T32" fmla="*/ 75 w 279"/>
                <a:gd name="T33" fmla="*/ 22 h 200"/>
                <a:gd name="T34" fmla="*/ 56 w 279"/>
                <a:gd name="T35" fmla="*/ 41 h 200"/>
                <a:gd name="T36" fmla="*/ 55 w 279"/>
                <a:gd name="T37" fmla="*/ 22 h 200"/>
                <a:gd name="T38" fmla="*/ 48 w 279"/>
                <a:gd name="T39" fmla="*/ 8 h 200"/>
                <a:gd name="T40" fmla="*/ 33 w 279"/>
                <a:gd name="T41" fmla="*/ 0 h 200"/>
                <a:gd name="T42" fmla="*/ 22 w 279"/>
                <a:gd name="T43" fmla="*/ 0 h 200"/>
                <a:gd name="T44" fmla="*/ 8 w 279"/>
                <a:gd name="T45" fmla="*/ 8 h 200"/>
                <a:gd name="T46" fmla="*/ 1 w 279"/>
                <a:gd name="T47" fmla="*/ 22 h 200"/>
                <a:gd name="T48" fmla="*/ 0 w 279"/>
                <a:gd name="T49" fmla="*/ 171 h 200"/>
                <a:gd name="T50" fmla="*/ 5 w 279"/>
                <a:gd name="T51" fmla="*/ 188 h 200"/>
                <a:gd name="T52" fmla="*/ 17 w 279"/>
                <a:gd name="T53" fmla="*/ 197 h 200"/>
                <a:gd name="T54" fmla="*/ 28 w 279"/>
                <a:gd name="T55" fmla="*/ 200 h 200"/>
                <a:gd name="T56" fmla="*/ 43 w 279"/>
                <a:gd name="T57" fmla="*/ 194 h 200"/>
                <a:gd name="T58" fmla="*/ 53 w 279"/>
                <a:gd name="T59" fmla="*/ 182 h 200"/>
                <a:gd name="T60" fmla="*/ 56 w 279"/>
                <a:gd name="T61" fmla="*/ 158 h 200"/>
                <a:gd name="T62" fmla="*/ 73 w 279"/>
                <a:gd name="T63" fmla="*/ 171 h 200"/>
                <a:gd name="T64" fmla="*/ 79 w 279"/>
                <a:gd name="T65" fmla="*/ 188 h 200"/>
                <a:gd name="T66" fmla="*/ 91 w 279"/>
                <a:gd name="T67" fmla="*/ 197 h 200"/>
                <a:gd name="T68" fmla="*/ 102 w 279"/>
                <a:gd name="T69" fmla="*/ 200 h 200"/>
                <a:gd name="T70" fmla="*/ 118 w 279"/>
                <a:gd name="T71" fmla="*/ 194 h 200"/>
                <a:gd name="T72" fmla="*/ 127 w 279"/>
                <a:gd name="T73" fmla="*/ 182 h 200"/>
                <a:gd name="T74" fmla="*/ 130 w 279"/>
                <a:gd name="T75" fmla="*/ 158 h 200"/>
                <a:gd name="T76" fmla="*/ 149 w 279"/>
                <a:gd name="T77" fmla="*/ 171 h 200"/>
                <a:gd name="T78" fmla="*/ 153 w 279"/>
                <a:gd name="T79" fmla="*/ 188 h 200"/>
                <a:gd name="T80" fmla="*/ 165 w 279"/>
                <a:gd name="T81" fmla="*/ 197 h 200"/>
                <a:gd name="T82" fmla="*/ 177 w 279"/>
                <a:gd name="T83" fmla="*/ 200 h 200"/>
                <a:gd name="T84" fmla="*/ 192 w 279"/>
                <a:gd name="T85" fmla="*/ 194 h 200"/>
                <a:gd name="T86" fmla="*/ 202 w 279"/>
                <a:gd name="T87" fmla="*/ 182 h 200"/>
                <a:gd name="T88" fmla="*/ 204 w 279"/>
                <a:gd name="T89" fmla="*/ 158 h 200"/>
                <a:gd name="T90" fmla="*/ 222 w 279"/>
                <a:gd name="T91" fmla="*/ 171 h 200"/>
                <a:gd name="T92" fmla="*/ 228 w 279"/>
                <a:gd name="T93" fmla="*/ 188 h 200"/>
                <a:gd name="T94" fmla="*/ 240 w 279"/>
                <a:gd name="T95" fmla="*/ 197 h 200"/>
                <a:gd name="T96" fmla="*/ 251 w 279"/>
                <a:gd name="T97" fmla="*/ 200 h 200"/>
                <a:gd name="T98" fmla="*/ 265 w 279"/>
                <a:gd name="T99" fmla="*/ 194 h 200"/>
                <a:gd name="T100" fmla="*/ 276 w 279"/>
                <a:gd name="T101" fmla="*/ 182 h 200"/>
                <a:gd name="T102" fmla="*/ 279 w 279"/>
                <a:gd name="T103" fmla="*/ 28 h 200"/>
                <a:gd name="T104" fmla="*/ 276 w 279"/>
                <a:gd name="T105" fmla="*/ 17 h 200"/>
                <a:gd name="T106" fmla="*/ 265 w 279"/>
                <a:gd name="T107" fmla="*/ 5 h 200"/>
                <a:gd name="T108" fmla="*/ 251 w 279"/>
                <a:gd name="T109" fmla="*/ 0 h 200"/>
                <a:gd name="T110" fmla="*/ 56 w 279"/>
                <a:gd name="T111" fmla="*/ 139 h 200"/>
                <a:gd name="T112" fmla="*/ 73 w 279"/>
                <a:gd name="T113" fmla="*/ 139 h 200"/>
                <a:gd name="T114" fmla="*/ 130 w 279"/>
                <a:gd name="T115" fmla="*/ 60 h 200"/>
                <a:gd name="T116" fmla="*/ 222 w 279"/>
                <a:gd name="T117" fmla="*/ 139 h 200"/>
                <a:gd name="T118" fmla="*/ 222 w 279"/>
                <a:gd name="T119"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 h="200">
                  <a:moveTo>
                    <a:pt x="251" y="0"/>
                  </a:moveTo>
                  <a:lnTo>
                    <a:pt x="251" y="0"/>
                  </a:lnTo>
                  <a:lnTo>
                    <a:pt x="245" y="0"/>
                  </a:lnTo>
                  <a:lnTo>
                    <a:pt x="240" y="2"/>
                  </a:lnTo>
                  <a:lnTo>
                    <a:pt x="234" y="5"/>
                  </a:lnTo>
                  <a:lnTo>
                    <a:pt x="230" y="8"/>
                  </a:lnTo>
                  <a:lnTo>
                    <a:pt x="228" y="12"/>
                  </a:lnTo>
                  <a:lnTo>
                    <a:pt x="225" y="17"/>
                  </a:lnTo>
                  <a:lnTo>
                    <a:pt x="224" y="22"/>
                  </a:lnTo>
                  <a:lnTo>
                    <a:pt x="222" y="28"/>
                  </a:lnTo>
                  <a:lnTo>
                    <a:pt x="222" y="41"/>
                  </a:lnTo>
                  <a:lnTo>
                    <a:pt x="204" y="41"/>
                  </a:lnTo>
                  <a:lnTo>
                    <a:pt x="204" y="28"/>
                  </a:lnTo>
                  <a:lnTo>
                    <a:pt x="204" y="28"/>
                  </a:lnTo>
                  <a:lnTo>
                    <a:pt x="204" y="22"/>
                  </a:lnTo>
                  <a:lnTo>
                    <a:pt x="202" y="17"/>
                  </a:lnTo>
                  <a:lnTo>
                    <a:pt x="200" y="12"/>
                  </a:lnTo>
                  <a:lnTo>
                    <a:pt x="196" y="8"/>
                  </a:lnTo>
                  <a:lnTo>
                    <a:pt x="192" y="5"/>
                  </a:lnTo>
                  <a:lnTo>
                    <a:pt x="188" y="2"/>
                  </a:lnTo>
                  <a:lnTo>
                    <a:pt x="182" y="0"/>
                  </a:lnTo>
                  <a:lnTo>
                    <a:pt x="177" y="0"/>
                  </a:lnTo>
                  <a:lnTo>
                    <a:pt x="177" y="0"/>
                  </a:lnTo>
                  <a:lnTo>
                    <a:pt x="170" y="0"/>
                  </a:lnTo>
                  <a:lnTo>
                    <a:pt x="165" y="2"/>
                  </a:lnTo>
                  <a:lnTo>
                    <a:pt x="161" y="5"/>
                  </a:lnTo>
                  <a:lnTo>
                    <a:pt x="157" y="8"/>
                  </a:lnTo>
                  <a:lnTo>
                    <a:pt x="153" y="12"/>
                  </a:lnTo>
                  <a:lnTo>
                    <a:pt x="150" y="17"/>
                  </a:lnTo>
                  <a:lnTo>
                    <a:pt x="149" y="22"/>
                  </a:lnTo>
                  <a:lnTo>
                    <a:pt x="149" y="28"/>
                  </a:lnTo>
                  <a:lnTo>
                    <a:pt x="149" y="41"/>
                  </a:lnTo>
                  <a:lnTo>
                    <a:pt x="130" y="41"/>
                  </a:lnTo>
                  <a:lnTo>
                    <a:pt x="130" y="28"/>
                  </a:lnTo>
                  <a:lnTo>
                    <a:pt x="130" y="28"/>
                  </a:lnTo>
                  <a:lnTo>
                    <a:pt x="130" y="22"/>
                  </a:lnTo>
                  <a:lnTo>
                    <a:pt x="127" y="17"/>
                  </a:lnTo>
                  <a:lnTo>
                    <a:pt x="124" y="12"/>
                  </a:lnTo>
                  <a:lnTo>
                    <a:pt x="122" y="8"/>
                  </a:lnTo>
                  <a:lnTo>
                    <a:pt x="118" y="5"/>
                  </a:lnTo>
                  <a:lnTo>
                    <a:pt x="112" y="2"/>
                  </a:lnTo>
                  <a:lnTo>
                    <a:pt x="107" y="0"/>
                  </a:lnTo>
                  <a:lnTo>
                    <a:pt x="102" y="0"/>
                  </a:lnTo>
                  <a:lnTo>
                    <a:pt x="102" y="0"/>
                  </a:lnTo>
                  <a:lnTo>
                    <a:pt x="96" y="0"/>
                  </a:lnTo>
                  <a:lnTo>
                    <a:pt x="91" y="2"/>
                  </a:lnTo>
                  <a:lnTo>
                    <a:pt x="87" y="5"/>
                  </a:lnTo>
                  <a:lnTo>
                    <a:pt x="83" y="8"/>
                  </a:lnTo>
                  <a:lnTo>
                    <a:pt x="79" y="12"/>
                  </a:lnTo>
                  <a:lnTo>
                    <a:pt x="76" y="17"/>
                  </a:lnTo>
                  <a:lnTo>
                    <a:pt x="75" y="22"/>
                  </a:lnTo>
                  <a:lnTo>
                    <a:pt x="73" y="28"/>
                  </a:lnTo>
                  <a:lnTo>
                    <a:pt x="73" y="41"/>
                  </a:lnTo>
                  <a:lnTo>
                    <a:pt x="56" y="41"/>
                  </a:lnTo>
                  <a:lnTo>
                    <a:pt x="56" y="28"/>
                  </a:lnTo>
                  <a:lnTo>
                    <a:pt x="56" y="28"/>
                  </a:lnTo>
                  <a:lnTo>
                    <a:pt x="55" y="22"/>
                  </a:lnTo>
                  <a:lnTo>
                    <a:pt x="53" y="17"/>
                  </a:lnTo>
                  <a:lnTo>
                    <a:pt x="51" y="12"/>
                  </a:lnTo>
                  <a:lnTo>
                    <a:pt x="48" y="8"/>
                  </a:lnTo>
                  <a:lnTo>
                    <a:pt x="43" y="5"/>
                  </a:lnTo>
                  <a:lnTo>
                    <a:pt x="38" y="2"/>
                  </a:lnTo>
                  <a:lnTo>
                    <a:pt x="33" y="0"/>
                  </a:lnTo>
                  <a:lnTo>
                    <a:pt x="28" y="0"/>
                  </a:lnTo>
                  <a:lnTo>
                    <a:pt x="28" y="0"/>
                  </a:lnTo>
                  <a:lnTo>
                    <a:pt x="22" y="0"/>
                  </a:lnTo>
                  <a:lnTo>
                    <a:pt x="17" y="2"/>
                  </a:lnTo>
                  <a:lnTo>
                    <a:pt x="12" y="5"/>
                  </a:lnTo>
                  <a:lnTo>
                    <a:pt x="8" y="8"/>
                  </a:lnTo>
                  <a:lnTo>
                    <a:pt x="5" y="12"/>
                  </a:lnTo>
                  <a:lnTo>
                    <a:pt x="2" y="17"/>
                  </a:lnTo>
                  <a:lnTo>
                    <a:pt x="1" y="22"/>
                  </a:lnTo>
                  <a:lnTo>
                    <a:pt x="0" y="28"/>
                  </a:lnTo>
                  <a:lnTo>
                    <a:pt x="0" y="171"/>
                  </a:lnTo>
                  <a:lnTo>
                    <a:pt x="0" y="171"/>
                  </a:lnTo>
                  <a:lnTo>
                    <a:pt x="1" y="177"/>
                  </a:lnTo>
                  <a:lnTo>
                    <a:pt x="2" y="182"/>
                  </a:lnTo>
                  <a:lnTo>
                    <a:pt x="5" y="188"/>
                  </a:lnTo>
                  <a:lnTo>
                    <a:pt x="8" y="192"/>
                  </a:lnTo>
                  <a:lnTo>
                    <a:pt x="12" y="194"/>
                  </a:lnTo>
                  <a:lnTo>
                    <a:pt x="17" y="197"/>
                  </a:lnTo>
                  <a:lnTo>
                    <a:pt x="22" y="198"/>
                  </a:lnTo>
                  <a:lnTo>
                    <a:pt x="28" y="200"/>
                  </a:lnTo>
                  <a:lnTo>
                    <a:pt x="28" y="200"/>
                  </a:lnTo>
                  <a:lnTo>
                    <a:pt x="33" y="198"/>
                  </a:lnTo>
                  <a:lnTo>
                    <a:pt x="38" y="197"/>
                  </a:lnTo>
                  <a:lnTo>
                    <a:pt x="43" y="194"/>
                  </a:lnTo>
                  <a:lnTo>
                    <a:pt x="48" y="192"/>
                  </a:lnTo>
                  <a:lnTo>
                    <a:pt x="51" y="188"/>
                  </a:lnTo>
                  <a:lnTo>
                    <a:pt x="53" y="182"/>
                  </a:lnTo>
                  <a:lnTo>
                    <a:pt x="55" y="177"/>
                  </a:lnTo>
                  <a:lnTo>
                    <a:pt x="56" y="171"/>
                  </a:lnTo>
                  <a:lnTo>
                    <a:pt x="56" y="158"/>
                  </a:lnTo>
                  <a:lnTo>
                    <a:pt x="73" y="158"/>
                  </a:lnTo>
                  <a:lnTo>
                    <a:pt x="73" y="171"/>
                  </a:lnTo>
                  <a:lnTo>
                    <a:pt x="73" y="171"/>
                  </a:lnTo>
                  <a:lnTo>
                    <a:pt x="75" y="177"/>
                  </a:lnTo>
                  <a:lnTo>
                    <a:pt x="76" y="182"/>
                  </a:lnTo>
                  <a:lnTo>
                    <a:pt x="79" y="188"/>
                  </a:lnTo>
                  <a:lnTo>
                    <a:pt x="83" y="192"/>
                  </a:lnTo>
                  <a:lnTo>
                    <a:pt x="87" y="194"/>
                  </a:lnTo>
                  <a:lnTo>
                    <a:pt x="91" y="197"/>
                  </a:lnTo>
                  <a:lnTo>
                    <a:pt x="96" y="198"/>
                  </a:lnTo>
                  <a:lnTo>
                    <a:pt x="102" y="200"/>
                  </a:lnTo>
                  <a:lnTo>
                    <a:pt x="102" y="200"/>
                  </a:lnTo>
                  <a:lnTo>
                    <a:pt x="107" y="198"/>
                  </a:lnTo>
                  <a:lnTo>
                    <a:pt x="112" y="197"/>
                  </a:lnTo>
                  <a:lnTo>
                    <a:pt x="118" y="194"/>
                  </a:lnTo>
                  <a:lnTo>
                    <a:pt x="122" y="192"/>
                  </a:lnTo>
                  <a:lnTo>
                    <a:pt x="124" y="188"/>
                  </a:lnTo>
                  <a:lnTo>
                    <a:pt x="127" y="182"/>
                  </a:lnTo>
                  <a:lnTo>
                    <a:pt x="130" y="177"/>
                  </a:lnTo>
                  <a:lnTo>
                    <a:pt x="130" y="171"/>
                  </a:lnTo>
                  <a:lnTo>
                    <a:pt x="130" y="158"/>
                  </a:lnTo>
                  <a:lnTo>
                    <a:pt x="149" y="158"/>
                  </a:lnTo>
                  <a:lnTo>
                    <a:pt x="149" y="171"/>
                  </a:lnTo>
                  <a:lnTo>
                    <a:pt x="149" y="171"/>
                  </a:lnTo>
                  <a:lnTo>
                    <a:pt x="149" y="177"/>
                  </a:lnTo>
                  <a:lnTo>
                    <a:pt x="150" y="182"/>
                  </a:lnTo>
                  <a:lnTo>
                    <a:pt x="153" y="188"/>
                  </a:lnTo>
                  <a:lnTo>
                    <a:pt x="157" y="192"/>
                  </a:lnTo>
                  <a:lnTo>
                    <a:pt x="161" y="194"/>
                  </a:lnTo>
                  <a:lnTo>
                    <a:pt x="165" y="197"/>
                  </a:lnTo>
                  <a:lnTo>
                    <a:pt x="170" y="198"/>
                  </a:lnTo>
                  <a:lnTo>
                    <a:pt x="177" y="200"/>
                  </a:lnTo>
                  <a:lnTo>
                    <a:pt x="177" y="200"/>
                  </a:lnTo>
                  <a:lnTo>
                    <a:pt x="182" y="198"/>
                  </a:lnTo>
                  <a:lnTo>
                    <a:pt x="188" y="197"/>
                  </a:lnTo>
                  <a:lnTo>
                    <a:pt x="192" y="194"/>
                  </a:lnTo>
                  <a:lnTo>
                    <a:pt x="196" y="192"/>
                  </a:lnTo>
                  <a:lnTo>
                    <a:pt x="200" y="188"/>
                  </a:lnTo>
                  <a:lnTo>
                    <a:pt x="202" y="182"/>
                  </a:lnTo>
                  <a:lnTo>
                    <a:pt x="204" y="177"/>
                  </a:lnTo>
                  <a:lnTo>
                    <a:pt x="204" y="171"/>
                  </a:lnTo>
                  <a:lnTo>
                    <a:pt x="204" y="158"/>
                  </a:lnTo>
                  <a:lnTo>
                    <a:pt x="222" y="158"/>
                  </a:lnTo>
                  <a:lnTo>
                    <a:pt x="222" y="171"/>
                  </a:lnTo>
                  <a:lnTo>
                    <a:pt x="222" y="171"/>
                  </a:lnTo>
                  <a:lnTo>
                    <a:pt x="224" y="177"/>
                  </a:lnTo>
                  <a:lnTo>
                    <a:pt x="225" y="182"/>
                  </a:lnTo>
                  <a:lnTo>
                    <a:pt x="228" y="188"/>
                  </a:lnTo>
                  <a:lnTo>
                    <a:pt x="230" y="192"/>
                  </a:lnTo>
                  <a:lnTo>
                    <a:pt x="234" y="194"/>
                  </a:lnTo>
                  <a:lnTo>
                    <a:pt x="240" y="197"/>
                  </a:lnTo>
                  <a:lnTo>
                    <a:pt x="245" y="198"/>
                  </a:lnTo>
                  <a:lnTo>
                    <a:pt x="251" y="200"/>
                  </a:lnTo>
                  <a:lnTo>
                    <a:pt x="251" y="200"/>
                  </a:lnTo>
                  <a:lnTo>
                    <a:pt x="256" y="198"/>
                  </a:lnTo>
                  <a:lnTo>
                    <a:pt x="261" y="197"/>
                  </a:lnTo>
                  <a:lnTo>
                    <a:pt x="265" y="194"/>
                  </a:lnTo>
                  <a:lnTo>
                    <a:pt x="271" y="192"/>
                  </a:lnTo>
                  <a:lnTo>
                    <a:pt x="273" y="188"/>
                  </a:lnTo>
                  <a:lnTo>
                    <a:pt x="276" y="182"/>
                  </a:lnTo>
                  <a:lnTo>
                    <a:pt x="277" y="177"/>
                  </a:lnTo>
                  <a:lnTo>
                    <a:pt x="279" y="171"/>
                  </a:lnTo>
                  <a:lnTo>
                    <a:pt x="279" y="28"/>
                  </a:lnTo>
                  <a:lnTo>
                    <a:pt x="279" y="28"/>
                  </a:lnTo>
                  <a:lnTo>
                    <a:pt x="277" y="22"/>
                  </a:lnTo>
                  <a:lnTo>
                    <a:pt x="276" y="17"/>
                  </a:lnTo>
                  <a:lnTo>
                    <a:pt x="273" y="12"/>
                  </a:lnTo>
                  <a:lnTo>
                    <a:pt x="271" y="8"/>
                  </a:lnTo>
                  <a:lnTo>
                    <a:pt x="265" y="5"/>
                  </a:lnTo>
                  <a:lnTo>
                    <a:pt x="261" y="2"/>
                  </a:lnTo>
                  <a:lnTo>
                    <a:pt x="256" y="0"/>
                  </a:lnTo>
                  <a:lnTo>
                    <a:pt x="251" y="0"/>
                  </a:lnTo>
                  <a:lnTo>
                    <a:pt x="251" y="0"/>
                  </a:lnTo>
                  <a:close/>
                  <a:moveTo>
                    <a:pt x="73" y="139"/>
                  </a:moveTo>
                  <a:lnTo>
                    <a:pt x="56" y="139"/>
                  </a:lnTo>
                  <a:lnTo>
                    <a:pt x="56" y="60"/>
                  </a:lnTo>
                  <a:lnTo>
                    <a:pt x="73" y="60"/>
                  </a:lnTo>
                  <a:lnTo>
                    <a:pt x="73" y="139"/>
                  </a:lnTo>
                  <a:close/>
                  <a:moveTo>
                    <a:pt x="149" y="139"/>
                  </a:moveTo>
                  <a:lnTo>
                    <a:pt x="130" y="139"/>
                  </a:lnTo>
                  <a:lnTo>
                    <a:pt x="130" y="60"/>
                  </a:lnTo>
                  <a:lnTo>
                    <a:pt x="149" y="60"/>
                  </a:lnTo>
                  <a:lnTo>
                    <a:pt x="149" y="139"/>
                  </a:lnTo>
                  <a:close/>
                  <a:moveTo>
                    <a:pt x="222" y="139"/>
                  </a:moveTo>
                  <a:lnTo>
                    <a:pt x="204" y="139"/>
                  </a:lnTo>
                  <a:lnTo>
                    <a:pt x="204" y="60"/>
                  </a:lnTo>
                  <a:lnTo>
                    <a:pt x="222" y="60"/>
                  </a:lnTo>
                  <a:lnTo>
                    <a:pt x="222"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54" name="TextBox 53">
            <a:extLst>
              <a:ext uri="{FF2B5EF4-FFF2-40B4-BE49-F238E27FC236}">
                <a16:creationId xmlns:a16="http://schemas.microsoft.com/office/drawing/2014/main" id="{8626A9D7-8E9C-49E4-9EF3-B2E333128291}"/>
              </a:ext>
            </a:extLst>
          </p:cNvPr>
          <p:cNvSpPr txBox="1"/>
          <p:nvPr/>
        </p:nvSpPr>
        <p:spPr>
          <a:xfrm>
            <a:off x="949316" y="4088178"/>
            <a:ext cx="182070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DD300"/>
                </a:solidFill>
                <a:effectLst/>
                <a:uLnTx/>
                <a:uFillTx/>
                <a:latin typeface="Open Sans"/>
                <a:ea typeface="+mn-ea"/>
                <a:cs typeface="+mn-cs"/>
              </a:rPr>
              <a:t>30.3%</a:t>
            </a:r>
            <a:endParaRPr kumimoji="0" lang="fr-CA" sz="4400" b="0" i="0" u="none" strike="noStrike" kern="1200" cap="none" spc="0" normalizeH="0" baseline="0" noProof="0" dirty="0">
              <a:ln>
                <a:noFill/>
              </a:ln>
              <a:solidFill>
                <a:srgbClr val="000000"/>
              </a:solidFill>
              <a:effectLst/>
              <a:uLnTx/>
              <a:uFillTx/>
              <a:latin typeface="Open Sans"/>
              <a:ea typeface="+mn-ea"/>
              <a:cs typeface="+mn-cs"/>
            </a:endParaRPr>
          </a:p>
        </p:txBody>
      </p:sp>
      <p:grpSp>
        <p:nvGrpSpPr>
          <p:cNvPr id="55" name="Group 54">
            <a:extLst>
              <a:ext uri="{FF2B5EF4-FFF2-40B4-BE49-F238E27FC236}">
                <a16:creationId xmlns:a16="http://schemas.microsoft.com/office/drawing/2014/main" id="{BA185D0D-B154-4054-8546-87CFF68C476E}"/>
              </a:ext>
            </a:extLst>
          </p:cNvPr>
          <p:cNvGrpSpPr>
            <a:grpSpLocks noChangeAspect="1"/>
          </p:cNvGrpSpPr>
          <p:nvPr/>
        </p:nvGrpSpPr>
        <p:grpSpPr>
          <a:xfrm>
            <a:off x="10228263" y="1664335"/>
            <a:ext cx="523875" cy="520700"/>
            <a:chOff x="10228263" y="1664335"/>
            <a:chExt cx="523875" cy="520700"/>
          </a:xfrm>
        </p:grpSpPr>
        <p:sp>
          <p:nvSpPr>
            <p:cNvPr id="56" name="Freeform 26">
              <a:extLst>
                <a:ext uri="{FF2B5EF4-FFF2-40B4-BE49-F238E27FC236}">
                  <a16:creationId xmlns:a16="http://schemas.microsoft.com/office/drawing/2014/main" id="{EA3062BC-427B-4EEF-A5C8-13E72FBCF3E9}"/>
                </a:ext>
              </a:extLst>
            </p:cNvPr>
            <p:cNvSpPr>
              <a:spLocks noEditPoints="1"/>
            </p:cNvSpPr>
            <p:nvPr/>
          </p:nvSpPr>
          <p:spPr bwMode="auto">
            <a:xfrm>
              <a:off x="10228263" y="1664335"/>
              <a:ext cx="523875" cy="520700"/>
            </a:xfrm>
            <a:custGeom>
              <a:avLst/>
              <a:gdLst>
                <a:gd name="T0" fmla="*/ 311 w 658"/>
                <a:gd name="T1" fmla="*/ 657 h 657"/>
                <a:gd name="T2" fmla="*/ 263 w 658"/>
                <a:gd name="T3" fmla="*/ 651 h 657"/>
                <a:gd name="T4" fmla="*/ 201 w 658"/>
                <a:gd name="T5" fmla="*/ 632 h 657"/>
                <a:gd name="T6" fmla="*/ 119 w 658"/>
                <a:gd name="T7" fmla="*/ 582 h 657"/>
                <a:gd name="T8" fmla="*/ 56 w 658"/>
                <a:gd name="T9" fmla="*/ 512 h 657"/>
                <a:gd name="T10" fmla="*/ 14 w 658"/>
                <a:gd name="T11" fmla="*/ 426 h 657"/>
                <a:gd name="T12" fmla="*/ 4 w 658"/>
                <a:gd name="T13" fmla="*/ 379 h 657"/>
                <a:gd name="T14" fmla="*/ 0 w 658"/>
                <a:gd name="T15" fmla="*/ 328 h 657"/>
                <a:gd name="T16" fmla="*/ 2 w 658"/>
                <a:gd name="T17" fmla="*/ 294 h 657"/>
                <a:gd name="T18" fmla="*/ 10 w 658"/>
                <a:gd name="T19" fmla="*/ 246 h 657"/>
                <a:gd name="T20" fmla="*/ 40 w 658"/>
                <a:gd name="T21" fmla="*/ 172 h 657"/>
                <a:gd name="T22" fmla="*/ 96 w 658"/>
                <a:gd name="T23" fmla="*/ 96 h 657"/>
                <a:gd name="T24" fmla="*/ 172 w 658"/>
                <a:gd name="T25" fmla="*/ 39 h 657"/>
                <a:gd name="T26" fmla="*/ 247 w 658"/>
                <a:gd name="T27" fmla="*/ 10 h 657"/>
                <a:gd name="T28" fmla="*/ 295 w 658"/>
                <a:gd name="T29" fmla="*/ 1 h 657"/>
                <a:gd name="T30" fmla="*/ 329 w 658"/>
                <a:gd name="T31" fmla="*/ 0 h 657"/>
                <a:gd name="T32" fmla="*/ 379 w 658"/>
                <a:gd name="T33" fmla="*/ 3 h 657"/>
                <a:gd name="T34" fmla="*/ 427 w 658"/>
                <a:gd name="T35" fmla="*/ 15 h 657"/>
                <a:gd name="T36" fmla="*/ 513 w 658"/>
                <a:gd name="T37" fmla="*/ 57 h 657"/>
                <a:gd name="T38" fmla="*/ 583 w 658"/>
                <a:gd name="T39" fmla="*/ 120 h 657"/>
                <a:gd name="T40" fmla="*/ 633 w 658"/>
                <a:gd name="T41" fmla="*/ 200 h 657"/>
                <a:gd name="T42" fmla="*/ 651 w 658"/>
                <a:gd name="T43" fmla="*/ 262 h 657"/>
                <a:gd name="T44" fmla="*/ 657 w 658"/>
                <a:gd name="T45" fmla="*/ 312 h 657"/>
                <a:gd name="T46" fmla="*/ 657 w 658"/>
                <a:gd name="T47" fmla="*/ 346 h 657"/>
                <a:gd name="T48" fmla="*/ 651 w 658"/>
                <a:gd name="T49" fmla="*/ 395 h 657"/>
                <a:gd name="T50" fmla="*/ 633 w 658"/>
                <a:gd name="T51" fmla="*/ 457 h 657"/>
                <a:gd name="T52" fmla="*/ 583 w 658"/>
                <a:gd name="T53" fmla="*/ 538 h 657"/>
                <a:gd name="T54" fmla="*/ 513 w 658"/>
                <a:gd name="T55" fmla="*/ 601 h 657"/>
                <a:gd name="T56" fmla="*/ 427 w 658"/>
                <a:gd name="T57" fmla="*/ 643 h 657"/>
                <a:gd name="T58" fmla="*/ 379 w 658"/>
                <a:gd name="T59" fmla="*/ 653 h 657"/>
                <a:gd name="T60" fmla="*/ 329 w 658"/>
                <a:gd name="T61" fmla="*/ 657 h 657"/>
                <a:gd name="T62" fmla="*/ 329 w 658"/>
                <a:gd name="T63" fmla="*/ 38 h 657"/>
                <a:gd name="T64" fmla="*/ 243 w 658"/>
                <a:gd name="T65" fmla="*/ 50 h 657"/>
                <a:gd name="T66" fmla="*/ 166 w 658"/>
                <a:gd name="T67" fmla="*/ 88 h 657"/>
                <a:gd name="T68" fmla="*/ 104 w 658"/>
                <a:gd name="T69" fmla="*/ 144 h 657"/>
                <a:gd name="T70" fmla="*/ 60 w 658"/>
                <a:gd name="T71" fmla="*/ 215 h 657"/>
                <a:gd name="T72" fmla="*/ 39 w 658"/>
                <a:gd name="T73" fmla="*/ 299 h 657"/>
                <a:gd name="T74" fmla="*/ 39 w 658"/>
                <a:gd name="T75" fmla="*/ 359 h 657"/>
                <a:gd name="T76" fmla="*/ 60 w 658"/>
                <a:gd name="T77" fmla="*/ 442 h 657"/>
                <a:gd name="T78" fmla="*/ 104 w 658"/>
                <a:gd name="T79" fmla="*/ 514 h 657"/>
                <a:gd name="T80" fmla="*/ 166 w 658"/>
                <a:gd name="T81" fmla="*/ 570 h 657"/>
                <a:gd name="T82" fmla="*/ 243 w 658"/>
                <a:gd name="T83" fmla="*/ 606 h 657"/>
                <a:gd name="T84" fmla="*/ 329 w 658"/>
                <a:gd name="T85" fmla="*/ 620 h 657"/>
                <a:gd name="T86" fmla="*/ 388 w 658"/>
                <a:gd name="T87" fmla="*/ 614 h 657"/>
                <a:gd name="T88" fmla="*/ 467 w 658"/>
                <a:gd name="T89" fmla="*/ 585 h 657"/>
                <a:gd name="T90" fmla="*/ 535 w 658"/>
                <a:gd name="T91" fmla="*/ 535 h 657"/>
                <a:gd name="T92" fmla="*/ 586 w 658"/>
                <a:gd name="T93" fmla="*/ 468 h 657"/>
                <a:gd name="T94" fmla="*/ 614 w 658"/>
                <a:gd name="T95" fmla="*/ 387 h 657"/>
                <a:gd name="T96" fmla="*/ 621 w 658"/>
                <a:gd name="T97" fmla="*/ 328 h 657"/>
                <a:gd name="T98" fmla="*/ 607 w 658"/>
                <a:gd name="T99" fmla="*/ 242 h 657"/>
                <a:gd name="T100" fmla="*/ 571 w 658"/>
                <a:gd name="T101" fmla="*/ 165 h 657"/>
                <a:gd name="T102" fmla="*/ 514 w 658"/>
                <a:gd name="T103" fmla="*/ 104 h 657"/>
                <a:gd name="T104" fmla="*/ 442 w 658"/>
                <a:gd name="T105" fmla="*/ 61 h 657"/>
                <a:gd name="T106" fmla="*/ 358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1" y="657"/>
                  </a:lnTo>
                  <a:lnTo>
                    <a:pt x="295" y="656"/>
                  </a:lnTo>
                  <a:lnTo>
                    <a:pt x="279" y="653"/>
                  </a:lnTo>
                  <a:lnTo>
                    <a:pt x="263" y="651"/>
                  </a:lnTo>
                  <a:lnTo>
                    <a:pt x="247" y="647"/>
                  </a:lnTo>
                  <a:lnTo>
                    <a:pt x="231" y="643"/>
                  </a:lnTo>
                  <a:lnTo>
                    <a:pt x="201" y="632"/>
                  </a:lnTo>
                  <a:lnTo>
                    <a:pt x="172" y="618"/>
                  </a:lnTo>
                  <a:lnTo>
                    <a:pt x="145" y="601"/>
                  </a:lnTo>
                  <a:lnTo>
                    <a:pt x="119" y="582"/>
                  </a:lnTo>
                  <a:lnTo>
                    <a:pt x="96" y="561"/>
                  </a:lnTo>
                  <a:lnTo>
                    <a:pt x="75" y="538"/>
                  </a:lnTo>
                  <a:lnTo>
                    <a:pt x="56" y="512"/>
                  </a:lnTo>
                  <a:lnTo>
                    <a:pt x="40" y="485"/>
                  </a:lnTo>
                  <a:lnTo>
                    <a:pt x="26" y="457"/>
                  </a:lnTo>
                  <a:lnTo>
                    <a:pt x="14" y="426"/>
                  </a:lnTo>
                  <a:lnTo>
                    <a:pt x="10" y="411"/>
                  </a:lnTo>
                  <a:lnTo>
                    <a:pt x="6" y="395"/>
                  </a:lnTo>
                  <a:lnTo>
                    <a:pt x="4" y="379"/>
                  </a:lnTo>
                  <a:lnTo>
                    <a:pt x="2" y="362"/>
                  </a:lnTo>
                  <a:lnTo>
                    <a:pt x="1" y="346"/>
                  </a:lnTo>
                  <a:lnTo>
                    <a:pt x="0" y="328"/>
                  </a:lnTo>
                  <a:lnTo>
                    <a:pt x="0" y="328"/>
                  </a:lnTo>
                  <a:lnTo>
                    <a:pt x="1" y="312"/>
                  </a:lnTo>
                  <a:lnTo>
                    <a:pt x="2" y="294"/>
                  </a:lnTo>
                  <a:lnTo>
                    <a:pt x="4" y="278"/>
                  </a:lnTo>
                  <a:lnTo>
                    <a:pt x="6" y="262"/>
                  </a:lnTo>
                  <a:lnTo>
                    <a:pt x="10" y="246"/>
                  </a:lnTo>
                  <a:lnTo>
                    <a:pt x="14" y="231"/>
                  </a:lnTo>
                  <a:lnTo>
                    <a:pt x="26" y="200"/>
                  </a:lnTo>
                  <a:lnTo>
                    <a:pt x="40" y="172"/>
                  </a:lnTo>
                  <a:lnTo>
                    <a:pt x="56" y="145"/>
                  </a:lnTo>
                  <a:lnTo>
                    <a:pt x="75" y="120"/>
                  </a:lnTo>
                  <a:lnTo>
                    <a:pt x="96" y="96"/>
                  </a:lnTo>
                  <a:lnTo>
                    <a:pt x="119" y="75"/>
                  </a:lnTo>
                  <a:lnTo>
                    <a:pt x="145" y="57"/>
                  </a:lnTo>
                  <a:lnTo>
                    <a:pt x="172" y="39"/>
                  </a:lnTo>
                  <a:lnTo>
                    <a:pt x="201" y="26"/>
                  </a:lnTo>
                  <a:lnTo>
                    <a:pt x="231" y="15"/>
                  </a:lnTo>
                  <a:lnTo>
                    <a:pt x="247" y="10"/>
                  </a:lnTo>
                  <a:lnTo>
                    <a:pt x="263" y="7"/>
                  </a:lnTo>
                  <a:lnTo>
                    <a:pt x="279" y="3"/>
                  </a:lnTo>
                  <a:lnTo>
                    <a:pt x="295" y="1"/>
                  </a:lnTo>
                  <a:lnTo>
                    <a:pt x="311" y="0"/>
                  </a:lnTo>
                  <a:lnTo>
                    <a:pt x="329" y="0"/>
                  </a:lnTo>
                  <a:lnTo>
                    <a:pt x="329" y="0"/>
                  </a:lnTo>
                  <a:lnTo>
                    <a:pt x="346" y="0"/>
                  </a:lnTo>
                  <a:lnTo>
                    <a:pt x="362" y="1"/>
                  </a:lnTo>
                  <a:lnTo>
                    <a:pt x="379" y="3"/>
                  </a:lnTo>
                  <a:lnTo>
                    <a:pt x="395" y="7"/>
                  </a:lnTo>
                  <a:lnTo>
                    <a:pt x="411" y="10"/>
                  </a:lnTo>
                  <a:lnTo>
                    <a:pt x="427" y="15"/>
                  </a:lnTo>
                  <a:lnTo>
                    <a:pt x="457" y="26"/>
                  </a:lnTo>
                  <a:lnTo>
                    <a:pt x="486" y="39"/>
                  </a:lnTo>
                  <a:lnTo>
                    <a:pt x="513" y="57"/>
                  </a:lnTo>
                  <a:lnTo>
                    <a:pt x="539" y="75"/>
                  </a:lnTo>
                  <a:lnTo>
                    <a:pt x="561" y="96"/>
                  </a:lnTo>
                  <a:lnTo>
                    <a:pt x="583" y="120"/>
                  </a:lnTo>
                  <a:lnTo>
                    <a:pt x="602" y="145"/>
                  </a:lnTo>
                  <a:lnTo>
                    <a:pt x="618" y="172"/>
                  </a:lnTo>
                  <a:lnTo>
                    <a:pt x="633" y="200"/>
                  </a:lnTo>
                  <a:lnTo>
                    <a:pt x="643" y="231"/>
                  </a:lnTo>
                  <a:lnTo>
                    <a:pt x="647" y="246"/>
                  </a:lnTo>
                  <a:lnTo>
                    <a:pt x="651" y="262"/>
                  </a:lnTo>
                  <a:lnTo>
                    <a:pt x="654" y="278"/>
                  </a:lnTo>
                  <a:lnTo>
                    <a:pt x="657" y="294"/>
                  </a:lnTo>
                  <a:lnTo>
                    <a:pt x="657" y="312"/>
                  </a:lnTo>
                  <a:lnTo>
                    <a:pt x="658" y="328"/>
                  </a:lnTo>
                  <a:lnTo>
                    <a:pt x="658" y="328"/>
                  </a:lnTo>
                  <a:lnTo>
                    <a:pt x="657" y="346"/>
                  </a:lnTo>
                  <a:lnTo>
                    <a:pt x="657" y="362"/>
                  </a:lnTo>
                  <a:lnTo>
                    <a:pt x="654" y="379"/>
                  </a:lnTo>
                  <a:lnTo>
                    <a:pt x="651" y="395"/>
                  </a:lnTo>
                  <a:lnTo>
                    <a:pt x="647" y="411"/>
                  </a:lnTo>
                  <a:lnTo>
                    <a:pt x="643" y="426"/>
                  </a:lnTo>
                  <a:lnTo>
                    <a:pt x="633" y="457"/>
                  </a:lnTo>
                  <a:lnTo>
                    <a:pt x="618" y="485"/>
                  </a:lnTo>
                  <a:lnTo>
                    <a:pt x="602" y="512"/>
                  </a:lnTo>
                  <a:lnTo>
                    <a:pt x="583" y="538"/>
                  </a:lnTo>
                  <a:lnTo>
                    <a:pt x="561" y="561"/>
                  </a:lnTo>
                  <a:lnTo>
                    <a:pt x="539" y="582"/>
                  </a:lnTo>
                  <a:lnTo>
                    <a:pt x="513" y="601"/>
                  </a:lnTo>
                  <a:lnTo>
                    <a:pt x="486" y="618"/>
                  </a:lnTo>
                  <a:lnTo>
                    <a:pt x="457" y="632"/>
                  </a:lnTo>
                  <a:lnTo>
                    <a:pt x="427" y="643"/>
                  </a:lnTo>
                  <a:lnTo>
                    <a:pt x="411" y="647"/>
                  </a:lnTo>
                  <a:lnTo>
                    <a:pt x="395" y="651"/>
                  </a:lnTo>
                  <a:lnTo>
                    <a:pt x="379" y="653"/>
                  </a:lnTo>
                  <a:lnTo>
                    <a:pt x="362" y="656"/>
                  </a:lnTo>
                  <a:lnTo>
                    <a:pt x="346" y="657"/>
                  </a:lnTo>
                  <a:lnTo>
                    <a:pt x="329" y="657"/>
                  </a:lnTo>
                  <a:lnTo>
                    <a:pt x="329" y="657"/>
                  </a:lnTo>
                  <a:close/>
                  <a:moveTo>
                    <a:pt x="329" y="38"/>
                  </a:moveTo>
                  <a:lnTo>
                    <a:pt x="329" y="38"/>
                  </a:lnTo>
                  <a:lnTo>
                    <a:pt x="299" y="39"/>
                  </a:lnTo>
                  <a:lnTo>
                    <a:pt x="270" y="43"/>
                  </a:lnTo>
                  <a:lnTo>
                    <a:pt x="243" y="50"/>
                  </a:lnTo>
                  <a:lnTo>
                    <a:pt x="216" y="61"/>
                  </a:lnTo>
                  <a:lnTo>
                    <a:pt x="190" y="73"/>
                  </a:lnTo>
                  <a:lnTo>
                    <a:pt x="166" y="88"/>
                  </a:lnTo>
                  <a:lnTo>
                    <a:pt x="143" y="104"/>
                  </a:lnTo>
                  <a:lnTo>
                    <a:pt x="123" y="122"/>
                  </a:lnTo>
                  <a:lnTo>
                    <a:pt x="104" y="144"/>
                  </a:lnTo>
                  <a:lnTo>
                    <a:pt x="87" y="165"/>
                  </a:lnTo>
                  <a:lnTo>
                    <a:pt x="72" y="190"/>
                  </a:lnTo>
                  <a:lnTo>
                    <a:pt x="60" y="215"/>
                  </a:lnTo>
                  <a:lnTo>
                    <a:pt x="51" y="242"/>
                  </a:lnTo>
                  <a:lnTo>
                    <a:pt x="44" y="270"/>
                  </a:lnTo>
                  <a:lnTo>
                    <a:pt x="39" y="299"/>
                  </a:lnTo>
                  <a:lnTo>
                    <a:pt x="37" y="328"/>
                  </a:lnTo>
                  <a:lnTo>
                    <a:pt x="37" y="328"/>
                  </a:lnTo>
                  <a:lnTo>
                    <a:pt x="39" y="359"/>
                  </a:lnTo>
                  <a:lnTo>
                    <a:pt x="44" y="387"/>
                  </a:lnTo>
                  <a:lnTo>
                    <a:pt x="51" y="415"/>
                  </a:lnTo>
                  <a:lnTo>
                    <a:pt x="60" y="442"/>
                  </a:lnTo>
                  <a:lnTo>
                    <a:pt x="72" y="468"/>
                  </a:lnTo>
                  <a:lnTo>
                    <a:pt x="87" y="492"/>
                  </a:lnTo>
                  <a:lnTo>
                    <a:pt x="104" y="514"/>
                  </a:lnTo>
                  <a:lnTo>
                    <a:pt x="123" y="535"/>
                  </a:lnTo>
                  <a:lnTo>
                    <a:pt x="143" y="554"/>
                  </a:lnTo>
                  <a:lnTo>
                    <a:pt x="166" y="570"/>
                  </a:lnTo>
                  <a:lnTo>
                    <a:pt x="190" y="585"/>
                  </a:lnTo>
                  <a:lnTo>
                    <a:pt x="216" y="597"/>
                  </a:lnTo>
                  <a:lnTo>
                    <a:pt x="243" y="606"/>
                  </a:lnTo>
                  <a:lnTo>
                    <a:pt x="270" y="614"/>
                  </a:lnTo>
                  <a:lnTo>
                    <a:pt x="299" y="618"/>
                  </a:lnTo>
                  <a:lnTo>
                    <a:pt x="329" y="620"/>
                  </a:lnTo>
                  <a:lnTo>
                    <a:pt x="329" y="620"/>
                  </a:lnTo>
                  <a:lnTo>
                    <a:pt x="358" y="618"/>
                  </a:lnTo>
                  <a:lnTo>
                    <a:pt x="388" y="614"/>
                  </a:lnTo>
                  <a:lnTo>
                    <a:pt x="415" y="606"/>
                  </a:lnTo>
                  <a:lnTo>
                    <a:pt x="442" y="597"/>
                  </a:lnTo>
                  <a:lnTo>
                    <a:pt x="467" y="585"/>
                  </a:lnTo>
                  <a:lnTo>
                    <a:pt x="491" y="570"/>
                  </a:lnTo>
                  <a:lnTo>
                    <a:pt x="514" y="554"/>
                  </a:lnTo>
                  <a:lnTo>
                    <a:pt x="535" y="535"/>
                  </a:lnTo>
                  <a:lnTo>
                    <a:pt x="553" y="514"/>
                  </a:lnTo>
                  <a:lnTo>
                    <a:pt x="571" y="492"/>
                  </a:lnTo>
                  <a:lnTo>
                    <a:pt x="586" y="468"/>
                  </a:lnTo>
                  <a:lnTo>
                    <a:pt x="598" y="442"/>
                  </a:lnTo>
                  <a:lnTo>
                    <a:pt x="607" y="415"/>
                  </a:lnTo>
                  <a:lnTo>
                    <a:pt x="614" y="387"/>
                  </a:lnTo>
                  <a:lnTo>
                    <a:pt x="619" y="359"/>
                  </a:lnTo>
                  <a:lnTo>
                    <a:pt x="621" y="328"/>
                  </a:lnTo>
                  <a:lnTo>
                    <a:pt x="621" y="328"/>
                  </a:lnTo>
                  <a:lnTo>
                    <a:pt x="619" y="299"/>
                  </a:lnTo>
                  <a:lnTo>
                    <a:pt x="614" y="270"/>
                  </a:lnTo>
                  <a:lnTo>
                    <a:pt x="607" y="242"/>
                  </a:lnTo>
                  <a:lnTo>
                    <a:pt x="598" y="215"/>
                  </a:lnTo>
                  <a:lnTo>
                    <a:pt x="586" y="190"/>
                  </a:lnTo>
                  <a:lnTo>
                    <a:pt x="571" y="165"/>
                  </a:lnTo>
                  <a:lnTo>
                    <a:pt x="553" y="144"/>
                  </a:lnTo>
                  <a:lnTo>
                    <a:pt x="535" y="122"/>
                  </a:lnTo>
                  <a:lnTo>
                    <a:pt x="514" y="104"/>
                  </a:lnTo>
                  <a:lnTo>
                    <a:pt x="491" y="88"/>
                  </a:lnTo>
                  <a:lnTo>
                    <a:pt x="467" y="73"/>
                  </a:lnTo>
                  <a:lnTo>
                    <a:pt x="442" y="61"/>
                  </a:lnTo>
                  <a:lnTo>
                    <a:pt x="415" y="50"/>
                  </a:lnTo>
                  <a:lnTo>
                    <a:pt x="388" y="43"/>
                  </a:lnTo>
                  <a:lnTo>
                    <a:pt x="358" y="39"/>
                  </a:lnTo>
                  <a:lnTo>
                    <a:pt x="329" y="38"/>
                  </a:lnTo>
                  <a:lnTo>
                    <a:pt x="3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7" name="Freeform 337">
              <a:extLst>
                <a:ext uri="{FF2B5EF4-FFF2-40B4-BE49-F238E27FC236}">
                  <a16:creationId xmlns:a16="http://schemas.microsoft.com/office/drawing/2014/main" id="{A4605628-73A1-4D10-91CD-46FF806F1D0B}"/>
                </a:ext>
              </a:extLst>
            </p:cNvPr>
            <p:cNvSpPr>
              <a:spLocks/>
            </p:cNvSpPr>
            <p:nvPr/>
          </p:nvSpPr>
          <p:spPr bwMode="auto">
            <a:xfrm>
              <a:off x="10407651" y="1792923"/>
              <a:ext cx="130175" cy="144463"/>
            </a:xfrm>
            <a:custGeom>
              <a:avLst/>
              <a:gdLst>
                <a:gd name="T0" fmla="*/ 0 w 163"/>
                <a:gd name="T1" fmla="*/ 80 h 183"/>
                <a:gd name="T2" fmla="*/ 0 w 163"/>
                <a:gd name="T3" fmla="*/ 102 h 183"/>
                <a:gd name="T4" fmla="*/ 0 w 163"/>
                <a:gd name="T5" fmla="*/ 102 h 183"/>
                <a:gd name="T6" fmla="*/ 2 w 163"/>
                <a:gd name="T7" fmla="*/ 110 h 183"/>
                <a:gd name="T8" fmla="*/ 3 w 163"/>
                <a:gd name="T9" fmla="*/ 118 h 183"/>
                <a:gd name="T10" fmla="*/ 7 w 163"/>
                <a:gd name="T11" fmla="*/ 133 h 183"/>
                <a:gd name="T12" fmla="*/ 15 w 163"/>
                <a:gd name="T13" fmla="*/ 148 h 183"/>
                <a:gd name="T14" fmla="*/ 25 w 163"/>
                <a:gd name="T15" fmla="*/ 158 h 183"/>
                <a:gd name="T16" fmla="*/ 37 w 163"/>
                <a:gd name="T17" fmla="*/ 169 h 183"/>
                <a:gd name="T18" fmla="*/ 50 w 163"/>
                <a:gd name="T19" fmla="*/ 176 h 183"/>
                <a:gd name="T20" fmla="*/ 65 w 163"/>
                <a:gd name="T21" fmla="*/ 181 h 183"/>
                <a:gd name="T22" fmla="*/ 73 w 163"/>
                <a:gd name="T23" fmla="*/ 183 h 183"/>
                <a:gd name="T24" fmla="*/ 82 w 163"/>
                <a:gd name="T25" fmla="*/ 183 h 183"/>
                <a:gd name="T26" fmla="*/ 82 w 163"/>
                <a:gd name="T27" fmla="*/ 183 h 183"/>
                <a:gd name="T28" fmla="*/ 90 w 163"/>
                <a:gd name="T29" fmla="*/ 183 h 183"/>
                <a:gd name="T30" fmla="*/ 98 w 163"/>
                <a:gd name="T31" fmla="*/ 181 h 183"/>
                <a:gd name="T32" fmla="*/ 113 w 163"/>
                <a:gd name="T33" fmla="*/ 176 h 183"/>
                <a:gd name="T34" fmla="*/ 127 w 163"/>
                <a:gd name="T35" fmla="*/ 169 h 183"/>
                <a:gd name="T36" fmla="*/ 139 w 163"/>
                <a:gd name="T37" fmla="*/ 158 h 183"/>
                <a:gd name="T38" fmla="*/ 148 w 163"/>
                <a:gd name="T39" fmla="*/ 148 h 183"/>
                <a:gd name="T40" fmla="*/ 156 w 163"/>
                <a:gd name="T41" fmla="*/ 133 h 183"/>
                <a:gd name="T42" fmla="*/ 160 w 163"/>
                <a:gd name="T43" fmla="*/ 118 h 183"/>
                <a:gd name="T44" fmla="*/ 162 w 163"/>
                <a:gd name="T45" fmla="*/ 110 h 183"/>
                <a:gd name="T46" fmla="*/ 163 w 163"/>
                <a:gd name="T47" fmla="*/ 102 h 183"/>
                <a:gd name="T48" fmla="*/ 163 w 163"/>
                <a:gd name="T49" fmla="*/ 80 h 183"/>
                <a:gd name="T50" fmla="*/ 163 w 163"/>
                <a:gd name="T51" fmla="*/ 80 h 183"/>
                <a:gd name="T52" fmla="*/ 162 w 163"/>
                <a:gd name="T53" fmla="*/ 72 h 183"/>
                <a:gd name="T54" fmla="*/ 160 w 163"/>
                <a:gd name="T55" fmla="*/ 64 h 183"/>
                <a:gd name="T56" fmla="*/ 156 w 163"/>
                <a:gd name="T57" fmla="*/ 49 h 183"/>
                <a:gd name="T58" fmla="*/ 148 w 163"/>
                <a:gd name="T59" fmla="*/ 35 h 183"/>
                <a:gd name="T60" fmla="*/ 139 w 163"/>
                <a:gd name="T61" fmla="*/ 24 h 183"/>
                <a:gd name="T62" fmla="*/ 127 w 163"/>
                <a:gd name="T63" fmla="*/ 13 h 183"/>
                <a:gd name="T64" fmla="*/ 113 w 163"/>
                <a:gd name="T65" fmla="*/ 6 h 183"/>
                <a:gd name="T66" fmla="*/ 98 w 163"/>
                <a:gd name="T67" fmla="*/ 1 h 183"/>
                <a:gd name="T68" fmla="*/ 90 w 163"/>
                <a:gd name="T69" fmla="*/ 0 h 183"/>
                <a:gd name="T70" fmla="*/ 82 w 163"/>
                <a:gd name="T71" fmla="*/ 0 h 183"/>
                <a:gd name="T72" fmla="*/ 82 w 163"/>
                <a:gd name="T73" fmla="*/ 0 h 183"/>
                <a:gd name="T74" fmla="*/ 73 w 163"/>
                <a:gd name="T75" fmla="*/ 0 h 183"/>
                <a:gd name="T76" fmla="*/ 65 w 163"/>
                <a:gd name="T77" fmla="*/ 1 h 183"/>
                <a:gd name="T78" fmla="*/ 50 w 163"/>
                <a:gd name="T79" fmla="*/ 6 h 183"/>
                <a:gd name="T80" fmla="*/ 37 w 163"/>
                <a:gd name="T81" fmla="*/ 13 h 183"/>
                <a:gd name="T82" fmla="*/ 25 w 163"/>
                <a:gd name="T83" fmla="*/ 24 h 183"/>
                <a:gd name="T84" fmla="*/ 15 w 163"/>
                <a:gd name="T85" fmla="*/ 35 h 183"/>
                <a:gd name="T86" fmla="*/ 7 w 163"/>
                <a:gd name="T87" fmla="*/ 49 h 183"/>
                <a:gd name="T88" fmla="*/ 3 w 163"/>
                <a:gd name="T89" fmla="*/ 64 h 183"/>
                <a:gd name="T90" fmla="*/ 2 w 163"/>
                <a:gd name="T91" fmla="*/ 72 h 183"/>
                <a:gd name="T92" fmla="*/ 0 w 163"/>
                <a:gd name="T93" fmla="*/ 80 h 183"/>
                <a:gd name="T94" fmla="*/ 0 w 163"/>
                <a:gd name="T9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 h="183">
                  <a:moveTo>
                    <a:pt x="0" y="80"/>
                  </a:moveTo>
                  <a:lnTo>
                    <a:pt x="0" y="102"/>
                  </a:lnTo>
                  <a:lnTo>
                    <a:pt x="0" y="102"/>
                  </a:lnTo>
                  <a:lnTo>
                    <a:pt x="2" y="110"/>
                  </a:lnTo>
                  <a:lnTo>
                    <a:pt x="3" y="118"/>
                  </a:lnTo>
                  <a:lnTo>
                    <a:pt x="7" y="133"/>
                  </a:lnTo>
                  <a:lnTo>
                    <a:pt x="15" y="148"/>
                  </a:lnTo>
                  <a:lnTo>
                    <a:pt x="25" y="158"/>
                  </a:lnTo>
                  <a:lnTo>
                    <a:pt x="37" y="169"/>
                  </a:lnTo>
                  <a:lnTo>
                    <a:pt x="50" y="176"/>
                  </a:lnTo>
                  <a:lnTo>
                    <a:pt x="65" y="181"/>
                  </a:lnTo>
                  <a:lnTo>
                    <a:pt x="73" y="183"/>
                  </a:lnTo>
                  <a:lnTo>
                    <a:pt x="82" y="183"/>
                  </a:lnTo>
                  <a:lnTo>
                    <a:pt x="82" y="183"/>
                  </a:lnTo>
                  <a:lnTo>
                    <a:pt x="90" y="183"/>
                  </a:lnTo>
                  <a:lnTo>
                    <a:pt x="98" y="181"/>
                  </a:lnTo>
                  <a:lnTo>
                    <a:pt x="113" y="176"/>
                  </a:lnTo>
                  <a:lnTo>
                    <a:pt x="127" y="169"/>
                  </a:lnTo>
                  <a:lnTo>
                    <a:pt x="139" y="158"/>
                  </a:lnTo>
                  <a:lnTo>
                    <a:pt x="148" y="148"/>
                  </a:lnTo>
                  <a:lnTo>
                    <a:pt x="156" y="133"/>
                  </a:lnTo>
                  <a:lnTo>
                    <a:pt x="160" y="118"/>
                  </a:lnTo>
                  <a:lnTo>
                    <a:pt x="162" y="110"/>
                  </a:lnTo>
                  <a:lnTo>
                    <a:pt x="163" y="102"/>
                  </a:lnTo>
                  <a:lnTo>
                    <a:pt x="163" y="80"/>
                  </a:lnTo>
                  <a:lnTo>
                    <a:pt x="163" y="80"/>
                  </a:lnTo>
                  <a:lnTo>
                    <a:pt x="162" y="72"/>
                  </a:lnTo>
                  <a:lnTo>
                    <a:pt x="160" y="64"/>
                  </a:lnTo>
                  <a:lnTo>
                    <a:pt x="156" y="49"/>
                  </a:lnTo>
                  <a:lnTo>
                    <a:pt x="148" y="35"/>
                  </a:lnTo>
                  <a:lnTo>
                    <a:pt x="139" y="24"/>
                  </a:lnTo>
                  <a:lnTo>
                    <a:pt x="127" y="13"/>
                  </a:lnTo>
                  <a:lnTo>
                    <a:pt x="113" y="6"/>
                  </a:lnTo>
                  <a:lnTo>
                    <a:pt x="98" y="1"/>
                  </a:lnTo>
                  <a:lnTo>
                    <a:pt x="90" y="0"/>
                  </a:lnTo>
                  <a:lnTo>
                    <a:pt x="82" y="0"/>
                  </a:lnTo>
                  <a:lnTo>
                    <a:pt x="82" y="0"/>
                  </a:lnTo>
                  <a:lnTo>
                    <a:pt x="73" y="0"/>
                  </a:lnTo>
                  <a:lnTo>
                    <a:pt x="65" y="1"/>
                  </a:lnTo>
                  <a:lnTo>
                    <a:pt x="50" y="6"/>
                  </a:lnTo>
                  <a:lnTo>
                    <a:pt x="37" y="13"/>
                  </a:lnTo>
                  <a:lnTo>
                    <a:pt x="25" y="24"/>
                  </a:lnTo>
                  <a:lnTo>
                    <a:pt x="15" y="35"/>
                  </a:lnTo>
                  <a:lnTo>
                    <a:pt x="7" y="49"/>
                  </a:lnTo>
                  <a:lnTo>
                    <a:pt x="3" y="64"/>
                  </a:lnTo>
                  <a:lnTo>
                    <a:pt x="2" y="72"/>
                  </a:lnTo>
                  <a:lnTo>
                    <a:pt x="0" y="80"/>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8" name="Freeform 338">
              <a:extLst>
                <a:ext uri="{FF2B5EF4-FFF2-40B4-BE49-F238E27FC236}">
                  <a16:creationId xmlns:a16="http://schemas.microsoft.com/office/drawing/2014/main" id="{A7CE49BC-2044-43DD-BB8A-6DD8256C4205}"/>
                </a:ext>
              </a:extLst>
            </p:cNvPr>
            <p:cNvSpPr>
              <a:spLocks noEditPoints="1"/>
            </p:cNvSpPr>
            <p:nvPr/>
          </p:nvSpPr>
          <p:spPr bwMode="auto">
            <a:xfrm>
              <a:off x="10374313" y="1929448"/>
              <a:ext cx="257175" cy="111125"/>
            </a:xfrm>
            <a:custGeom>
              <a:avLst/>
              <a:gdLst>
                <a:gd name="T0" fmla="*/ 254 w 324"/>
                <a:gd name="T1" fmla="*/ 0 h 140"/>
                <a:gd name="T2" fmla="*/ 233 w 324"/>
                <a:gd name="T3" fmla="*/ 2 h 140"/>
                <a:gd name="T4" fmla="*/ 214 w 324"/>
                <a:gd name="T5" fmla="*/ 12 h 140"/>
                <a:gd name="T6" fmla="*/ 199 w 324"/>
                <a:gd name="T7" fmla="*/ 27 h 140"/>
                <a:gd name="T8" fmla="*/ 189 w 324"/>
                <a:gd name="T9" fmla="*/ 44 h 140"/>
                <a:gd name="T10" fmla="*/ 179 w 324"/>
                <a:gd name="T11" fmla="*/ 43 h 140"/>
                <a:gd name="T12" fmla="*/ 72 w 324"/>
                <a:gd name="T13" fmla="*/ 43 h 140"/>
                <a:gd name="T14" fmla="*/ 43 w 324"/>
                <a:gd name="T15" fmla="*/ 48 h 140"/>
                <a:gd name="T16" fmla="*/ 22 w 324"/>
                <a:gd name="T17" fmla="*/ 63 h 140"/>
                <a:gd name="T18" fmla="*/ 7 w 324"/>
                <a:gd name="T19" fmla="*/ 86 h 140"/>
                <a:gd name="T20" fmla="*/ 0 w 324"/>
                <a:gd name="T21" fmla="*/ 113 h 140"/>
                <a:gd name="T22" fmla="*/ 0 w 324"/>
                <a:gd name="T23" fmla="*/ 134 h 140"/>
                <a:gd name="T24" fmla="*/ 3 w 324"/>
                <a:gd name="T25" fmla="*/ 138 h 140"/>
                <a:gd name="T26" fmla="*/ 6 w 324"/>
                <a:gd name="T27" fmla="*/ 140 h 140"/>
                <a:gd name="T28" fmla="*/ 254 w 324"/>
                <a:gd name="T29" fmla="*/ 140 h 140"/>
                <a:gd name="T30" fmla="*/ 281 w 324"/>
                <a:gd name="T31" fmla="*/ 134 h 140"/>
                <a:gd name="T32" fmla="*/ 303 w 324"/>
                <a:gd name="T33" fmla="*/ 119 h 140"/>
                <a:gd name="T34" fmla="*/ 319 w 324"/>
                <a:gd name="T35" fmla="*/ 97 h 140"/>
                <a:gd name="T36" fmla="*/ 324 w 324"/>
                <a:gd name="T37" fmla="*/ 70 h 140"/>
                <a:gd name="T38" fmla="*/ 323 w 324"/>
                <a:gd name="T39" fmla="*/ 56 h 140"/>
                <a:gd name="T40" fmla="*/ 312 w 324"/>
                <a:gd name="T41" fmla="*/ 31 h 140"/>
                <a:gd name="T42" fmla="*/ 293 w 324"/>
                <a:gd name="T43" fmla="*/ 12 h 140"/>
                <a:gd name="T44" fmla="*/ 268 w 324"/>
                <a:gd name="T45" fmla="*/ 1 h 140"/>
                <a:gd name="T46" fmla="*/ 254 w 324"/>
                <a:gd name="T47" fmla="*/ 0 h 140"/>
                <a:gd name="T48" fmla="*/ 254 w 324"/>
                <a:gd name="T49" fmla="*/ 129 h 140"/>
                <a:gd name="T50" fmla="*/ 232 w 324"/>
                <a:gd name="T51" fmla="*/ 125 h 140"/>
                <a:gd name="T52" fmla="*/ 213 w 324"/>
                <a:gd name="T53" fmla="*/ 111 h 140"/>
                <a:gd name="T54" fmla="*/ 199 w 324"/>
                <a:gd name="T55" fmla="*/ 93 h 140"/>
                <a:gd name="T56" fmla="*/ 195 w 324"/>
                <a:gd name="T57" fmla="*/ 70 h 140"/>
                <a:gd name="T58" fmla="*/ 197 w 324"/>
                <a:gd name="T59" fmla="*/ 58 h 140"/>
                <a:gd name="T60" fmla="*/ 205 w 324"/>
                <a:gd name="T61" fmla="*/ 36 h 140"/>
                <a:gd name="T62" fmla="*/ 221 w 324"/>
                <a:gd name="T63" fmla="*/ 21 h 140"/>
                <a:gd name="T64" fmla="*/ 242 w 324"/>
                <a:gd name="T65" fmla="*/ 12 h 140"/>
                <a:gd name="T66" fmla="*/ 254 w 324"/>
                <a:gd name="T67" fmla="*/ 11 h 140"/>
                <a:gd name="T68" fmla="*/ 277 w 324"/>
                <a:gd name="T69" fmla="*/ 16 h 140"/>
                <a:gd name="T70" fmla="*/ 296 w 324"/>
                <a:gd name="T71" fmla="*/ 28 h 140"/>
                <a:gd name="T72" fmla="*/ 308 w 324"/>
                <a:gd name="T73" fmla="*/ 47 h 140"/>
                <a:gd name="T74" fmla="*/ 314 w 324"/>
                <a:gd name="T75" fmla="*/ 70 h 140"/>
                <a:gd name="T76" fmla="*/ 312 w 324"/>
                <a:gd name="T77" fmla="*/ 82 h 140"/>
                <a:gd name="T78" fmla="*/ 303 w 324"/>
                <a:gd name="T79" fmla="*/ 103 h 140"/>
                <a:gd name="T80" fmla="*/ 287 w 324"/>
                <a:gd name="T81" fmla="*/ 119 h 140"/>
                <a:gd name="T82" fmla="*/ 266 w 324"/>
                <a:gd name="T83" fmla="*/ 127 h 140"/>
                <a:gd name="T84" fmla="*/ 254 w 324"/>
                <a:gd name="T85"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140">
                  <a:moveTo>
                    <a:pt x="254" y="0"/>
                  </a:moveTo>
                  <a:lnTo>
                    <a:pt x="254" y="0"/>
                  </a:lnTo>
                  <a:lnTo>
                    <a:pt x="244" y="1"/>
                  </a:lnTo>
                  <a:lnTo>
                    <a:pt x="233" y="2"/>
                  </a:lnTo>
                  <a:lnTo>
                    <a:pt x="223" y="7"/>
                  </a:lnTo>
                  <a:lnTo>
                    <a:pt x="214" y="12"/>
                  </a:lnTo>
                  <a:lnTo>
                    <a:pt x="206" y="19"/>
                  </a:lnTo>
                  <a:lnTo>
                    <a:pt x="199" y="27"/>
                  </a:lnTo>
                  <a:lnTo>
                    <a:pt x="194" y="35"/>
                  </a:lnTo>
                  <a:lnTo>
                    <a:pt x="189" y="44"/>
                  </a:lnTo>
                  <a:lnTo>
                    <a:pt x="189" y="44"/>
                  </a:lnTo>
                  <a:lnTo>
                    <a:pt x="179" y="43"/>
                  </a:lnTo>
                  <a:lnTo>
                    <a:pt x="72" y="43"/>
                  </a:lnTo>
                  <a:lnTo>
                    <a:pt x="72" y="43"/>
                  </a:lnTo>
                  <a:lnTo>
                    <a:pt x="57" y="44"/>
                  </a:lnTo>
                  <a:lnTo>
                    <a:pt x="43" y="48"/>
                  </a:lnTo>
                  <a:lnTo>
                    <a:pt x="31" y="55"/>
                  </a:lnTo>
                  <a:lnTo>
                    <a:pt x="22" y="63"/>
                  </a:lnTo>
                  <a:lnTo>
                    <a:pt x="12" y="74"/>
                  </a:lnTo>
                  <a:lnTo>
                    <a:pt x="7" y="86"/>
                  </a:lnTo>
                  <a:lnTo>
                    <a:pt x="3" y="99"/>
                  </a:lnTo>
                  <a:lnTo>
                    <a:pt x="0" y="113"/>
                  </a:lnTo>
                  <a:lnTo>
                    <a:pt x="0" y="134"/>
                  </a:lnTo>
                  <a:lnTo>
                    <a:pt x="0" y="134"/>
                  </a:lnTo>
                  <a:lnTo>
                    <a:pt x="2" y="137"/>
                  </a:lnTo>
                  <a:lnTo>
                    <a:pt x="3" y="138"/>
                  </a:lnTo>
                  <a:lnTo>
                    <a:pt x="4" y="140"/>
                  </a:lnTo>
                  <a:lnTo>
                    <a:pt x="6" y="140"/>
                  </a:lnTo>
                  <a:lnTo>
                    <a:pt x="254" y="140"/>
                  </a:lnTo>
                  <a:lnTo>
                    <a:pt x="254" y="140"/>
                  </a:lnTo>
                  <a:lnTo>
                    <a:pt x="268" y="138"/>
                  </a:lnTo>
                  <a:lnTo>
                    <a:pt x="281" y="134"/>
                  </a:lnTo>
                  <a:lnTo>
                    <a:pt x="293" y="127"/>
                  </a:lnTo>
                  <a:lnTo>
                    <a:pt x="303" y="119"/>
                  </a:lnTo>
                  <a:lnTo>
                    <a:pt x="312" y="109"/>
                  </a:lnTo>
                  <a:lnTo>
                    <a:pt x="319" y="97"/>
                  </a:lnTo>
                  <a:lnTo>
                    <a:pt x="323" y="84"/>
                  </a:lnTo>
                  <a:lnTo>
                    <a:pt x="324" y="70"/>
                  </a:lnTo>
                  <a:lnTo>
                    <a:pt x="324" y="70"/>
                  </a:lnTo>
                  <a:lnTo>
                    <a:pt x="323" y="56"/>
                  </a:lnTo>
                  <a:lnTo>
                    <a:pt x="319" y="43"/>
                  </a:lnTo>
                  <a:lnTo>
                    <a:pt x="312" y="31"/>
                  </a:lnTo>
                  <a:lnTo>
                    <a:pt x="303" y="20"/>
                  </a:lnTo>
                  <a:lnTo>
                    <a:pt x="293" y="12"/>
                  </a:lnTo>
                  <a:lnTo>
                    <a:pt x="281" y="5"/>
                  </a:lnTo>
                  <a:lnTo>
                    <a:pt x="268" y="1"/>
                  </a:lnTo>
                  <a:lnTo>
                    <a:pt x="254" y="0"/>
                  </a:lnTo>
                  <a:lnTo>
                    <a:pt x="254" y="0"/>
                  </a:lnTo>
                  <a:close/>
                  <a:moveTo>
                    <a:pt x="254" y="129"/>
                  </a:moveTo>
                  <a:lnTo>
                    <a:pt x="254" y="129"/>
                  </a:lnTo>
                  <a:lnTo>
                    <a:pt x="242" y="127"/>
                  </a:lnTo>
                  <a:lnTo>
                    <a:pt x="232" y="125"/>
                  </a:lnTo>
                  <a:lnTo>
                    <a:pt x="221" y="119"/>
                  </a:lnTo>
                  <a:lnTo>
                    <a:pt x="213" y="111"/>
                  </a:lnTo>
                  <a:lnTo>
                    <a:pt x="205" y="103"/>
                  </a:lnTo>
                  <a:lnTo>
                    <a:pt x="199" y="93"/>
                  </a:lnTo>
                  <a:lnTo>
                    <a:pt x="197" y="82"/>
                  </a:lnTo>
                  <a:lnTo>
                    <a:pt x="195" y="70"/>
                  </a:lnTo>
                  <a:lnTo>
                    <a:pt x="195" y="70"/>
                  </a:lnTo>
                  <a:lnTo>
                    <a:pt x="197" y="58"/>
                  </a:lnTo>
                  <a:lnTo>
                    <a:pt x="199" y="47"/>
                  </a:lnTo>
                  <a:lnTo>
                    <a:pt x="205" y="36"/>
                  </a:lnTo>
                  <a:lnTo>
                    <a:pt x="213" y="28"/>
                  </a:lnTo>
                  <a:lnTo>
                    <a:pt x="221" y="21"/>
                  </a:lnTo>
                  <a:lnTo>
                    <a:pt x="232" y="16"/>
                  </a:lnTo>
                  <a:lnTo>
                    <a:pt x="242" y="12"/>
                  </a:lnTo>
                  <a:lnTo>
                    <a:pt x="254" y="11"/>
                  </a:lnTo>
                  <a:lnTo>
                    <a:pt x="254" y="11"/>
                  </a:lnTo>
                  <a:lnTo>
                    <a:pt x="266" y="12"/>
                  </a:lnTo>
                  <a:lnTo>
                    <a:pt x="277" y="16"/>
                  </a:lnTo>
                  <a:lnTo>
                    <a:pt x="287" y="21"/>
                  </a:lnTo>
                  <a:lnTo>
                    <a:pt x="296" y="28"/>
                  </a:lnTo>
                  <a:lnTo>
                    <a:pt x="303" y="36"/>
                  </a:lnTo>
                  <a:lnTo>
                    <a:pt x="308" y="47"/>
                  </a:lnTo>
                  <a:lnTo>
                    <a:pt x="312" y="58"/>
                  </a:lnTo>
                  <a:lnTo>
                    <a:pt x="314" y="70"/>
                  </a:lnTo>
                  <a:lnTo>
                    <a:pt x="314" y="70"/>
                  </a:lnTo>
                  <a:lnTo>
                    <a:pt x="312" y="82"/>
                  </a:lnTo>
                  <a:lnTo>
                    <a:pt x="308" y="93"/>
                  </a:lnTo>
                  <a:lnTo>
                    <a:pt x="303" y="103"/>
                  </a:lnTo>
                  <a:lnTo>
                    <a:pt x="296" y="111"/>
                  </a:lnTo>
                  <a:lnTo>
                    <a:pt x="287" y="119"/>
                  </a:lnTo>
                  <a:lnTo>
                    <a:pt x="277" y="125"/>
                  </a:lnTo>
                  <a:lnTo>
                    <a:pt x="266" y="127"/>
                  </a:lnTo>
                  <a:lnTo>
                    <a:pt x="254" y="129"/>
                  </a:lnTo>
                  <a:lnTo>
                    <a:pt x="254"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1" name="Freeform 339">
              <a:extLst>
                <a:ext uri="{FF2B5EF4-FFF2-40B4-BE49-F238E27FC236}">
                  <a16:creationId xmlns:a16="http://schemas.microsoft.com/office/drawing/2014/main" id="{8D9B095A-5E59-47EE-88AB-87D60BEA3D4E}"/>
                </a:ext>
              </a:extLst>
            </p:cNvPr>
            <p:cNvSpPr>
              <a:spLocks/>
            </p:cNvSpPr>
            <p:nvPr/>
          </p:nvSpPr>
          <p:spPr bwMode="auto">
            <a:xfrm>
              <a:off x="10553701" y="1980248"/>
              <a:ext cx="42863" cy="9525"/>
            </a:xfrm>
            <a:custGeom>
              <a:avLst/>
              <a:gdLst>
                <a:gd name="T0" fmla="*/ 48 w 53"/>
                <a:gd name="T1" fmla="*/ 0 h 11"/>
                <a:gd name="T2" fmla="*/ 5 w 53"/>
                <a:gd name="T3" fmla="*/ 0 h 11"/>
                <a:gd name="T4" fmla="*/ 5 w 53"/>
                <a:gd name="T5" fmla="*/ 0 h 11"/>
                <a:gd name="T6" fmla="*/ 2 w 53"/>
                <a:gd name="T7" fmla="*/ 0 h 11"/>
                <a:gd name="T8" fmla="*/ 1 w 53"/>
                <a:gd name="T9" fmla="*/ 2 h 11"/>
                <a:gd name="T10" fmla="*/ 0 w 53"/>
                <a:gd name="T11" fmla="*/ 4 h 11"/>
                <a:gd name="T12" fmla="*/ 0 w 53"/>
                <a:gd name="T13" fmla="*/ 6 h 11"/>
                <a:gd name="T14" fmla="*/ 0 w 53"/>
                <a:gd name="T15" fmla="*/ 6 h 11"/>
                <a:gd name="T16" fmla="*/ 0 w 53"/>
                <a:gd name="T17" fmla="*/ 8 h 11"/>
                <a:gd name="T18" fmla="*/ 1 w 53"/>
                <a:gd name="T19" fmla="*/ 10 h 11"/>
                <a:gd name="T20" fmla="*/ 2 w 53"/>
                <a:gd name="T21" fmla="*/ 11 h 11"/>
                <a:gd name="T22" fmla="*/ 5 w 53"/>
                <a:gd name="T23" fmla="*/ 11 h 11"/>
                <a:gd name="T24" fmla="*/ 48 w 53"/>
                <a:gd name="T25" fmla="*/ 11 h 11"/>
                <a:gd name="T26" fmla="*/ 48 w 53"/>
                <a:gd name="T27" fmla="*/ 11 h 11"/>
                <a:gd name="T28" fmla="*/ 49 w 53"/>
                <a:gd name="T29" fmla="*/ 11 h 11"/>
                <a:gd name="T30" fmla="*/ 52 w 53"/>
                <a:gd name="T31" fmla="*/ 10 h 11"/>
                <a:gd name="T32" fmla="*/ 52 w 53"/>
                <a:gd name="T33" fmla="*/ 8 h 11"/>
                <a:gd name="T34" fmla="*/ 53 w 53"/>
                <a:gd name="T35" fmla="*/ 6 h 11"/>
                <a:gd name="T36" fmla="*/ 53 w 53"/>
                <a:gd name="T37" fmla="*/ 6 h 11"/>
                <a:gd name="T38" fmla="*/ 52 w 53"/>
                <a:gd name="T39" fmla="*/ 4 h 11"/>
                <a:gd name="T40" fmla="*/ 52 w 53"/>
                <a:gd name="T41" fmla="*/ 2 h 11"/>
                <a:gd name="T42" fmla="*/ 49 w 53"/>
                <a:gd name="T43" fmla="*/ 0 h 11"/>
                <a:gd name="T44" fmla="*/ 48 w 53"/>
                <a:gd name="T45" fmla="*/ 0 h 11"/>
                <a:gd name="T46" fmla="*/ 48 w 53"/>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1">
                  <a:moveTo>
                    <a:pt x="48" y="0"/>
                  </a:moveTo>
                  <a:lnTo>
                    <a:pt x="5" y="0"/>
                  </a:lnTo>
                  <a:lnTo>
                    <a:pt x="5" y="0"/>
                  </a:lnTo>
                  <a:lnTo>
                    <a:pt x="2" y="0"/>
                  </a:lnTo>
                  <a:lnTo>
                    <a:pt x="1" y="2"/>
                  </a:lnTo>
                  <a:lnTo>
                    <a:pt x="0" y="4"/>
                  </a:lnTo>
                  <a:lnTo>
                    <a:pt x="0" y="6"/>
                  </a:lnTo>
                  <a:lnTo>
                    <a:pt x="0" y="6"/>
                  </a:lnTo>
                  <a:lnTo>
                    <a:pt x="0" y="8"/>
                  </a:lnTo>
                  <a:lnTo>
                    <a:pt x="1" y="10"/>
                  </a:lnTo>
                  <a:lnTo>
                    <a:pt x="2" y="11"/>
                  </a:lnTo>
                  <a:lnTo>
                    <a:pt x="5" y="11"/>
                  </a:lnTo>
                  <a:lnTo>
                    <a:pt x="48" y="11"/>
                  </a:lnTo>
                  <a:lnTo>
                    <a:pt x="48" y="11"/>
                  </a:lnTo>
                  <a:lnTo>
                    <a:pt x="49" y="11"/>
                  </a:lnTo>
                  <a:lnTo>
                    <a:pt x="52" y="10"/>
                  </a:lnTo>
                  <a:lnTo>
                    <a:pt x="52" y="8"/>
                  </a:lnTo>
                  <a:lnTo>
                    <a:pt x="53" y="6"/>
                  </a:lnTo>
                  <a:lnTo>
                    <a:pt x="53" y="6"/>
                  </a:lnTo>
                  <a:lnTo>
                    <a:pt x="52" y="4"/>
                  </a:lnTo>
                  <a:lnTo>
                    <a:pt x="52" y="2"/>
                  </a:lnTo>
                  <a:lnTo>
                    <a:pt x="49" y="0"/>
                  </a:lnTo>
                  <a:lnTo>
                    <a:pt x="48" y="0"/>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62" name="Group 61">
            <a:extLst>
              <a:ext uri="{FF2B5EF4-FFF2-40B4-BE49-F238E27FC236}">
                <a16:creationId xmlns:a16="http://schemas.microsoft.com/office/drawing/2014/main" id="{996A15F3-AAEC-4309-98CA-D2AA3005DC29}"/>
              </a:ext>
            </a:extLst>
          </p:cNvPr>
          <p:cNvGrpSpPr>
            <a:grpSpLocks noChangeAspect="1"/>
          </p:cNvGrpSpPr>
          <p:nvPr/>
        </p:nvGrpSpPr>
        <p:grpSpPr>
          <a:xfrm>
            <a:off x="1305819" y="4843397"/>
            <a:ext cx="1084189" cy="1077618"/>
            <a:chOff x="10228263" y="1664335"/>
            <a:chExt cx="523875" cy="520700"/>
          </a:xfrm>
          <a:solidFill>
            <a:srgbClr val="FFC000"/>
          </a:solidFill>
        </p:grpSpPr>
        <p:sp>
          <p:nvSpPr>
            <p:cNvPr id="63" name="Freeform 26">
              <a:extLst>
                <a:ext uri="{FF2B5EF4-FFF2-40B4-BE49-F238E27FC236}">
                  <a16:creationId xmlns:a16="http://schemas.microsoft.com/office/drawing/2014/main" id="{EF4A6022-632E-44F4-832E-BB213A78B5C1}"/>
                </a:ext>
              </a:extLst>
            </p:cNvPr>
            <p:cNvSpPr>
              <a:spLocks noEditPoints="1"/>
            </p:cNvSpPr>
            <p:nvPr/>
          </p:nvSpPr>
          <p:spPr bwMode="auto">
            <a:xfrm>
              <a:off x="10228263" y="1664335"/>
              <a:ext cx="523875" cy="520700"/>
            </a:xfrm>
            <a:custGeom>
              <a:avLst/>
              <a:gdLst>
                <a:gd name="T0" fmla="*/ 311 w 658"/>
                <a:gd name="T1" fmla="*/ 657 h 657"/>
                <a:gd name="T2" fmla="*/ 263 w 658"/>
                <a:gd name="T3" fmla="*/ 651 h 657"/>
                <a:gd name="T4" fmla="*/ 201 w 658"/>
                <a:gd name="T5" fmla="*/ 632 h 657"/>
                <a:gd name="T6" fmla="*/ 119 w 658"/>
                <a:gd name="T7" fmla="*/ 582 h 657"/>
                <a:gd name="T8" fmla="*/ 56 w 658"/>
                <a:gd name="T9" fmla="*/ 512 h 657"/>
                <a:gd name="T10" fmla="*/ 14 w 658"/>
                <a:gd name="T11" fmla="*/ 426 h 657"/>
                <a:gd name="T12" fmla="*/ 4 w 658"/>
                <a:gd name="T13" fmla="*/ 379 h 657"/>
                <a:gd name="T14" fmla="*/ 0 w 658"/>
                <a:gd name="T15" fmla="*/ 328 h 657"/>
                <a:gd name="T16" fmla="*/ 2 w 658"/>
                <a:gd name="T17" fmla="*/ 294 h 657"/>
                <a:gd name="T18" fmla="*/ 10 w 658"/>
                <a:gd name="T19" fmla="*/ 246 h 657"/>
                <a:gd name="T20" fmla="*/ 40 w 658"/>
                <a:gd name="T21" fmla="*/ 172 h 657"/>
                <a:gd name="T22" fmla="*/ 96 w 658"/>
                <a:gd name="T23" fmla="*/ 96 h 657"/>
                <a:gd name="T24" fmla="*/ 172 w 658"/>
                <a:gd name="T25" fmla="*/ 39 h 657"/>
                <a:gd name="T26" fmla="*/ 247 w 658"/>
                <a:gd name="T27" fmla="*/ 10 h 657"/>
                <a:gd name="T28" fmla="*/ 295 w 658"/>
                <a:gd name="T29" fmla="*/ 1 h 657"/>
                <a:gd name="T30" fmla="*/ 329 w 658"/>
                <a:gd name="T31" fmla="*/ 0 h 657"/>
                <a:gd name="T32" fmla="*/ 379 w 658"/>
                <a:gd name="T33" fmla="*/ 3 h 657"/>
                <a:gd name="T34" fmla="*/ 427 w 658"/>
                <a:gd name="T35" fmla="*/ 15 h 657"/>
                <a:gd name="T36" fmla="*/ 513 w 658"/>
                <a:gd name="T37" fmla="*/ 57 h 657"/>
                <a:gd name="T38" fmla="*/ 583 w 658"/>
                <a:gd name="T39" fmla="*/ 120 h 657"/>
                <a:gd name="T40" fmla="*/ 633 w 658"/>
                <a:gd name="T41" fmla="*/ 200 h 657"/>
                <a:gd name="T42" fmla="*/ 651 w 658"/>
                <a:gd name="T43" fmla="*/ 262 h 657"/>
                <a:gd name="T44" fmla="*/ 657 w 658"/>
                <a:gd name="T45" fmla="*/ 312 h 657"/>
                <a:gd name="T46" fmla="*/ 657 w 658"/>
                <a:gd name="T47" fmla="*/ 346 h 657"/>
                <a:gd name="T48" fmla="*/ 651 w 658"/>
                <a:gd name="T49" fmla="*/ 395 h 657"/>
                <a:gd name="T50" fmla="*/ 633 w 658"/>
                <a:gd name="T51" fmla="*/ 457 h 657"/>
                <a:gd name="T52" fmla="*/ 583 w 658"/>
                <a:gd name="T53" fmla="*/ 538 h 657"/>
                <a:gd name="T54" fmla="*/ 513 w 658"/>
                <a:gd name="T55" fmla="*/ 601 h 657"/>
                <a:gd name="T56" fmla="*/ 427 w 658"/>
                <a:gd name="T57" fmla="*/ 643 h 657"/>
                <a:gd name="T58" fmla="*/ 379 w 658"/>
                <a:gd name="T59" fmla="*/ 653 h 657"/>
                <a:gd name="T60" fmla="*/ 329 w 658"/>
                <a:gd name="T61" fmla="*/ 657 h 657"/>
                <a:gd name="T62" fmla="*/ 329 w 658"/>
                <a:gd name="T63" fmla="*/ 38 h 657"/>
                <a:gd name="T64" fmla="*/ 243 w 658"/>
                <a:gd name="T65" fmla="*/ 50 h 657"/>
                <a:gd name="T66" fmla="*/ 166 w 658"/>
                <a:gd name="T67" fmla="*/ 88 h 657"/>
                <a:gd name="T68" fmla="*/ 104 w 658"/>
                <a:gd name="T69" fmla="*/ 144 h 657"/>
                <a:gd name="T70" fmla="*/ 60 w 658"/>
                <a:gd name="T71" fmla="*/ 215 h 657"/>
                <a:gd name="T72" fmla="*/ 39 w 658"/>
                <a:gd name="T73" fmla="*/ 299 h 657"/>
                <a:gd name="T74" fmla="*/ 39 w 658"/>
                <a:gd name="T75" fmla="*/ 359 h 657"/>
                <a:gd name="T76" fmla="*/ 60 w 658"/>
                <a:gd name="T77" fmla="*/ 442 h 657"/>
                <a:gd name="T78" fmla="*/ 104 w 658"/>
                <a:gd name="T79" fmla="*/ 514 h 657"/>
                <a:gd name="T80" fmla="*/ 166 w 658"/>
                <a:gd name="T81" fmla="*/ 570 h 657"/>
                <a:gd name="T82" fmla="*/ 243 w 658"/>
                <a:gd name="T83" fmla="*/ 606 h 657"/>
                <a:gd name="T84" fmla="*/ 329 w 658"/>
                <a:gd name="T85" fmla="*/ 620 h 657"/>
                <a:gd name="T86" fmla="*/ 388 w 658"/>
                <a:gd name="T87" fmla="*/ 614 h 657"/>
                <a:gd name="T88" fmla="*/ 467 w 658"/>
                <a:gd name="T89" fmla="*/ 585 h 657"/>
                <a:gd name="T90" fmla="*/ 535 w 658"/>
                <a:gd name="T91" fmla="*/ 535 h 657"/>
                <a:gd name="T92" fmla="*/ 586 w 658"/>
                <a:gd name="T93" fmla="*/ 468 h 657"/>
                <a:gd name="T94" fmla="*/ 614 w 658"/>
                <a:gd name="T95" fmla="*/ 387 h 657"/>
                <a:gd name="T96" fmla="*/ 621 w 658"/>
                <a:gd name="T97" fmla="*/ 328 h 657"/>
                <a:gd name="T98" fmla="*/ 607 w 658"/>
                <a:gd name="T99" fmla="*/ 242 h 657"/>
                <a:gd name="T100" fmla="*/ 571 w 658"/>
                <a:gd name="T101" fmla="*/ 165 h 657"/>
                <a:gd name="T102" fmla="*/ 514 w 658"/>
                <a:gd name="T103" fmla="*/ 104 h 657"/>
                <a:gd name="T104" fmla="*/ 442 w 658"/>
                <a:gd name="T105" fmla="*/ 61 h 657"/>
                <a:gd name="T106" fmla="*/ 358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1" y="657"/>
                  </a:lnTo>
                  <a:lnTo>
                    <a:pt x="295" y="656"/>
                  </a:lnTo>
                  <a:lnTo>
                    <a:pt x="279" y="653"/>
                  </a:lnTo>
                  <a:lnTo>
                    <a:pt x="263" y="651"/>
                  </a:lnTo>
                  <a:lnTo>
                    <a:pt x="247" y="647"/>
                  </a:lnTo>
                  <a:lnTo>
                    <a:pt x="231" y="643"/>
                  </a:lnTo>
                  <a:lnTo>
                    <a:pt x="201" y="632"/>
                  </a:lnTo>
                  <a:lnTo>
                    <a:pt x="172" y="618"/>
                  </a:lnTo>
                  <a:lnTo>
                    <a:pt x="145" y="601"/>
                  </a:lnTo>
                  <a:lnTo>
                    <a:pt x="119" y="582"/>
                  </a:lnTo>
                  <a:lnTo>
                    <a:pt x="96" y="561"/>
                  </a:lnTo>
                  <a:lnTo>
                    <a:pt x="75" y="538"/>
                  </a:lnTo>
                  <a:lnTo>
                    <a:pt x="56" y="512"/>
                  </a:lnTo>
                  <a:lnTo>
                    <a:pt x="40" y="485"/>
                  </a:lnTo>
                  <a:lnTo>
                    <a:pt x="26" y="457"/>
                  </a:lnTo>
                  <a:lnTo>
                    <a:pt x="14" y="426"/>
                  </a:lnTo>
                  <a:lnTo>
                    <a:pt x="10" y="411"/>
                  </a:lnTo>
                  <a:lnTo>
                    <a:pt x="6" y="395"/>
                  </a:lnTo>
                  <a:lnTo>
                    <a:pt x="4" y="379"/>
                  </a:lnTo>
                  <a:lnTo>
                    <a:pt x="2" y="362"/>
                  </a:lnTo>
                  <a:lnTo>
                    <a:pt x="1" y="346"/>
                  </a:lnTo>
                  <a:lnTo>
                    <a:pt x="0" y="328"/>
                  </a:lnTo>
                  <a:lnTo>
                    <a:pt x="0" y="328"/>
                  </a:lnTo>
                  <a:lnTo>
                    <a:pt x="1" y="312"/>
                  </a:lnTo>
                  <a:lnTo>
                    <a:pt x="2" y="294"/>
                  </a:lnTo>
                  <a:lnTo>
                    <a:pt x="4" y="278"/>
                  </a:lnTo>
                  <a:lnTo>
                    <a:pt x="6" y="262"/>
                  </a:lnTo>
                  <a:lnTo>
                    <a:pt x="10" y="246"/>
                  </a:lnTo>
                  <a:lnTo>
                    <a:pt x="14" y="231"/>
                  </a:lnTo>
                  <a:lnTo>
                    <a:pt x="26" y="200"/>
                  </a:lnTo>
                  <a:lnTo>
                    <a:pt x="40" y="172"/>
                  </a:lnTo>
                  <a:lnTo>
                    <a:pt x="56" y="145"/>
                  </a:lnTo>
                  <a:lnTo>
                    <a:pt x="75" y="120"/>
                  </a:lnTo>
                  <a:lnTo>
                    <a:pt x="96" y="96"/>
                  </a:lnTo>
                  <a:lnTo>
                    <a:pt x="119" y="75"/>
                  </a:lnTo>
                  <a:lnTo>
                    <a:pt x="145" y="57"/>
                  </a:lnTo>
                  <a:lnTo>
                    <a:pt x="172" y="39"/>
                  </a:lnTo>
                  <a:lnTo>
                    <a:pt x="201" y="26"/>
                  </a:lnTo>
                  <a:lnTo>
                    <a:pt x="231" y="15"/>
                  </a:lnTo>
                  <a:lnTo>
                    <a:pt x="247" y="10"/>
                  </a:lnTo>
                  <a:lnTo>
                    <a:pt x="263" y="7"/>
                  </a:lnTo>
                  <a:lnTo>
                    <a:pt x="279" y="3"/>
                  </a:lnTo>
                  <a:lnTo>
                    <a:pt x="295" y="1"/>
                  </a:lnTo>
                  <a:lnTo>
                    <a:pt x="311" y="0"/>
                  </a:lnTo>
                  <a:lnTo>
                    <a:pt x="329" y="0"/>
                  </a:lnTo>
                  <a:lnTo>
                    <a:pt x="329" y="0"/>
                  </a:lnTo>
                  <a:lnTo>
                    <a:pt x="346" y="0"/>
                  </a:lnTo>
                  <a:lnTo>
                    <a:pt x="362" y="1"/>
                  </a:lnTo>
                  <a:lnTo>
                    <a:pt x="379" y="3"/>
                  </a:lnTo>
                  <a:lnTo>
                    <a:pt x="395" y="7"/>
                  </a:lnTo>
                  <a:lnTo>
                    <a:pt x="411" y="10"/>
                  </a:lnTo>
                  <a:lnTo>
                    <a:pt x="427" y="15"/>
                  </a:lnTo>
                  <a:lnTo>
                    <a:pt x="457" y="26"/>
                  </a:lnTo>
                  <a:lnTo>
                    <a:pt x="486" y="39"/>
                  </a:lnTo>
                  <a:lnTo>
                    <a:pt x="513" y="57"/>
                  </a:lnTo>
                  <a:lnTo>
                    <a:pt x="539" y="75"/>
                  </a:lnTo>
                  <a:lnTo>
                    <a:pt x="561" y="96"/>
                  </a:lnTo>
                  <a:lnTo>
                    <a:pt x="583" y="120"/>
                  </a:lnTo>
                  <a:lnTo>
                    <a:pt x="602" y="145"/>
                  </a:lnTo>
                  <a:lnTo>
                    <a:pt x="618" y="172"/>
                  </a:lnTo>
                  <a:lnTo>
                    <a:pt x="633" y="200"/>
                  </a:lnTo>
                  <a:lnTo>
                    <a:pt x="643" y="231"/>
                  </a:lnTo>
                  <a:lnTo>
                    <a:pt x="647" y="246"/>
                  </a:lnTo>
                  <a:lnTo>
                    <a:pt x="651" y="262"/>
                  </a:lnTo>
                  <a:lnTo>
                    <a:pt x="654" y="278"/>
                  </a:lnTo>
                  <a:lnTo>
                    <a:pt x="657" y="294"/>
                  </a:lnTo>
                  <a:lnTo>
                    <a:pt x="657" y="312"/>
                  </a:lnTo>
                  <a:lnTo>
                    <a:pt x="658" y="328"/>
                  </a:lnTo>
                  <a:lnTo>
                    <a:pt x="658" y="328"/>
                  </a:lnTo>
                  <a:lnTo>
                    <a:pt x="657" y="346"/>
                  </a:lnTo>
                  <a:lnTo>
                    <a:pt x="657" y="362"/>
                  </a:lnTo>
                  <a:lnTo>
                    <a:pt x="654" y="379"/>
                  </a:lnTo>
                  <a:lnTo>
                    <a:pt x="651" y="395"/>
                  </a:lnTo>
                  <a:lnTo>
                    <a:pt x="647" y="411"/>
                  </a:lnTo>
                  <a:lnTo>
                    <a:pt x="643" y="426"/>
                  </a:lnTo>
                  <a:lnTo>
                    <a:pt x="633" y="457"/>
                  </a:lnTo>
                  <a:lnTo>
                    <a:pt x="618" y="485"/>
                  </a:lnTo>
                  <a:lnTo>
                    <a:pt x="602" y="512"/>
                  </a:lnTo>
                  <a:lnTo>
                    <a:pt x="583" y="538"/>
                  </a:lnTo>
                  <a:lnTo>
                    <a:pt x="561" y="561"/>
                  </a:lnTo>
                  <a:lnTo>
                    <a:pt x="539" y="582"/>
                  </a:lnTo>
                  <a:lnTo>
                    <a:pt x="513" y="601"/>
                  </a:lnTo>
                  <a:lnTo>
                    <a:pt x="486" y="618"/>
                  </a:lnTo>
                  <a:lnTo>
                    <a:pt x="457" y="632"/>
                  </a:lnTo>
                  <a:lnTo>
                    <a:pt x="427" y="643"/>
                  </a:lnTo>
                  <a:lnTo>
                    <a:pt x="411" y="647"/>
                  </a:lnTo>
                  <a:lnTo>
                    <a:pt x="395" y="651"/>
                  </a:lnTo>
                  <a:lnTo>
                    <a:pt x="379" y="653"/>
                  </a:lnTo>
                  <a:lnTo>
                    <a:pt x="362" y="656"/>
                  </a:lnTo>
                  <a:lnTo>
                    <a:pt x="346" y="657"/>
                  </a:lnTo>
                  <a:lnTo>
                    <a:pt x="329" y="657"/>
                  </a:lnTo>
                  <a:lnTo>
                    <a:pt x="329" y="657"/>
                  </a:lnTo>
                  <a:close/>
                  <a:moveTo>
                    <a:pt x="329" y="38"/>
                  </a:moveTo>
                  <a:lnTo>
                    <a:pt x="329" y="38"/>
                  </a:lnTo>
                  <a:lnTo>
                    <a:pt x="299" y="39"/>
                  </a:lnTo>
                  <a:lnTo>
                    <a:pt x="270" y="43"/>
                  </a:lnTo>
                  <a:lnTo>
                    <a:pt x="243" y="50"/>
                  </a:lnTo>
                  <a:lnTo>
                    <a:pt x="216" y="61"/>
                  </a:lnTo>
                  <a:lnTo>
                    <a:pt x="190" y="73"/>
                  </a:lnTo>
                  <a:lnTo>
                    <a:pt x="166" y="88"/>
                  </a:lnTo>
                  <a:lnTo>
                    <a:pt x="143" y="104"/>
                  </a:lnTo>
                  <a:lnTo>
                    <a:pt x="123" y="122"/>
                  </a:lnTo>
                  <a:lnTo>
                    <a:pt x="104" y="144"/>
                  </a:lnTo>
                  <a:lnTo>
                    <a:pt x="87" y="165"/>
                  </a:lnTo>
                  <a:lnTo>
                    <a:pt x="72" y="190"/>
                  </a:lnTo>
                  <a:lnTo>
                    <a:pt x="60" y="215"/>
                  </a:lnTo>
                  <a:lnTo>
                    <a:pt x="51" y="242"/>
                  </a:lnTo>
                  <a:lnTo>
                    <a:pt x="44" y="270"/>
                  </a:lnTo>
                  <a:lnTo>
                    <a:pt x="39" y="299"/>
                  </a:lnTo>
                  <a:lnTo>
                    <a:pt x="37" y="328"/>
                  </a:lnTo>
                  <a:lnTo>
                    <a:pt x="37" y="328"/>
                  </a:lnTo>
                  <a:lnTo>
                    <a:pt x="39" y="359"/>
                  </a:lnTo>
                  <a:lnTo>
                    <a:pt x="44" y="387"/>
                  </a:lnTo>
                  <a:lnTo>
                    <a:pt x="51" y="415"/>
                  </a:lnTo>
                  <a:lnTo>
                    <a:pt x="60" y="442"/>
                  </a:lnTo>
                  <a:lnTo>
                    <a:pt x="72" y="468"/>
                  </a:lnTo>
                  <a:lnTo>
                    <a:pt x="87" y="492"/>
                  </a:lnTo>
                  <a:lnTo>
                    <a:pt x="104" y="514"/>
                  </a:lnTo>
                  <a:lnTo>
                    <a:pt x="123" y="535"/>
                  </a:lnTo>
                  <a:lnTo>
                    <a:pt x="143" y="554"/>
                  </a:lnTo>
                  <a:lnTo>
                    <a:pt x="166" y="570"/>
                  </a:lnTo>
                  <a:lnTo>
                    <a:pt x="190" y="585"/>
                  </a:lnTo>
                  <a:lnTo>
                    <a:pt x="216" y="597"/>
                  </a:lnTo>
                  <a:lnTo>
                    <a:pt x="243" y="606"/>
                  </a:lnTo>
                  <a:lnTo>
                    <a:pt x="270" y="614"/>
                  </a:lnTo>
                  <a:lnTo>
                    <a:pt x="299" y="618"/>
                  </a:lnTo>
                  <a:lnTo>
                    <a:pt x="329" y="620"/>
                  </a:lnTo>
                  <a:lnTo>
                    <a:pt x="329" y="620"/>
                  </a:lnTo>
                  <a:lnTo>
                    <a:pt x="358" y="618"/>
                  </a:lnTo>
                  <a:lnTo>
                    <a:pt x="388" y="614"/>
                  </a:lnTo>
                  <a:lnTo>
                    <a:pt x="415" y="606"/>
                  </a:lnTo>
                  <a:lnTo>
                    <a:pt x="442" y="597"/>
                  </a:lnTo>
                  <a:lnTo>
                    <a:pt x="467" y="585"/>
                  </a:lnTo>
                  <a:lnTo>
                    <a:pt x="491" y="570"/>
                  </a:lnTo>
                  <a:lnTo>
                    <a:pt x="514" y="554"/>
                  </a:lnTo>
                  <a:lnTo>
                    <a:pt x="535" y="535"/>
                  </a:lnTo>
                  <a:lnTo>
                    <a:pt x="553" y="514"/>
                  </a:lnTo>
                  <a:lnTo>
                    <a:pt x="571" y="492"/>
                  </a:lnTo>
                  <a:lnTo>
                    <a:pt x="586" y="468"/>
                  </a:lnTo>
                  <a:lnTo>
                    <a:pt x="598" y="442"/>
                  </a:lnTo>
                  <a:lnTo>
                    <a:pt x="607" y="415"/>
                  </a:lnTo>
                  <a:lnTo>
                    <a:pt x="614" y="387"/>
                  </a:lnTo>
                  <a:lnTo>
                    <a:pt x="619" y="359"/>
                  </a:lnTo>
                  <a:lnTo>
                    <a:pt x="621" y="328"/>
                  </a:lnTo>
                  <a:lnTo>
                    <a:pt x="621" y="328"/>
                  </a:lnTo>
                  <a:lnTo>
                    <a:pt x="619" y="299"/>
                  </a:lnTo>
                  <a:lnTo>
                    <a:pt x="614" y="270"/>
                  </a:lnTo>
                  <a:lnTo>
                    <a:pt x="607" y="242"/>
                  </a:lnTo>
                  <a:lnTo>
                    <a:pt x="598" y="215"/>
                  </a:lnTo>
                  <a:lnTo>
                    <a:pt x="586" y="190"/>
                  </a:lnTo>
                  <a:lnTo>
                    <a:pt x="571" y="165"/>
                  </a:lnTo>
                  <a:lnTo>
                    <a:pt x="553" y="144"/>
                  </a:lnTo>
                  <a:lnTo>
                    <a:pt x="535" y="122"/>
                  </a:lnTo>
                  <a:lnTo>
                    <a:pt x="514" y="104"/>
                  </a:lnTo>
                  <a:lnTo>
                    <a:pt x="491" y="88"/>
                  </a:lnTo>
                  <a:lnTo>
                    <a:pt x="467" y="73"/>
                  </a:lnTo>
                  <a:lnTo>
                    <a:pt x="442" y="61"/>
                  </a:lnTo>
                  <a:lnTo>
                    <a:pt x="415" y="50"/>
                  </a:lnTo>
                  <a:lnTo>
                    <a:pt x="388" y="43"/>
                  </a:lnTo>
                  <a:lnTo>
                    <a:pt x="358" y="39"/>
                  </a:lnTo>
                  <a:lnTo>
                    <a:pt x="329" y="38"/>
                  </a:lnTo>
                  <a:lnTo>
                    <a:pt x="3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4" name="Freeform 337">
              <a:extLst>
                <a:ext uri="{FF2B5EF4-FFF2-40B4-BE49-F238E27FC236}">
                  <a16:creationId xmlns:a16="http://schemas.microsoft.com/office/drawing/2014/main" id="{0C0BC770-64ED-41B3-832A-95AA950094FD}"/>
                </a:ext>
              </a:extLst>
            </p:cNvPr>
            <p:cNvSpPr>
              <a:spLocks/>
            </p:cNvSpPr>
            <p:nvPr/>
          </p:nvSpPr>
          <p:spPr bwMode="auto">
            <a:xfrm>
              <a:off x="10407651" y="1792923"/>
              <a:ext cx="130175" cy="144463"/>
            </a:xfrm>
            <a:custGeom>
              <a:avLst/>
              <a:gdLst>
                <a:gd name="T0" fmla="*/ 0 w 163"/>
                <a:gd name="T1" fmla="*/ 80 h 183"/>
                <a:gd name="T2" fmla="*/ 0 w 163"/>
                <a:gd name="T3" fmla="*/ 102 h 183"/>
                <a:gd name="T4" fmla="*/ 0 w 163"/>
                <a:gd name="T5" fmla="*/ 102 h 183"/>
                <a:gd name="T6" fmla="*/ 2 w 163"/>
                <a:gd name="T7" fmla="*/ 110 h 183"/>
                <a:gd name="T8" fmla="*/ 3 w 163"/>
                <a:gd name="T9" fmla="*/ 118 h 183"/>
                <a:gd name="T10" fmla="*/ 7 w 163"/>
                <a:gd name="T11" fmla="*/ 133 h 183"/>
                <a:gd name="T12" fmla="*/ 15 w 163"/>
                <a:gd name="T13" fmla="*/ 148 h 183"/>
                <a:gd name="T14" fmla="*/ 25 w 163"/>
                <a:gd name="T15" fmla="*/ 158 h 183"/>
                <a:gd name="T16" fmla="*/ 37 w 163"/>
                <a:gd name="T17" fmla="*/ 169 h 183"/>
                <a:gd name="T18" fmla="*/ 50 w 163"/>
                <a:gd name="T19" fmla="*/ 176 h 183"/>
                <a:gd name="T20" fmla="*/ 65 w 163"/>
                <a:gd name="T21" fmla="*/ 181 h 183"/>
                <a:gd name="T22" fmla="*/ 73 w 163"/>
                <a:gd name="T23" fmla="*/ 183 h 183"/>
                <a:gd name="T24" fmla="*/ 82 w 163"/>
                <a:gd name="T25" fmla="*/ 183 h 183"/>
                <a:gd name="T26" fmla="*/ 82 w 163"/>
                <a:gd name="T27" fmla="*/ 183 h 183"/>
                <a:gd name="T28" fmla="*/ 90 w 163"/>
                <a:gd name="T29" fmla="*/ 183 h 183"/>
                <a:gd name="T30" fmla="*/ 98 w 163"/>
                <a:gd name="T31" fmla="*/ 181 h 183"/>
                <a:gd name="T32" fmla="*/ 113 w 163"/>
                <a:gd name="T33" fmla="*/ 176 h 183"/>
                <a:gd name="T34" fmla="*/ 127 w 163"/>
                <a:gd name="T35" fmla="*/ 169 h 183"/>
                <a:gd name="T36" fmla="*/ 139 w 163"/>
                <a:gd name="T37" fmla="*/ 158 h 183"/>
                <a:gd name="T38" fmla="*/ 148 w 163"/>
                <a:gd name="T39" fmla="*/ 148 h 183"/>
                <a:gd name="T40" fmla="*/ 156 w 163"/>
                <a:gd name="T41" fmla="*/ 133 h 183"/>
                <a:gd name="T42" fmla="*/ 160 w 163"/>
                <a:gd name="T43" fmla="*/ 118 h 183"/>
                <a:gd name="T44" fmla="*/ 162 w 163"/>
                <a:gd name="T45" fmla="*/ 110 h 183"/>
                <a:gd name="T46" fmla="*/ 163 w 163"/>
                <a:gd name="T47" fmla="*/ 102 h 183"/>
                <a:gd name="T48" fmla="*/ 163 w 163"/>
                <a:gd name="T49" fmla="*/ 80 h 183"/>
                <a:gd name="T50" fmla="*/ 163 w 163"/>
                <a:gd name="T51" fmla="*/ 80 h 183"/>
                <a:gd name="T52" fmla="*/ 162 w 163"/>
                <a:gd name="T53" fmla="*/ 72 h 183"/>
                <a:gd name="T54" fmla="*/ 160 w 163"/>
                <a:gd name="T55" fmla="*/ 64 h 183"/>
                <a:gd name="T56" fmla="*/ 156 w 163"/>
                <a:gd name="T57" fmla="*/ 49 h 183"/>
                <a:gd name="T58" fmla="*/ 148 w 163"/>
                <a:gd name="T59" fmla="*/ 35 h 183"/>
                <a:gd name="T60" fmla="*/ 139 w 163"/>
                <a:gd name="T61" fmla="*/ 24 h 183"/>
                <a:gd name="T62" fmla="*/ 127 w 163"/>
                <a:gd name="T63" fmla="*/ 13 h 183"/>
                <a:gd name="T64" fmla="*/ 113 w 163"/>
                <a:gd name="T65" fmla="*/ 6 h 183"/>
                <a:gd name="T66" fmla="*/ 98 w 163"/>
                <a:gd name="T67" fmla="*/ 1 h 183"/>
                <a:gd name="T68" fmla="*/ 90 w 163"/>
                <a:gd name="T69" fmla="*/ 0 h 183"/>
                <a:gd name="T70" fmla="*/ 82 w 163"/>
                <a:gd name="T71" fmla="*/ 0 h 183"/>
                <a:gd name="T72" fmla="*/ 82 w 163"/>
                <a:gd name="T73" fmla="*/ 0 h 183"/>
                <a:gd name="T74" fmla="*/ 73 w 163"/>
                <a:gd name="T75" fmla="*/ 0 h 183"/>
                <a:gd name="T76" fmla="*/ 65 w 163"/>
                <a:gd name="T77" fmla="*/ 1 h 183"/>
                <a:gd name="T78" fmla="*/ 50 w 163"/>
                <a:gd name="T79" fmla="*/ 6 h 183"/>
                <a:gd name="T80" fmla="*/ 37 w 163"/>
                <a:gd name="T81" fmla="*/ 13 h 183"/>
                <a:gd name="T82" fmla="*/ 25 w 163"/>
                <a:gd name="T83" fmla="*/ 24 h 183"/>
                <a:gd name="T84" fmla="*/ 15 w 163"/>
                <a:gd name="T85" fmla="*/ 35 h 183"/>
                <a:gd name="T86" fmla="*/ 7 w 163"/>
                <a:gd name="T87" fmla="*/ 49 h 183"/>
                <a:gd name="T88" fmla="*/ 3 w 163"/>
                <a:gd name="T89" fmla="*/ 64 h 183"/>
                <a:gd name="T90" fmla="*/ 2 w 163"/>
                <a:gd name="T91" fmla="*/ 72 h 183"/>
                <a:gd name="T92" fmla="*/ 0 w 163"/>
                <a:gd name="T93" fmla="*/ 80 h 183"/>
                <a:gd name="T94" fmla="*/ 0 w 163"/>
                <a:gd name="T9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 h="183">
                  <a:moveTo>
                    <a:pt x="0" y="80"/>
                  </a:moveTo>
                  <a:lnTo>
                    <a:pt x="0" y="102"/>
                  </a:lnTo>
                  <a:lnTo>
                    <a:pt x="0" y="102"/>
                  </a:lnTo>
                  <a:lnTo>
                    <a:pt x="2" y="110"/>
                  </a:lnTo>
                  <a:lnTo>
                    <a:pt x="3" y="118"/>
                  </a:lnTo>
                  <a:lnTo>
                    <a:pt x="7" y="133"/>
                  </a:lnTo>
                  <a:lnTo>
                    <a:pt x="15" y="148"/>
                  </a:lnTo>
                  <a:lnTo>
                    <a:pt x="25" y="158"/>
                  </a:lnTo>
                  <a:lnTo>
                    <a:pt x="37" y="169"/>
                  </a:lnTo>
                  <a:lnTo>
                    <a:pt x="50" y="176"/>
                  </a:lnTo>
                  <a:lnTo>
                    <a:pt x="65" y="181"/>
                  </a:lnTo>
                  <a:lnTo>
                    <a:pt x="73" y="183"/>
                  </a:lnTo>
                  <a:lnTo>
                    <a:pt x="82" y="183"/>
                  </a:lnTo>
                  <a:lnTo>
                    <a:pt x="82" y="183"/>
                  </a:lnTo>
                  <a:lnTo>
                    <a:pt x="90" y="183"/>
                  </a:lnTo>
                  <a:lnTo>
                    <a:pt x="98" y="181"/>
                  </a:lnTo>
                  <a:lnTo>
                    <a:pt x="113" y="176"/>
                  </a:lnTo>
                  <a:lnTo>
                    <a:pt x="127" y="169"/>
                  </a:lnTo>
                  <a:lnTo>
                    <a:pt x="139" y="158"/>
                  </a:lnTo>
                  <a:lnTo>
                    <a:pt x="148" y="148"/>
                  </a:lnTo>
                  <a:lnTo>
                    <a:pt x="156" y="133"/>
                  </a:lnTo>
                  <a:lnTo>
                    <a:pt x="160" y="118"/>
                  </a:lnTo>
                  <a:lnTo>
                    <a:pt x="162" y="110"/>
                  </a:lnTo>
                  <a:lnTo>
                    <a:pt x="163" y="102"/>
                  </a:lnTo>
                  <a:lnTo>
                    <a:pt x="163" y="80"/>
                  </a:lnTo>
                  <a:lnTo>
                    <a:pt x="163" y="80"/>
                  </a:lnTo>
                  <a:lnTo>
                    <a:pt x="162" y="72"/>
                  </a:lnTo>
                  <a:lnTo>
                    <a:pt x="160" y="64"/>
                  </a:lnTo>
                  <a:lnTo>
                    <a:pt x="156" y="49"/>
                  </a:lnTo>
                  <a:lnTo>
                    <a:pt x="148" y="35"/>
                  </a:lnTo>
                  <a:lnTo>
                    <a:pt x="139" y="24"/>
                  </a:lnTo>
                  <a:lnTo>
                    <a:pt x="127" y="13"/>
                  </a:lnTo>
                  <a:lnTo>
                    <a:pt x="113" y="6"/>
                  </a:lnTo>
                  <a:lnTo>
                    <a:pt x="98" y="1"/>
                  </a:lnTo>
                  <a:lnTo>
                    <a:pt x="90" y="0"/>
                  </a:lnTo>
                  <a:lnTo>
                    <a:pt x="82" y="0"/>
                  </a:lnTo>
                  <a:lnTo>
                    <a:pt x="82" y="0"/>
                  </a:lnTo>
                  <a:lnTo>
                    <a:pt x="73" y="0"/>
                  </a:lnTo>
                  <a:lnTo>
                    <a:pt x="65" y="1"/>
                  </a:lnTo>
                  <a:lnTo>
                    <a:pt x="50" y="6"/>
                  </a:lnTo>
                  <a:lnTo>
                    <a:pt x="37" y="13"/>
                  </a:lnTo>
                  <a:lnTo>
                    <a:pt x="25" y="24"/>
                  </a:lnTo>
                  <a:lnTo>
                    <a:pt x="15" y="35"/>
                  </a:lnTo>
                  <a:lnTo>
                    <a:pt x="7" y="49"/>
                  </a:lnTo>
                  <a:lnTo>
                    <a:pt x="3" y="64"/>
                  </a:lnTo>
                  <a:lnTo>
                    <a:pt x="2" y="72"/>
                  </a:lnTo>
                  <a:lnTo>
                    <a:pt x="0" y="80"/>
                  </a:lnTo>
                  <a:lnTo>
                    <a:pt x="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5" name="Freeform 338">
              <a:extLst>
                <a:ext uri="{FF2B5EF4-FFF2-40B4-BE49-F238E27FC236}">
                  <a16:creationId xmlns:a16="http://schemas.microsoft.com/office/drawing/2014/main" id="{CD08DA9E-C226-4E44-A83D-4BB130C4DB5D}"/>
                </a:ext>
              </a:extLst>
            </p:cNvPr>
            <p:cNvSpPr>
              <a:spLocks noEditPoints="1"/>
            </p:cNvSpPr>
            <p:nvPr/>
          </p:nvSpPr>
          <p:spPr bwMode="auto">
            <a:xfrm>
              <a:off x="10374313" y="1929448"/>
              <a:ext cx="257175" cy="111125"/>
            </a:xfrm>
            <a:custGeom>
              <a:avLst/>
              <a:gdLst>
                <a:gd name="T0" fmla="*/ 254 w 324"/>
                <a:gd name="T1" fmla="*/ 0 h 140"/>
                <a:gd name="T2" fmla="*/ 233 w 324"/>
                <a:gd name="T3" fmla="*/ 2 h 140"/>
                <a:gd name="T4" fmla="*/ 214 w 324"/>
                <a:gd name="T5" fmla="*/ 12 h 140"/>
                <a:gd name="T6" fmla="*/ 199 w 324"/>
                <a:gd name="T7" fmla="*/ 27 h 140"/>
                <a:gd name="T8" fmla="*/ 189 w 324"/>
                <a:gd name="T9" fmla="*/ 44 h 140"/>
                <a:gd name="T10" fmla="*/ 179 w 324"/>
                <a:gd name="T11" fmla="*/ 43 h 140"/>
                <a:gd name="T12" fmla="*/ 72 w 324"/>
                <a:gd name="T13" fmla="*/ 43 h 140"/>
                <a:gd name="T14" fmla="*/ 43 w 324"/>
                <a:gd name="T15" fmla="*/ 48 h 140"/>
                <a:gd name="T16" fmla="*/ 22 w 324"/>
                <a:gd name="T17" fmla="*/ 63 h 140"/>
                <a:gd name="T18" fmla="*/ 7 w 324"/>
                <a:gd name="T19" fmla="*/ 86 h 140"/>
                <a:gd name="T20" fmla="*/ 0 w 324"/>
                <a:gd name="T21" fmla="*/ 113 h 140"/>
                <a:gd name="T22" fmla="*/ 0 w 324"/>
                <a:gd name="T23" fmla="*/ 134 h 140"/>
                <a:gd name="T24" fmla="*/ 3 w 324"/>
                <a:gd name="T25" fmla="*/ 138 h 140"/>
                <a:gd name="T26" fmla="*/ 6 w 324"/>
                <a:gd name="T27" fmla="*/ 140 h 140"/>
                <a:gd name="T28" fmla="*/ 254 w 324"/>
                <a:gd name="T29" fmla="*/ 140 h 140"/>
                <a:gd name="T30" fmla="*/ 281 w 324"/>
                <a:gd name="T31" fmla="*/ 134 h 140"/>
                <a:gd name="T32" fmla="*/ 303 w 324"/>
                <a:gd name="T33" fmla="*/ 119 h 140"/>
                <a:gd name="T34" fmla="*/ 319 w 324"/>
                <a:gd name="T35" fmla="*/ 97 h 140"/>
                <a:gd name="T36" fmla="*/ 324 w 324"/>
                <a:gd name="T37" fmla="*/ 70 h 140"/>
                <a:gd name="T38" fmla="*/ 323 w 324"/>
                <a:gd name="T39" fmla="*/ 56 h 140"/>
                <a:gd name="T40" fmla="*/ 312 w 324"/>
                <a:gd name="T41" fmla="*/ 31 h 140"/>
                <a:gd name="T42" fmla="*/ 293 w 324"/>
                <a:gd name="T43" fmla="*/ 12 h 140"/>
                <a:gd name="T44" fmla="*/ 268 w 324"/>
                <a:gd name="T45" fmla="*/ 1 h 140"/>
                <a:gd name="T46" fmla="*/ 254 w 324"/>
                <a:gd name="T47" fmla="*/ 0 h 140"/>
                <a:gd name="T48" fmla="*/ 254 w 324"/>
                <a:gd name="T49" fmla="*/ 129 h 140"/>
                <a:gd name="T50" fmla="*/ 232 w 324"/>
                <a:gd name="T51" fmla="*/ 125 h 140"/>
                <a:gd name="T52" fmla="*/ 213 w 324"/>
                <a:gd name="T53" fmla="*/ 111 h 140"/>
                <a:gd name="T54" fmla="*/ 199 w 324"/>
                <a:gd name="T55" fmla="*/ 93 h 140"/>
                <a:gd name="T56" fmla="*/ 195 w 324"/>
                <a:gd name="T57" fmla="*/ 70 h 140"/>
                <a:gd name="T58" fmla="*/ 197 w 324"/>
                <a:gd name="T59" fmla="*/ 58 h 140"/>
                <a:gd name="T60" fmla="*/ 205 w 324"/>
                <a:gd name="T61" fmla="*/ 36 h 140"/>
                <a:gd name="T62" fmla="*/ 221 w 324"/>
                <a:gd name="T63" fmla="*/ 21 h 140"/>
                <a:gd name="T64" fmla="*/ 242 w 324"/>
                <a:gd name="T65" fmla="*/ 12 h 140"/>
                <a:gd name="T66" fmla="*/ 254 w 324"/>
                <a:gd name="T67" fmla="*/ 11 h 140"/>
                <a:gd name="T68" fmla="*/ 277 w 324"/>
                <a:gd name="T69" fmla="*/ 16 h 140"/>
                <a:gd name="T70" fmla="*/ 296 w 324"/>
                <a:gd name="T71" fmla="*/ 28 h 140"/>
                <a:gd name="T72" fmla="*/ 308 w 324"/>
                <a:gd name="T73" fmla="*/ 47 h 140"/>
                <a:gd name="T74" fmla="*/ 314 w 324"/>
                <a:gd name="T75" fmla="*/ 70 h 140"/>
                <a:gd name="T76" fmla="*/ 312 w 324"/>
                <a:gd name="T77" fmla="*/ 82 h 140"/>
                <a:gd name="T78" fmla="*/ 303 w 324"/>
                <a:gd name="T79" fmla="*/ 103 h 140"/>
                <a:gd name="T80" fmla="*/ 287 w 324"/>
                <a:gd name="T81" fmla="*/ 119 h 140"/>
                <a:gd name="T82" fmla="*/ 266 w 324"/>
                <a:gd name="T83" fmla="*/ 127 h 140"/>
                <a:gd name="T84" fmla="*/ 254 w 324"/>
                <a:gd name="T85"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140">
                  <a:moveTo>
                    <a:pt x="254" y="0"/>
                  </a:moveTo>
                  <a:lnTo>
                    <a:pt x="254" y="0"/>
                  </a:lnTo>
                  <a:lnTo>
                    <a:pt x="244" y="1"/>
                  </a:lnTo>
                  <a:lnTo>
                    <a:pt x="233" y="2"/>
                  </a:lnTo>
                  <a:lnTo>
                    <a:pt x="223" y="7"/>
                  </a:lnTo>
                  <a:lnTo>
                    <a:pt x="214" y="12"/>
                  </a:lnTo>
                  <a:lnTo>
                    <a:pt x="206" y="19"/>
                  </a:lnTo>
                  <a:lnTo>
                    <a:pt x="199" y="27"/>
                  </a:lnTo>
                  <a:lnTo>
                    <a:pt x="194" y="35"/>
                  </a:lnTo>
                  <a:lnTo>
                    <a:pt x="189" y="44"/>
                  </a:lnTo>
                  <a:lnTo>
                    <a:pt x="189" y="44"/>
                  </a:lnTo>
                  <a:lnTo>
                    <a:pt x="179" y="43"/>
                  </a:lnTo>
                  <a:lnTo>
                    <a:pt x="72" y="43"/>
                  </a:lnTo>
                  <a:lnTo>
                    <a:pt x="72" y="43"/>
                  </a:lnTo>
                  <a:lnTo>
                    <a:pt x="57" y="44"/>
                  </a:lnTo>
                  <a:lnTo>
                    <a:pt x="43" y="48"/>
                  </a:lnTo>
                  <a:lnTo>
                    <a:pt x="31" y="55"/>
                  </a:lnTo>
                  <a:lnTo>
                    <a:pt x="22" y="63"/>
                  </a:lnTo>
                  <a:lnTo>
                    <a:pt x="12" y="74"/>
                  </a:lnTo>
                  <a:lnTo>
                    <a:pt x="7" y="86"/>
                  </a:lnTo>
                  <a:lnTo>
                    <a:pt x="3" y="99"/>
                  </a:lnTo>
                  <a:lnTo>
                    <a:pt x="0" y="113"/>
                  </a:lnTo>
                  <a:lnTo>
                    <a:pt x="0" y="134"/>
                  </a:lnTo>
                  <a:lnTo>
                    <a:pt x="0" y="134"/>
                  </a:lnTo>
                  <a:lnTo>
                    <a:pt x="2" y="137"/>
                  </a:lnTo>
                  <a:lnTo>
                    <a:pt x="3" y="138"/>
                  </a:lnTo>
                  <a:lnTo>
                    <a:pt x="4" y="140"/>
                  </a:lnTo>
                  <a:lnTo>
                    <a:pt x="6" y="140"/>
                  </a:lnTo>
                  <a:lnTo>
                    <a:pt x="254" y="140"/>
                  </a:lnTo>
                  <a:lnTo>
                    <a:pt x="254" y="140"/>
                  </a:lnTo>
                  <a:lnTo>
                    <a:pt x="268" y="138"/>
                  </a:lnTo>
                  <a:lnTo>
                    <a:pt x="281" y="134"/>
                  </a:lnTo>
                  <a:lnTo>
                    <a:pt x="293" y="127"/>
                  </a:lnTo>
                  <a:lnTo>
                    <a:pt x="303" y="119"/>
                  </a:lnTo>
                  <a:lnTo>
                    <a:pt x="312" y="109"/>
                  </a:lnTo>
                  <a:lnTo>
                    <a:pt x="319" y="97"/>
                  </a:lnTo>
                  <a:lnTo>
                    <a:pt x="323" y="84"/>
                  </a:lnTo>
                  <a:lnTo>
                    <a:pt x="324" y="70"/>
                  </a:lnTo>
                  <a:lnTo>
                    <a:pt x="324" y="70"/>
                  </a:lnTo>
                  <a:lnTo>
                    <a:pt x="323" y="56"/>
                  </a:lnTo>
                  <a:lnTo>
                    <a:pt x="319" y="43"/>
                  </a:lnTo>
                  <a:lnTo>
                    <a:pt x="312" y="31"/>
                  </a:lnTo>
                  <a:lnTo>
                    <a:pt x="303" y="20"/>
                  </a:lnTo>
                  <a:lnTo>
                    <a:pt x="293" y="12"/>
                  </a:lnTo>
                  <a:lnTo>
                    <a:pt x="281" y="5"/>
                  </a:lnTo>
                  <a:lnTo>
                    <a:pt x="268" y="1"/>
                  </a:lnTo>
                  <a:lnTo>
                    <a:pt x="254" y="0"/>
                  </a:lnTo>
                  <a:lnTo>
                    <a:pt x="254" y="0"/>
                  </a:lnTo>
                  <a:close/>
                  <a:moveTo>
                    <a:pt x="254" y="129"/>
                  </a:moveTo>
                  <a:lnTo>
                    <a:pt x="254" y="129"/>
                  </a:lnTo>
                  <a:lnTo>
                    <a:pt x="242" y="127"/>
                  </a:lnTo>
                  <a:lnTo>
                    <a:pt x="232" y="125"/>
                  </a:lnTo>
                  <a:lnTo>
                    <a:pt x="221" y="119"/>
                  </a:lnTo>
                  <a:lnTo>
                    <a:pt x="213" y="111"/>
                  </a:lnTo>
                  <a:lnTo>
                    <a:pt x="205" y="103"/>
                  </a:lnTo>
                  <a:lnTo>
                    <a:pt x="199" y="93"/>
                  </a:lnTo>
                  <a:lnTo>
                    <a:pt x="197" y="82"/>
                  </a:lnTo>
                  <a:lnTo>
                    <a:pt x="195" y="70"/>
                  </a:lnTo>
                  <a:lnTo>
                    <a:pt x="195" y="70"/>
                  </a:lnTo>
                  <a:lnTo>
                    <a:pt x="197" y="58"/>
                  </a:lnTo>
                  <a:lnTo>
                    <a:pt x="199" y="47"/>
                  </a:lnTo>
                  <a:lnTo>
                    <a:pt x="205" y="36"/>
                  </a:lnTo>
                  <a:lnTo>
                    <a:pt x="213" y="28"/>
                  </a:lnTo>
                  <a:lnTo>
                    <a:pt x="221" y="21"/>
                  </a:lnTo>
                  <a:lnTo>
                    <a:pt x="232" y="16"/>
                  </a:lnTo>
                  <a:lnTo>
                    <a:pt x="242" y="12"/>
                  </a:lnTo>
                  <a:lnTo>
                    <a:pt x="254" y="11"/>
                  </a:lnTo>
                  <a:lnTo>
                    <a:pt x="254" y="11"/>
                  </a:lnTo>
                  <a:lnTo>
                    <a:pt x="266" y="12"/>
                  </a:lnTo>
                  <a:lnTo>
                    <a:pt x="277" y="16"/>
                  </a:lnTo>
                  <a:lnTo>
                    <a:pt x="287" y="21"/>
                  </a:lnTo>
                  <a:lnTo>
                    <a:pt x="296" y="28"/>
                  </a:lnTo>
                  <a:lnTo>
                    <a:pt x="303" y="36"/>
                  </a:lnTo>
                  <a:lnTo>
                    <a:pt x="308" y="47"/>
                  </a:lnTo>
                  <a:lnTo>
                    <a:pt x="312" y="58"/>
                  </a:lnTo>
                  <a:lnTo>
                    <a:pt x="314" y="70"/>
                  </a:lnTo>
                  <a:lnTo>
                    <a:pt x="314" y="70"/>
                  </a:lnTo>
                  <a:lnTo>
                    <a:pt x="312" y="82"/>
                  </a:lnTo>
                  <a:lnTo>
                    <a:pt x="308" y="93"/>
                  </a:lnTo>
                  <a:lnTo>
                    <a:pt x="303" y="103"/>
                  </a:lnTo>
                  <a:lnTo>
                    <a:pt x="296" y="111"/>
                  </a:lnTo>
                  <a:lnTo>
                    <a:pt x="287" y="119"/>
                  </a:lnTo>
                  <a:lnTo>
                    <a:pt x="277" y="125"/>
                  </a:lnTo>
                  <a:lnTo>
                    <a:pt x="266" y="127"/>
                  </a:lnTo>
                  <a:lnTo>
                    <a:pt x="254" y="129"/>
                  </a:lnTo>
                  <a:lnTo>
                    <a:pt x="254"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6" name="Freeform 339">
              <a:extLst>
                <a:ext uri="{FF2B5EF4-FFF2-40B4-BE49-F238E27FC236}">
                  <a16:creationId xmlns:a16="http://schemas.microsoft.com/office/drawing/2014/main" id="{3742BCE7-25A2-48EB-92C2-5E8C36442DF1}"/>
                </a:ext>
              </a:extLst>
            </p:cNvPr>
            <p:cNvSpPr>
              <a:spLocks/>
            </p:cNvSpPr>
            <p:nvPr/>
          </p:nvSpPr>
          <p:spPr bwMode="auto">
            <a:xfrm>
              <a:off x="10553701" y="1980248"/>
              <a:ext cx="42863" cy="9525"/>
            </a:xfrm>
            <a:custGeom>
              <a:avLst/>
              <a:gdLst>
                <a:gd name="T0" fmla="*/ 48 w 53"/>
                <a:gd name="T1" fmla="*/ 0 h 11"/>
                <a:gd name="T2" fmla="*/ 5 w 53"/>
                <a:gd name="T3" fmla="*/ 0 h 11"/>
                <a:gd name="T4" fmla="*/ 5 w 53"/>
                <a:gd name="T5" fmla="*/ 0 h 11"/>
                <a:gd name="T6" fmla="*/ 2 w 53"/>
                <a:gd name="T7" fmla="*/ 0 h 11"/>
                <a:gd name="T8" fmla="*/ 1 w 53"/>
                <a:gd name="T9" fmla="*/ 2 h 11"/>
                <a:gd name="T10" fmla="*/ 0 w 53"/>
                <a:gd name="T11" fmla="*/ 4 h 11"/>
                <a:gd name="T12" fmla="*/ 0 w 53"/>
                <a:gd name="T13" fmla="*/ 6 h 11"/>
                <a:gd name="T14" fmla="*/ 0 w 53"/>
                <a:gd name="T15" fmla="*/ 6 h 11"/>
                <a:gd name="T16" fmla="*/ 0 w 53"/>
                <a:gd name="T17" fmla="*/ 8 h 11"/>
                <a:gd name="T18" fmla="*/ 1 w 53"/>
                <a:gd name="T19" fmla="*/ 10 h 11"/>
                <a:gd name="T20" fmla="*/ 2 w 53"/>
                <a:gd name="T21" fmla="*/ 11 h 11"/>
                <a:gd name="T22" fmla="*/ 5 w 53"/>
                <a:gd name="T23" fmla="*/ 11 h 11"/>
                <a:gd name="T24" fmla="*/ 48 w 53"/>
                <a:gd name="T25" fmla="*/ 11 h 11"/>
                <a:gd name="T26" fmla="*/ 48 w 53"/>
                <a:gd name="T27" fmla="*/ 11 h 11"/>
                <a:gd name="T28" fmla="*/ 49 w 53"/>
                <a:gd name="T29" fmla="*/ 11 h 11"/>
                <a:gd name="T30" fmla="*/ 52 w 53"/>
                <a:gd name="T31" fmla="*/ 10 h 11"/>
                <a:gd name="T32" fmla="*/ 52 w 53"/>
                <a:gd name="T33" fmla="*/ 8 h 11"/>
                <a:gd name="T34" fmla="*/ 53 w 53"/>
                <a:gd name="T35" fmla="*/ 6 h 11"/>
                <a:gd name="T36" fmla="*/ 53 w 53"/>
                <a:gd name="T37" fmla="*/ 6 h 11"/>
                <a:gd name="T38" fmla="*/ 52 w 53"/>
                <a:gd name="T39" fmla="*/ 4 h 11"/>
                <a:gd name="T40" fmla="*/ 52 w 53"/>
                <a:gd name="T41" fmla="*/ 2 h 11"/>
                <a:gd name="T42" fmla="*/ 49 w 53"/>
                <a:gd name="T43" fmla="*/ 0 h 11"/>
                <a:gd name="T44" fmla="*/ 48 w 53"/>
                <a:gd name="T45" fmla="*/ 0 h 11"/>
                <a:gd name="T46" fmla="*/ 48 w 53"/>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1">
                  <a:moveTo>
                    <a:pt x="48" y="0"/>
                  </a:moveTo>
                  <a:lnTo>
                    <a:pt x="5" y="0"/>
                  </a:lnTo>
                  <a:lnTo>
                    <a:pt x="5" y="0"/>
                  </a:lnTo>
                  <a:lnTo>
                    <a:pt x="2" y="0"/>
                  </a:lnTo>
                  <a:lnTo>
                    <a:pt x="1" y="2"/>
                  </a:lnTo>
                  <a:lnTo>
                    <a:pt x="0" y="4"/>
                  </a:lnTo>
                  <a:lnTo>
                    <a:pt x="0" y="6"/>
                  </a:lnTo>
                  <a:lnTo>
                    <a:pt x="0" y="6"/>
                  </a:lnTo>
                  <a:lnTo>
                    <a:pt x="0" y="8"/>
                  </a:lnTo>
                  <a:lnTo>
                    <a:pt x="1" y="10"/>
                  </a:lnTo>
                  <a:lnTo>
                    <a:pt x="2" y="11"/>
                  </a:lnTo>
                  <a:lnTo>
                    <a:pt x="5" y="11"/>
                  </a:lnTo>
                  <a:lnTo>
                    <a:pt x="48" y="11"/>
                  </a:lnTo>
                  <a:lnTo>
                    <a:pt x="48" y="11"/>
                  </a:lnTo>
                  <a:lnTo>
                    <a:pt x="49" y="11"/>
                  </a:lnTo>
                  <a:lnTo>
                    <a:pt x="52" y="10"/>
                  </a:lnTo>
                  <a:lnTo>
                    <a:pt x="52" y="8"/>
                  </a:lnTo>
                  <a:lnTo>
                    <a:pt x="53" y="6"/>
                  </a:lnTo>
                  <a:lnTo>
                    <a:pt x="53" y="6"/>
                  </a:lnTo>
                  <a:lnTo>
                    <a:pt x="52" y="4"/>
                  </a:lnTo>
                  <a:lnTo>
                    <a:pt x="52" y="2"/>
                  </a:lnTo>
                  <a:lnTo>
                    <a:pt x="49"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117570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399" y="804672"/>
            <a:ext cx="8611566" cy="668426"/>
          </a:xfrm>
        </p:spPr>
        <p:txBody>
          <a:bodyPr/>
          <a:lstStyle/>
          <a:p>
            <a:r>
              <a:rPr lang="en-US" sz="3200">
                <a:solidFill>
                  <a:schemeClr val="bg1"/>
                </a:solidFill>
              </a:rPr>
              <a:t>New worker preferences are here to stay</a:t>
            </a:r>
          </a:p>
        </p:txBody>
      </p:sp>
      <p:sp>
        <p:nvSpPr>
          <p:cNvPr id="9" name="Content Placeholder 2">
            <a:extLst>
              <a:ext uri="{FF2B5EF4-FFF2-40B4-BE49-F238E27FC236}">
                <a16:creationId xmlns:a16="http://schemas.microsoft.com/office/drawing/2014/main" id="{A9FB0F33-944E-433C-8B04-F016FE451E59}"/>
              </a:ext>
            </a:extLst>
          </p:cNvPr>
          <p:cNvSpPr txBox="1">
            <a:spLocks/>
          </p:cNvSpPr>
          <p:nvPr/>
        </p:nvSpPr>
        <p:spPr>
          <a:xfrm>
            <a:off x="914399" y="1281631"/>
            <a:ext cx="10738019"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rPr>
              <a:t>The pandemic was a catalyst for remote work, with many now realizing the benefits of flexible working models</a:t>
            </a:r>
          </a:p>
        </p:txBody>
      </p:sp>
      <p:cxnSp>
        <p:nvCxnSpPr>
          <p:cNvPr id="79" name="Straight Connector 78">
            <a:extLst>
              <a:ext uri="{FF2B5EF4-FFF2-40B4-BE49-F238E27FC236}">
                <a16:creationId xmlns:a16="http://schemas.microsoft.com/office/drawing/2014/main" id="{6DCA3E27-C5ED-44D7-BC51-DD71E6F5E331}"/>
              </a:ext>
            </a:extLst>
          </p:cNvPr>
          <p:cNvCxnSpPr>
            <a:cxnSpLocks/>
          </p:cNvCxnSpPr>
          <p:nvPr/>
        </p:nvCxnSpPr>
        <p:spPr>
          <a:xfrm flipH="1">
            <a:off x="914971" y="1733547"/>
            <a:ext cx="1102110" cy="0"/>
          </a:xfrm>
          <a:prstGeom prst="line">
            <a:avLst/>
          </a:prstGeom>
          <a:ln w="82550">
            <a:solidFill>
              <a:srgbClr val="04986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F20D9F3-A708-4DD8-8112-EC7D9ED913A6}"/>
              </a:ext>
            </a:extLst>
          </p:cNvPr>
          <p:cNvSpPr/>
          <p:nvPr/>
        </p:nvSpPr>
        <p:spPr>
          <a:xfrm>
            <a:off x="946284" y="5083063"/>
            <a:ext cx="602076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986E"/>
                </a:solidFill>
                <a:effectLst/>
                <a:uLnTx/>
                <a:uFillTx/>
                <a:latin typeface="Open Sans"/>
                <a:ea typeface="+mn-ea"/>
                <a:cs typeface="+mn-cs"/>
              </a:rPr>
              <a:t>54% </a:t>
            </a:r>
            <a:r>
              <a:rPr kumimoji="0" lang="en-US" sz="1600" b="1" i="0" u="none" strike="noStrike" kern="1200" cap="none" spc="0" normalizeH="0" baseline="0" noProof="0" dirty="0">
                <a:ln>
                  <a:noFill/>
                </a:ln>
                <a:solidFill>
                  <a:srgbClr val="FFFFFF"/>
                </a:solidFill>
                <a:effectLst/>
                <a:uLnTx/>
                <a:uFillTx/>
                <a:latin typeface="Open Sans"/>
                <a:ea typeface="+mn-ea"/>
                <a:cs typeface="+mn-cs"/>
              </a:rPr>
              <a:t>of Canadian employees</a:t>
            </a:r>
            <a:r>
              <a:rPr kumimoji="0" lang="en-US" sz="1600" b="1" i="0" u="none" strike="noStrike" kern="1200" cap="none" spc="0" normalizeH="0" baseline="0" noProof="0" dirty="0">
                <a:ln>
                  <a:noFill/>
                </a:ln>
                <a:solidFill>
                  <a:srgbClr val="04986E"/>
                </a:solidFill>
                <a:effectLst/>
                <a:uLnTx/>
                <a:uFillTx/>
                <a:latin typeface="Open Sans"/>
                <a:ea typeface="+mn-ea"/>
                <a:cs typeface="+mn-cs"/>
              </a:rPr>
              <a:t> are willing to quit their job if not offered the flexibility they want</a:t>
            </a:r>
            <a:r>
              <a:rPr kumimoji="0" lang="en-US" sz="1600" b="0" i="0" u="none" strike="noStrike" kern="1200" cap="none" spc="0" normalizeH="0" baseline="30000" noProof="0" dirty="0">
                <a:ln>
                  <a:noFill/>
                </a:ln>
                <a:solidFill>
                  <a:srgbClr val="04986E"/>
                </a:solidFill>
                <a:effectLst/>
                <a:uLnTx/>
                <a:uFillTx/>
                <a:latin typeface="Open Sans"/>
                <a:ea typeface="+mn-ea"/>
                <a:cs typeface="+mn-cs"/>
              </a:rPr>
              <a:t>2</a:t>
            </a:r>
          </a:p>
        </p:txBody>
      </p:sp>
      <p:cxnSp>
        <p:nvCxnSpPr>
          <p:cNvPr id="26" name="Straight Connector 25">
            <a:extLst>
              <a:ext uri="{FF2B5EF4-FFF2-40B4-BE49-F238E27FC236}">
                <a16:creationId xmlns:a16="http://schemas.microsoft.com/office/drawing/2014/main" id="{5A04C821-36D6-474D-9CFB-D2732FA06D71}"/>
              </a:ext>
            </a:extLst>
          </p:cNvPr>
          <p:cNvCxnSpPr>
            <a:cxnSpLocks/>
          </p:cNvCxnSpPr>
          <p:nvPr/>
        </p:nvCxnSpPr>
        <p:spPr>
          <a:xfrm>
            <a:off x="7210221" y="2154723"/>
            <a:ext cx="0" cy="42976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11FC46B-2C0D-42AD-9A69-D0539F67E252}"/>
              </a:ext>
            </a:extLst>
          </p:cNvPr>
          <p:cNvSpPr/>
          <p:nvPr/>
        </p:nvSpPr>
        <p:spPr>
          <a:xfrm>
            <a:off x="7824481" y="4343307"/>
            <a:ext cx="3771239" cy="2564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000000"/>
              </a:solidFill>
              <a:effectLst/>
              <a:uLnTx/>
              <a:uFillTx/>
              <a:latin typeface="Open Sans"/>
              <a:ea typeface="+mn-ea"/>
              <a:cs typeface="+mn-cs"/>
            </a:endParaRPr>
          </a:p>
        </p:txBody>
      </p:sp>
      <p:cxnSp>
        <p:nvCxnSpPr>
          <p:cNvPr id="36" name="Straight Connector 35">
            <a:extLst>
              <a:ext uri="{FF2B5EF4-FFF2-40B4-BE49-F238E27FC236}">
                <a16:creationId xmlns:a16="http://schemas.microsoft.com/office/drawing/2014/main" id="{4BE87EEF-CDCA-4DAC-9408-FDD954380614}"/>
              </a:ext>
            </a:extLst>
          </p:cNvPr>
          <p:cNvCxnSpPr>
            <a:cxnSpLocks/>
          </p:cNvCxnSpPr>
          <p:nvPr/>
        </p:nvCxnSpPr>
        <p:spPr>
          <a:xfrm flipH="1">
            <a:off x="7457704" y="4014174"/>
            <a:ext cx="366389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16986B1-C7D1-4FF7-8E7F-542BB9C97D11}"/>
              </a:ext>
            </a:extLst>
          </p:cNvPr>
          <p:cNvSpPr/>
          <p:nvPr/>
        </p:nvSpPr>
        <p:spPr>
          <a:xfrm>
            <a:off x="7724599" y="2816256"/>
            <a:ext cx="397112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986E"/>
                </a:solidFill>
                <a:effectLst/>
                <a:uLnTx/>
                <a:uFillTx/>
                <a:latin typeface="Open Sans"/>
                <a:ea typeface="+mn-ea"/>
                <a:cs typeface="+mn-cs"/>
              </a:rPr>
              <a:t>9 out of 10 </a:t>
            </a:r>
            <a:r>
              <a:rPr kumimoji="0" lang="en-US" sz="1600" b="0" i="0" u="none" strike="noStrike" kern="1200" cap="none" spc="0" normalizeH="0" baseline="0" noProof="0" dirty="0">
                <a:ln>
                  <a:noFill/>
                </a:ln>
                <a:solidFill>
                  <a:srgbClr val="FFFFFF"/>
                </a:solidFill>
                <a:effectLst/>
                <a:uLnTx/>
                <a:uFillTx/>
                <a:latin typeface="Open Sans"/>
                <a:ea typeface="+mn-ea"/>
                <a:cs typeface="+mn-cs"/>
              </a:rPr>
              <a:t>of Canadian workers want flexibility in where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when they work</a:t>
            </a:r>
          </a:p>
        </p:txBody>
      </p:sp>
      <p:graphicFrame>
        <p:nvGraphicFramePr>
          <p:cNvPr id="13" name="Chart 12">
            <a:extLst>
              <a:ext uri="{FF2B5EF4-FFF2-40B4-BE49-F238E27FC236}">
                <a16:creationId xmlns:a16="http://schemas.microsoft.com/office/drawing/2014/main" id="{8E2FE4BC-9752-4AB0-BF7A-93DB20B50ABD}"/>
              </a:ext>
            </a:extLst>
          </p:cNvPr>
          <p:cNvGraphicFramePr/>
          <p:nvPr/>
        </p:nvGraphicFramePr>
        <p:xfrm>
          <a:off x="906460" y="1864305"/>
          <a:ext cx="5979697" cy="279570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0BDBC43-6B82-4498-A89C-B9F26C191F44}"/>
              </a:ext>
            </a:extLst>
          </p:cNvPr>
          <p:cNvSpPr/>
          <p:nvPr/>
        </p:nvSpPr>
        <p:spPr>
          <a:xfrm>
            <a:off x="7501313" y="4254886"/>
            <a:ext cx="295081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The </a:t>
            </a:r>
            <a:r>
              <a:rPr kumimoji="0" lang="en-US" sz="1600" b="1" i="0" u="none" strike="noStrike" kern="1200" cap="none" spc="0" normalizeH="0" baseline="0" noProof="0">
                <a:ln>
                  <a:noFill/>
                </a:ln>
                <a:solidFill>
                  <a:srgbClr val="04986E"/>
                </a:solidFill>
                <a:effectLst/>
                <a:uLnTx/>
                <a:uFillTx/>
                <a:latin typeface="Open Sans"/>
                <a:ea typeface="+mn-ea"/>
                <a:cs typeface="+mn-cs"/>
              </a:rPr>
              <a:t>dread and anxiety </a:t>
            </a:r>
            <a:r>
              <a:rPr kumimoji="0" lang="en-US" sz="1600" b="0" i="0" u="none" strike="noStrike" kern="1200" cap="none" spc="0" normalizeH="0" baseline="0" noProof="0">
                <a:ln>
                  <a:noFill/>
                </a:ln>
                <a:solidFill>
                  <a:srgbClr val="FFFFFF"/>
                </a:solidFill>
                <a:effectLst/>
                <a:uLnTx/>
                <a:uFillTx/>
                <a:latin typeface="Open Sans"/>
                <a:ea typeface="+mn-ea"/>
                <a:cs typeface="+mn-cs"/>
              </a:rPr>
              <a:t>of the past year are giving way to a </a:t>
            </a:r>
            <a:r>
              <a:rPr kumimoji="0" lang="en-US" sz="1600" b="1" i="0" u="none" strike="noStrike" kern="1200" cap="none" spc="0" normalizeH="0" baseline="0" noProof="0">
                <a:ln>
                  <a:noFill/>
                </a:ln>
                <a:solidFill>
                  <a:srgbClr val="04986E"/>
                </a:solidFill>
                <a:effectLst/>
                <a:uLnTx/>
                <a:uFillTx/>
                <a:latin typeface="Open Sans"/>
                <a:ea typeface="+mn-ea"/>
                <a:cs typeface="+mn-cs"/>
              </a:rPr>
              <a:t>new kind of professional fearlessness</a:t>
            </a:r>
            <a:r>
              <a:rPr kumimoji="0" lang="en-US" sz="1600" b="1" i="0" u="none" strike="noStrike" kern="1200" cap="none" spc="0" normalizeH="0" baseline="0" noProof="0">
                <a:ln>
                  <a:noFill/>
                </a:ln>
                <a:solidFill>
                  <a:srgbClr val="FFFFFF"/>
                </a:solidFill>
                <a:effectLst/>
                <a:uLnTx/>
                <a:uFillTx/>
                <a:latin typeface="Open Sans"/>
                <a:ea typeface="+mn-ea"/>
                <a:cs typeface="+mn-cs"/>
              </a:rPr>
              <a:t>…</a:t>
            </a:r>
          </a:p>
        </p:txBody>
      </p:sp>
      <p:sp>
        <p:nvSpPr>
          <p:cNvPr id="6" name="Rectangle 5">
            <a:extLst>
              <a:ext uri="{FF2B5EF4-FFF2-40B4-BE49-F238E27FC236}">
                <a16:creationId xmlns:a16="http://schemas.microsoft.com/office/drawing/2014/main" id="{5B875667-9CAC-4D36-9D55-9E4C5C8954C5}"/>
              </a:ext>
            </a:extLst>
          </p:cNvPr>
          <p:cNvSpPr/>
          <p:nvPr/>
        </p:nvSpPr>
        <p:spPr>
          <a:xfrm>
            <a:off x="7856620" y="5470264"/>
            <a:ext cx="3537223" cy="10772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 </a:t>
            </a:r>
            <a:r>
              <a:rPr kumimoji="0" lang="en-US" sz="1600" b="1" i="0" u="none" strike="noStrike" kern="1200" cap="none" spc="0" normalizeH="0" baseline="0" noProof="0">
                <a:ln>
                  <a:noFill/>
                </a:ln>
                <a:solidFill>
                  <a:srgbClr val="04986E"/>
                </a:solidFill>
                <a:effectLst/>
                <a:uLnTx/>
                <a:uFillTx/>
                <a:latin typeface="Open Sans"/>
                <a:ea typeface="+mn-ea"/>
                <a:cs typeface="+mn-cs"/>
              </a:rPr>
              <a:t>daredevil spirit </a:t>
            </a:r>
            <a:r>
              <a:rPr kumimoji="0" lang="en-US" sz="1600" b="0" i="0" u="none" strike="noStrike" kern="1200" cap="none" spc="0" normalizeH="0" baseline="0" noProof="0">
                <a:ln>
                  <a:noFill/>
                </a:ln>
                <a:solidFill>
                  <a:srgbClr val="FFFFFF"/>
                </a:solidFill>
                <a:effectLst/>
                <a:uLnTx/>
                <a:uFillTx/>
                <a:latin typeface="Open Sans"/>
                <a:ea typeface="+mn-ea"/>
                <a:cs typeface="+mn-cs"/>
              </a:rPr>
              <a:t>seems to be infecting even the kinds of </a:t>
            </a:r>
            <a:r>
              <a:rPr kumimoji="0" lang="en-US" sz="1600" b="1" i="0" u="none" strike="noStrike" kern="1200" cap="none" spc="0" normalizeH="0" baseline="0" noProof="0">
                <a:ln>
                  <a:noFill/>
                </a:ln>
                <a:solidFill>
                  <a:srgbClr val="04986E"/>
                </a:solidFill>
                <a:effectLst/>
                <a:uLnTx/>
                <a:uFillTx/>
                <a:latin typeface="Open Sans"/>
                <a:ea typeface="+mn-ea"/>
                <a:cs typeface="+mn-cs"/>
              </a:rPr>
              <a:t>risk-averse overachievers</a:t>
            </a:r>
            <a:r>
              <a:rPr kumimoji="0" lang="en-US" sz="1600" b="0" i="0" u="none" strike="noStrike" kern="1200" cap="none" spc="0" normalizeH="0" baseline="0" noProof="0">
                <a:ln>
                  <a:noFill/>
                </a:ln>
                <a:solidFill>
                  <a:srgbClr val="FFFFFF"/>
                </a:solidFill>
                <a:effectLst/>
                <a:uLnTx/>
                <a:uFillTx/>
                <a:latin typeface="Open Sans"/>
                <a:ea typeface="+mn-ea"/>
                <a:cs typeface="+mn-cs"/>
              </a:rPr>
              <a:t> who typically cling to the career ladder</a:t>
            </a:r>
            <a:r>
              <a:rPr kumimoji="0" lang="en-US" sz="1600" b="0" i="0" u="none" strike="noStrike" kern="1200" cap="none" spc="0" normalizeH="0" baseline="30000" noProof="0">
                <a:ln>
                  <a:noFill/>
                </a:ln>
                <a:solidFill>
                  <a:srgbClr val="FFFFFF"/>
                </a:solidFill>
                <a:effectLst/>
                <a:uLnTx/>
                <a:uFillTx/>
                <a:latin typeface="Open Sans"/>
                <a:ea typeface="+mn-ea"/>
                <a:cs typeface="+mn-cs"/>
              </a:rPr>
              <a:t>4</a:t>
            </a:r>
          </a:p>
        </p:txBody>
      </p:sp>
      <p:cxnSp>
        <p:nvCxnSpPr>
          <p:cNvPr id="74" name="Straight Connector 73">
            <a:extLst>
              <a:ext uri="{FF2B5EF4-FFF2-40B4-BE49-F238E27FC236}">
                <a16:creationId xmlns:a16="http://schemas.microsoft.com/office/drawing/2014/main" id="{59B10A6C-970C-4293-950E-B6D60BC812BB}"/>
              </a:ext>
            </a:extLst>
          </p:cNvPr>
          <p:cNvCxnSpPr>
            <a:cxnSpLocks/>
          </p:cNvCxnSpPr>
          <p:nvPr/>
        </p:nvCxnSpPr>
        <p:spPr>
          <a:xfrm rot="5400000">
            <a:off x="3825811" y="1776432"/>
            <a:ext cx="0" cy="5934456"/>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5" name="Graphic 4">
            <a:extLst>
              <a:ext uri="{FF2B5EF4-FFF2-40B4-BE49-F238E27FC236}">
                <a16:creationId xmlns:a16="http://schemas.microsoft.com/office/drawing/2014/main" id="{2ABC334A-0A01-4BEA-8A7E-BD03CA581A5D}"/>
              </a:ext>
            </a:extLst>
          </p:cNvPr>
          <p:cNvGrpSpPr/>
          <p:nvPr/>
        </p:nvGrpSpPr>
        <p:grpSpPr>
          <a:xfrm>
            <a:off x="11310285" y="4552175"/>
            <a:ext cx="315052" cy="272065"/>
            <a:chOff x="3670561" y="4387114"/>
            <a:chExt cx="236703" cy="204407"/>
          </a:xfrm>
          <a:solidFill>
            <a:srgbClr val="04986E"/>
          </a:solidFill>
        </p:grpSpPr>
        <p:sp>
          <p:nvSpPr>
            <p:cNvPr id="77" name="Graphic 4">
              <a:extLst>
                <a:ext uri="{FF2B5EF4-FFF2-40B4-BE49-F238E27FC236}">
                  <a16:creationId xmlns:a16="http://schemas.microsoft.com/office/drawing/2014/main" id="{0DC75A1C-402B-4D36-82BD-7AD98AC7462A}"/>
                </a:ext>
              </a:extLst>
            </p:cNvPr>
            <p:cNvSpPr/>
            <p:nvPr/>
          </p:nvSpPr>
          <p:spPr>
            <a:xfrm>
              <a:off x="3670561" y="4466471"/>
              <a:ext cx="128012" cy="116751"/>
            </a:xfrm>
            <a:custGeom>
              <a:avLst/>
              <a:gdLst>
                <a:gd name="connsiteX0" fmla="*/ 125061 w 128012"/>
                <a:gd name="connsiteY0" fmla="*/ 72702 h 116751"/>
                <a:gd name="connsiteX1" fmla="*/ 125061 w 128012"/>
                <a:gd name="connsiteY1" fmla="*/ 42698 h 116751"/>
                <a:gd name="connsiteX2" fmla="*/ 93750 w 128012"/>
                <a:gd name="connsiteY2" fmla="*/ 1840 h 116751"/>
                <a:gd name="connsiteX3" fmla="*/ 71385 w 128012"/>
                <a:gd name="connsiteY3" fmla="*/ 6947 h 116751"/>
                <a:gd name="connsiteX4" fmla="*/ 65634 w 128012"/>
                <a:gd name="connsiteY4" fmla="*/ 1840 h 116751"/>
                <a:gd name="connsiteX5" fmla="*/ 45187 w 128012"/>
                <a:gd name="connsiteY5" fmla="*/ 4394 h 116751"/>
                <a:gd name="connsiteX6" fmla="*/ 19627 w 128012"/>
                <a:gd name="connsiteY6" fmla="*/ 54827 h 116751"/>
                <a:gd name="connsiteX7" fmla="*/ 15154 w 128012"/>
                <a:gd name="connsiteY7" fmla="*/ 56742 h 116751"/>
                <a:gd name="connsiteX8" fmla="*/ 10042 w 128012"/>
                <a:gd name="connsiteY8" fmla="*/ 59934 h 116751"/>
                <a:gd name="connsiteX9" fmla="*/ 3013 w 128012"/>
                <a:gd name="connsiteY9" fmla="*/ 89939 h 116751"/>
                <a:gd name="connsiteX10" fmla="*/ 13237 w 128012"/>
                <a:gd name="connsiteY10" fmla="*/ 106537 h 116751"/>
                <a:gd name="connsiteX11" fmla="*/ 31768 w 128012"/>
                <a:gd name="connsiteY11" fmla="*/ 116752 h 116751"/>
                <a:gd name="connsiteX12" fmla="*/ 43270 w 128012"/>
                <a:gd name="connsiteY12" fmla="*/ 113560 h 116751"/>
                <a:gd name="connsiteX13" fmla="*/ 48382 w 128012"/>
                <a:gd name="connsiteY13" fmla="*/ 110368 h 116751"/>
                <a:gd name="connsiteX14" fmla="*/ 51577 w 128012"/>
                <a:gd name="connsiteY14" fmla="*/ 107176 h 116751"/>
                <a:gd name="connsiteX15" fmla="*/ 125061 w 128012"/>
                <a:gd name="connsiteY15" fmla="*/ 72702 h 116751"/>
                <a:gd name="connsiteX16" fmla="*/ 52215 w 128012"/>
                <a:gd name="connsiteY16" fmla="*/ 15247 h 116751"/>
                <a:gd name="connsiteX17" fmla="*/ 59245 w 128012"/>
                <a:gd name="connsiteY17" fmla="*/ 13331 h 116751"/>
                <a:gd name="connsiteX18" fmla="*/ 60523 w 128012"/>
                <a:gd name="connsiteY18" fmla="*/ 15247 h 116751"/>
                <a:gd name="connsiteX19" fmla="*/ 60523 w 128012"/>
                <a:gd name="connsiteY19" fmla="*/ 15247 h 116751"/>
                <a:gd name="connsiteX20" fmla="*/ 51577 w 128012"/>
                <a:gd name="connsiteY20" fmla="*/ 25461 h 116751"/>
                <a:gd name="connsiteX21" fmla="*/ 52855 w 128012"/>
                <a:gd name="connsiteY21" fmla="*/ 34399 h 116751"/>
                <a:gd name="connsiteX22" fmla="*/ 61800 w 128012"/>
                <a:gd name="connsiteY22" fmla="*/ 33122 h 116751"/>
                <a:gd name="connsiteX23" fmla="*/ 70746 w 128012"/>
                <a:gd name="connsiteY23" fmla="*/ 23546 h 116751"/>
                <a:gd name="connsiteX24" fmla="*/ 71385 w 128012"/>
                <a:gd name="connsiteY24" fmla="*/ 22907 h 116751"/>
                <a:gd name="connsiteX25" fmla="*/ 87999 w 128012"/>
                <a:gd name="connsiteY25" fmla="*/ 13331 h 116751"/>
                <a:gd name="connsiteX26" fmla="*/ 112920 w 128012"/>
                <a:gd name="connsiteY26" fmla="*/ 46528 h 116751"/>
                <a:gd name="connsiteX27" fmla="*/ 113559 w 128012"/>
                <a:gd name="connsiteY27" fmla="*/ 66318 h 116751"/>
                <a:gd name="connsiteX28" fmla="*/ 55410 w 128012"/>
                <a:gd name="connsiteY28" fmla="*/ 93769 h 116751"/>
                <a:gd name="connsiteX29" fmla="*/ 53493 w 128012"/>
                <a:gd name="connsiteY29" fmla="*/ 88662 h 116751"/>
                <a:gd name="connsiteX30" fmla="*/ 36880 w 128012"/>
                <a:gd name="connsiteY30" fmla="*/ 62488 h 116751"/>
                <a:gd name="connsiteX31" fmla="*/ 32407 w 128012"/>
                <a:gd name="connsiteY31" fmla="*/ 58019 h 116751"/>
                <a:gd name="connsiteX32" fmla="*/ 52215 w 128012"/>
                <a:gd name="connsiteY32" fmla="*/ 15247 h 116751"/>
                <a:gd name="connsiteX33" fmla="*/ 43270 w 128012"/>
                <a:gd name="connsiteY33" fmla="*/ 96961 h 116751"/>
                <a:gd name="connsiteX34" fmla="*/ 41992 w 128012"/>
                <a:gd name="connsiteY34" fmla="*/ 98877 h 116751"/>
                <a:gd name="connsiteX35" fmla="*/ 36880 w 128012"/>
                <a:gd name="connsiteY35" fmla="*/ 102069 h 116751"/>
                <a:gd name="connsiteX36" fmla="*/ 24739 w 128012"/>
                <a:gd name="connsiteY36" fmla="*/ 99515 h 116751"/>
                <a:gd name="connsiteX37" fmla="*/ 14515 w 128012"/>
                <a:gd name="connsiteY37" fmla="*/ 82917 h 116751"/>
                <a:gd name="connsiteX38" fmla="*/ 17071 w 128012"/>
                <a:gd name="connsiteY38" fmla="*/ 70787 h 116751"/>
                <a:gd name="connsiteX39" fmla="*/ 22183 w 128012"/>
                <a:gd name="connsiteY39" fmla="*/ 67595 h 116751"/>
                <a:gd name="connsiteX40" fmla="*/ 24100 w 128012"/>
                <a:gd name="connsiteY40" fmla="*/ 66957 h 116751"/>
                <a:gd name="connsiteX41" fmla="*/ 26017 w 128012"/>
                <a:gd name="connsiteY41" fmla="*/ 68234 h 116751"/>
                <a:gd name="connsiteX42" fmla="*/ 42630 w 128012"/>
                <a:gd name="connsiteY42" fmla="*/ 94408 h 116751"/>
                <a:gd name="connsiteX43" fmla="*/ 43270 w 128012"/>
                <a:gd name="connsiteY43" fmla="*/ 96961 h 1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8012" h="116751">
                  <a:moveTo>
                    <a:pt x="125061" y="72702"/>
                  </a:moveTo>
                  <a:cubicBezTo>
                    <a:pt x="130173" y="63126"/>
                    <a:pt x="127617" y="49720"/>
                    <a:pt x="125061" y="42698"/>
                  </a:cubicBezTo>
                  <a:cubicBezTo>
                    <a:pt x="120588" y="28015"/>
                    <a:pt x="109725" y="10139"/>
                    <a:pt x="93750" y="1840"/>
                  </a:cubicBezTo>
                  <a:cubicBezTo>
                    <a:pt x="86721" y="-1352"/>
                    <a:pt x="78414" y="1840"/>
                    <a:pt x="71385" y="6947"/>
                  </a:cubicBezTo>
                  <a:cubicBezTo>
                    <a:pt x="70108" y="5032"/>
                    <a:pt x="68190" y="3117"/>
                    <a:pt x="65634" y="1840"/>
                  </a:cubicBezTo>
                  <a:cubicBezTo>
                    <a:pt x="62440" y="-75"/>
                    <a:pt x="55410" y="-1990"/>
                    <a:pt x="45187" y="4394"/>
                  </a:cubicBezTo>
                  <a:cubicBezTo>
                    <a:pt x="28573" y="15885"/>
                    <a:pt x="20266" y="39506"/>
                    <a:pt x="19627" y="54827"/>
                  </a:cubicBezTo>
                  <a:cubicBezTo>
                    <a:pt x="18349" y="55466"/>
                    <a:pt x="16432" y="56104"/>
                    <a:pt x="15154" y="56742"/>
                  </a:cubicBezTo>
                  <a:lnTo>
                    <a:pt x="10042" y="59934"/>
                  </a:lnTo>
                  <a:cubicBezTo>
                    <a:pt x="-182" y="66318"/>
                    <a:pt x="-2738" y="79725"/>
                    <a:pt x="3013" y="89939"/>
                  </a:cubicBezTo>
                  <a:lnTo>
                    <a:pt x="13237" y="106537"/>
                  </a:lnTo>
                  <a:cubicBezTo>
                    <a:pt x="17071" y="112921"/>
                    <a:pt x="24100" y="116752"/>
                    <a:pt x="31768" y="116752"/>
                  </a:cubicBezTo>
                  <a:cubicBezTo>
                    <a:pt x="35602" y="116752"/>
                    <a:pt x="39436" y="115475"/>
                    <a:pt x="43270" y="113560"/>
                  </a:cubicBezTo>
                  <a:lnTo>
                    <a:pt x="48382" y="110368"/>
                  </a:lnTo>
                  <a:cubicBezTo>
                    <a:pt x="49660" y="109729"/>
                    <a:pt x="50938" y="108453"/>
                    <a:pt x="51577" y="107176"/>
                  </a:cubicBezTo>
                  <a:cubicBezTo>
                    <a:pt x="102057" y="103345"/>
                    <a:pt x="119949" y="81640"/>
                    <a:pt x="125061" y="72702"/>
                  </a:cubicBezTo>
                  <a:close/>
                  <a:moveTo>
                    <a:pt x="52215" y="15247"/>
                  </a:moveTo>
                  <a:cubicBezTo>
                    <a:pt x="55410" y="13331"/>
                    <a:pt x="57966" y="12693"/>
                    <a:pt x="59245" y="13331"/>
                  </a:cubicBezTo>
                  <a:cubicBezTo>
                    <a:pt x="59883" y="13970"/>
                    <a:pt x="60523" y="14608"/>
                    <a:pt x="60523" y="15247"/>
                  </a:cubicBezTo>
                  <a:cubicBezTo>
                    <a:pt x="60523" y="15247"/>
                    <a:pt x="60523" y="15247"/>
                    <a:pt x="60523" y="15247"/>
                  </a:cubicBezTo>
                  <a:cubicBezTo>
                    <a:pt x="54772" y="20354"/>
                    <a:pt x="51577" y="25461"/>
                    <a:pt x="51577" y="25461"/>
                  </a:cubicBezTo>
                  <a:cubicBezTo>
                    <a:pt x="49660" y="28015"/>
                    <a:pt x="50298" y="32483"/>
                    <a:pt x="52855" y="34399"/>
                  </a:cubicBezTo>
                  <a:cubicBezTo>
                    <a:pt x="55410" y="36314"/>
                    <a:pt x="59883" y="35675"/>
                    <a:pt x="61800" y="33122"/>
                  </a:cubicBezTo>
                  <a:cubicBezTo>
                    <a:pt x="64356" y="29291"/>
                    <a:pt x="67551" y="26099"/>
                    <a:pt x="70746" y="23546"/>
                  </a:cubicBezTo>
                  <a:cubicBezTo>
                    <a:pt x="70746" y="23546"/>
                    <a:pt x="71385" y="23546"/>
                    <a:pt x="71385" y="22907"/>
                  </a:cubicBezTo>
                  <a:cubicBezTo>
                    <a:pt x="78414" y="16523"/>
                    <a:pt x="86082" y="12055"/>
                    <a:pt x="87999" y="13331"/>
                  </a:cubicBezTo>
                  <a:cubicBezTo>
                    <a:pt x="98223" y="18439"/>
                    <a:pt x="108447" y="31207"/>
                    <a:pt x="112920" y="46528"/>
                  </a:cubicBezTo>
                  <a:cubicBezTo>
                    <a:pt x="116115" y="56742"/>
                    <a:pt x="115476" y="63765"/>
                    <a:pt x="113559" y="66318"/>
                  </a:cubicBezTo>
                  <a:cubicBezTo>
                    <a:pt x="109725" y="73341"/>
                    <a:pt x="95667" y="89939"/>
                    <a:pt x="55410" y="93769"/>
                  </a:cubicBezTo>
                  <a:cubicBezTo>
                    <a:pt x="54772" y="91854"/>
                    <a:pt x="54133" y="89939"/>
                    <a:pt x="53493" y="88662"/>
                  </a:cubicBezTo>
                  <a:lnTo>
                    <a:pt x="36880" y="62488"/>
                  </a:lnTo>
                  <a:cubicBezTo>
                    <a:pt x="35602" y="60573"/>
                    <a:pt x="34324" y="59296"/>
                    <a:pt x="32407" y="58019"/>
                  </a:cubicBezTo>
                  <a:cubicBezTo>
                    <a:pt x="32407" y="45251"/>
                    <a:pt x="38797" y="24184"/>
                    <a:pt x="52215" y="15247"/>
                  </a:cubicBezTo>
                  <a:close/>
                  <a:moveTo>
                    <a:pt x="43270" y="96961"/>
                  </a:moveTo>
                  <a:cubicBezTo>
                    <a:pt x="43270" y="97600"/>
                    <a:pt x="42630" y="98238"/>
                    <a:pt x="41992" y="98877"/>
                  </a:cubicBezTo>
                  <a:lnTo>
                    <a:pt x="36880" y="102069"/>
                  </a:lnTo>
                  <a:cubicBezTo>
                    <a:pt x="33046" y="104622"/>
                    <a:pt x="27295" y="103345"/>
                    <a:pt x="24739" y="99515"/>
                  </a:cubicBezTo>
                  <a:lnTo>
                    <a:pt x="14515" y="82917"/>
                  </a:lnTo>
                  <a:cubicBezTo>
                    <a:pt x="11959" y="79086"/>
                    <a:pt x="13237" y="73341"/>
                    <a:pt x="17071" y="70787"/>
                  </a:cubicBezTo>
                  <a:lnTo>
                    <a:pt x="22183" y="67595"/>
                  </a:lnTo>
                  <a:cubicBezTo>
                    <a:pt x="22822" y="66957"/>
                    <a:pt x="24100" y="66957"/>
                    <a:pt x="24100" y="66957"/>
                  </a:cubicBezTo>
                  <a:cubicBezTo>
                    <a:pt x="24739" y="66957"/>
                    <a:pt x="25378" y="67595"/>
                    <a:pt x="26017" y="68234"/>
                  </a:cubicBezTo>
                  <a:lnTo>
                    <a:pt x="42630" y="94408"/>
                  </a:lnTo>
                  <a:cubicBezTo>
                    <a:pt x="43270" y="95685"/>
                    <a:pt x="43270" y="96961"/>
                    <a:pt x="43270" y="96961"/>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78" name="Graphic 4">
              <a:extLst>
                <a:ext uri="{FF2B5EF4-FFF2-40B4-BE49-F238E27FC236}">
                  <a16:creationId xmlns:a16="http://schemas.microsoft.com/office/drawing/2014/main" id="{9027E499-6A9A-4332-9AAF-8BBC237173BB}"/>
                </a:ext>
              </a:extLst>
            </p:cNvPr>
            <p:cNvSpPr/>
            <p:nvPr/>
          </p:nvSpPr>
          <p:spPr>
            <a:xfrm>
              <a:off x="3687193" y="4540650"/>
              <a:ext cx="20048" cy="25336"/>
            </a:xfrm>
            <a:custGeom>
              <a:avLst/>
              <a:gdLst>
                <a:gd name="connsiteX0" fmla="*/ 11941 w 20048"/>
                <a:gd name="connsiteY0" fmla="*/ 2992 h 25336"/>
                <a:gd name="connsiteX1" fmla="*/ 2995 w 20048"/>
                <a:gd name="connsiteY1" fmla="*/ 1077 h 25336"/>
                <a:gd name="connsiteX2" fmla="*/ 1078 w 20048"/>
                <a:gd name="connsiteY2" fmla="*/ 10015 h 25336"/>
                <a:gd name="connsiteX3" fmla="*/ 8746 w 20048"/>
                <a:gd name="connsiteY3" fmla="*/ 22144 h 25336"/>
                <a:gd name="connsiteX4" fmla="*/ 13858 w 20048"/>
                <a:gd name="connsiteY4" fmla="*/ 25336 h 25336"/>
                <a:gd name="connsiteX5" fmla="*/ 17053 w 20048"/>
                <a:gd name="connsiteY5" fmla="*/ 24060 h 25336"/>
                <a:gd name="connsiteX6" fmla="*/ 18970 w 20048"/>
                <a:gd name="connsiteY6" fmla="*/ 15122 h 25336"/>
                <a:gd name="connsiteX7" fmla="*/ 11941 w 20048"/>
                <a:gd name="connsiteY7" fmla="*/ 2992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8" h="25336">
                  <a:moveTo>
                    <a:pt x="11941" y="2992"/>
                  </a:moveTo>
                  <a:cubicBezTo>
                    <a:pt x="10024" y="-200"/>
                    <a:pt x="6190" y="-838"/>
                    <a:pt x="2995" y="1077"/>
                  </a:cubicBezTo>
                  <a:cubicBezTo>
                    <a:pt x="-200" y="2992"/>
                    <a:pt x="-839" y="6823"/>
                    <a:pt x="1078" y="10015"/>
                  </a:cubicBezTo>
                  <a:lnTo>
                    <a:pt x="8746" y="22144"/>
                  </a:lnTo>
                  <a:cubicBezTo>
                    <a:pt x="10024" y="24060"/>
                    <a:pt x="11941" y="25336"/>
                    <a:pt x="13858" y="25336"/>
                  </a:cubicBezTo>
                  <a:cubicBezTo>
                    <a:pt x="15136" y="25336"/>
                    <a:pt x="16414" y="25336"/>
                    <a:pt x="17053" y="24060"/>
                  </a:cubicBezTo>
                  <a:cubicBezTo>
                    <a:pt x="20248" y="22144"/>
                    <a:pt x="20887" y="18314"/>
                    <a:pt x="18970" y="15122"/>
                  </a:cubicBezTo>
                  <a:lnTo>
                    <a:pt x="11941" y="2992"/>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0" name="Graphic 4">
              <a:extLst>
                <a:ext uri="{FF2B5EF4-FFF2-40B4-BE49-F238E27FC236}">
                  <a16:creationId xmlns:a16="http://schemas.microsoft.com/office/drawing/2014/main" id="{A13C53D6-0050-47A2-94F6-5FAE6F464D64}"/>
                </a:ext>
              </a:extLst>
            </p:cNvPr>
            <p:cNvSpPr/>
            <p:nvPr/>
          </p:nvSpPr>
          <p:spPr>
            <a:xfrm>
              <a:off x="3779252" y="4392524"/>
              <a:ext cx="128012" cy="116006"/>
            </a:xfrm>
            <a:custGeom>
              <a:avLst/>
              <a:gdLst>
                <a:gd name="connsiteX0" fmla="*/ 114136 w 128012"/>
                <a:gd name="connsiteY0" fmla="*/ 10033 h 116006"/>
                <a:gd name="connsiteX1" fmla="*/ 84103 w 128012"/>
                <a:gd name="connsiteY1" fmla="*/ 3010 h 116006"/>
                <a:gd name="connsiteX2" fmla="*/ 78992 w 128012"/>
                <a:gd name="connsiteY2" fmla="*/ 6202 h 116006"/>
                <a:gd name="connsiteX3" fmla="*/ 75797 w 128012"/>
                <a:gd name="connsiteY3" fmla="*/ 9394 h 116006"/>
                <a:gd name="connsiteX4" fmla="*/ 2952 w 128012"/>
                <a:gd name="connsiteY4" fmla="*/ 43229 h 116006"/>
                <a:gd name="connsiteX5" fmla="*/ 2952 w 128012"/>
                <a:gd name="connsiteY5" fmla="*/ 73234 h 116006"/>
                <a:gd name="connsiteX6" fmla="*/ 34262 w 128012"/>
                <a:gd name="connsiteY6" fmla="*/ 114091 h 116006"/>
                <a:gd name="connsiteX7" fmla="*/ 40652 w 128012"/>
                <a:gd name="connsiteY7" fmla="*/ 115368 h 116006"/>
                <a:gd name="connsiteX8" fmla="*/ 57266 w 128012"/>
                <a:gd name="connsiteY8" fmla="*/ 108984 h 116006"/>
                <a:gd name="connsiteX9" fmla="*/ 63017 w 128012"/>
                <a:gd name="connsiteY9" fmla="*/ 114091 h 116006"/>
                <a:gd name="connsiteX10" fmla="*/ 70046 w 128012"/>
                <a:gd name="connsiteY10" fmla="*/ 116007 h 116006"/>
                <a:gd name="connsiteX11" fmla="*/ 82826 w 128012"/>
                <a:gd name="connsiteY11" fmla="*/ 111538 h 116006"/>
                <a:gd name="connsiteX12" fmla="*/ 108386 w 128012"/>
                <a:gd name="connsiteY12" fmla="*/ 61104 h 116006"/>
                <a:gd name="connsiteX13" fmla="*/ 112858 w 128012"/>
                <a:gd name="connsiteY13" fmla="*/ 59189 h 116006"/>
                <a:gd name="connsiteX14" fmla="*/ 117970 w 128012"/>
                <a:gd name="connsiteY14" fmla="*/ 55997 h 116006"/>
                <a:gd name="connsiteX15" fmla="*/ 124999 w 128012"/>
                <a:gd name="connsiteY15" fmla="*/ 25993 h 116006"/>
                <a:gd name="connsiteX16" fmla="*/ 114136 w 128012"/>
                <a:gd name="connsiteY16" fmla="*/ 10033 h 116006"/>
                <a:gd name="connsiteX17" fmla="*/ 75158 w 128012"/>
                <a:gd name="connsiteY17" fmla="*/ 101323 h 116006"/>
                <a:gd name="connsiteX18" fmla="*/ 68129 w 128012"/>
                <a:gd name="connsiteY18" fmla="*/ 103239 h 116006"/>
                <a:gd name="connsiteX19" fmla="*/ 66851 w 128012"/>
                <a:gd name="connsiteY19" fmla="*/ 101323 h 116006"/>
                <a:gd name="connsiteX20" fmla="*/ 66851 w 128012"/>
                <a:gd name="connsiteY20" fmla="*/ 101323 h 116006"/>
                <a:gd name="connsiteX21" fmla="*/ 75797 w 128012"/>
                <a:gd name="connsiteY21" fmla="*/ 91109 h 116006"/>
                <a:gd name="connsiteX22" fmla="*/ 74519 w 128012"/>
                <a:gd name="connsiteY22" fmla="*/ 82172 h 116006"/>
                <a:gd name="connsiteX23" fmla="*/ 65573 w 128012"/>
                <a:gd name="connsiteY23" fmla="*/ 83448 h 116006"/>
                <a:gd name="connsiteX24" fmla="*/ 56627 w 128012"/>
                <a:gd name="connsiteY24" fmla="*/ 93024 h 116006"/>
                <a:gd name="connsiteX25" fmla="*/ 56627 w 128012"/>
                <a:gd name="connsiteY25" fmla="*/ 93024 h 116006"/>
                <a:gd name="connsiteX26" fmla="*/ 40013 w 128012"/>
                <a:gd name="connsiteY26" fmla="*/ 102600 h 116006"/>
                <a:gd name="connsiteX27" fmla="*/ 15092 w 128012"/>
                <a:gd name="connsiteY27" fmla="*/ 69404 h 116006"/>
                <a:gd name="connsiteX28" fmla="*/ 14453 w 128012"/>
                <a:gd name="connsiteY28" fmla="*/ 49613 h 116006"/>
                <a:gd name="connsiteX29" fmla="*/ 72602 w 128012"/>
                <a:gd name="connsiteY29" fmla="*/ 22162 h 116006"/>
                <a:gd name="connsiteX30" fmla="*/ 74519 w 128012"/>
                <a:gd name="connsiteY30" fmla="*/ 27269 h 116006"/>
                <a:gd name="connsiteX31" fmla="*/ 91133 w 128012"/>
                <a:gd name="connsiteY31" fmla="*/ 53444 h 116006"/>
                <a:gd name="connsiteX32" fmla="*/ 95606 w 128012"/>
                <a:gd name="connsiteY32" fmla="*/ 57912 h 116006"/>
                <a:gd name="connsiteX33" fmla="*/ 75158 w 128012"/>
                <a:gd name="connsiteY33" fmla="*/ 101323 h 116006"/>
                <a:gd name="connsiteX34" fmla="*/ 110941 w 128012"/>
                <a:gd name="connsiteY34" fmla="*/ 45783 h 116006"/>
                <a:gd name="connsiteX35" fmla="*/ 105829 w 128012"/>
                <a:gd name="connsiteY35" fmla="*/ 48337 h 116006"/>
                <a:gd name="connsiteX36" fmla="*/ 103912 w 128012"/>
                <a:gd name="connsiteY36" fmla="*/ 48975 h 116006"/>
                <a:gd name="connsiteX37" fmla="*/ 101996 w 128012"/>
                <a:gd name="connsiteY37" fmla="*/ 47698 h 116006"/>
                <a:gd name="connsiteX38" fmla="*/ 85382 w 128012"/>
                <a:gd name="connsiteY38" fmla="*/ 21524 h 116006"/>
                <a:gd name="connsiteX39" fmla="*/ 86021 w 128012"/>
                <a:gd name="connsiteY39" fmla="*/ 17693 h 116006"/>
                <a:gd name="connsiteX40" fmla="*/ 91133 w 128012"/>
                <a:gd name="connsiteY40" fmla="*/ 14501 h 116006"/>
                <a:gd name="connsiteX41" fmla="*/ 95606 w 128012"/>
                <a:gd name="connsiteY41" fmla="*/ 13225 h 116006"/>
                <a:gd name="connsiteX42" fmla="*/ 103273 w 128012"/>
                <a:gd name="connsiteY42" fmla="*/ 17055 h 116006"/>
                <a:gd name="connsiteX43" fmla="*/ 113497 w 128012"/>
                <a:gd name="connsiteY43" fmla="*/ 33653 h 116006"/>
                <a:gd name="connsiteX44" fmla="*/ 110941 w 128012"/>
                <a:gd name="connsiteY44" fmla="*/ 45783 h 1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8012" h="116006">
                  <a:moveTo>
                    <a:pt x="114136" y="10033"/>
                  </a:moveTo>
                  <a:cubicBezTo>
                    <a:pt x="107746" y="-182"/>
                    <a:pt x="94328" y="-2735"/>
                    <a:pt x="84103" y="3010"/>
                  </a:cubicBezTo>
                  <a:lnTo>
                    <a:pt x="78992" y="6202"/>
                  </a:lnTo>
                  <a:cubicBezTo>
                    <a:pt x="77714" y="6841"/>
                    <a:pt x="76436" y="8117"/>
                    <a:pt x="75797" y="9394"/>
                  </a:cubicBezTo>
                  <a:cubicBezTo>
                    <a:pt x="25955" y="12586"/>
                    <a:pt x="8063" y="34292"/>
                    <a:pt x="2952" y="43229"/>
                  </a:cubicBezTo>
                  <a:cubicBezTo>
                    <a:pt x="-2161" y="52805"/>
                    <a:pt x="395" y="66212"/>
                    <a:pt x="2952" y="73234"/>
                  </a:cubicBezTo>
                  <a:cubicBezTo>
                    <a:pt x="7424" y="87917"/>
                    <a:pt x="18287" y="105792"/>
                    <a:pt x="34262" y="114091"/>
                  </a:cubicBezTo>
                  <a:cubicBezTo>
                    <a:pt x="36179" y="115368"/>
                    <a:pt x="38735" y="115368"/>
                    <a:pt x="40652" y="115368"/>
                  </a:cubicBezTo>
                  <a:cubicBezTo>
                    <a:pt x="45764" y="115368"/>
                    <a:pt x="51515" y="112815"/>
                    <a:pt x="57266" y="108984"/>
                  </a:cubicBezTo>
                  <a:cubicBezTo>
                    <a:pt x="58544" y="110899"/>
                    <a:pt x="60461" y="112815"/>
                    <a:pt x="63017" y="114091"/>
                  </a:cubicBezTo>
                  <a:cubicBezTo>
                    <a:pt x="64295" y="114730"/>
                    <a:pt x="66851" y="116007"/>
                    <a:pt x="70046" y="116007"/>
                  </a:cubicBezTo>
                  <a:cubicBezTo>
                    <a:pt x="73241" y="116007"/>
                    <a:pt x="77714" y="114730"/>
                    <a:pt x="82826" y="111538"/>
                  </a:cubicBezTo>
                  <a:cubicBezTo>
                    <a:pt x="99439" y="100047"/>
                    <a:pt x="107746" y="76426"/>
                    <a:pt x="108386" y="61104"/>
                  </a:cubicBezTo>
                  <a:cubicBezTo>
                    <a:pt x="109663" y="60466"/>
                    <a:pt x="111581" y="59828"/>
                    <a:pt x="112858" y="59189"/>
                  </a:cubicBezTo>
                  <a:lnTo>
                    <a:pt x="117970" y="55997"/>
                  </a:lnTo>
                  <a:cubicBezTo>
                    <a:pt x="128194" y="49613"/>
                    <a:pt x="130750" y="36207"/>
                    <a:pt x="124999" y="25993"/>
                  </a:cubicBezTo>
                  <a:lnTo>
                    <a:pt x="114136" y="10033"/>
                  </a:lnTo>
                  <a:close/>
                  <a:moveTo>
                    <a:pt x="75158" y="101323"/>
                  </a:moveTo>
                  <a:cubicBezTo>
                    <a:pt x="71963" y="103239"/>
                    <a:pt x="69407" y="103877"/>
                    <a:pt x="68129" y="103239"/>
                  </a:cubicBezTo>
                  <a:cubicBezTo>
                    <a:pt x="67490" y="102600"/>
                    <a:pt x="66851" y="101962"/>
                    <a:pt x="66851" y="101323"/>
                  </a:cubicBezTo>
                  <a:cubicBezTo>
                    <a:pt x="66851" y="101323"/>
                    <a:pt x="66851" y="101323"/>
                    <a:pt x="66851" y="101323"/>
                  </a:cubicBezTo>
                  <a:cubicBezTo>
                    <a:pt x="72602" y="96216"/>
                    <a:pt x="75797" y="91109"/>
                    <a:pt x="75797" y="91109"/>
                  </a:cubicBezTo>
                  <a:cubicBezTo>
                    <a:pt x="77714" y="88556"/>
                    <a:pt x="77075" y="84087"/>
                    <a:pt x="74519" y="82172"/>
                  </a:cubicBezTo>
                  <a:cubicBezTo>
                    <a:pt x="71963" y="80256"/>
                    <a:pt x="67490" y="80895"/>
                    <a:pt x="65573" y="83448"/>
                  </a:cubicBezTo>
                  <a:cubicBezTo>
                    <a:pt x="63017" y="87279"/>
                    <a:pt x="59822" y="90471"/>
                    <a:pt x="56627" y="93024"/>
                  </a:cubicBezTo>
                  <a:cubicBezTo>
                    <a:pt x="56627" y="93024"/>
                    <a:pt x="56627" y="93024"/>
                    <a:pt x="56627" y="93024"/>
                  </a:cubicBezTo>
                  <a:cubicBezTo>
                    <a:pt x="49598" y="99408"/>
                    <a:pt x="41930" y="103877"/>
                    <a:pt x="40013" y="102600"/>
                  </a:cubicBezTo>
                  <a:cubicBezTo>
                    <a:pt x="29789" y="97493"/>
                    <a:pt x="19565" y="84725"/>
                    <a:pt x="15092" y="69404"/>
                  </a:cubicBezTo>
                  <a:cubicBezTo>
                    <a:pt x="11897" y="59189"/>
                    <a:pt x="12536" y="52167"/>
                    <a:pt x="14453" y="49613"/>
                  </a:cubicBezTo>
                  <a:cubicBezTo>
                    <a:pt x="18287" y="42591"/>
                    <a:pt x="32345" y="25993"/>
                    <a:pt x="72602" y="22162"/>
                  </a:cubicBezTo>
                  <a:cubicBezTo>
                    <a:pt x="73241" y="24077"/>
                    <a:pt x="73880" y="25993"/>
                    <a:pt x="74519" y="27269"/>
                  </a:cubicBezTo>
                  <a:lnTo>
                    <a:pt x="91133" y="53444"/>
                  </a:lnTo>
                  <a:cubicBezTo>
                    <a:pt x="92411" y="55359"/>
                    <a:pt x="93688" y="56636"/>
                    <a:pt x="95606" y="57912"/>
                  </a:cubicBezTo>
                  <a:cubicBezTo>
                    <a:pt x="96244" y="70680"/>
                    <a:pt x="89216" y="92386"/>
                    <a:pt x="75158" y="101323"/>
                  </a:cubicBezTo>
                  <a:close/>
                  <a:moveTo>
                    <a:pt x="110941" y="45783"/>
                  </a:moveTo>
                  <a:lnTo>
                    <a:pt x="105829" y="48337"/>
                  </a:lnTo>
                  <a:cubicBezTo>
                    <a:pt x="105191" y="48975"/>
                    <a:pt x="103912" y="48975"/>
                    <a:pt x="103912" y="48975"/>
                  </a:cubicBezTo>
                  <a:cubicBezTo>
                    <a:pt x="103273" y="48975"/>
                    <a:pt x="102634" y="48337"/>
                    <a:pt x="101996" y="47698"/>
                  </a:cubicBezTo>
                  <a:lnTo>
                    <a:pt x="85382" y="21524"/>
                  </a:lnTo>
                  <a:cubicBezTo>
                    <a:pt x="84743" y="20247"/>
                    <a:pt x="84743" y="18332"/>
                    <a:pt x="86021" y="17693"/>
                  </a:cubicBezTo>
                  <a:lnTo>
                    <a:pt x="91133" y="14501"/>
                  </a:lnTo>
                  <a:cubicBezTo>
                    <a:pt x="92411" y="13863"/>
                    <a:pt x="94328" y="13225"/>
                    <a:pt x="95606" y="13225"/>
                  </a:cubicBezTo>
                  <a:cubicBezTo>
                    <a:pt x="98801" y="13225"/>
                    <a:pt x="101356" y="14501"/>
                    <a:pt x="103273" y="17055"/>
                  </a:cubicBezTo>
                  <a:lnTo>
                    <a:pt x="113497" y="33653"/>
                  </a:lnTo>
                  <a:cubicBezTo>
                    <a:pt x="116053" y="37484"/>
                    <a:pt x="114775" y="43229"/>
                    <a:pt x="110941" y="45783"/>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1" name="Graphic 4">
              <a:extLst>
                <a:ext uri="{FF2B5EF4-FFF2-40B4-BE49-F238E27FC236}">
                  <a16:creationId xmlns:a16="http://schemas.microsoft.com/office/drawing/2014/main" id="{5987659F-0341-49AA-8317-77F5F49B9819}"/>
                </a:ext>
              </a:extLst>
            </p:cNvPr>
            <p:cNvSpPr/>
            <p:nvPr/>
          </p:nvSpPr>
          <p:spPr>
            <a:xfrm>
              <a:off x="3869945" y="4409778"/>
              <a:ext cx="20048" cy="25336"/>
            </a:xfrm>
            <a:custGeom>
              <a:avLst/>
              <a:gdLst>
                <a:gd name="connsiteX0" fmla="*/ 11941 w 20048"/>
                <a:gd name="connsiteY0" fmla="*/ 2992 h 25336"/>
                <a:gd name="connsiteX1" fmla="*/ 2995 w 20048"/>
                <a:gd name="connsiteY1" fmla="*/ 1077 h 25336"/>
                <a:gd name="connsiteX2" fmla="*/ 1078 w 20048"/>
                <a:gd name="connsiteY2" fmla="*/ 10015 h 25336"/>
                <a:gd name="connsiteX3" fmla="*/ 8746 w 20048"/>
                <a:gd name="connsiteY3" fmla="*/ 22144 h 25336"/>
                <a:gd name="connsiteX4" fmla="*/ 13858 w 20048"/>
                <a:gd name="connsiteY4" fmla="*/ 25336 h 25336"/>
                <a:gd name="connsiteX5" fmla="*/ 17053 w 20048"/>
                <a:gd name="connsiteY5" fmla="*/ 24060 h 25336"/>
                <a:gd name="connsiteX6" fmla="*/ 18970 w 20048"/>
                <a:gd name="connsiteY6" fmla="*/ 15122 h 25336"/>
                <a:gd name="connsiteX7" fmla="*/ 11941 w 20048"/>
                <a:gd name="connsiteY7" fmla="*/ 2992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8" h="25336">
                  <a:moveTo>
                    <a:pt x="11941" y="2992"/>
                  </a:moveTo>
                  <a:cubicBezTo>
                    <a:pt x="10024" y="-200"/>
                    <a:pt x="6190" y="-838"/>
                    <a:pt x="2995" y="1077"/>
                  </a:cubicBezTo>
                  <a:cubicBezTo>
                    <a:pt x="-200" y="2992"/>
                    <a:pt x="-839" y="6823"/>
                    <a:pt x="1078" y="10015"/>
                  </a:cubicBezTo>
                  <a:lnTo>
                    <a:pt x="8746" y="22144"/>
                  </a:lnTo>
                  <a:cubicBezTo>
                    <a:pt x="10024" y="24060"/>
                    <a:pt x="11941" y="25336"/>
                    <a:pt x="13858" y="25336"/>
                  </a:cubicBezTo>
                  <a:cubicBezTo>
                    <a:pt x="15136" y="25336"/>
                    <a:pt x="16414" y="25336"/>
                    <a:pt x="17053" y="24060"/>
                  </a:cubicBezTo>
                  <a:cubicBezTo>
                    <a:pt x="20248" y="22144"/>
                    <a:pt x="20887" y="18314"/>
                    <a:pt x="18970" y="15122"/>
                  </a:cubicBezTo>
                  <a:lnTo>
                    <a:pt x="11941" y="2992"/>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2" name="Graphic 4">
              <a:extLst>
                <a:ext uri="{FF2B5EF4-FFF2-40B4-BE49-F238E27FC236}">
                  <a16:creationId xmlns:a16="http://schemas.microsoft.com/office/drawing/2014/main" id="{C8AD9778-8688-497E-A376-935C0275BBC1}"/>
                </a:ext>
              </a:extLst>
            </p:cNvPr>
            <p:cNvSpPr/>
            <p:nvPr/>
          </p:nvSpPr>
          <p:spPr>
            <a:xfrm>
              <a:off x="3815631" y="4540012"/>
              <a:ext cx="32828" cy="45126"/>
            </a:xfrm>
            <a:custGeom>
              <a:avLst/>
              <a:gdLst>
                <a:gd name="connsiteX0" fmla="*/ 11941 w 32828"/>
                <a:gd name="connsiteY0" fmla="*/ 2992 h 45126"/>
                <a:gd name="connsiteX1" fmla="*/ 2995 w 32828"/>
                <a:gd name="connsiteY1" fmla="*/ 1077 h 45126"/>
                <a:gd name="connsiteX2" fmla="*/ 1078 w 32828"/>
                <a:gd name="connsiteY2" fmla="*/ 10015 h 45126"/>
                <a:gd name="connsiteX3" fmla="*/ 21526 w 32828"/>
                <a:gd name="connsiteY3" fmla="*/ 41935 h 45126"/>
                <a:gd name="connsiteX4" fmla="*/ 26638 w 32828"/>
                <a:gd name="connsiteY4" fmla="*/ 45127 h 45126"/>
                <a:gd name="connsiteX5" fmla="*/ 29833 w 32828"/>
                <a:gd name="connsiteY5" fmla="*/ 43850 h 45126"/>
                <a:gd name="connsiteX6" fmla="*/ 31750 w 32828"/>
                <a:gd name="connsiteY6" fmla="*/ 34912 h 45126"/>
                <a:gd name="connsiteX7" fmla="*/ 11941 w 32828"/>
                <a:gd name="connsiteY7" fmla="*/ 2992 h 4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28" h="45126">
                  <a:moveTo>
                    <a:pt x="11941" y="2992"/>
                  </a:moveTo>
                  <a:cubicBezTo>
                    <a:pt x="10024" y="-200"/>
                    <a:pt x="6190" y="-838"/>
                    <a:pt x="2995" y="1077"/>
                  </a:cubicBezTo>
                  <a:cubicBezTo>
                    <a:pt x="-200" y="2992"/>
                    <a:pt x="-839" y="6823"/>
                    <a:pt x="1078" y="10015"/>
                  </a:cubicBezTo>
                  <a:lnTo>
                    <a:pt x="21526" y="41935"/>
                  </a:lnTo>
                  <a:cubicBezTo>
                    <a:pt x="22804" y="43850"/>
                    <a:pt x="24721" y="45127"/>
                    <a:pt x="26638" y="45127"/>
                  </a:cubicBezTo>
                  <a:cubicBezTo>
                    <a:pt x="27916" y="45127"/>
                    <a:pt x="29194" y="45127"/>
                    <a:pt x="29833" y="43850"/>
                  </a:cubicBezTo>
                  <a:cubicBezTo>
                    <a:pt x="33028" y="41935"/>
                    <a:pt x="33667" y="38104"/>
                    <a:pt x="31750" y="34912"/>
                  </a:cubicBezTo>
                  <a:lnTo>
                    <a:pt x="11941" y="2992"/>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3" name="Graphic 4">
              <a:extLst>
                <a:ext uri="{FF2B5EF4-FFF2-40B4-BE49-F238E27FC236}">
                  <a16:creationId xmlns:a16="http://schemas.microsoft.com/office/drawing/2014/main" id="{EB2FDB07-1D25-4BD8-A4DE-16DD658D57E9}"/>
                </a:ext>
              </a:extLst>
            </p:cNvPr>
            <p:cNvSpPr/>
            <p:nvPr/>
          </p:nvSpPr>
          <p:spPr>
            <a:xfrm>
              <a:off x="3838314" y="4525646"/>
              <a:ext cx="37281" cy="18634"/>
            </a:xfrm>
            <a:custGeom>
              <a:avLst/>
              <a:gdLst>
                <a:gd name="connsiteX0" fmla="*/ 32071 w 37281"/>
                <a:gd name="connsiteY0" fmla="*/ 5867 h 18634"/>
                <a:gd name="connsiteX1" fmla="*/ 7789 w 37281"/>
                <a:gd name="connsiteY1" fmla="*/ 121 h 18634"/>
                <a:gd name="connsiteX2" fmla="*/ 121 w 37281"/>
                <a:gd name="connsiteY2" fmla="*/ 5228 h 18634"/>
                <a:gd name="connsiteX3" fmla="*/ 5233 w 37281"/>
                <a:gd name="connsiteY3" fmla="*/ 12889 h 18634"/>
                <a:gd name="connsiteX4" fmla="*/ 29515 w 37281"/>
                <a:gd name="connsiteY4" fmla="*/ 18635 h 18634"/>
                <a:gd name="connsiteX5" fmla="*/ 30793 w 37281"/>
                <a:gd name="connsiteY5" fmla="*/ 18635 h 18634"/>
                <a:gd name="connsiteX6" fmla="*/ 37183 w 37281"/>
                <a:gd name="connsiteY6" fmla="*/ 13528 h 18634"/>
                <a:gd name="connsiteX7" fmla="*/ 32071 w 37281"/>
                <a:gd name="connsiteY7" fmla="*/ 5867 h 1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81" h="18634">
                  <a:moveTo>
                    <a:pt x="32071" y="5867"/>
                  </a:moveTo>
                  <a:lnTo>
                    <a:pt x="7789" y="121"/>
                  </a:lnTo>
                  <a:cubicBezTo>
                    <a:pt x="4594" y="-517"/>
                    <a:pt x="760" y="1398"/>
                    <a:pt x="121" y="5228"/>
                  </a:cubicBezTo>
                  <a:cubicBezTo>
                    <a:pt x="-518" y="9059"/>
                    <a:pt x="1399" y="12251"/>
                    <a:pt x="5233" y="12889"/>
                  </a:cubicBezTo>
                  <a:lnTo>
                    <a:pt x="29515" y="18635"/>
                  </a:lnTo>
                  <a:cubicBezTo>
                    <a:pt x="30154" y="18635"/>
                    <a:pt x="30154" y="18635"/>
                    <a:pt x="30793" y="18635"/>
                  </a:cubicBezTo>
                  <a:cubicBezTo>
                    <a:pt x="33988" y="18635"/>
                    <a:pt x="36544" y="16720"/>
                    <a:pt x="37183" y="13528"/>
                  </a:cubicBezTo>
                  <a:cubicBezTo>
                    <a:pt x="37822" y="9697"/>
                    <a:pt x="35266" y="6505"/>
                    <a:pt x="32071" y="5867"/>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4" name="Graphic 4">
              <a:extLst>
                <a:ext uri="{FF2B5EF4-FFF2-40B4-BE49-F238E27FC236}">
                  <a16:creationId xmlns:a16="http://schemas.microsoft.com/office/drawing/2014/main" id="{EB5B3A63-84B4-4FBB-AF0B-57FDD1DFF987}"/>
                </a:ext>
              </a:extLst>
            </p:cNvPr>
            <p:cNvSpPr/>
            <p:nvPr/>
          </p:nvSpPr>
          <p:spPr>
            <a:xfrm>
              <a:off x="3787194" y="4554374"/>
              <a:ext cx="18750" cy="37147"/>
            </a:xfrm>
            <a:custGeom>
              <a:avLst/>
              <a:gdLst>
                <a:gd name="connsiteX0" fmla="*/ 13540 w 18750"/>
                <a:gd name="connsiteY0" fmla="*/ 121 h 37147"/>
                <a:gd name="connsiteX1" fmla="*/ 5872 w 18750"/>
                <a:gd name="connsiteY1" fmla="*/ 5228 h 37147"/>
                <a:gd name="connsiteX2" fmla="*/ 121 w 18750"/>
                <a:gd name="connsiteY2" fmla="*/ 29487 h 37147"/>
                <a:gd name="connsiteX3" fmla="*/ 5233 w 18750"/>
                <a:gd name="connsiteY3" fmla="*/ 37148 h 37147"/>
                <a:gd name="connsiteX4" fmla="*/ 6511 w 18750"/>
                <a:gd name="connsiteY4" fmla="*/ 37148 h 37147"/>
                <a:gd name="connsiteX5" fmla="*/ 12901 w 18750"/>
                <a:gd name="connsiteY5" fmla="*/ 32041 h 37147"/>
                <a:gd name="connsiteX6" fmla="*/ 18652 w 18750"/>
                <a:gd name="connsiteY6" fmla="*/ 7782 h 37147"/>
                <a:gd name="connsiteX7" fmla="*/ 13540 w 18750"/>
                <a:gd name="connsiteY7" fmla="*/ 121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0" h="37147">
                  <a:moveTo>
                    <a:pt x="13540" y="121"/>
                  </a:moveTo>
                  <a:cubicBezTo>
                    <a:pt x="10345" y="-517"/>
                    <a:pt x="6511" y="1398"/>
                    <a:pt x="5872" y="5228"/>
                  </a:cubicBezTo>
                  <a:lnTo>
                    <a:pt x="121" y="29487"/>
                  </a:lnTo>
                  <a:cubicBezTo>
                    <a:pt x="-518" y="32679"/>
                    <a:pt x="1399" y="36510"/>
                    <a:pt x="5233" y="37148"/>
                  </a:cubicBezTo>
                  <a:cubicBezTo>
                    <a:pt x="5872" y="37148"/>
                    <a:pt x="5872" y="37148"/>
                    <a:pt x="6511" y="37148"/>
                  </a:cubicBezTo>
                  <a:cubicBezTo>
                    <a:pt x="9706" y="37148"/>
                    <a:pt x="12262" y="35233"/>
                    <a:pt x="12901" y="32041"/>
                  </a:cubicBezTo>
                  <a:lnTo>
                    <a:pt x="18652" y="7782"/>
                  </a:lnTo>
                  <a:cubicBezTo>
                    <a:pt x="19291" y="4590"/>
                    <a:pt x="16735" y="1398"/>
                    <a:pt x="13540" y="121"/>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5" name="Graphic 4">
              <a:extLst>
                <a:ext uri="{FF2B5EF4-FFF2-40B4-BE49-F238E27FC236}">
                  <a16:creationId xmlns:a16="http://schemas.microsoft.com/office/drawing/2014/main" id="{3C830333-5503-4800-936F-4D13CB26345B}"/>
                </a:ext>
              </a:extLst>
            </p:cNvPr>
            <p:cNvSpPr/>
            <p:nvPr/>
          </p:nvSpPr>
          <p:spPr>
            <a:xfrm>
              <a:off x="3722338" y="4393818"/>
              <a:ext cx="33467" cy="45126"/>
            </a:xfrm>
            <a:custGeom>
              <a:avLst/>
              <a:gdLst>
                <a:gd name="connsiteX0" fmla="*/ 22165 w 33467"/>
                <a:gd name="connsiteY0" fmla="*/ 41935 h 45126"/>
                <a:gd name="connsiteX1" fmla="*/ 27277 w 33467"/>
                <a:gd name="connsiteY1" fmla="*/ 45127 h 45126"/>
                <a:gd name="connsiteX2" fmla="*/ 30472 w 33467"/>
                <a:gd name="connsiteY2" fmla="*/ 43850 h 45126"/>
                <a:gd name="connsiteX3" fmla="*/ 32389 w 33467"/>
                <a:gd name="connsiteY3" fmla="*/ 34912 h 45126"/>
                <a:gd name="connsiteX4" fmla="*/ 11941 w 33467"/>
                <a:gd name="connsiteY4" fmla="*/ 2992 h 45126"/>
                <a:gd name="connsiteX5" fmla="*/ 2995 w 33467"/>
                <a:gd name="connsiteY5" fmla="*/ 1077 h 45126"/>
                <a:gd name="connsiteX6" fmla="*/ 1078 w 33467"/>
                <a:gd name="connsiteY6" fmla="*/ 10015 h 45126"/>
                <a:gd name="connsiteX7" fmla="*/ 22165 w 33467"/>
                <a:gd name="connsiteY7" fmla="*/ 41935 h 4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67" h="45126">
                  <a:moveTo>
                    <a:pt x="22165" y="41935"/>
                  </a:moveTo>
                  <a:cubicBezTo>
                    <a:pt x="23443" y="43850"/>
                    <a:pt x="25360" y="45127"/>
                    <a:pt x="27277" y="45127"/>
                  </a:cubicBezTo>
                  <a:cubicBezTo>
                    <a:pt x="28555" y="45127"/>
                    <a:pt x="29833" y="45127"/>
                    <a:pt x="30472" y="43850"/>
                  </a:cubicBezTo>
                  <a:cubicBezTo>
                    <a:pt x="33667" y="41935"/>
                    <a:pt x="34306" y="38104"/>
                    <a:pt x="32389" y="34912"/>
                  </a:cubicBezTo>
                  <a:lnTo>
                    <a:pt x="11941" y="2992"/>
                  </a:lnTo>
                  <a:cubicBezTo>
                    <a:pt x="10024" y="-200"/>
                    <a:pt x="6190" y="-838"/>
                    <a:pt x="2995" y="1077"/>
                  </a:cubicBezTo>
                  <a:cubicBezTo>
                    <a:pt x="-200" y="2992"/>
                    <a:pt x="-839" y="6823"/>
                    <a:pt x="1078" y="10015"/>
                  </a:cubicBezTo>
                  <a:lnTo>
                    <a:pt x="22165" y="41935"/>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6" name="Graphic 4">
              <a:extLst>
                <a:ext uri="{FF2B5EF4-FFF2-40B4-BE49-F238E27FC236}">
                  <a16:creationId xmlns:a16="http://schemas.microsoft.com/office/drawing/2014/main" id="{643C4E14-5456-4185-AE0F-D9E558E4D25E}"/>
                </a:ext>
              </a:extLst>
            </p:cNvPr>
            <p:cNvSpPr/>
            <p:nvPr/>
          </p:nvSpPr>
          <p:spPr>
            <a:xfrm>
              <a:off x="3766229" y="4387114"/>
              <a:ext cx="18651" cy="37148"/>
            </a:xfrm>
            <a:custGeom>
              <a:avLst/>
              <a:gdLst>
                <a:gd name="connsiteX0" fmla="*/ 5112 w 18651"/>
                <a:gd name="connsiteY0" fmla="*/ 37148 h 37148"/>
                <a:gd name="connsiteX1" fmla="*/ 6390 w 18651"/>
                <a:gd name="connsiteY1" fmla="*/ 37148 h 37148"/>
                <a:gd name="connsiteX2" fmla="*/ 12780 w 18651"/>
                <a:gd name="connsiteY2" fmla="*/ 32041 h 37148"/>
                <a:gd name="connsiteX3" fmla="*/ 18531 w 18651"/>
                <a:gd name="connsiteY3" fmla="*/ 7782 h 37148"/>
                <a:gd name="connsiteX4" fmla="*/ 13419 w 18651"/>
                <a:gd name="connsiteY4" fmla="*/ 121 h 37148"/>
                <a:gd name="connsiteX5" fmla="*/ 5751 w 18651"/>
                <a:gd name="connsiteY5" fmla="*/ 5228 h 37148"/>
                <a:gd name="connsiteX6" fmla="*/ 0 w 18651"/>
                <a:gd name="connsiteY6" fmla="*/ 29487 h 37148"/>
                <a:gd name="connsiteX7" fmla="*/ 5112 w 18651"/>
                <a:gd name="connsiteY7" fmla="*/ 37148 h 3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1" h="37148">
                  <a:moveTo>
                    <a:pt x="5112" y="37148"/>
                  </a:moveTo>
                  <a:cubicBezTo>
                    <a:pt x="5751" y="37148"/>
                    <a:pt x="5751" y="37148"/>
                    <a:pt x="6390" y="37148"/>
                  </a:cubicBezTo>
                  <a:cubicBezTo>
                    <a:pt x="9585" y="37148"/>
                    <a:pt x="12141" y="35233"/>
                    <a:pt x="12780" y="32041"/>
                  </a:cubicBezTo>
                  <a:lnTo>
                    <a:pt x="18531" y="7782"/>
                  </a:lnTo>
                  <a:cubicBezTo>
                    <a:pt x="19170" y="4590"/>
                    <a:pt x="17253" y="760"/>
                    <a:pt x="13419" y="121"/>
                  </a:cubicBezTo>
                  <a:cubicBezTo>
                    <a:pt x="10224" y="-517"/>
                    <a:pt x="6390" y="1398"/>
                    <a:pt x="5751" y="5228"/>
                  </a:cubicBezTo>
                  <a:lnTo>
                    <a:pt x="0" y="29487"/>
                  </a:lnTo>
                  <a:cubicBezTo>
                    <a:pt x="0" y="32679"/>
                    <a:pt x="1917" y="36510"/>
                    <a:pt x="5112" y="37148"/>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7" name="Graphic 4">
              <a:extLst>
                <a:ext uri="{FF2B5EF4-FFF2-40B4-BE49-F238E27FC236}">
                  <a16:creationId xmlns:a16="http://schemas.microsoft.com/office/drawing/2014/main" id="{8AAE6407-CF19-436A-AD54-598A43372A65}"/>
                </a:ext>
              </a:extLst>
            </p:cNvPr>
            <p:cNvSpPr/>
            <p:nvPr/>
          </p:nvSpPr>
          <p:spPr>
            <a:xfrm>
              <a:off x="3696480" y="4434994"/>
              <a:ext cx="37281" cy="18634"/>
            </a:xfrm>
            <a:custGeom>
              <a:avLst/>
              <a:gdLst>
                <a:gd name="connsiteX0" fmla="*/ 5210 w 37281"/>
                <a:gd name="connsiteY0" fmla="*/ 12889 h 18634"/>
                <a:gd name="connsiteX1" fmla="*/ 29492 w 37281"/>
                <a:gd name="connsiteY1" fmla="*/ 18635 h 18634"/>
                <a:gd name="connsiteX2" fmla="*/ 30770 w 37281"/>
                <a:gd name="connsiteY2" fmla="*/ 18635 h 18634"/>
                <a:gd name="connsiteX3" fmla="*/ 37160 w 37281"/>
                <a:gd name="connsiteY3" fmla="*/ 13528 h 18634"/>
                <a:gd name="connsiteX4" fmla="*/ 32048 w 37281"/>
                <a:gd name="connsiteY4" fmla="*/ 5867 h 18634"/>
                <a:gd name="connsiteX5" fmla="*/ 7767 w 37281"/>
                <a:gd name="connsiteY5" fmla="*/ 121 h 18634"/>
                <a:gd name="connsiteX6" fmla="*/ 99 w 37281"/>
                <a:gd name="connsiteY6" fmla="*/ 5228 h 18634"/>
                <a:gd name="connsiteX7" fmla="*/ 5210 w 37281"/>
                <a:gd name="connsiteY7" fmla="*/ 12889 h 1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81" h="18634">
                  <a:moveTo>
                    <a:pt x="5210" y="12889"/>
                  </a:moveTo>
                  <a:lnTo>
                    <a:pt x="29492" y="18635"/>
                  </a:lnTo>
                  <a:cubicBezTo>
                    <a:pt x="30131" y="18635"/>
                    <a:pt x="30131" y="18635"/>
                    <a:pt x="30770" y="18635"/>
                  </a:cubicBezTo>
                  <a:cubicBezTo>
                    <a:pt x="33965" y="18635"/>
                    <a:pt x="36521" y="16720"/>
                    <a:pt x="37160" y="13528"/>
                  </a:cubicBezTo>
                  <a:cubicBezTo>
                    <a:pt x="37799" y="10336"/>
                    <a:pt x="35882" y="6505"/>
                    <a:pt x="32048" y="5867"/>
                  </a:cubicBezTo>
                  <a:lnTo>
                    <a:pt x="7767" y="121"/>
                  </a:lnTo>
                  <a:cubicBezTo>
                    <a:pt x="4572" y="-517"/>
                    <a:pt x="737" y="1398"/>
                    <a:pt x="99" y="5228"/>
                  </a:cubicBezTo>
                  <a:cubicBezTo>
                    <a:pt x="-540" y="8420"/>
                    <a:pt x="2015" y="11612"/>
                    <a:pt x="5210" y="12889"/>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121" name="Graphic 4">
            <a:extLst>
              <a:ext uri="{FF2B5EF4-FFF2-40B4-BE49-F238E27FC236}">
                <a16:creationId xmlns:a16="http://schemas.microsoft.com/office/drawing/2014/main" id="{D13C3DC2-1A9F-46A1-A1EF-81602D1B1EF7}"/>
              </a:ext>
            </a:extLst>
          </p:cNvPr>
          <p:cNvGrpSpPr/>
          <p:nvPr/>
        </p:nvGrpSpPr>
        <p:grpSpPr>
          <a:xfrm>
            <a:off x="10466841" y="4500773"/>
            <a:ext cx="811218" cy="742836"/>
            <a:chOff x="3664279" y="1972780"/>
            <a:chExt cx="234981" cy="215173"/>
          </a:xfrm>
          <a:solidFill>
            <a:srgbClr val="04986E"/>
          </a:solidFill>
        </p:grpSpPr>
        <p:sp>
          <p:nvSpPr>
            <p:cNvPr id="123" name="Graphic 4">
              <a:extLst>
                <a:ext uri="{FF2B5EF4-FFF2-40B4-BE49-F238E27FC236}">
                  <a16:creationId xmlns:a16="http://schemas.microsoft.com/office/drawing/2014/main" id="{05EC1DF3-4212-4DFD-8C34-27D5A51C91E8}"/>
                </a:ext>
              </a:extLst>
            </p:cNvPr>
            <p:cNvSpPr/>
            <p:nvPr/>
          </p:nvSpPr>
          <p:spPr>
            <a:xfrm>
              <a:off x="3839041" y="1972780"/>
              <a:ext cx="43515" cy="43443"/>
            </a:xfrm>
            <a:custGeom>
              <a:avLst/>
              <a:gdLst>
                <a:gd name="connsiteX0" fmla="*/ 21758 w 43515"/>
                <a:gd name="connsiteY0" fmla="*/ 43443 h 43443"/>
                <a:gd name="connsiteX1" fmla="*/ 23036 w 43515"/>
                <a:gd name="connsiteY1" fmla="*/ 43443 h 43443"/>
                <a:gd name="connsiteX2" fmla="*/ 43484 w 43515"/>
                <a:gd name="connsiteY2" fmla="*/ 20461 h 43443"/>
                <a:gd name="connsiteX3" fmla="*/ 43484 w 43515"/>
                <a:gd name="connsiteY3" fmla="*/ 20461 h 43443"/>
                <a:gd name="connsiteX4" fmla="*/ 43484 w 43515"/>
                <a:gd name="connsiteY4" fmla="*/ 20461 h 43443"/>
                <a:gd name="connsiteX5" fmla="*/ 20480 w 43515"/>
                <a:gd name="connsiteY5" fmla="*/ 32 h 43443"/>
                <a:gd name="connsiteX6" fmla="*/ 32 w 43515"/>
                <a:gd name="connsiteY6" fmla="*/ 23015 h 43443"/>
                <a:gd name="connsiteX7" fmla="*/ 21758 w 43515"/>
                <a:gd name="connsiteY7" fmla="*/ 43443 h 43443"/>
                <a:gd name="connsiteX8" fmla="*/ 21758 w 43515"/>
                <a:gd name="connsiteY8" fmla="*/ 43443 h 43443"/>
                <a:gd name="connsiteX9" fmla="*/ 21119 w 43515"/>
                <a:gd name="connsiteY9" fmla="*/ 12800 h 43443"/>
                <a:gd name="connsiteX10" fmla="*/ 21119 w 43515"/>
                <a:gd name="connsiteY10" fmla="*/ 12800 h 43443"/>
                <a:gd name="connsiteX11" fmla="*/ 30704 w 43515"/>
                <a:gd name="connsiteY11" fmla="*/ 21738 h 43443"/>
                <a:gd name="connsiteX12" fmla="*/ 21758 w 43515"/>
                <a:gd name="connsiteY12" fmla="*/ 30675 h 43443"/>
                <a:gd name="connsiteX13" fmla="*/ 15368 w 43515"/>
                <a:gd name="connsiteY13" fmla="*/ 28122 h 43443"/>
                <a:gd name="connsiteX14" fmla="*/ 12173 w 43515"/>
                <a:gd name="connsiteY14" fmla="*/ 21738 h 43443"/>
                <a:gd name="connsiteX15" fmla="*/ 21119 w 43515"/>
                <a:gd name="connsiteY15" fmla="*/ 12800 h 43443"/>
                <a:gd name="connsiteX16" fmla="*/ 21119 w 43515"/>
                <a:gd name="connsiteY16" fmla="*/ 12800 h 4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515" h="43443">
                  <a:moveTo>
                    <a:pt x="21758" y="43443"/>
                  </a:moveTo>
                  <a:lnTo>
                    <a:pt x="23036" y="43443"/>
                  </a:lnTo>
                  <a:cubicBezTo>
                    <a:pt x="35177" y="42805"/>
                    <a:pt x="44123" y="32591"/>
                    <a:pt x="43484" y="20461"/>
                  </a:cubicBezTo>
                  <a:cubicBezTo>
                    <a:pt x="43484" y="20461"/>
                    <a:pt x="43484" y="20461"/>
                    <a:pt x="43484" y="20461"/>
                  </a:cubicBezTo>
                  <a:lnTo>
                    <a:pt x="43484" y="20461"/>
                  </a:lnTo>
                  <a:cubicBezTo>
                    <a:pt x="42845" y="8331"/>
                    <a:pt x="32621" y="-606"/>
                    <a:pt x="20480" y="32"/>
                  </a:cubicBezTo>
                  <a:cubicBezTo>
                    <a:pt x="8339" y="671"/>
                    <a:pt x="-607" y="10885"/>
                    <a:pt x="32" y="23015"/>
                  </a:cubicBezTo>
                  <a:cubicBezTo>
                    <a:pt x="671" y="35144"/>
                    <a:pt x="10256" y="43443"/>
                    <a:pt x="21758" y="43443"/>
                  </a:cubicBezTo>
                  <a:lnTo>
                    <a:pt x="21758" y="43443"/>
                  </a:lnTo>
                  <a:close/>
                  <a:moveTo>
                    <a:pt x="21119" y="12800"/>
                  </a:moveTo>
                  <a:lnTo>
                    <a:pt x="21119" y="12800"/>
                  </a:lnTo>
                  <a:cubicBezTo>
                    <a:pt x="26870" y="12800"/>
                    <a:pt x="30704" y="16631"/>
                    <a:pt x="30704" y="21738"/>
                  </a:cubicBezTo>
                  <a:cubicBezTo>
                    <a:pt x="30704" y="26845"/>
                    <a:pt x="26870" y="30675"/>
                    <a:pt x="21758" y="30675"/>
                  </a:cubicBezTo>
                  <a:cubicBezTo>
                    <a:pt x="19202" y="30675"/>
                    <a:pt x="17285" y="30037"/>
                    <a:pt x="15368" y="28122"/>
                  </a:cubicBezTo>
                  <a:cubicBezTo>
                    <a:pt x="13451" y="26207"/>
                    <a:pt x="12173" y="24291"/>
                    <a:pt x="12173" y="21738"/>
                  </a:cubicBezTo>
                  <a:cubicBezTo>
                    <a:pt x="12173" y="17269"/>
                    <a:pt x="16007" y="13439"/>
                    <a:pt x="21119" y="12800"/>
                  </a:cubicBezTo>
                  <a:lnTo>
                    <a:pt x="21119" y="1280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4" name="Graphic 4">
              <a:extLst>
                <a:ext uri="{FF2B5EF4-FFF2-40B4-BE49-F238E27FC236}">
                  <a16:creationId xmlns:a16="http://schemas.microsoft.com/office/drawing/2014/main" id="{32A001BB-BD99-4E49-A1D6-8F35506CCDDD}"/>
                </a:ext>
              </a:extLst>
            </p:cNvPr>
            <p:cNvSpPr/>
            <p:nvPr/>
          </p:nvSpPr>
          <p:spPr>
            <a:xfrm>
              <a:off x="3704885" y="2020254"/>
              <a:ext cx="194375" cy="105136"/>
            </a:xfrm>
            <a:custGeom>
              <a:avLst/>
              <a:gdLst>
                <a:gd name="connsiteX0" fmla="*/ 188503 w 194375"/>
                <a:gd name="connsiteY0" fmla="*/ 40658 h 105136"/>
                <a:gd name="connsiteX1" fmla="*/ 164221 w 194375"/>
                <a:gd name="connsiteY1" fmla="*/ 45765 h 105136"/>
                <a:gd name="connsiteX2" fmla="*/ 138023 w 194375"/>
                <a:gd name="connsiteY2" fmla="*/ 2992 h 105136"/>
                <a:gd name="connsiteX3" fmla="*/ 129077 w 194375"/>
                <a:gd name="connsiteY3" fmla="*/ 1077 h 105136"/>
                <a:gd name="connsiteX4" fmla="*/ 127160 w 194375"/>
                <a:gd name="connsiteY4" fmla="*/ 2354 h 105136"/>
                <a:gd name="connsiteX5" fmla="*/ 58788 w 194375"/>
                <a:gd name="connsiteY5" fmla="*/ 93007 h 105136"/>
                <a:gd name="connsiteX6" fmla="*/ 7029 w 194375"/>
                <a:gd name="connsiteY6" fmla="*/ 89815 h 105136"/>
                <a:gd name="connsiteX7" fmla="*/ 0 w 194375"/>
                <a:gd name="connsiteY7" fmla="*/ 95560 h 105136"/>
                <a:gd name="connsiteX8" fmla="*/ 0 w 194375"/>
                <a:gd name="connsiteY8" fmla="*/ 95560 h 105136"/>
                <a:gd name="connsiteX9" fmla="*/ 5751 w 194375"/>
                <a:gd name="connsiteY9" fmla="*/ 101944 h 105136"/>
                <a:gd name="connsiteX10" fmla="*/ 60704 w 194375"/>
                <a:gd name="connsiteY10" fmla="*/ 105136 h 105136"/>
                <a:gd name="connsiteX11" fmla="*/ 61344 w 194375"/>
                <a:gd name="connsiteY11" fmla="*/ 105136 h 105136"/>
                <a:gd name="connsiteX12" fmla="*/ 66456 w 194375"/>
                <a:gd name="connsiteY12" fmla="*/ 102583 h 105136"/>
                <a:gd name="connsiteX13" fmla="*/ 130355 w 194375"/>
                <a:gd name="connsiteY13" fmla="*/ 17037 h 105136"/>
                <a:gd name="connsiteX14" fmla="*/ 153998 w 194375"/>
                <a:gd name="connsiteY14" fmla="*/ 55341 h 105136"/>
                <a:gd name="connsiteX15" fmla="*/ 160388 w 194375"/>
                <a:gd name="connsiteY15" fmla="*/ 58533 h 105136"/>
                <a:gd name="connsiteX16" fmla="*/ 189142 w 194375"/>
                <a:gd name="connsiteY16" fmla="*/ 52788 h 105136"/>
                <a:gd name="connsiteX17" fmla="*/ 194254 w 194375"/>
                <a:gd name="connsiteY17" fmla="*/ 45127 h 105136"/>
                <a:gd name="connsiteX18" fmla="*/ 186586 w 194375"/>
                <a:gd name="connsiteY18" fmla="*/ 40020 h 105136"/>
                <a:gd name="connsiteX19" fmla="*/ 188503 w 194375"/>
                <a:gd name="connsiteY19" fmla="*/ 40658 h 1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375" h="105136">
                  <a:moveTo>
                    <a:pt x="188503" y="40658"/>
                  </a:moveTo>
                  <a:lnTo>
                    <a:pt x="164221" y="45765"/>
                  </a:lnTo>
                  <a:lnTo>
                    <a:pt x="138023" y="2992"/>
                  </a:lnTo>
                  <a:cubicBezTo>
                    <a:pt x="136106" y="-200"/>
                    <a:pt x="132272" y="-838"/>
                    <a:pt x="129077" y="1077"/>
                  </a:cubicBezTo>
                  <a:cubicBezTo>
                    <a:pt x="128438" y="1716"/>
                    <a:pt x="127799" y="1716"/>
                    <a:pt x="127160" y="2354"/>
                  </a:cubicBezTo>
                  <a:lnTo>
                    <a:pt x="58788" y="93007"/>
                  </a:lnTo>
                  <a:lnTo>
                    <a:pt x="7029" y="89815"/>
                  </a:lnTo>
                  <a:cubicBezTo>
                    <a:pt x="3195" y="89815"/>
                    <a:pt x="639" y="92368"/>
                    <a:pt x="0" y="95560"/>
                  </a:cubicBezTo>
                  <a:cubicBezTo>
                    <a:pt x="0" y="95560"/>
                    <a:pt x="0" y="95560"/>
                    <a:pt x="0" y="95560"/>
                  </a:cubicBezTo>
                  <a:cubicBezTo>
                    <a:pt x="0" y="98752"/>
                    <a:pt x="2556" y="101944"/>
                    <a:pt x="5751" y="101944"/>
                  </a:cubicBezTo>
                  <a:lnTo>
                    <a:pt x="60704" y="105136"/>
                  </a:lnTo>
                  <a:lnTo>
                    <a:pt x="61344" y="105136"/>
                  </a:lnTo>
                  <a:cubicBezTo>
                    <a:pt x="63261" y="105136"/>
                    <a:pt x="65177" y="104498"/>
                    <a:pt x="66456" y="102583"/>
                  </a:cubicBezTo>
                  <a:lnTo>
                    <a:pt x="130355" y="17037"/>
                  </a:lnTo>
                  <a:lnTo>
                    <a:pt x="153998" y="55341"/>
                  </a:lnTo>
                  <a:cubicBezTo>
                    <a:pt x="155275" y="57256"/>
                    <a:pt x="157832" y="58533"/>
                    <a:pt x="160388" y="58533"/>
                  </a:cubicBezTo>
                  <a:lnTo>
                    <a:pt x="189142" y="52788"/>
                  </a:lnTo>
                  <a:cubicBezTo>
                    <a:pt x="192976" y="52149"/>
                    <a:pt x="194893" y="48957"/>
                    <a:pt x="194254" y="45127"/>
                  </a:cubicBezTo>
                  <a:cubicBezTo>
                    <a:pt x="193615" y="41296"/>
                    <a:pt x="190420" y="39381"/>
                    <a:pt x="186586" y="40020"/>
                  </a:cubicBezTo>
                  <a:lnTo>
                    <a:pt x="188503" y="40658"/>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5" name="Graphic 4">
              <a:extLst>
                <a:ext uri="{FF2B5EF4-FFF2-40B4-BE49-F238E27FC236}">
                  <a16:creationId xmlns:a16="http://schemas.microsoft.com/office/drawing/2014/main" id="{F9321E64-5F29-4EF3-B4C6-EE5662DC9761}"/>
                </a:ext>
              </a:extLst>
            </p:cNvPr>
            <p:cNvSpPr/>
            <p:nvPr/>
          </p:nvSpPr>
          <p:spPr>
            <a:xfrm>
              <a:off x="3800897" y="2086611"/>
              <a:ext cx="40732" cy="101342"/>
            </a:xfrm>
            <a:custGeom>
              <a:avLst/>
              <a:gdLst>
                <a:gd name="connsiteX0" fmla="*/ 11338 w 40732"/>
                <a:gd name="connsiteY0" fmla="*/ 2390 h 101342"/>
                <a:gd name="connsiteX1" fmla="*/ 2393 w 40732"/>
                <a:gd name="connsiteY1" fmla="*/ 1114 h 101342"/>
                <a:gd name="connsiteX2" fmla="*/ 1115 w 40732"/>
                <a:gd name="connsiteY2" fmla="*/ 10051 h 101342"/>
                <a:gd name="connsiteX3" fmla="*/ 1753 w 40732"/>
                <a:gd name="connsiteY3" fmla="*/ 11328 h 101342"/>
                <a:gd name="connsiteX4" fmla="*/ 27952 w 40732"/>
                <a:gd name="connsiteY4" fmla="*/ 40056 h 101342"/>
                <a:gd name="connsiteX5" fmla="*/ 24118 w 40732"/>
                <a:gd name="connsiteY5" fmla="*/ 94320 h 101342"/>
                <a:gd name="connsiteX6" fmla="*/ 29869 w 40732"/>
                <a:gd name="connsiteY6" fmla="*/ 101342 h 101342"/>
                <a:gd name="connsiteX7" fmla="*/ 30508 w 40732"/>
                <a:gd name="connsiteY7" fmla="*/ 101342 h 101342"/>
                <a:gd name="connsiteX8" fmla="*/ 36898 w 40732"/>
                <a:gd name="connsiteY8" fmla="*/ 95597 h 101342"/>
                <a:gd name="connsiteX9" fmla="*/ 40732 w 40732"/>
                <a:gd name="connsiteY9" fmla="*/ 38141 h 101342"/>
                <a:gd name="connsiteX10" fmla="*/ 38815 w 40732"/>
                <a:gd name="connsiteY10" fmla="*/ 33672 h 101342"/>
                <a:gd name="connsiteX11" fmla="*/ 11338 w 40732"/>
                <a:gd name="connsiteY11" fmla="*/ 2390 h 1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32" h="101342">
                  <a:moveTo>
                    <a:pt x="11338" y="2390"/>
                  </a:moveTo>
                  <a:cubicBezTo>
                    <a:pt x="9421" y="-163"/>
                    <a:pt x="4948" y="-802"/>
                    <a:pt x="2393" y="1114"/>
                  </a:cubicBezTo>
                  <a:cubicBezTo>
                    <a:pt x="-163" y="3029"/>
                    <a:pt x="-802" y="7497"/>
                    <a:pt x="1115" y="10051"/>
                  </a:cubicBezTo>
                  <a:cubicBezTo>
                    <a:pt x="1115" y="10689"/>
                    <a:pt x="1753" y="10689"/>
                    <a:pt x="1753" y="11328"/>
                  </a:cubicBezTo>
                  <a:lnTo>
                    <a:pt x="27952" y="40056"/>
                  </a:lnTo>
                  <a:lnTo>
                    <a:pt x="24118" y="94320"/>
                  </a:lnTo>
                  <a:cubicBezTo>
                    <a:pt x="24118" y="97512"/>
                    <a:pt x="26674" y="100704"/>
                    <a:pt x="29869" y="101342"/>
                  </a:cubicBezTo>
                  <a:lnTo>
                    <a:pt x="30508" y="101342"/>
                  </a:lnTo>
                  <a:cubicBezTo>
                    <a:pt x="33703" y="101342"/>
                    <a:pt x="36898" y="98789"/>
                    <a:pt x="36898" y="95597"/>
                  </a:cubicBezTo>
                  <a:lnTo>
                    <a:pt x="40732" y="38141"/>
                  </a:lnTo>
                  <a:cubicBezTo>
                    <a:pt x="40732" y="36225"/>
                    <a:pt x="40093" y="34949"/>
                    <a:pt x="38815" y="33672"/>
                  </a:cubicBezTo>
                  <a:lnTo>
                    <a:pt x="11338" y="239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6" name="Graphic 4">
              <a:extLst>
                <a:ext uri="{FF2B5EF4-FFF2-40B4-BE49-F238E27FC236}">
                  <a16:creationId xmlns:a16="http://schemas.microsoft.com/office/drawing/2014/main" id="{9F8E71AD-15DB-4622-BF82-C31D2BB76661}"/>
                </a:ext>
              </a:extLst>
            </p:cNvPr>
            <p:cNvSpPr/>
            <p:nvPr/>
          </p:nvSpPr>
          <p:spPr>
            <a:xfrm>
              <a:off x="3748214" y="1988353"/>
              <a:ext cx="80436" cy="35970"/>
            </a:xfrm>
            <a:custGeom>
              <a:avLst/>
              <a:gdLst>
                <a:gd name="connsiteX0" fmla="*/ 9068 w 80436"/>
                <a:gd name="connsiteY0" fmla="*/ 24040 h 35970"/>
                <a:gd name="connsiteX1" fmla="*/ 35906 w 80436"/>
                <a:gd name="connsiteY1" fmla="*/ 13826 h 35970"/>
                <a:gd name="connsiteX2" fmla="*/ 70412 w 80436"/>
                <a:gd name="connsiteY2" fmla="*/ 34893 h 35970"/>
                <a:gd name="connsiteX3" fmla="*/ 79358 w 80436"/>
                <a:gd name="connsiteY3" fmla="*/ 32978 h 35970"/>
                <a:gd name="connsiteX4" fmla="*/ 79358 w 80436"/>
                <a:gd name="connsiteY4" fmla="*/ 32978 h 35970"/>
                <a:gd name="connsiteX5" fmla="*/ 77441 w 80436"/>
                <a:gd name="connsiteY5" fmla="*/ 24040 h 35970"/>
                <a:gd name="connsiteX6" fmla="*/ 77441 w 80436"/>
                <a:gd name="connsiteY6" fmla="*/ 24040 h 35970"/>
                <a:gd name="connsiteX7" fmla="*/ 40379 w 80436"/>
                <a:gd name="connsiteY7" fmla="*/ 1058 h 35970"/>
                <a:gd name="connsiteX8" fmla="*/ 34628 w 80436"/>
                <a:gd name="connsiteY8" fmla="*/ 419 h 35970"/>
                <a:gd name="connsiteX9" fmla="*/ 4595 w 80436"/>
                <a:gd name="connsiteY9" fmla="*/ 11911 h 35970"/>
                <a:gd name="connsiteX10" fmla="*/ 122 w 80436"/>
                <a:gd name="connsiteY10" fmla="*/ 19571 h 35970"/>
                <a:gd name="connsiteX11" fmla="*/ 7790 w 80436"/>
                <a:gd name="connsiteY11" fmla="*/ 24040 h 35970"/>
                <a:gd name="connsiteX12" fmla="*/ 9068 w 80436"/>
                <a:gd name="connsiteY12" fmla="*/ 24040 h 35970"/>
                <a:gd name="connsiteX13" fmla="*/ 9068 w 80436"/>
                <a:gd name="connsiteY13" fmla="*/ 24040 h 3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36" h="35970">
                  <a:moveTo>
                    <a:pt x="9068" y="24040"/>
                  </a:moveTo>
                  <a:lnTo>
                    <a:pt x="35906" y="13826"/>
                  </a:lnTo>
                  <a:lnTo>
                    <a:pt x="70412" y="34893"/>
                  </a:lnTo>
                  <a:cubicBezTo>
                    <a:pt x="73607" y="36808"/>
                    <a:pt x="77441" y="36170"/>
                    <a:pt x="79358" y="32978"/>
                  </a:cubicBezTo>
                  <a:cubicBezTo>
                    <a:pt x="79358" y="32978"/>
                    <a:pt x="79358" y="32978"/>
                    <a:pt x="79358" y="32978"/>
                  </a:cubicBezTo>
                  <a:cubicBezTo>
                    <a:pt x="81275" y="29786"/>
                    <a:pt x="80636" y="25955"/>
                    <a:pt x="77441" y="24040"/>
                  </a:cubicBezTo>
                  <a:cubicBezTo>
                    <a:pt x="77441" y="24040"/>
                    <a:pt x="77441" y="24040"/>
                    <a:pt x="77441" y="24040"/>
                  </a:cubicBezTo>
                  <a:lnTo>
                    <a:pt x="40379" y="1058"/>
                  </a:lnTo>
                  <a:cubicBezTo>
                    <a:pt x="38462" y="-219"/>
                    <a:pt x="36545" y="-219"/>
                    <a:pt x="34628" y="419"/>
                  </a:cubicBezTo>
                  <a:lnTo>
                    <a:pt x="4595" y="11911"/>
                  </a:lnTo>
                  <a:cubicBezTo>
                    <a:pt x="1400" y="13187"/>
                    <a:pt x="-516" y="16379"/>
                    <a:pt x="122" y="19571"/>
                  </a:cubicBezTo>
                  <a:cubicBezTo>
                    <a:pt x="762" y="22763"/>
                    <a:pt x="4595" y="24679"/>
                    <a:pt x="7790" y="24040"/>
                  </a:cubicBezTo>
                  <a:cubicBezTo>
                    <a:pt x="8430" y="24040"/>
                    <a:pt x="9068" y="24040"/>
                    <a:pt x="9068" y="24040"/>
                  </a:cubicBezTo>
                  <a:lnTo>
                    <a:pt x="9068" y="24040"/>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7" name="Graphic 4">
              <a:extLst>
                <a:ext uri="{FF2B5EF4-FFF2-40B4-BE49-F238E27FC236}">
                  <a16:creationId xmlns:a16="http://schemas.microsoft.com/office/drawing/2014/main" id="{50C0DBAF-13FC-47BA-8EF2-673E8BA77374}"/>
                </a:ext>
              </a:extLst>
            </p:cNvPr>
            <p:cNvSpPr/>
            <p:nvPr/>
          </p:nvSpPr>
          <p:spPr>
            <a:xfrm>
              <a:off x="3664279" y="2005022"/>
              <a:ext cx="84696" cy="86532"/>
            </a:xfrm>
            <a:custGeom>
              <a:avLst/>
              <a:gdLst>
                <a:gd name="connsiteX0" fmla="*/ 46996 w 84696"/>
                <a:gd name="connsiteY0" fmla="*/ 86533 h 86532"/>
                <a:gd name="connsiteX1" fmla="*/ 46996 w 84696"/>
                <a:gd name="connsiteY1" fmla="*/ 86533 h 86532"/>
                <a:gd name="connsiteX2" fmla="*/ 51469 w 84696"/>
                <a:gd name="connsiteY2" fmla="*/ 85256 h 86532"/>
                <a:gd name="connsiteX3" fmla="*/ 82779 w 84696"/>
                <a:gd name="connsiteY3" fmla="*/ 57805 h 86532"/>
                <a:gd name="connsiteX4" fmla="*/ 84696 w 84696"/>
                <a:gd name="connsiteY4" fmla="*/ 53336 h 86532"/>
                <a:gd name="connsiteX5" fmla="*/ 83418 w 84696"/>
                <a:gd name="connsiteY5" fmla="*/ 48867 h 86532"/>
                <a:gd name="connsiteX6" fmla="*/ 42523 w 84696"/>
                <a:gd name="connsiteY6" fmla="*/ 2264 h 86532"/>
                <a:gd name="connsiteX7" fmla="*/ 33577 w 84696"/>
                <a:gd name="connsiteY7" fmla="*/ 1626 h 86532"/>
                <a:gd name="connsiteX8" fmla="*/ 2266 w 84696"/>
                <a:gd name="connsiteY8" fmla="*/ 29077 h 86532"/>
                <a:gd name="connsiteX9" fmla="*/ 1627 w 84696"/>
                <a:gd name="connsiteY9" fmla="*/ 38014 h 86532"/>
                <a:gd name="connsiteX10" fmla="*/ 42523 w 84696"/>
                <a:gd name="connsiteY10" fmla="*/ 84618 h 86532"/>
                <a:gd name="connsiteX11" fmla="*/ 46996 w 84696"/>
                <a:gd name="connsiteY11" fmla="*/ 86533 h 86532"/>
                <a:gd name="connsiteX12" fmla="*/ 37411 w 84696"/>
                <a:gd name="connsiteY12" fmla="*/ 15032 h 86532"/>
                <a:gd name="connsiteX13" fmla="*/ 69360 w 84696"/>
                <a:gd name="connsiteY13" fmla="*/ 52059 h 86532"/>
                <a:gd name="connsiteX14" fmla="*/ 47635 w 84696"/>
                <a:gd name="connsiteY14" fmla="*/ 71211 h 86532"/>
                <a:gd name="connsiteX15" fmla="*/ 15685 w 84696"/>
                <a:gd name="connsiteY15" fmla="*/ 34184 h 86532"/>
                <a:gd name="connsiteX16" fmla="*/ 37411 w 84696"/>
                <a:gd name="connsiteY16" fmla="*/ 15032 h 8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96" h="86532">
                  <a:moveTo>
                    <a:pt x="46996" y="86533"/>
                  </a:moveTo>
                  <a:lnTo>
                    <a:pt x="46996" y="86533"/>
                  </a:lnTo>
                  <a:cubicBezTo>
                    <a:pt x="48912" y="86533"/>
                    <a:pt x="50191" y="85894"/>
                    <a:pt x="51469" y="85256"/>
                  </a:cubicBezTo>
                  <a:lnTo>
                    <a:pt x="82779" y="57805"/>
                  </a:lnTo>
                  <a:cubicBezTo>
                    <a:pt x="84057" y="56528"/>
                    <a:pt x="84696" y="55251"/>
                    <a:pt x="84696" y="53336"/>
                  </a:cubicBezTo>
                  <a:cubicBezTo>
                    <a:pt x="84696" y="51421"/>
                    <a:pt x="84057" y="50144"/>
                    <a:pt x="83418" y="48867"/>
                  </a:cubicBezTo>
                  <a:lnTo>
                    <a:pt x="42523" y="2264"/>
                  </a:lnTo>
                  <a:cubicBezTo>
                    <a:pt x="39967" y="-290"/>
                    <a:pt x="36133" y="-928"/>
                    <a:pt x="33577" y="1626"/>
                  </a:cubicBezTo>
                  <a:lnTo>
                    <a:pt x="2266" y="29077"/>
                  </a:lnTo>
                  <a:cubicBezTo>
                    <a:pt x="-290" y="31630"/>
                    <a:pt x="-929" y="35461"/>
                    <a:pt x="1627" y="38014"/>
                  </a:cubicBezTo>
                  <a:lnTo>
                    <a:pt x="42523" y="84618"/>
                  </a:lnTo>
                  <a:cubicBezTo>
                    <a:pt x="43162" y="85894"/>
                    <a:pt x="45079" y="86533"/>
                    <a:pt x="46996" y="86533"/>
                  </a:cubicBezTo>
                  <a:close/>
                  <a:moveTo>
                    <a:pt x="37411" y="15032"/>
                  </a:moveTo>
                  <a:lnTo>
                    <a:pt x="69360" y="52059"/>
                  </a:lnTo>
                  <a:lnTo>
                    <a:pt x="47635" y="71211"/>
                  </a:lnTo>
                  <a:lnTo>
                    <a:pt x="15685" y="34184"/>
                  </a:lnTo>
                  <a:lnTo>
                    <a:pt x="37411" y="15032"/>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9" name="Group 48">
            <a:extLst>
              <a:ext uri="{FF2B5EF4-FFF2-40B4-BE49-F238E27FC236}">
                <a16:creationId xmlns:a16="http://schemas.microsoft.com/office/drawing/2014/main" id="{EBDE0F7F-FAC1-455F-A70F-0D70F9A0F0A6}"/>
              </a:ext>
            </a:extLst>
          </p:cNvPr>
          <p:cNvGrpSpPr>
            <a:grpSpLocks noChangeAspect="1"/>
          </p:cNvGrpSpPr>
          <p:nvPr/>
        </p:nvGrpSpPr>
        <p:grpSpPr>
          <a:xfrm>
            <a:off x="8014398" y="1893392"/>
            <a:ext cx="836593" cy="839144"/>
            <a:chOff x="9350376" y="2498725"/>
            <a:chExt cx="520700" cy="522288"/>
          </a:xfrm>
          <a:solidFill>
            <a:srgbClr val="04986E"/>
          </a:solidFill>
        </p:grpSpPr>
        <p:sp>
          <p:nvSpPr>
            <p:cNvPr id="50" name="Freeform 35">
              <a:extLst>
                <a:ext uri="{FF2B5EF4-FFF2-40B4-BE49-F238E27FC236}">
                  <a16:creationId xmlns:a16="http://schemas.microsoft.com/office/drawing/2014/main" id="{C3E1E38F-0D5F-4D01-A95A-7C65A06FDF16}"/>
                </a:ext>
              </a:extLst>
            </p:cNvPr>
            <p:cNvSpPr>
              <a:spLocks noEditPoints="1"/>
            </p:cNvSpPr>
            <p:nvPr/>
          </p:nvSpPr>
          <p:spPr bwMode="auto">
            <a:xfrm>
              <a:off x="9350376" y="2498725"/>
              <a:ext cx="520700" cy="522288"/>
            </a:xfrm>
            <a:custGeom>
              <a:avLst/>
              <a:gdLst>
                <a:gd name="T0" fmla="*/ 312 w 657"/>
                <a:gd name="T1" fmla="*/ 658 h 658"/>
                <a:gd name="T2" fmla="*/ 262 w 657"/>
                <a:gd name="T3" fmla="*/ 651 h 658"/>
                <a:gd name="T4" fmla="*/ 202 w 657"/>
                <a:gd name="T5" fmla="*/ 632 h 658"/>
                <a:gd name="T6" fmla="*/ 120 w 657"/>
                <a:gd name="T7" fmla="*/ 583 h 658"/>
                <a:gd name="T8" fmla="*/ 57 w 657"/>
                <a:gd name="T9" fmla="*/ 513 h 658"/>
                <a:gd name="T10" fmla="*/ 15 w 657"/>
                <a:gd name="T11" fmla="*/ 427 h 658"/>
                <a:gd name="T12" fmla="*/ 5 w 657"/>
                <a:gd name="T13" fmla="*/ 379 h 658"/>
                <a:gd name="T14" fmla="*/ 0 w 657"/>
                <a:gd name="T15" fmla="*/ 329 h 658"/>
                <a:gd name="T16" fmla="*/ 2 w 657"/>
                <a:gd name="T17" fmla="*/ 295 h 658"/>
                <a:gd name="T18" fmla="*/ 11 w 657"/>
                <a:gd name="T19" fmla="*/ 247 h 658"/>
                <a:gd name="T20" fmla="*/ 41 w 657"/>
                <a:gd name="T21" fmla="*/ 173 h 658"/>
                <a:gd name="T22" fmla="*/ 97 w 657"/>
                <a:gd name="T23" fmla="*/ 97 h 658"/>
                <a:gd name="T24" fmla="*/ 172 w 657"/>
                <a:gd name="T25" fmla="*/ 40 h 658"/>
                <a:gd name="T26" fmla="*/ 248 w 657"/>
                <a:gd name="T27" fmla="*/ 11 h 658"/>
                <a:gd name="T28" fmla="*/ 296 w 657"/>
                <a:gd name="T29" fmla="*/ 3 h 658"/>
                <a:gd name="T30" fmla="*/ 330 w 657"/>
                <a:gd name="T31" fmla="*/ 0 h 658"/>
                <a:gd name="T32" fmla="*/ 379 w 657"/>
                <a:gd name="T33" fmla="*/ 4 h 658"/>
                <a:gd name="T34" fmla="*/ 426 w 657"/>
                <a:gd name="T35" fmla="*/ 15 h 658"/>
                <a:gd name="T36" fmla="*/ 512 w 657"/>
                <a:gd name="T37" fmla="*/ 56 h 658"/>
                <a:gd name="T38" fmla="*/ 582 w 657"/>
                <a:gd name="T39" fmla="*/ 121 h 658"/>
                <a:gd name="T40" fmla="*/ 632 w 657"/>
                <a:gd name="T41" fmla="*/ 201 h 658"/>
                <a:gd name="T42" fmla="*/ 651 w 657"/>
                <a:gd name="T43" fmla="*/ 263 h 658"/>
                <a:gd name="T44" fmla="*/ 657 w 657"/>
                <a:gd name="T45" fmla="*/ 313 h 658"/>
                <a:gd name="T46" fmla="*/ 657 w 657"/>
                <a:gd name="T47" fmla="*/ 346 h 658"/>
                <a:gd name="T48" fmla="*/ 651 w 657"/>
                <a:gd name="T49" fmla="*/ 395 h 658"/>
                <a:gd name="T50" fmla="*/ 632 w 657"/>
                <a:gd name="T51" fmla="*/ 457 h 658"/>
                <a:gd name="T52" fmla="*/ 582 w 657"/>
                <a:gd name="T53" fmla="*/ 538 h 658"/>
                <a:gd name="T54" fmla="*/ 512 w 657"/>
                <a:gd name="T55" fmla="*/ 602 h 658"/>
                <a:gd name="T56" fmla="*/ 426 w 657"/>
                <a:gd name="T57" fmla="*/ 643 h 658"/>
                <a:gd name="T58" fmla="*/ 379 w 657"/>
                <a:gd name="T59" fmla="*/ 654 h 658"/>
                <a:gd name="T60" fmla="*/ 330 w 657"/>
                <a:gd name="T61" fmla="*/ 658 h 658"/>
                <a:gd name="T62" fmla="*/ 330 w 657"/>
                <a:gd name="T63" fmla="*/ 37 h 658"/>
                <a:gd name="T64" fmla="*/ 242 w 657"/>
                <a:gd name="T65" fmla="*/ 51 h 658"/>
                <a:gd name="T66" fmla="*/ 167 w 657"/>
                <a:gd name="T67" fmla="*/ 87 h 658"/>
                <a:gd name="T68" fmla="*/ 104 w 657"/>
                <a:gd name="T69" fmla="*/ 144 h 658"/>
                <a:gd name="T70" fmla="*/ 61 w 657"/>
                <a:gd name="T71" fmla="*/ 216 h 658"/>
                <a:gd name="T72" fmla="*/ 39 w 657"/>
                <a:gd name="T73" fmla="*/ 299 h 658"/>
                <a:gd name="T74" fmla="*/ 39 w 657"/>
                <a:gd name="T75" fmla="*/ 358 h 658"/>
                <a:gd name="T76" fmla="*/ 61 w 657"/>
                <a:gd name="T77" fmla="*/ 442 h 658"/>
                <a:gd name="T78" fmla="*/ 104 w 657"/>
                <a:gd name="T79" fmla="*/ 514 h 658"/>
                <a:gd name="T80" fmla="*/ 167 w 657"/>
                <a:gd name="T81" fmla="*/ 571 h 658"/>
                <a:gd name="T82" fmla="*/ 242 w 657"/>
                <a:gd name="T83" fmla="*/ 607 h 658"/>
                <a:gd name="T84" fmla="*/ 330 w 657"/>
                <a:gd name="T85" fmla="*/ 620 h 658"/>
                <a:gd name="T86" fmla="*/ 387 w 657"/>
                <a:gd name="T87" fmla="*/ 614 h 658"/>
                <a:gd name="T88" fmla="*/ 468 w 657"/>
                <a:gd name="T89" fmla="*/ 585 h 658"/>
                <a:gd name="T90" fmla="*/ 535 w 657"/>
                <a:gd name="T91" fmla="*/ 534 h 658"/>
                <a:gd name="T92" fmla="*/ 585 w 657"/>
                <a:gd name="T93" fmla="*/ 467 h 658"/>
                <a:gd name="T94" fmla="*/ 614 w 657"/>
                <a:gd name="T95" fmla="*/ 388 h 658"/>
                <a:gd name="T96" fmla="*/ 620 w 657"/>
                <a:gd name="T97" fmla="*/ 329 h 658"/>
                <a:gd name="T98" fmla="*/ 608 w 657"/>
                <a:gd name="T99" fmla="*/ 243 h 658"/>
                <a:gd name="T100" fmla="*/ 570 w 657"/>
                <a:gd name="T101" fmla="*/ 166 h 658"/>
                <a:gd name="T102" fmla="*/ 514 w 657"/>
                <a:gd name="T103" fmla="*/ 105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30" y="658"/>
                  </a:moveTo>
                  <a:lnTo>
                    <a:pt x="330" y="658"/>
                  </a:lnTo>
                  <a:lnTo>
                    <a:pt x="312" y="658"/>
                  </a:lnTo>
                  <a:lnTo>
                    <a:pt x="296" y="657"/>
                  </a:lnTo>
                  <a:lnTo>
                    <a:pt x="279" y="654"/>
                  </a:lnTo>
                  <a:lnTo>
                    <a:pt x="262" y="651"/>
                  </a:lnTo>
                  <a:lnTo>
                    <a:pt x="248" y="647"/>
                  </a:lnTo>
                  <a:lnTo>
                    <a:pt x="232" y="643"/>
                  </a:lnTo>
                  <a:lnTo>
                    <a:pt x="202" y="632"/>
                  </a:lnTo>
                  <a:lnTo>
                    <a:pt x="172" y="618"/>
                  </a:lnTo>
                  <a:lnTo>
                    <a:pt x="146" y="602"/>
                  </a:lnTo>
                  <a:lnTo>
                    <a:pt x="120" y="583"/>
                  </a:lnTo>
                  <a:lnTo>
                    <a:pt x="97" y="561"/>
                  </a:lnTo>
                  <a:lnTo>
                    <a:pt x="76" y="538"/>
                  </a:lnTo>
                  <a:lnTo>
                    <a:pt x="57" y="513"/>
                  </a:lnTo>
                  <a:lnTo>
                    <a:pt x="41" y="486"/>
                  </a:lnTo>
                  <a:lnTo>
                    <a:pt x="26" y="457"/>
                  </a:lnTo>
                  <a:lnTo>
                    <a:pt x="15" y="427"/>
                  </a:lnTo>
                  <a:lnTo>
                    <a:pt x="11" y="411"/>
                  </a:lnTo>
                  <a:lnTo>
                    <a:pt x="7" y="395"/>
                  </a:lnTo>
                  <a:lnTo>
                    <a:pt x="5" y="379"/>
                  </a:lnTo>
                  <a:lnTo>
                    <a:pt x="2" y="362"/>
                  </a:lnTo>
                  <a:lnTo>
                    <a:pt x="0" y="346"/>
                  </a:lnTo>
                  <a:lnTo>
                    <a:pt x="0" y="329"/>
                  </a:lnTo>
                  <a:lnTo>
                    <a:pt x="0" y="329"/>
                  </a:lnTo>
                  <a:lnTo>
                    <a:pt x="0" y="313"/>
                  </a:lnTo>
                  <a:lnTo>
                    <a:pt x="2" y="295"/>
                  </a:lnTo>
                  <a:lnTo>
                    <a:pt x="5" y="279"/>
                  </a:lnTo>
                  <a:lnTo>
                    <a:pt x="7" y="263"/>
                  </a:lnTo>
                  <a:lnTo>
                    <a:pt x="11" y="247"/>
                  </a:lnTo>
                  <a:lnTo>
                    <a:pt x="15" y="231"/>
                  </a:lnTo>
                  <a:lnTo>
                    <a:pt x="26" y="201"/>
                  </a:lnTo>
                  <a:lnTo>
                    <a:pt x="41" y="173"/>
                  </a:lnTo>
                  <a:lnTo>
                    <a:pt x="57" y="145"/>
                  </a:lnTo>
                  <a:lnTo>
                    <a:pt x="76" y="121"/>
                  </a:lnTo>
                  <a:lnTo>
                    <a:pt x="97" y="97"/>
                  </a:lnTo>
                  <a:lnTo>
                    <a:pt x="120" y="75"/>
                  </a:lnTo>
                  <a:lnTo>
                    <a:pt x="146" y="56"/>
                  </a:lnTo>
                  <a:lnTo>
                    <a:pt x="172" y="40"/>
                  </a:lnTo>
                  <a:lnTo>
                    <a:pt x="202" y="27"/>
                  </a:lnTo>
                  <a:lnTo>
                    <a:pt x="232" y="15"/>
                  </a:lnTo>
                  <a:lnTo>
                    <a:pt x="248" y="11"/>
                  </a:lnTo>
                  <a:lnTo>
                    <a:pt x="262" y="7"/>
                  </a:lnTo>
                  <a:lnTo>
                    <a:pt x="279" y="4"/>
                  </a:lnTo>
                  <a:lnTo>
                    <a:pt x="296" y="3"/>
                  </a:lnTo>
                  <a:lnTo>
                    <a:pt x="312" y="1"/>
                  </a:lnTo>
                  <a:lnTo>
                    <a:pt x="330" y="0"/>
                  </a:lnTo>
                  <a:lnTo>
                    <a:pt x="330" y="0"/>
                  </a:lnTo>
                  <a:lnTo>
                    <a:pt x="346" y="1"/>
                  </a:lnTo>
                  <a:lnTo>
                    <a:pt x="363" y="3"/>
                  </a:lnTo>
                  <a:lnTo>
                    <a:pt x="379" y="4"/>
                  </a:lnTo>
                  <a:lnTo>
                    <a:pt x="395" y="7"/>
                  </a:lnTo>
                  <a:lnTo>
                    <a:pt x="411" y="11"/>
                  </a:lnTo>
                  <a:lnTo>
                    <a:pt x="426" y="15"/>
                  </a:lnTo>
                  <a:lnTo>
                    <a:pt x="457" y="27"/>
                  </a:lnTo>
                  <a:lnTo>
                    <a:pt x="485" y="40"/>
                  </a:lnTo>
                  <a:lnTo>
                    <a:pt x="512" y="56"/>
                  </a:lnTo>
                  <a:lnTo>
                    <a:pt x="538" y="75"/>
                  </a:lnTo>
                  <a:lnTo>
                    <a:pt x="562" y="97"/>
                  </a:lnTo>
                  <a:lnTo>
                    <a:pt x="582" y="121"/>
                  </a:lnTo>
                  <a:lnTo>
                    <a:pt x="602" y="145"/>
                  </a:lnTo>
                  <a:lnTo>
                    <a:pt x="618" y="173"/>
                  </a:lnTo>
                  <a:lnTo>
                    <a:pt x="632" y="201"/>
                  </a:lnTo>
                  <a:lnTo>
                    <a:pt x="643" y="231"/>
                  </a:lnTo>
                  <a:lnTo>
                    <a:pt x="648" y="247"/>
                  </a:lnTo>
                  <a:lnTo>
                    <a:pt x="651" y="263"/>
                  </a:lnTo>
                  <a:lnTo>
                    <a:pt x="655" y="279"/>
                  </a:lnTo>
                  <a:lnTo>
                    <a:pt x="656" y="295"/>
                  </a:lnTo>
                  <a:lnTo>
                    <a:pt x="657" y="313"/>
                  </a:lnTo>
                  <a:lnTo>
                    <a:pt x="657" y="329"/>
                  </a:lnTo>
                  <a:lnTo>
                    <a:pt x="657" y="329"/>
                  </a:lnTo>
                  <a:lnTo>
                    <a:pt x="657" y="346"/>
                  </a:lnTo>
                  <a:lnTo>
                    <a:pt x="656" y="362"/>
                  </a:lnTo>
                  <a:lnTo>
                    <a:pt x="655" y="379"/>
                  </a:lnTo>
                  <a:lnTo>
                    <a:pt x="651" y="395"/>
                  </a:lnTo>
                  <a:lnTo>
                    <a:pt x="648" y="411"/>
                  </a:lnTo>
                  <a:lnTo>
                    <a:pt x="643" y="427"/>
                  </a:lnTo>
                  <a:lnTo>
                    <a:pt x="632" y="457"/>
                  </a:lnTo>
                  <a:lnTo>
                    <a:pt x="618" y="486"/>
                  </a:lnTo>
                  <a:lnTo>
                    <a:pt x="602" y="513"/>
                  </a:lnTo>
                  <a:lnTo>
                    <a:pt x="582" y="538"/>
                  </a:lnTo>
                  <a:lnTo>
                    <a:pt x="562" y="561"/>
                  </a:lnTo>
                  <a:lnTo>
                    <a:pt x="538" y="583"/>
                  </a:lnTo>
                  <a:lnTo>
                    <a:pt x="512" y="602"/>
                  </a:lnTo>
                  <a:lnTo>
                    <a:pt x="485" y="618"/>
                  </a:lnTo>
                  <a:lnTo>
                    <a:pt x="457" y="632"/>
                  </a:lnTo>
                  <a:lnTo>
                    <a:pt x="426" y="643"/>
                  </a:lnTo>
                  <a:lnTo>
                    <a:pt x="411" y="647"/>
                  </a:lnTo>
                  <a:lnTo>
                    <a:pt x="395" y="651"/>
                  </a:lnTo>
                  <a:lnTo>
                    <a:pt x="379" y="654"/>
                  </a:lnTo>
                  <a:lnTo>
                    <a:pt x="363" y="657"/>
                  </a:lnTo>
                  <a:lnTo>
                    <a:pt x="346" y="658"/>
                  </a:lnTo>
                  <a:lnTo>
                    <a:pt x="330" y="658"/>
                  </a:lnTo>
                  <a:lnTo>
                    <a:pt x="330" y="658"/>
                  </a:lnTo>
                  <a:close/>
                  <a:moveTo>
                    <a:pt x="330" y="37"/>
                  </a:moveTo>
                  <a:lnTo>
                    <a:pt x="330" y="37"/>
                  </a:lnTo>
                  <a:lnTo>
                    <a:pt x="300" y="39"/>
                  </a:lnTo>
                  <a:lnTo>
                    <a:pt x="270" y="44"/>
                  </a:lnTo>
                  <a:lnTo>
                    <a:pt x="242" y="51"/>
                  </a:lnTo>
                  <a:lnTo>
                    <a:pt x="215" y="60"/>
                  </a:lnTo>
                  <a:lnTo>
                    <a:pt x="190" y="74"/>
                  </a:lnTo>
                  <a:lnTo>
                    <a:pt x="167" y="87"/>
                  </a:lnTo>
                  <a:lnTo>
                    <a:pt x="144" y="105"/>
                  </a:lnTo>
                  <a:lnTo>
                    <a:pt x="123" y="123"/>
                  </a:lnTo>
                  <a:lnTo>
                    <a:pt x="104" y="144"/>
                  </a:lnTo>
                  <a:lnTo>
                    <a:pt x="88" y="166"/>
                  </a:lnTo>
                  <a:lnTo>
                    <a:pt x="73" y="191"/>
                  </a:lnTo>
                  <a:lnTo>
                    <a:pt x="61" y="216"/>
                  </a:lnTo>
                  <a:lnTo>
                    <a:pt x="52" y="243"/>
                  </a:lnTo>
                  <a:lnTo>
                    <a:pt x="43" y="271"/>
                  </a:lnTo>
                  <a:lnTo>
                    <a:pt x="39" y="299"/>
                  </a:lnTo>
                  <a:lnTo>
                    <a:pt x="38" y="329"/>
                  </a:lnTo>
                  <a:lnTo>
                    <a:pt x="38" y="329"/>
                  </a:lnTo>
                  <a:lnTo>
                    <a:pt x="39" y="358"/>
                  </a:lnTo>
                  <a:lnTo>
                    <a:pt x="43" y="388"/>
                  </a:lnTo>
                  <a:lnTo>
                    <a:pt x="52" y="416"/>
                  </a:lnTo>
                  <a:lnTo>
                    <a:pt x="61" y="442"/>
                  </a:lnTo>
                  <a:lnTo>
                    <a:pt x="73" y="467"/>
                  </a:lnTo>
                  <a:lnTo>
                    <a:pt x="88" y="491"/>
                  </a:lnTo>
                  <a:lnTo>
                    <a:pt x="104" y="514"/>
                  </a:lnTo>
                  <a:lnTo>
                    <a:pt x="123" y="534"/>
                  </a:lnTo>
                  <a:lnTo>
                    <a:pt x="144" y="553"/>
                  </a:lnTo>
                  <a:lnTo>
                    <a:pt x="167" y="571"/>
                  </a:lnTo>
                  <a:lnTo>
                    <a:pt x="190" y="585"/>
                  </a:lnTo>
                  <a:lnTo>
                    <a:pt x="215" y="598"/>
                  </a:lnTo>
                  <a:lnTo>
                    <a:pt x="242" y="607"/>
                  </a:lnTo>
                  <a:lnTo>
                    <a:pt x="270" y="614"/>
                  </a:lnTo>
                  <a:lnTo>
                    <a:pt x="300" y="619"/>
                  </a:lnTo>
                  <a:lnTo>
                    <a:pt x="330" y="620"/>
                  </a:lnTo>
                  <a:lnTo>
                    <a:pt x="330" y="620"/>
                  </a:lnTo>
                  <a:lnTo>
                    <a:pt x="359" y="619"/>
                  </a:lnTo>
                  <a:lnTo>
                    <a:pt x="387" y="614"/>
                  </a:lnTo>
                  <a:lnTo>
                    <a:pt x="416" y="607"/>
                  </a:lnTo>
                  <a:lnTo>
                    <a:pt x="442" y="598"/>
                  </a:lnTo>
                  <a:lnTo>
                    <a:pt x="468" y="585"/>
                  </a:lnTo>
                  <a:lnTo>
                    <a:pt x="492" y="571"/>
                  </a:lnTo>
                  <a:lnTo>
                    <a:pt x="514" y="553"/>
                  </a:lnTo>
                  <a:lnTo>
                    <a:pt x="535" y="534"/>
                  </a:lnTo>
                  <a:lnTo>
                    <a:pt x="554" y="514"/>
                  </a:lnTo>
                  <a:lnTo>
                    <a:pt x="570" y="491"/>
                  </a:lnTo>
                  <a:lnTo>
                    <a:pt x="585" y="467"/>
                  </a:lnTo>
                  <a:lnTo>
                    <a:pt x="597" y="442"/>
                  </a:lnTo>
                  <a:lnTo>
                    <a:pt x="608" y="416"/>
                  </a:lnTo>
                  <a:lnTo>
                    <a:pt x="614" y="388"/>
                  </a:lnTo>
                  <a:lnTo>
                    <a:pt x="618" y="358"/>
                  </a:lnTo>
                  <a:lnTo>
                    <a:pt x="620" y="329"/>
                  </a:lnTo>
                  <a:lnTo>
                    <a:pt x="620" y="329"/>
                  </a:lnTo>
                  <a:lnTo>
                    <a:pt x="618" y="299"/>
                  </a:lnTo>
                  <a:lnTo>
                    <a:pt x="614" y="271"/>
                  </a:lnTo>
                  <a:lnTo>
                    <a:pt x="608" y="243"/>
                  </a:lnTo>
                  <a:lnTo>
                    <a:pt x="597" y="216"/>
                  </a:lnTo>
                  <a:lnTo>
                    <a:pt x="585" y="191"/>
                  </a:lnTo>
                  <a:lnTo>
                    <a:pt x="570" y="166"/>
                  </a:lnTo>
                  <a:lnTo>
                    <a:pt x="554" y="144"/>
                  </a:lnTo>
                  <a:lnTo>
                    <a:pt x="535" y="123"/>
                  </a:lnTo>
                  <a:lnTo>
                    <a:pt x="514" y="105"/>
                  </a:lnTo>
                  <a:lnTo>
                    <a:pt x="492" y="87"/>
                  </a:lnTo>
                  <a:lnTo>
                    <a:pt x="468" y="74"/>
                  </a:lnTo>
                  <a:lnTo>
                    <a:pt x="442" y="60"/>
                  </a:lnTo>
                  <a:lnTo>
                    <a:pt x="416" y="51"/>
                  </a:lnTo>
                  <a:lnTo>
                    <a:pt x="387" y="44"/>
                  </a:lnTo>
                  <a:lnTo>
                    <a:pt x="359" y="39"/>
                  </a:lnTo>
                  <a:lnTo>
                    <a:pt x="330" y="37"/>
                  </a:lnTo>
                  <a:lnTo>
                    <a:pt x="3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1" name="Freeform 154">
              <a:extLst>
                <a:ext uri="{FF2B5EF4-FFF2-40B4-BE49-F238E27FC236}">
                  <a16:creationId xmlns:a16="http://schemas.microsoft.com/office/drawing/2014/main" id="{7C381C65-68FC-4635-9639-5D6C031A6D8E}"/>
                </a:ext>
              </a:extLst>
            </p:cNvPr>
            <p:cNvSpPr>
              <a:spLocks noEditPoints="1"/>
            </p:cNvSpPr>
            <p:nvPr/>
          </p:nvSpPr>
          <p:spPr bwMode="auto">
            <a:xfrm>
              <a:off x="9494838" y="2598738"/>
              <a:ext cx="231775" cy="266700"/>
            </a:xfrm>
            <a:custGeom>
              <a:avLst/>
              <a:gdLst>
                <a:gd name="T0" fmla="*/ 141 w 293"/>
                <a:gd name="T1" fmla="*/ 5 h 336"/>
                <a:gd name="T2" fmla="*/ 120 w 293"/>
                <a:gd name="T3" fmla="*/ 47 h 336"/>
                <a:gd name="T4" fmla="*/ 89 w 293"/>
                <a:gd name="T5" fmla="*/ 78 h 336"/>
                <a:gd name="T6" fmla="*/ 3 w 293"/>
                <a:gd name="T7" fmla="*/ 207 h 336"/>
                <a:gd name="T8" fmla="*/ 0 w 293"/>
                <a:gd name="T9" fmla="*/ 333 h 336"/>
                <a:gd name="T10" fmla="*/ 289 w 293"/>
                <a:gd name="T11" fmla="*/ 336 h 336"/>
                <a:gd name="T12" fmla="*/ 292 w 293"/>
                <a:gd name="T13" fmla="*/ 176 h 336"/>
                <a:gd name="T14" fmla="*/ 206 w 293"/>
                <a:gd name="T15" fmla="*/ 80 h 336"/>
                <a:gd name="T16" fmla="*/ 173 w 293"/>
                <a:gd name="T17" fmla="*/ 48 h 336"/>
                <a:gd name="T18" fmla="*/ 152 w 293"/>
                <a:gd name="T19" fmla="*/ 43 h 336"/>
                <a:gd name="T20" fmla="*/ 147 w 293"/>
                <a:gd name="T21" fmla="*/ 0 h 336"/>
                <a:gd name="T22" fmla="*/ 34 w 293"/>
                <a:gd name="T23" fmla="*/ 291 h 336"/>
                <a:gd name="T24" fmla="*/ 35 w 293"/>
                <a:gd name="T25" fmla="*/ 282 h 336"/>
                <a:gd name="T26" fmla="*/ 54 w 293"/>
                <a:gd name="T27" fmla="*/ 284 h 336"/>
                <a:gd name="T28" fmla="*/ 49 w 293"/>
                <a:gd name="T29" fmla="*/ 293 h 336"/>
                <a:gd name="T30" fmla="*/ 34 w 293"/>
                <a:gd name="T31" fmla="*/ 258 h 336"/>
                <a:gd name="T32" fmla="*/ 35 w 293"/>
                <a:gd name="T33" fmla="*/ 250 h 336"/>
                <a:gd name="T34" fmla="*/ 54 w 293"/>
                <a:gd name="T35" fmla="*/ 252 h 336"/>
                <a:gd name="T36" fmla="*/ 49 w 293"/>
                <a:gd name="T37" fmla="*/ 260 h 336"/>
                <a:gd name="T38" fmla="*/ 77 w 293"/>
                <a:gd name="T39" fmla="*/ 291 h 336"/>
                <a:gd name="T40" fmla="*/ 79 w 293"/>
                <a:gd name="T41" fmla="*/ 282 h 336"/>
                <a:gd name="T42" fmla="*/ 97 w 293"/>
                <a:gd name="T43" fmla="*/ 284 h 336"/>
                <a:gd name="T44" fmla="*/ 91 w 293"/>
                <a:gd name="T45" fmla="*/ 293 h 336"/>
                <a:gd name="T46" fmla="*/ 77 w 293"/>
                <a:gd name="T47" fmla="*/ 258 h 336"/>
                <a:gd name="T48" fmla="*/ 79 w 293"/>
                <a:gd name="T49" fmla="*/ 250 h 336"/>
                <a:gd name="T50" fmla="*/ 97 w 293"/>
                <a:gd name="T51" fmla="*/ 252 h 336"/>
                <a:gd name="T52" fmla="*/ 91 w 293"/>
                <a:gd name="T53" fmla="*/ 260 h 336"/>
                <a:gd name="T54" fmla="*/ 196 w 293"/>
                <a:gd name="T55" fmla="*/ 291 h 336"/>
                <a:gd name="T56" fmla="*/ 198 w 293"/>
                <a:gd name="T57" fmla="*/ 282 h 336"/>
                <a:gd name="T58" fmla="*/ 216 w 293"/>
                <a:gd name="T59" fmla="*/ 284 h 336"/>
                <a:gd name="T60" fmla="*/ 211 w 293"/>
                <a:gd name="T61" fmla="*/ 293 h 336"/>
                <a:gd name="T62" fmla="*/ 196 w 293"/>
                <a:gd name="T63" fmla="*/ 258 h 336"/>
                <a:gd name="T64" fmla="*/ 198 w 293"/>
                <a:gd name="T65" fmla="*/ 250 h 336"/>
                <a:gd name="T66" fmla="*/ 216 w 293"/>
                <a:gd name="T67" fmla="*/ 252 h 336"/>
                <a:gd name="T68" fmla="*/ 211 w 293"/>
                <a:gd name="T69" fmla="*/ 260 h 336"/>
                <a:gd name="T70" fmla="*/ 258 w 293"/>
                <a:gd name="T71" fmla="*/ 217 h 336"/>
                <a:gd name="T72" fmla="*/ 257 w 293"/>
                <a:gd name="T73" fmla="*/ 227 h 336"/>
                <a:gd name="T74" fmla="*/ 239 w 293"/>
                <a:gd name="T75" fmla="*/ 224 h 336"/>
                <a:gd name="T76" fmla="*/ 243 w 293"/>
                <a:gd name="T77" fmla="*/ 216 h 336"/>
                <a:gd name="T78" fmla="*/ 258 w 293"/>
                <a:gd name="T79" fmla="*/ 251 h 336"/>
                <a:gd name="T80" fmla="*/ 257 w 293"/>
                <a:gd name="T81" fmla="*/ 259 h 336"/>
                <a:gd name="T82" fmla="*/ 239 w 293"/>
                <a:gd name="T83" fmla="*/ 256 h 336"/>
                <a:gd name="T84" fmla="*/ 243 w 293"/>
                <a:gd name="T85" fmla="*/ 248 h 336"/>
                <a:gd name="T86" fmla="*/ 258 w 293"/>
                <a:gd name="T87" fmla="*/ 283 h 336"/>
                <a:gd name="T88" fmla="*/ 257 w 293"/>
                <a:gd name="T89" fmla="*/ 291 h 336"/>
                <a:gd name="T90" fmla="*/ 239 w 293"/>
                <a:gd name="T91" fmla="*/ 289 h 336"/>
                <a:gd name="T92" fmla="*/ 243 w 293"/>
                <a:gd name="T93" fmla="*/ 282 h 336"/>
                <a:gd name="T94" fmla="*/ 215 w 293"/>
                <a:gd name="T95" fmla="*/ 217 h 336"/>
                <a:gd name="T96" fmla="*/ 214 w 293"/>
                <a:gd name="T97" fmla="*/ 227 h 336"/>
                <a:gd name="T98" fmla="*/ 195 w 293"/>
                <a:gd name="T99" fmla="*/ 224 h 336"/>
                <a:gd name="T100" fmla="*/ 200 w 293"/>
                <a:gd name="T101" fmla="*/ 216 h 336"/>
                <a:gd name="T102" fmla="*/ 164 w 293"/>
                <a:gd name="T103" fmla="*/ 84 h 336"/>
                <a:gd name="T104" fmla="*/ 168 w 293"/>
                <a:gd name="T105" fmla="*/ 173 h 336"/>
                <a:gd name="T106" fmla="*/ 130 w 293"/>
                <a:gd name="T107" fmla="*/ 325 h 336"/>
                <a:gd name="T108" fmla="*/ 125 w 293"/>
                <a:gd name="T109" fmla="*/ 205 h 336"/>
                <a:gd name="T110" fmla="*/ 128 w 293"/>
                <a:gd name="T111" fmla="*/ 8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3" h="336">
                  <a:moveTo>
                    <a:pt x="147" y="0"/>
                  </a:moveTo>
                  <a:lnTo>
                    <a:pt x="147" y="0"/>
                  </a:lnTo>
                  <a:lnTo>
                    <a:pt x="144" y="0"/>
                  </a:lnTo>
                  <a:lnTo>
                    <a:pt x="143" y="1"/>
                  </a:lnTo>
                  <a:lnTo>
                    <a:pt x="141" y="2"/>
                  </a:lnTo>
                  <a:lnTo>
                    <a:pt x="141" y="5"/>
                  </a:lnTo>
                  <a:lnTo>
                    <a:pt x="141" y="43"/>
                  </a:lnTo>
                  <a:lnTo>
                    <a:pt x="125" y="43"/>
                  </a:lnTo>
                  <a:lnTo>
                    <a:pt x="125" y="43"/>
                  </a:lnTo>
                  <a:lnTo>
                    <a:pt x="122" y="44"/>
                  </a:lnTo>
                  <a:lnTo>
                    <a:pt x="121" y="44"/>
                  </a:lnTo>
                  <a:lnTo>
                    <a:pt x="120" y="47"/>
                  </a:lnTo>
                  <a:lnTo>
                    <a:pt x="120" y="48"/>
                  </a:lnTo>
                  <a:lnTo>
                    <a:pt x="120" y="75"/>
                  </a:lnTo>
                  <a:lnTo>
                    <a:pt x="91" y="75"/>
                  </a:lnTo>
                  <a:lnTo>
                    <a:pt x="91" y="75"/>
                  </a:lnTo>
                  <a:lnTo>
                    <a:pt x="90" y="76"/>
                  </a:lnTo>
                  <a:lnTo>
                    <a:pt x="89" y="78"/>
                  </a:lnTo>
                  <a:lnTo>
                    <a:pt x="87" y="79"/>
                  </a:lnTo>
                  <a:lnTo>
                    <a:pt x="86" y="80"/>
                  </a:lnTo>
                  <a:lnTo>
                    <a:pt x="86" y="205"/>
                  </a:lnTo>
                  <a:lnTo>
                    <a:pt x="6" y="205"/>
                  </a:lnTo>
                  <a:lnTo>
                    <a:pt x="6" y="205"/>
                  </a:lnTo>
                  <a:lnTo>
                    <a:pt x="3" y="207"/>
                  </a:lnTo>
                  <a:lnTo>
                    <a:pt x="1" y="207"/>
                  </a:lnTo>
                  <a:lnTo>
                    <a:pt x="0" y="209"/>
                  </a:lnTo>
                  <a:lnTo>
                    <a:pt x="0" y="211"/>
                  </a:lnTo>
                  <a:lnTo>
                    <a:pt x="0" y="330"/>
                  </a:lnTo>
                  <a:lnTo>
                    <a:pt x="0" y="330"/>
                  </a:lnTo>
                  <a:lnTo>
                    <a:pt x="0" y="333"/>
                  </a:lnTo>
                  <a:lnTo>
                    <a:pt x="1" y="334"/>
                  </a:lnTo>
                  <a:lnTo>
                    <a:pt x="3" y="336"/>
                  </a:lnTo>
                  <a:lnTo>
                    <a:pt x="6" y="336"/>
                  </a:lnTo>
                  <a:lnTo>
                    <a:pt x="288" y="336"/>
                  </a:lnTo>
                  <a:lnTo>
                    <a:pt x="288" y="336"/>
                  </a:lnTo>
                  <a:lnTo>
                    <a:pt x="289" y="336"/>
                  </a:lnTo>
                  <a:lnTo>
                    <a:pt x="290" y="334"/>
                  </a:lnTo>
                  <a:lnTo>
                    <a:pt x="292" y="333"/>
                  </a:lnTo>
                  <a:lnTo>
                    <a:pt x="293" y="330"/>
                  </a:lnTo>
                  <a:lnTo>
                    <a:pt x="293" y="178"/>
                  </a:lnTo>
                  <a:lnTo>
                    <a:pt x="293" y="178"/>
                  </a:lnTo>
                  <a:lnTo>
                    <a:pt x="292" y="176"/>
                  </a:lnTo>
                  <a:lnTo>
                    <a:pt x="290" y="174"/>
                  </a:lnTo>
                  <a:lnTo>
                    <a:pt x="289" y="173"/>
                  </a:lnTo>
                  <a:lnTo>
                    <a:pt x="288" y="173"/>
                  </a:lnTo>
                  <a:lnTo>
                    <a:pt x="206" y="173"/>
                  </a:lnTo>
                  <a:lnTo>
                    <a:pt x="206" y="80"/>
                  </a:lnTo>
                  <a:lnTo>
                    <a:pt x="206" y="80"/>
                  </a:lnTo>
                  <a:lnTo>
                    <a:pt x="206" y="79"/>
                  </a:lnTo>
                  <a:lnTo>
                    <a:pt x="204" y="78"/>
                  </a:lnTo>
                  <a:lnTo>
                    <a:pt x="203" y="76"/>
                  </a:lnTo>
                  <a:lnTo>
                    <a:pt x="200" y="75"/>
                  </a:lnTo>
                  <a:lnTo>
                    <a:pt x="173" y="75"/>
                  </a:lnTo>
                  <a:lnTo>
                    <a:pt x="173" y="48"/>
                  </a:lnTo>
                  <a:lnTo>
                    <a:pt x="173" y="48"/>
                  </a:lnTo>
                  <a:lnTo>
                    <a:pt x="173" y="47"/>
                  </a:lnTo>
                  <a:lnTo>
                    <a:pt x="172" y="44"/>
                  </a:lnTo>
                  <a:lnTo>
                    <a:pt x="169" y="44"/>
                  </a:lnTo>
                  <a:lnTo>
                    <a:pt x="168" y="43"/>
                  </a:lnTo>
                  <a:lnTo>
                    <a:pt x="152" y="43"/>
                  </a:lnTo>
                  <a:lnTo>
                    <a:pt x="152" y="5"/>
                  </a:lnTo>
                  <a:lnTo>
                    <a:pt x="152" y="5"/>
                  </a:lnTo>
                  <a:lnTo>
                    <a:pt x="151" y="2"/>
                  </a:lnTo>
                  <a:lnTo>
                    <a:pt x="151" y="1"/>
                  </a:lnTo>
                  <a:lnTo>
                    <a:pt x="148" y="0"/>
                  </a:lnTo>
                  <a:lnTo>
                    <a:pt x="147" y="0"/>
                  </a:lnTo>
                  <a:lnTo>
                    <a:pt x="147" y="0"/>
                  </a:lnTo>
                  <a:close/>
                  <a:moveTo>
                    <a:pt x="49" y="293"/>
                  </a:moveTo>
                  <a:lnTo>
                    <a:pt x="38" y="293"/>
                  </a:lnTo>
                  <a:lnTo>
                    <a:pt x="38" y="293"/>
                  </a:lnTo>
                  <a:lnTo>
                    <a:pt x="35" y="291"/>
                  </a:lnTo>
                  <a:lnTo>
                    <a:pt x="34" y="291"/>
                  </a:lnTo>
                  <a:lnTo>
                    <a:pt x="32" y="289"/>
                  </a:lnTo>
                  <a:lnTo>
                    <a:pt x="32" y="287"/>
                  </a:lnTo>
                  <a:lnTo>
                    <a:pt x="32" y="287"/>
                  </a:lnTo>
                  <a:lnTo>
                    <a:pt x="32" y="284"/>
                  </a:lnTo>
                  <a:lnTo>
                    <a:pt x="34" y="283"/>
                  </a:lnTo>
                  <a:lnTo>
                    <a:pt x="35" y="282"/>
                  </a:lnTo>
                  <a:lnTo>
                    <a:pt x="38" y="282"/>
                  </a:lnTo>
                  <a:lnTo>
                    <a:pt x="49" y="282"/>
                  </a:lnTo>
                  <a:lnTo>
                    <a:pt x="49" y="282"/>
                  </a:lnTo>
                  <a:lnTo>
                    <a:pt x="51" y="282"/>
                  </a:lnTo>
                  <a:lnTo>
                    <a:pt x="53" y="283"/>
                  </a:lnTo>
                  <a:lnTo>
                    <a:pt x="54" y="284"/>
                  </a:lnTo>
                  <a:lnTo>
                    <a:pt x="54" y="287"/>
                  </a:lnTo>
                  <a:lnTo>
                    <a:pt x="54" y="287"/>
                  </a:lnTo>
                  <a:lnTo>
                    <a:pt x="54" y="289"/>
                  </a:lnTo>
                  <a:lnTo>
                    <a:pt x="53" y="291"/>
                  </a:lnTo>
                  <a:lnTo>
                    <a:pt x="51" y="291"/>
                  </a:lnTo>
                  <a:lnTo>
                    <a:pt x="49" y="293"/>
                  </a:lnTo>
                  <a:lnTo>
                    <a:pt x="49" y="293"/>
                  </a:lnTo>
                  <a:close/>
                  <a:moveTo>
                    <a:pt x="49" y="260"/>
                  </a:moveTo>
                  <a:lnTo>
                    <a:pt x="38" y="260"/>
                  </a:lnTo>
                  <a:lnTo>
                    <a:pt x="38" y="260"/>
                  </a:lnTo>
                  <a:lnTo>
                    <a:pt x="35" y="259"/>
                  </a:lnTo>
                  <a:lnTo>
                    <a:pt x="34" y="258"/>
                  </a:lnTo>
                  <a:lnTo>
                    <a:pt x="32" y="256"/>
                  </a:lnTo>
                  <a:lnTo>
                    <a:pt x="32" y="255"/>
                  </a:lnTo>
                  <a:lnTo>
                    <a:pt x="32" y="255"/>
                  </a:lnTo>
                  <a:lnTo>
                    <a:pt x="32" y="252"/>
                  </a:lnTo>
                  <a:lnTo>
                    <a:pt x="34" y="251"/>
                  </a:lnTo>
                  <a:lnTo>
                    <a:pt x="35" y="250"/>
                  </a:lnTo>
                  <a:lnTo>
                    <a:pt x="38" y="248"/>
                  </a:lnTo>
                  <a:lnTo>
                    <a:pt x="49" y="248"/>
                  </a:lnTo>
                  <a:lnTo>
                    <a:pt x="49" y="248"/>
                  </a:lnTo>
                  <a:lnTo>
                    <a:pt x="51" y="250"/>
                  </a:lnTo>
                  <a:lnTo>
                    <a:pt x="53" y="251"/>
                  </a:lnTo>
                  <a:lnTo>
                    <a:pt x="54" y="252"/>
                  </a:lnTo>
                  <a:lnTo>
                    <a:pt x="54" y="255"/>
                  </a:lnTo>
                  <a:lnTo>
                    <a:pt x="54" y="255"/>
                  </a:lnTo>
                  <a:lnTo>
                    <a:pt x="54" y="256"/>
                  </a:lnTo>
                  <a:lnTo>
                    <a:pt x="53" y="258"/>
                  </a:lnTo>
                  <a:lnTo>
                    <a:pt x="51" y="259"/>
                  </a:lnTo>
                  <a:lnTo>
                    <a:pt x="49" y="260"/>
                  </a:lnTo>
                  <a:lnTo>
                    <a:pt x="49" y="260"/>
                  </a:lnTo>
                  <a:close/>
                  <a:moveTo>
                    <a:pt x="91" y="293"/>
                  </a:moveTo>
                  <a:lnTo>
                    <a:pt x="81" y="293"/>
                  </a:lnTo>
                  <a:lnTo>
                    <a:pt x="81" y="293"/>
                  </a:lnTo>
                  <a:lnTo>
                    <a:pt x="79" y="291"/>
                  </a:lnTo>
                  <a:lnTo>
                    <a:pt x="77" y="291"/>
                  </a:lnTo>
                  <a:lnTo>
                    <a:pt x="77" y="289"/>
                  </a:lnTo>
                  <a:lnTo>
                    <a:pt x="75" y="287"/>
                  </a:lnTo>
                  <a:lnTo>
                    <a:pt x="75" y="287"/>
                  </a:lnTo>
                  <a:lnTo>
                    <a:pt x="77" y="284"/>
                  </a:lnTo>
                  <a:lnTo>
                    <a:pt x="77" y="283"/>
                  </a:lnTo>
                  <a:lnTo>
                    <a:pt x="79" y="282"/>
                  </a:lnTo>
                  <a:lnTo>
                    <a:pt x="81" y="282"/>
                  </a:lnTo>
                  <a:lnTo>
                    <a:pt x="91" y="282"/>
                  </a:lnTo>
                  <a:lnTo>
                    <a:pt x="91" y="282"/>
                  </a:lnTo>
                  <a:lnTo>
                    <a:pt x="94" y="282"/>
                  </a:lnTo>
                  <a:lnTo>
                    <a:pt x="96" y="283"/>
                  </a:lnTo>
                  <a:lnTo>
                    <a:pt x="97" y="284"/>
                  </a:lnTo>
                  <a:lnTo>
                    <a:pt x="97" y="287"/>
                  </a:lnTo>
                  <a:lnTo>
                    <a:pt x="97" y="287"/>
                  </a:lnTo>
                  <a:lnTo>
                    <a:pt x="97" y="289"/>
                  </a:lnTo>
                  <a:lnTo>
                    <a:pt x="96" y="291"/>
                  </a:lnTo>
                  <a:lnTo>
                    <a:pt x="94" y="291"/>
                  </a:lnTo>
                  <a:lnTo>
                    <a:pt x="91" y="293"/>
                  </a:lnTo>
                  <a:lnTo>
                    <a:pt x="91" y="293"/>
                  </a:lnTo>
                  <a:close/>
                  <a:moveTo>
                    <a:pt x="91" y="260"/>
                  </a:moveTo>
                  <a:lnTo>
                    <a:pt x="81" y="260"/>
                  </a:lnTo>
                  <a:lnTo>
                    <a:pt x="81" y="260"/>
                  </a:lnTo>
                  <a:lnTo>
                    <a:pt x="79" y="259"/>
                  </a:lnTo>
                  <a:lnTo>
                    <a:pt x="77" y="258"/>
                  </a:lnTo>
                  <a:lnTo>
                    <a:pt x="77" y="256"/>
                  </a:lnTo>
                  <a:lnTo>
                    <a:pt x="75" y="255"/>
                  </a:lnTo>
                  <a:lnTo>
                    <a:pt x="75" y="255"/>
                  </a:lnTo>
                  <a:lnTo>
                    <a:pt x="77" y="252"/>
                  </a:lnTo>
                  <a:lnTo>
                    <a:pt x="77" y="251"/>
                  </a:lnTo>
                  <a:lnTo>
                    <a:pt x="79" y="250"/>
                  </a:lnTo>
                  <a:lnTo>
                    <a:pt x="81" y="248"/>
                  </a:lnTo>
                  <a:lnTo>
                    <a:pt x="91" y="248"/>
                  </a:lnTo>
                  <a:lnTo>
                    <a:pt x="91" y="248"/>
                  </a:lnTo>
                  <a:lnTo>
                    <a:pt x="94" y="250"/>
                  </a:lnTo>
                  <a:lnTo>
                    <a:pt x="96" y="251"/>
                  </a:lnTo>
                  <a:lnTo>
                    <a:pt x="97" y="252"/>
                  </a:lnTo>
                  <a:lnTo>
                    <a:pt x="97" y="255"/>
                  </a:lnTo>
                  <a:lnTo>
                    <a:pt x="97" y="255"/>
                  </a:lnTo>
                  <a:lnTo>
                    <a:pt x="97" y="256"/>
                  </a:lnTo>
                  <a:lnTo>
                    <a:pt x="96" y="258"/>
                  </a:lnTo>
                  <a:lnTo>
                    <a:pt x="94" y="259"/>
                  </a:lnTo>
                  <a:lnTo>
                    <a:pt x="91" y="260"/>
                  </a:lnTo>
                  <a:lnTo>
                    <a:pt x="91" y="260"/>
                  </a:lnTo>
                  <a:close/>
                  <a:moveTo>
                    <a:pt x="211" y="293"/>
                  </a:moveTo>
                  <a:lnTo>
                    <a:pt x="200" y="293"/>
                  </a:lnTo>
                  <a:lnTo>
                    <a:pt x="200" y="293"/>
                  </a:lnTo>
                  <a:lnTo>
                    <a:pt x="198" y="291"/>
                  </a:lnTo>
                  <a:lnTo>
                    <a:pt x="196" y="291"/>
                  </a:lnTo>
                  <a:lnTo>
                    <a:pt x="195" y="289"/>
                  </a:lnTo>
                  <a:lnTo>
                    <a:pt x="195" y="287"/>
                  </a:lnTo>
                  <a:lnTo>
                    <a:pt x="195" y="287"/>
                  </a:lnTo>
                  <a:lnTo>
                    <a:pt x="195" y="284"/>
                  </a:lnTo>
                  <a:lnTo>
                    <a:pt x="196" y="283"/>
                  </a:lnTo>
                  <a:lnTo>
                    <a:pt x="198" y="282"/>
                  </a:lnTo>
                  <a:lnTo>
                    <a:pt x="200" y="282"/>
                  </a:lnTo>
                  <a:lnTo>
                    <a:pt x="211" y="282"/>
                  </a:lnTo>
                  <a:lnTo>
                    <a:pt x="211" y="282"/>
                  </a:lnTo>
                  <a:lnTo>
                    <a:pt x="214" y="282"/>
                  </a:lnTo>
                  <a:lnTo>
                    <a:pt x="215" y="283"/>
                  </a:lnTo>
                  <a:lnTo>
                    <a:pt x="216" y="284"/>
                  </a:lnTo>
                  <a:lnTo>
                    <a:pt x="216" y="287"/>
                  </a:lnTo>
                  <a:lnTo>
                    <a:pt x="216" y="287"/>
                  </a:lnTo>
                  <a:lnTo>
                    <a:pt x="216" y="289"/>
                  </a:lnTo>
                  <a:lnTo>
                    <a:pt x="215" y="291"/>
                  </a:lnTo>
                  <a:lnTo>
                    <a:pt x="214" y="291"/>
                  </a:lnTo>
                  <a:lnTo>
                    <a:pt x="211" y="293"/>
                  </a:lnTo>
                  <a:lnTo>
                    <a:pt x="211" y="293"/>
                  </a:lnTo>
                  <a:close/>
                  <a:moveTo>
                    <a:pt x="211" y="260"/>
                  </a:moveTo>
                  <a:lnTo>
                    <a:pt x="200" y="260"/>
                  </a:lnTo>
                  <a:lnTo>
                    <a:pt x="200" y="260"/>
                  </a:lnTo>
                  <a:lnTo>
                    <a:pt x="198" y="259"/>
                  </a:lnTo>
                  <a:lnTo>
                    <a:pt x="196" y="258"/>
                  </a:lnTo>
                  <a:lnTo>
                    <a:pt x="195" y="256"/>
                  </a:lnTo>
                  <a:lnTo>
                    <a:pt x="195" y="255"/>
                  </a:lnTo>
                  <a:lnTo>
                    <a:pt x="195" y="255"/>
                  </a:lnTo>
                  <a:lnTo>
                    <a:pt x="195" y="252"/>
                  </a:lnTo>
                  <a:lnTo>
                    <a:pt x="196" y="251"/>
                  </a:lnTo>
                  <a:lnTo>
                    <a:pt x="198" y="250"/>
                  </a:lnTo>
                  <a:lnTo>
                    <a:pt x="200" y="248"/>
                  </a:lnTo>
                  <a:lnTo>
                    <a:pt x="211" y="248"/>
                  </a:lnTo>
                  <a:lnTo>
                    <a:pt x="211" y="248"/>
                  </a:lnTo>
                  <a:lnTo>
                    <a:pt x="214" y="250"/>
                  </a:lnTo>
                  <a:lnTo>
                    <a:pt x="215" y="251"/>
                  </a:lnTo>
                  <a:lnTo>
                    <a:pt x="216" y="252"/>
                  </a:lnTo>
                  <a:lnTo>
                    <a:pt x="216" y="255"/>
                  </a:lnTo>
                  <a:lnTo>
                    <a:pt x="216" y="255"/>
                  </a:lnTo>
                  <a:lnTo>
                    <a:pt x="216" y="256"/>
                  </a:lnTo>
                  <a:lnTo>
                    <a:pt x="215" y="258"/>
                  </a:lnTo>
                  <a:lnTo>
                    <a:pt x="214" y="259"/>
                  </a:lnTo>
                  <a:lnTo>
                    <a:pt x="211" y="260"/>
                  </a:lnTo>
                  <a:lnTo>
                    <a:pt x="211" y="260"/>
                  </a:lnTo>
                  <a:close/>
                  <a:moveTo>
                    <a:pt x="243" y="216"/>
                  </a:moveTo>
                  <a:lnTo>
                    <a:pt x="254" y="216"/>
                  </a:lnTo>
                  <a:lnTo>
                    <a:pt x="254" y="216"/>
                  </a:lnTo>
                  <a:lnTo>
                    <a:pt x="257" y="217"/>
                  </a:lnTo>
                  <a:lnTo>
                    <a:pt x="258" y="217"/>
                  </a:lnTo>
                  <a:lnTo>
                    <a:pt x="259" y="220"/>
                  </a:lnTo>
                  <a:lnTo>
                    <a:pt x="259" y="221"/>
                  </a:lnTo>
                  <a:lnTo>
                    <a:pt x="259" y="221"/>
                  </a:lnTo>
                  <a:lnTo>
                    <a:pt x="259" y="224"/>
                  </a:lnTo>
                  <a:lnTo>
                    <a:pt x="258" y="225"/>
                  </a:lnTo>
                  <a:lnTo>
                    <a:pt x="257" y="227"/>
                  </a:lnTo>
                  <a:lnTo>
                    <a:pt x="254" y="227"/>
                  </a:lnTo>
                  <a:lnTo>
                    <a:pt x="243" y="227"/>
                  </a:lnTo>
                  <a:lnTo>
                    <a:pt x="243" y="227"/>
                  </a:lnTo>
                  <a:lnTo>
                    <a:pt x="242" y="227"/>
                  </a:lnTo>
                  <a:lnTo>
                    <a:pt x="239" y="225"/>
                  </a:lnTo>
                  <a:lnTo>
                    <a:pt x="239" y="224"/>
                  </a:lnTo>
                  <a:lnTo>
                    <a:pt x="238" y="221"/>
                  </a:lnTo>
                  <a:lnTo>
                    <a:pt x="238" y="221"/>
                  </a:lnTo>
                  <a:lnTo>
                    <a:pt x="239" y="220"/>
                  </a:lnTo>
                  <a:lnTo>
                    <a:pt x="239" y="217"/>
                  </a:lnTo>
                  <a:lnTo>
                    <a:pt x="242" y="217"/>
                  </a:lnTo>
                  <a:lnTo>
                    <a:pt x="243" y="216"/>
                  </a:lnTo>
                  <a:lnTo>
                    <a:pt x="243" y="216"/>
                  </a:lnTo>
                  <a:close/>
                  <a:moveTo>
                    <a:pt x="243" y="248"/>
                  </a:moveTo>
                  <a:lnTo>
                    <a:pt x="254" y="248"/>
                  </a:lnTo>
                  <a:lnTo>
                    <a:pt x="254" y="248"/>
                  </a:lnTo>
                  <a:lnTo>
                    <a:pt x="257" y="250"/>
                  </a:lnTo>
                  <a:lnTo>
                    <a:pt x="258" y="251"/>
                  </a:lnTo>
                  <a:lnTo>
                    <a:pt x="259" y="252"/>
                  </a:lnTo>
                  <a:lnTo>
                    <a:pt x="259" y="255"/>
                  </a:lnTo>
                  <a:lnTo>
                    <a:pt x="259" y="255"/>
                  </a:lnTo>
                  <a:lnTo>
                    <a:pt x="259" y="256"/>
                  </a:lnTo>
                  <a:lnTo>
                    <a:pt x="258" y="258"/>
                  </a:lnTo>
                  <a:lnTo>
                    <a:pt x="257" y="259"/>
                  </a:lnTo>
                  <a:lnTo>
                    <a:pt x="254" y="260"/>
                  </a:lnTo>
                  <a:lnTo>
                    <a:pt x="243" y="260"/>
                  </a:lnTo>
                  <a:lnTo>
                    <a:pt x="243" y="260"/>
                  </a:lnTo>
                  <a:lnTo>
                    <a:pt x="242" y="259"/>
                  </a:lnTo>
                  <a:lnTo>
                    <a:pt x="239" y="258"/>
                  </a:lnTo>
                  <a:lnTo>
                    <a:pt x="239" y="256"/>
                  </a:lnTo>
                  <a:lnTo>
                    <a:pt x="238" y="255"/>
                  </a:lnTo>
                  <a:lnTo>
                    <a:pt x="238" y="255"/>
                  </a:lnTo>
                  <a:lnTo>
                    <a:pt x="239" y="252"/>
                  </a:lnTo>
                  <a:lnTo>
                    <a:pt x="239" y="251"/>
                  </a:lnTo>
                  <a:lnTo>
                    <a:pt x="242" y="250"/>
                  </a:lnTo>
                  <a:lnTo>
                    <a:pt x="243" y="248"/>
                  </a:lnTo>
                  <a:lnTo>
                    <a:pt x="243" y="248"/>
                  </a:lnTo>
                  <a:close/>
                  <a:moveTo>
                    <a:pt x="243" y="282"/>
                  </a:moveTo>
                  <a:lnTo>
                    <a:pt x="254" y="282"/>
                  </a:lnTo>
                  <a:lnTo>
                    <a:pt x="254" y="282"/>
                  </a:lnTo>
                  <a:lnTo>
                    <a:pt x="257" y="282"/>
                  </a:lnTo>
                  <a:lnTo>
                    <a:pt x="258" y="283"/>
                  </a:lnTo>
                  <a:lnTo>
                    <a:pt x="259" y="284"/>
                  </a:lnTo>
                  <a:lnTo>
                    <a:pt x="259" y="287"/>
                  </a:lnTo>
                  <a:lnTo>
                    <a:pt x="259" y="287"/>
                  </a:lnTo>
                  <a:lnTo>
                    <a:pt x="259" y="289"/>
                  </a:lnTo>
                  <a:lnTo>
                    <a:pt x="258" y="291"/>
                  </a:lnTo>
                  <a:lnTo>
                    <a:pt x="257" y="291"/>
                  </a:lnTo>
                  <a:lnTo>
                    <a:pt x="254" y="293"/>
                  </a:lnTo>
                  <a:lnTo>
                    <a:pt x="243" y="293"/>
                  </a:lnTo>
                  <a:lnTo>
                    <a:pt x="243" y="293"/>
                  </a:lnTo>
                  <a:lnTo>
                    <a:pt x="242" y="291"/>
                  </a:lnTo>
                  <a:lnTo>
                    <a:pt x="239" y="291"/>
                  </a:lnTo>
                  <a:lnTo>
                    <a:pt x="239" y="289"/>
                  </a:lnTo>
                  <a:lnTo>
                    <a:pt x="238" y="287"/>
                  </a:lnTo>
                  <a:lnTo>
                    <a:pt x="238" y="287"/>
                  </a:lnTo>
                  <a:lnTo>
                    <a:pt x="239" y="284"/>
                  </a:lnTo>
                  <a:lnTo>
                    <a:pt x="239" y="283"/>
                  </a:lnTo>
                  <a:lnTo>
                    <a:pt x="242" y="282"/>
                  </a:lnTo>
                  <a:lnTo>
                    <a:pt x="243" y="282"/>
                  </a:lnTo>
                  <a:lnTo>
                    <a:pt x="243" y="282"/>
                  </a:lnTo>
                  <a:close/>
                  <a:moveTo>
                    <a:pt x="200" y="216"/>
                  </a:moveTo>
                  <a:lnTo>
                    <a:pt x="211" y="216"/>
                  </a:lnTo>
                  <a:lnTo>
                    <a:pt x="211" y="216"/>
                  </a:lnTo>
                  <a:lnTo>
                    <a:pt x="214" y="217"/>
                  </a:lnTo>
                  <a:lnTo>
                    <a:pt x="215" y="217"/>
                  </a:lnTo>
                  <a:lnTo>
                    <a:pt x="216" y="220"/>
                  </a:lnTo>
                  <a:lnTo>
                    <a:pt x="216" y="221"/>
                  </a:lnTo>
                  <a:lnTo>
                    <a:pt x="216" y="221"/>
                  </a:lnTo>
                  <a:lnTo>
                    <a:pt x="216" y="224"/>
                  </a:lnTo>
                  <a:lnTo>
                    <a:pt x="215" y="225"/>
                  </a:lnTo>
                  <a:lnTo>
                    <a:pt x="214" y="227"/>
                  </a:lnTo>
                  <a:lnTo>
                    <a:pt x="211" y="227"/>
                  </a:lnTo>
                  <a:lnTo>
                    <a:pt x="200" y="227"/>
                  </a:lnTo>
                  <a:lnTo>
                    <a:pt x="200" y="227"/>
                  </a:lnTo>
                  <a:lnTo>
                    <a:pt x="198" y="227"/>
                  </a:lnTo>
                  <a:lnTo>
                    <a:pt x="196" y="225"/>
                  </a:lnTo>
                  <a:lnTo>
                    <a:pt x="195" y="224"/>
                  </a:lnTo>
                  <a:lnTo>
                    <a:pt x="195" y="221"/>
                  </a:lnTo>
                  <a:lnTo>
                    <a:pt x="195" y="221"/>
                  </a:lnTo>
                  <a:lnTo>
                    <a:pt x="195" y="220"/>
                  </a:lnTo>
                  <a:lnTo>
                    <a:pt x="196" y="217"/>
                  </a:lnTo>
                  <a:lnTo>
                    <a:pt x="198" y="217"/>
                  </a:lnTo>
                  <a:lnTo>
                    <a:pt x="200" y="216"/>
                  </a:lnTo>
                  <a:lnTo>
                    <a:pt x="200" y="216"/>
                  </a:lnTo>
                  <a:close/>
                  <a:moveTo>
                    <a:pt x="163" y="53"/>
                  </a:moveTo>
                  <a:lnTo>
                    <a:pt x="163" y="80"/>
                  </a:lnTo>
                  <a:lnTo>
                    <a:pt x="163" y="80"/>
                  </a:lnTo>
                  <a:lnTo>
                    <a:pt x="163" y="83"/>
                  </a:lnTo>
                  <a:lnTo>
                    <a:pt x="164" y="84"/>
                  </a:lnTo>
                  <a:lnTo>
                    <a:pt x="165" y="86"/>
                  </a:lnTo>
                  <a:lnTo>
                    <a:pt x="168" y="87"/>
                  </a:lnTo>
                  <a:lnTo>
                    <a:pt x="195" y="87"/>
                  </a:lnTo>
                  <a:lnTo>
                    <a:pt x="195" y="173"/>
                  </a:lnTo>
                  <a:lnTo>
                    <a:pt x="168" y="173"/>
                  </a:lnTo>
                  <a:lnTo>
                    <a:pt x="168" y="173"/>
                  </a:lnTo>
                  <a:lnTo>
                    <a:pt x="165" y="173"/>
                  </a:lnTo>
                  <a:lnTo>
                    <a:pt x="164" y="174"/>
                  </a:lnTo>
                  <a:lnTo>
                    <a:pt x="163" y="176"/>
                  </a:lnTo>
                  <a:lnTo>
                    <a:pt x="163" y="178"/>
                  </a:lnTo>
                  <a:lnTo>
                    <a:pt x="163" y="325"/>
                  </a:lnTo>
                  <a:lnTo>
                    <a:pt x="130" y="325"/>
                  </a:lnTo>
                  <a:lnTo>
                    <a:pt x="130" y="211"/>
                  </a:lnTo>
                  <a:lnTo>
                    <a:pt x="130" y="211"/>
                  </a:lnTo>
                  <a:lnTo>
                    <a:pt x="129" y="209"/>
                  </a:lnTo>
                  <a:lnTo>
                    <a:pt x="128" y="207"/>
                  </a:lnTo>
                  <a:lnTo>
                    <a:pt x="126" y="207"/>
                  </a:lnTo>
                  <a:lnTo>
                    <a:pt x="125" y="205"/>
                  </a:lnTo>
                  <a:lnTo>
                    <a:pt x="97" y="205"/>
                  </a:lnTo>
                  <a:lnTo>
                    <a:pt x="97" y="87"/>
                  </a:lnTo>
                  <a:lnTo>
                    <a:pt x="125" y="87"/>
                  </a:lnTo>
                  <a:lnTo>
                    <a:pt x="125" y="87"/>
                  </a:lnTo>
                  <a:lnTo>
                    <a:pt x="126" y="86"/>
                  </a:lnTo>
                  <a:lnTo>
                    <a:pt x="128" y="84"/>
                  </a:lnTo>
                  <a:lnTo>
                    <a:pt x="129" y="83"/>
                  </a:lnTo>
                  <a:lnTo>
                    <a:pt x="130" y="80"/>
                  </a:lnTo>
                  <a:lnTo>
                    <a:pt x="130" y="53"/>
                  </a:lnTo>
                  <a:lnTo>
                    <a:pt x="163"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52" name="Group 51">
            <a:extLst>
              <a:ext uri="{FF2B5EF4-FFF2-40B4-BE49-F238E27FC236}">
                <a16:creationId xmlns:a16="http://schemas.microsoft.com/office/drawing/2014/main" id="{6FF693F8-F597-4E37-8EBC-EAD5284BA50F}"/>
              </a:ext>
            </a:extLst>
          </p:cNvPr>
          <p:cNvGrpSpPr>
            <a:grpSpLocks noChangeAspect="1"/>
          </p:cNvGrpSpPr>
          <p:nvPr/>
        </p:nvGrpSpPr>
        <p:grpSpPr>
          <a:xfrm>
            <a:off x="9236871" y="1860352"/>
            <a:ext cx="836591" cy="836591"/>
            <a:chOff x="4075113" y="3342323"/>
            <a:chExt cx="522288" cy="522288"/>
          </a:xfrm>
          <a:solidFill>
            <a:srgbClr val="04986E"/>
          </a:solidFill>
        </p:grpSpPr>
        <p:sp>
          <p:nvSpPr>
            <p:cNvPr id="53" name="Freeform 77">
              <a:extLst>
                <a:ext uri="{FF2B5EF4-FFF2-40B4-BE49-F238E27FC236}">
                  <a16:creationId xmlns:a16="http://schemas.microsoft.com/office/drawing/2014/main" id="{30C839BC-869B-439C-B997-FA4861204C3F}"/>
                </a:ext>
              </a:extLst>
            </p:cNvPr>
            <p:cNvSpPr>
              <a:spLocks noEditPoints="1"/>
            </p:cNvSpPr>
            <p:nvPr/>
          </p:nvSpPr>
          <p:spPr bwMode="auto">
            <a:xfrm>
              <a:off x="4075113" y="3342323"/>
              <a:ext cx="522288" cy="522288"/>
            </a:xfrm>
            <a:custGeom>
              <a:avLst/>
              <a:gdLst>
                <a:gd name="T0" fmla="*/ 312 w 659"/>
                <a:gd name="T1" fmla="*/ 658 h 659"/>
                <a:gd name="T2" fmla="*/ 262 w 659"/>
                <a:gd name="T3" fmla="*/ 652 h 659"/>
                <a:gd name="T4" fmla="*/ 202 w 659"/>
                <a:gd name="T5" fmla="*/ 632 h 659"/>
                <a:gd name="T6" fmla="*/ 120 w 659"/>
                <a:gd name="T7" fmla="*/ 584 h 659"/>
                <a:gd name="T8" fmla="*/ 57 w 659"/>
                <a:gd name="T9" fmla="*/ 514 h 659"/>
                <a:gd name="T10" fmla="*/ 15 w 659"/>
                <a:gd name="T11" fmla="*/ 428 h 659"/>
                <a:gd name="T12" fmla="*/ 4 w 659"/>
                <a:gd name="T13" fmla="*/ 379 h 659"/>
                <a:gd name="T14" fmla="*/ 0 w 659"/>
                <a:gd name="T15" fmla="*/ 330 h 659"/>
                <a:gd name="T16" fmla="*/ 1 w 659"/>
                <a:gd name="T17" fmla="*/ 296 h 659"/>
                <a:gd name="T18" fmla="*/ 11 w 659"/>
                <a:gd name="T19" fmla="*/ 248 h 659"/>
                <a:gd name="T20" fmla="*/ 40 w 659"/>
                <a:gd name="T21" fmla="*/ 172 h 659"/>
                <a:gd name="T22" fmla="*/ 97 w 659"/>
                <a:gd name="T23" fmla="*/ 97 h 659"/>
                <a:gd name="T24" fmla="*/ 172 w 659"/>
                <a:gd name="T25" fmla="*/ 41 h 659"/>
                <a:gd name="T26" fmla="*/ 247 w 659"/>
                <a:gd name="T27" fmla="*/ 11 h 659"/>
                <a:gd name="T28" fmla="*/ 296 w 659"/>
                <a:gd name="T29" fmla="*/ 2 h 659"/>
                <a:gd name="T30" fmla="*/ 329 w 659"/>
                <a:gd name="T31" fmla="*/ 0 h 659"/>
                <a:gd name="T32" fmla="*/ 379 w 659"/>
                <a:gd name="T33" fmla="*/ 4 h 659"/>
                <a:gd name="T34" fmla="*/ 426 w 659"/>
                <a:gd name="T35" fmla="*/ 15 h 659"/>
                <a:gd name="T36" fmla="*/ 514 w 659"/>
                <a:gd name="T37" fmla="*/ 57 h 659"/>
                <a:gd name="T38" fmla="*/ 583 w 659"/>
                <a:gd name="T39" fmla="*/ 120 h 659"/>
                <a:gd name="T40" fmla="*/ 632 w 659"/>
                <a:gd name="T41" fmla="*/ 202 h 659"/>
                <a:gd name="T42" fmla="*/ 652 w 659"/>
                <a:gd name="T43" fmla="*/ 264 h 659"/>
                <a:gd name="T44" fmla="*/ 657 w 659"/>
                <a:gd name="T45" fmla="*/ 312 h 659"/>
                <a:gd name="T46" fmla="*/ 657 w 659"/>
                <a:gd name="T47" fmla="*/ 347 h 659"/>
                <a:gd name="T48" fmla="*/ 652 w 659"/>
                <a:gd name="T49" fmla="*/ 396 h 659"/>
                <a:gd name="T50" fmla="*/ 632 w 659"/>
                <a:gd name="T51" fmla="*/ 457 h 659"/>
                <a:gd name="T52" fmla="*/ 583 w 659"/>
                <a:gd name="T53" fmla="*/ 539 h 659"/>
                <a:gd name="T54" fmla="*/ 514 w 659"/>
                <a:gd name="T55" fmla="*/ 603 h 659"/>
                <a:gd name="T56" fmla="*/ 426 w 659"/>
                <a:gd name="T57" fmla="*/ 644 h 659"/>
                <a:gd name="T58" fmla="*/ 379 w 659"/>
                <a:gd name="T59" fmla="*/ 655 h 659"/>
                <a:gd name="T60" fmla="*/ 329 w 659"/>
                <a:gd name="T61" fmla="*/ 659 h 659"/>
                <a:gd name="T62" fmla="*/ 329 w 659"/>
                <a:gd name="T63" fmla="*/ 38 h 659"/>
                <a:gd name="T64" fmla="*/ 242 w 659"/>
                <a:gd name="T65" fmla="*/ 51 h 659"/>
                <a:gd name="T66" fmla="*/ 167 w 659"/>
                <a:gd name="T67" fmla="*/ 88 h 659"/>
                <a:gd name="T68" fmla="*/ 105 w 659"/>
                <a:gd name="T69" fmla="*/ 144 h 659"/>
                <a:gd name="T70" fmla="*/ 61 w 659"/>
                <a:gd name="T71" fmla="*/ 217 h 659"/>
                <a:gd name="T72" fmla="*/ 39 w 659"/>
                <a:gd name="T73" fmla="*/ 300 h 659"/>
                <a:gd name="T74" fmla="*/ 39 w 659"/>
                <a:gd name="T75" fmla="*/ 359 h 659"/>
                <a:gd name="T76" fmla="*/ 61 w 659"/>
                <a:gd name="T77" fmla="*/ 443 h 659"/>
                <a:gd name="T78" fmla="*/ 105 w 659"/>
                <a:gd name="T79" fmla="*/ 515 h 659"/>
                <a:gd name="T80" fmla="*/ 167 w 659"/>
                <a:gd name="T81" fmla="*/ 572 h 659"/>
                <a:gd name="T82" fmla="*/ 242 w 659"/>
                <a:gd name="T83" fmla="*/ 608 h 659"/>
                <a:gd name="T84" fmla="*/ 329 w 659"/>
                <a:gd name="T85" fmla="*/ 621 h 659"/>
                <a:gd name="T86" fmla="*/ 387 w 659"/>
                <a:gd name="T87" fmla="*/ 615 h 659"/>
                <a:gd name="T88" fmla="*/ 468 w 659"/>
                <a:gd name="T89" fmla="*/ 586 h 659"/>
                <a:gd name="T90" fmla="*/ 535 w 659"/>
                <a:gd name="T91" fmla="*/ 535 h 659"/>
                <a:gd name="T92" fmla="*/ 585 w 659"/>
                <a:gd name="T93" fmla="*/ 468 h 659"/>
                <a:gd name="T94" fmla="*/ 614 w 659"/>
                <a:gd name="T95" fmla="*/ 389 h 659"/>
                <a:gd name="T96" fmla="*/ 621 w 659"/>
                <a:gd name="T97" fmla="*/ 330 h 659"/>
                <a:gd name="T98" fmla="*/ 608 w 659"/>
                <a:gd name="T99" fmla="*/ 244 h 659"/>
                <a:gd name="T100" fmla="*/ 570 w 659"/>
                <a:gd name="T101" fmla="*/ 167 h 659"/>
                <a:gd name="T102" fmla="*/ 515 w 659"/>
                <a:gd name="T103" fmla="*/ 105 h 659"/>
                <a:gd name="T104" fmla="*/ 442 w 659"/>
                <a:gd name="T105" fmla="*/ 61 h 659"/>
                <a:gd name="T106" fmla="*/ 359 w 659"/>
                <a:gd name="T107" fmla="*/ 3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9" h="659">
                  <a:moveTo>
                    <a:pt x="329" y="659"/>
                  </a:moveTo>
                  <a:lnTo>
                    <a:pt x="329" y="659"/>
                  </a:lnTo>
                  <a:lnTo>
                    <a:pt x="312" y="658"/>
                  </a:lnTo>
                  <a:lnTo>
                    <a:pt x="296" y="656"/>
                  </a:lnTo>
                  <a:lnTo>
                    <a:pt x="280" y="655"/>
                  </a:lnTo>
                  <a:lnTo>
                    <a:pt x="262" y="652"/>
                  </a:lnTo>
                  <a:lnTo>
                    <a:pt x="247" y="648"/>
                  </a:lnTo>
                  <a:lnTo>
                    <a:pt x="231" y="644"/>
                  </a:lnTo>
                  <a:lnTo>
                    <a:pt x="202" y="632"/>
                  </a:lnTo>
                  <a:lnTo>
                    <a:pt x="172" y="619"/>
                  </a:lnTo>
                  <a:lnTo>
                    <a:pt x="145" y="603"/>
                  </a:lnTo>
                  <a:lnTo>
                    <a:pt x="120" y="584"/>
                  </a:lnTo>
                  <a:lnTo>
                    <a:pt x="97" y="562"/>
                  </a:lnTo>
                  <a:lnTo>
                    <a:pt x="75" y="539"/>
                  </a:lnTo>
                  <a:lnTo>
                    <a:pt x="57" y="514"/>
                  </a:lnTo>
                  <a:lnTo>
                    <a:pt x="40" y="487"/>
                  </a:lnTo>
                  <a:lnTo>
                    <a:pt x="26" y="457"/>
                  </a:lnTo>
                  <a:lnTo>
                    <a:pt x="15" y="428"/>
                  </a:lnTo>
                  <a:lnTo>
                    <a:pt x="11" y="412"/>
                  </a:lnTo>
                  <a:lnTo>
                    <a:pt x="7" y="396"/>
                  </a:lnTo>
                  <a:lnTo>
                    <a:pt x="4" y="379"/>
                  </a:lnTo>
                  <a:lnTo>
                    <a:pt x="1" y="363"/>
                  </a:lnTo>
                  <a:lnTo>
                    <a:pt x="0" y="347"/>
                  </a:lnTo>
                  <a:lnTo>
                    <a:pt x="0" y="330"/>
                  </a:lnTo>
                  <a:lnTo>
                    <a:pt x="0" y="330"/>
                  </a:lnTo>
                  <a:lnTo>
                    <a:pt x="0" y="312"/>
                  </a:lnTo>
                  <a:lnTo>
                    <a:pt x="1" y="296"/>
                  </a:lnTo>
                  <a:lnTo>
                    <a:pt x="4" y="280"/>
                  </a:lnTo>
                  <a:lnTo>
                    <a:pt x="7" y="264"/>
                  </a:lnTo>
                  <a:lnTo>
                    <a:pt x="11" y="248"/>
                  </a:lnTo>
                  <a:lnTo>
                    <a:pt x="15" y="232"/>
                  </a:lnTo>
                  <a:lnTo>
                    <a:pt x="26" y="202"/>
                  </a:lnTo>
                  <a:lnTo>
                    <a:pt x="40" y="172"/>
                  </a:lnTo>
                  <a:lnTo>
                    <a:pt x="57" y="146"/>
                  </a:lnTo>
                  <a:lnTo>
                    <a:pt x="75" y="120"/>
                  </a:lnTo>
                  <a:lnTo>
                    <a:pt x="97" y="97"/>
                  </a:lnTo>
                  <a:lnTo>
                    <a:pt x="120" y="76"/>
                  </a:lnTo>
                  <a:lnTo>
                    <a:pt x="145" y="57"/>
                  </a:lnTo>
                  <a:lnTo>
                    <a:pt x="172" y="41"/>
                  </a:lnTo>
                  <a:lnTo>
                    <a:pt x="202" y="26"/>
                  </a:lnTo>
                  <a:lnTo>
                    <a:pt x="231" y="15"/>
                  </a:lnTo>
                  <a:lnTo>
                    <a:pt x="247" y="11"/>
                  </a:lnTo>
                  <a:lnTo>
                    <a:pt x="262" y="7"/>
                  </a:lnTo>
                  <a:lnTo>
                    <a:pt x="280" y="4"/>
                  </a:lnTo>
                  <a:lnTo>
                    <a:pt x="296" y="2"/>
                  </a:lnTo>
                  <a:lnTo>
                    <a:pt x="312" y="2"/>
                  </a:lnTo>
                  <a:lnTo>
                    <a:pt x="329" y="0"/>
                  </a:lnTo>
                  <a:lnTo>
                    <a:pt x="329" y="0"/>
                  </a:lnTo>
                  <a:lnTo>
                    <a:pt x="346" y="2"/>
                  </a:lnTo>
                  <a:lnTo>
                    <a:pt x="363" y="2"/>
                  </a:lnTo>
                  <a:lnTo>
                    <a:pt x="379" y="4"/>
                  </a:lnTo>
                  <a:lnTo>
                    <a:pt x="395" y="7"/>
                  </a:lnTo>
                  <a:lnTo>
                    <a:pt x="411" y="11"/>
                  </a:lnTo>
                  <a:lnTo>
                    <a:pt x="426" y="15"/>
                  </a:lnTo>
                  <a:lnTo>
                    <a:pt x="457" y="26"/>
                  </a:lnTo>
                  <a:lnTo>
                    <a:pt x="485" y="41"/>
                  </a:lnTo>
                  <a:lnTo>
                    <a:pt x="514" y="57"/>
                  </a:lnTo>
                  <a:lnTo>
                    <a:pt x="538" y="76"/>
                  </a:lnTo>
                  <a:lnTo>
                    <a:pt x="562" y="97"/>
                  </a:lnTo>
                  <a:lnTo>
                    <a:pt x="583" y="120"/>
                  </a:lnTo>
                  <a:lnTo>
                    <a:pt x="602" y="146"/>
                  </a:lnTo>
                  <a:lnTo>
                    <a:pt x="618" y="172"/>
                  </a:lnTo>
                  <a:lnTo>
                    <a:pt x="632" y="202"/>
                  </a:lnTo>
                  <a:lnTo>
                    <a:pt x="644" y="232"/>
                  </a:lnTo>
                  <a:lnTo>
                    <a:pt x="648" y="248"/>
                  </a:lnTo>
                  <a:lnTo>
                    <a:pt x="652" y="264"/>
                  </a:lnTo>
                  <a:lnTo>
                    <a:pt x="655" y="280"/>
                  </a:lnTo>
                  <a:lnTo>
                    <a:pt x="656" y="296"/>
                  </a:lnTo>
                  <a:lnTo>
                    <a:pt x="657" y="312"/>
                  </a:lnTo>
                  <a:lnTo>
                    <a:pt x="659" y="330"/>
                  </a:lnTo>
                  <a:lnTo>
                    <a:pt x="659" y="330"/>
                  </a:lnTo>
                  <a:lnTo>
                    <a:pt x="657" y="347"/>
                  </a:lnTo>
                  <a:lnTo>
                    <a:pt x="656" y="363"/>
                  </a:lnTo>
                  <a:lnTo>
                    <a:pt x="655" y="379"/>
                  </a:lnTo>
                  <a:lnTo>
                    <a:pt x="652" y="396"/>
                  </a:lnTo>
                  <a:lnTo>
                    <a:pt x="648" y="412"/>
                  </a:lnTo>
                  <a:lnTo>
                    <a:pt x="644" y="428"/>
                  </a:lnTo>
                  <a:lnTo>
                    <a:pt x="632" y="457"/>
                  </a:lnTo>
                  <a:lnTo>
                    <a:pt x="618" y="487"/>
                  </a:lnTo>
                  <a:lnTo>
                    <a:pt x="602" y="514"/>
                  </a:lnTo>
                  <a:lnTo>
                    <a:pt x="583" y="539"/>
                  </a:lnTo>
                  <a:lnTo>
                    <a:pt x="562" y="562"/>
                  </a:lnTo>
                  <a:lnTo>
                    <a:pt x="538" y="584"/>
                  </a:lnTo>
                  <a:lnTo>
                    <a:pt x="514" y="603"/>
                  </a:lnTo>
                  <a:lnTo>
                    <a:pt x="485" y="619"/>
                  </a:lnTo>
                  <a:lnTo>
                    <a:pt x="457" y="632"/>
                  </a:lnTo>
                  <a:lnTo>
                    <a:pt x="426" y="644"/>
                  </a:lnTo>
                  <a:lnTo>
                    <a:pt x="411" y="648"/>
                  </a:lnTo>
                  <a:lnTo>
                    <a:pt x="395" y="652"/>
                  </a:lnTo>
                  <a:lnTo>
                    <a:pt x="379" y="655"/>
                  </a:lnTo>
                  <a:lnTo>
                    <a:pt x="363" y="656"/>
                  </a:lnTo>
                  <a:lnTo>
                    <a:pt x="346" y="658"/>
                  </a:lnTo>
                  <a:lnTo>
                    <a:pt x="329" y="659"/>
                  </a:lnTo>
                  <a:lnTo>
                    <a:pt x="329" y="659"/>
                  </a:lnTo>
                  <a:close/>
                  <a:moveTo>
                    <a:pt x="329" y="38"/>
                  </a:moveTo>
                  <a:lnTo>
                    <a:pt x="329" y="38"/>
                  </a:lnTo>
                  <a:lnTo>
                    <a:pt x="300" y="39"/>
                  </a:lnTo>
                  <a:lnTo>
                    <a:pt x="270" y="45"/>
                  </a:lnTo>
                  <a:lnTo>
                    <a:pt x="242" y="51"/>
                  </a:lnTo>
                  <a:lnTo>
                    <a:pt x="215" y="61"/>
                  </a:lnTo>
                  <a:lnTo>
                    <a:pt x="191" y="73"/>
                  </a:lnTo>
                  <a:lnTo>
                    <a:pt x="167" y="88"/>
                  </a:lnTo>
                  <a:lnTo>
                    <a:pt x="144" y="105"/>
                  </a:lnTo>
                  <a:lnTo>
                    <a:pt x="124" y="124"/>
                  </a:lnTo>
                  <a:lnTo>
                    <a:pt x="105" y="144"/>
                  </a:lnTo>
                  <a:lnTo>
                    <a:pt x="88" y="167"/>
                  </a:lnTo>
                  <a:lnTo>
                    <a:pt x="73" y="191"/>
                  </a:lnTo>
                  <a:lnTo>
                    <a:pt x="61" y="217"/>
                  </a:lnTo>
                  <a:lnTo>
                    <a:pt x="51" y="244"/>
                  </a:lnTo>
                  <a:lnTo>
                    <a:pt x="43" y="271"/>
                  </a:lnTo>
                  <a:lnTo>
                    <a:pt x="39" y="300"/>
                  </a:lnTo>
                  <a:lnTo>
                    <a:pt x="38" y="330"/>
                  </a:lnTo>
                  <a:lnTo>
                    <a:pt x="38" y="330"/>
                  </a:lnTo>
                  <a:lnTo>
                    <a:pt x="39" y="359"/>
                  </a:lnTo>
                  <a:lnTo>
                    <a:pt x="43" y="389"/>
                  </a:lnTo>
                  <a:lnTo>
                    <a:pt x="51" y="416"/>
                  </a:lnTo>
                  <a:lnTo>
                    <a:pt x="61" y="443"/>
                  </a:lnTo>
                  <a:lnTo>
                    <a:pt x="73" y="468"/>
                  </a:lnTo>
                  <a:lnTo>
                    <a:pt x="88" y="492"/>
                  </a:lnTo>
                  <a:lnTo>
                    <a:pt x="105" y="515"/>
                  </a:lnTo>
                  <a:lnTo>
                    <a:pt x="124" y="535"/>
                  </a:lnTo>
                  <a:lnTo>
                    <a:pt x="144" y="554"/>
                  </a:lnTo>
                  <a:lnTo>
                    <a:pt x="167" y="572"/>
                  </a:lnTo>
                  <a:lnTo>
                    <a:pt x="191" y="586"/>
                  </a:lnTo>
                  <a:lnTo>
                    <a:pt x="215" y="598"/>
                  </a:lnTo>
                  <a:lnTo>
                    <a:pt x="242" y="608"/>
                  </a:lnTo>
                  <a:lnTo>
                    <a:pt x="270" y="615"/>
                  </a:lnTo>
                  <a:lnTo>
                    <a:pt x="300" y="620"/>
                  </a:lnTo>
                  <a:lnTo>
                    <a:pt x="329" y="621"/>
                  </a:lnTo>
                  <a:lnTo>
                    <a:pt x="329" y="621"/>
                  </a:lnTo>
                  <a:lnTo>
                    <a:pt x="359" y="620"/>
                  </a:lnTo>
                  <a:lnTo>
                    <a:pt x="387" y="615"/>
                  </a:lnTo>
                  <a:lnTo>
                    <a:pt x="415" y="608"/>
                  </a:lnTo>
                  <a:lnTo>
                    <a:pt x="442" y="598"/>
                  </a:lnTo>
                  <a:lnTo>
                    <a:pt x="468" y="586"/>
                  </a:lnTo>
                  <a:lnTo>
                    <a:pt x="492" y="572"/>
                  </a:lnTo>
                  <a:lnTo>
                    <a:pt x="515" y="554"/>
                  </a:lnTo>
                  <a:lnTo>
                    <a:pt x="535" y="535"/>
                  </a:lnTo>
                  <a:lnTo>
                    <a:pt x="554" y="515"/>
                  </a:lnTo>
                  <a:lnTo>
                    <a:pt x="570" y="492"/>
                  </a:lnTo>
                  <a:lnTo>
                    <a:pt x="585" y="468"/>
                  </a:lnTo>
                  <a:lnTo>
                    <a:pt x="597" y="443"/>
                  </a:lnTo>
                  <a:lnTo>
                    <a:pt x="608" y="416"/>
                  </a:lnTo>
                  <a:lnTo>
                    <a:pt x="614" y="389"/>
                  </a:lnTo>
                  <a:lnTo>
                    <a:pt x="618" y="359"/>
                  </a:lnTo>
                  <a:lnTo>
                    <a:pt x="621" y="330"/>
                  </a:lnTo>
                  <a:lnTo>
                    <a:pt x="621" y="330"/>
                  </a:lnTo>
                  <a:lnTo>
                    <a:pt x="618" y="300"/>
                  </a:lnTo>
                  <a:lnTo>
                    <a:pt x="614" y="271"/>
                  </a:lnTo>
                  <a:lnTo>
                    <a:pt x="608" y="244"/>
                  </a:lnTo>
                  <a:lnTo>
                    <a:pt x="597" y="217"/>
                  </a:lnTo>
                  <a:lnTo>
                    <a:pt x="585" y="191"/>
                  </a:lnTo>
                  <a:lnTo>
                    <a:pt x="570" y="167"/>
                  </a:lnTo>
                  <a:lnTo>
                    <a:pt x="554" y="144"/>
                  </a:lnTo>
                  <a:lnTo>
                    <a:pt x="535" y="124"/>
                  </a:lnTo>
                  <a:lnTo>
                    <a:pt x="515" y="105"/>
                  </a:lnTo>
                  <a:lnTo>
                    <a:pt x="492" y="88"/>
                  </a:lnTo>
                  <a:lnTo>
                    <a:pt x="468" y="73"/>
                  </a:lnTo>
                  <a:lnTo>
                    <a:pt x="442" y="61"/>
                  </a:lnTo>
                  <a:lnTo>
                    <a:pt x="415" y="51"/>
                  </a:lnTo>
                  <a:lnTo>
                    <a:pt x="387" y="45"/>
                  </a:lnTo>
                  <a:lnTo>
                    <a:pt x="359" y="39"/>
                  </a:lnTo>
                  <a:lnTo>
                    <a:pt x="329" y="38"/>
                  </a:lnTo>
                  <a:lnTo>
                    <a:pt x="3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4" name="Freeform 192">
              <a:extLst>
                <a:ext uri="{FF2B5EF4-FFF2-40B4-BE49-F238E27FC236}">
                  <a16:creationId xmlns:a16="http://schemas.microsoft.com/office/drawing/2014/main" id="{36BFE3F8-CE9C-454A-A535-50D3F69923FE}"/>
                </a:ext>
              </a:extLst>
            </p:cNvPr>
            <p:cNvSpPr>
              <a:spLocks noEditPoints="1"/>
            </p:cNvSpPr>
            <p:nvPr/>
          </p:nvSpPr>
          <p:spPr bwMode="auto">
            <a:xfrm>
              <a:off x="4233863" y="3501073"/>
              <a:ext cx="203200" cy="231775"/>
            </a:xfrm>
            <a:custGeom>
              <a:avLst/>
              <a:gdLst>
                <a:gd name="T0" fmla="*/ 0 w 255"/>
                <a:gd name="T1" fmla="*/ 112 h 290"/>
                <a:gd name="T2" fmla="*/ 0 w 255"/>
                <a:gd name="T3" fmla="*/ 284 h 290"/>
                <a:gd name="T4" fmla="*/ 0 w 255"/>
                <a:gd name="T5" fmla="*/ 284 h 290"/>
                <a:gd name="T6" fmla="*/ 0 w 255"/>
                <a:gd name="T7" fmla="*/ 286 h 290"/>
                <a:gd name="T8" fmla="*/ 1 w 255"/>
                <a:gd name="T9" fmla="*/ 288 h 290"/>
                <a:gd name="T10" fmla="*/ 2 w 255"/>
                <a:gd name="T11" fmla="*/ 289 h 290"/>
                <a:gd name="T12" fmla="*/ 5 w 255"/>
                <a:gd name="T13" fmla="*/ 290 h 290"/>
                <a:gd name="T14" fmla="*/ 88 w 255"/>
                <a:gd name="T15" fmla="*/ 290 h 290"/>
                <a:gd name="T16" fmla="*/ 88 w 255"/>
                <a:gd name="T17" fmla="*/ 290 h 290"/>
                <a:gd name="T18" fmla="*/ 90 w 255"/>
                <a:gd name="T19" fmla="*/ 289 h 290"/>
                <a:gd name="T20" fmla="*/ 92 w 255"/>
                <a:gd name="T21" fmla="*/ 288 h 290"/>
                <a:gd name="T22" fmla="*/ 94 w 255"/>
                <a:gd name="T23" fmla="*/ 286 h 290"/>
                <a:gd name="T24" fmla="*/ 94 w 255"/>
                <a:gd name="T25" fmla="*/ 284 h 290"/>
                <a:gd name="T26" fmla="*/ 94 w 255"/>
                <a:gd name="T27" fmla="*/ 200 h 290"/>
                <a:gd name="T28" fmla="*/ 161 w 255"/>
                <a:gd name="T29" fmla="*/ 200 h 290"/>
                <a:gd name="T30" fmla="*/ 161 w 255"/>
                <a:gd name="T31" fmla="*/ 284 h 290"/>
                <a:gd name="T32" fmla="*/ 161 w 255"/>
                <a:gd name="T33" fmla="*/ 284 h 290"/>
                <a:gd name="T34" fmla="*/ 161 w 255"/>
                <a:gd name="T35" fmla="*/ 286 h 290"/>
                <a:gd name="T36" fmla="*/ 162 w 255"/>
                <a:gd name="T37" fmla="*/ 288 h 290"/>
                <a:gd name="T38" fmla="*/ 164 w 255"/>
                <a:gd name="T39" fmla="*/ 289 h 290"/>
                <a:gd name="T40" fmla="*/ 166 w 255"/>
                <a:gd name="T41" fmla="*/ 290 h 290"/>
                <a:gd name="T42" fmla="*/ 250 w 255"/>
                <a:gd name="T43" fmla="*/ 290 h 290"/>
                <a:gd name="T44" fmla="*/ 250 w 255"/>
                <a:gd name="T45" fmla="*/ 290 h 290"/>
                <a:gd name="T46" fmla="*/ 251 w 255"/>
                <a:gd name="T47" fmla="*/ 289 h 290"/>
                <a:gd name="T48" fmla="*/ 254 w 255"/>
                <a:gd name="T49" fmla="*/ 288 h 290"/>
                <a:gd name="T50" fmla="*/ 255 w 255"/>
                <a:gd name="T51" fmla="*/ 286 h 290"/>
                <a:gd name="T52" fmla="*/ 255 w 255"/>
                <a:gd name="T53" fmla="*/ 284 h 290"/>
                <a:gd name="T54" fmla="*/ 255 w 255"/>
                <a:gd name="T55" fmla="*/ 112 h 290"/>
                <a:gd name="T56" fmla="*/ 127 w 255"/>
                <a:gd name="T57" fmla="*/ 0 h 290"/>
                <a:gd name="T58" fmla="*/ 0 w 255"/>
                <a:gd name="T59" fmla="*/ 112 h 290"/>
                <a:gd name="T60" fmla="*/ 161 w 255"/>
                <a:gd name="T61" fmla="*/ 106 h 290"/>
                <a:gd name="T62" fmla="*/ 161 w 255"/>
                <a:gd name="T63" fmla="*/ 151 h 290"/>
                <a:gd name="T64" fmla="*/ 161 w 255"/>
                <a:gd name="T65" fmla="*/ 151 h 290"/>
                <a:gd name="T66" fmla="*/ 160 w 255"/>
                <a:gd name="T67" fmla="*/ 153 h 290"/>
                <a:gd name="T68" fmla="*/ 158 w 255"/>
                <a:gd name="T69" fmla="*/ 155 h 290"/>
                <a:gd name="T70" fmla="*/ 157 w 255"/>
                <a:gd name="T71" fmla="*/ 156 h 290"/>
                <a:gd name="T72" fmla="*/ 154 w 255"/>
                <a:gd name="T73" fmla="*/ 156 h 290"/>
                <a:gd name="T74" fmla="*/ 99 w 255"/>
                <a:gd name="T75" fmla="*/ 156 h 290"/>
                <a:gd name="T76" fmla="*/ 99 w 255"/>
                <a:gd name="T77" fmla="*/ 156 h 290"/>
                <a:gd name="T78" fmla="*/ 97 w 255"/>
                <a:gd name="T79" fmla="*/ 156 h 290"/>
                <a:gd name="T80" fmla="*/ 95 w 255"/>
                <a:gd name="T81" fmla="*/ 155 h 290"/>
                <a:gd name="T82" fmla="*/ 94 w 255"/>
                <a:gd name="T83" fmla="*/ 153 h 290"/>
                <a:gd name="T84" fmla="*/ 94 w 255"/>
                <a:gd name="T85" fmla="*/ 151 h 290"/>
                <a:gd name="T86" fmla="*/ 94 w 255"/>
                <a:gd name="T87" fmla="*/ 106 h 290"/>
                <a:gd name="T88" fmla="*/ 94 w 255"/>
                <a:gd name="T89" fmla="*/ 106 h 290"/>
                <a:gd name="T90" fmla="*/ 94 w 255"/>
                <a:gd name="T91" fmla="*/ 103 h 290"/>
                <a:gd name="T92" fmla="*/ 95 w 255"/>
                <a:gd name="T93" fmla="*/ 102 h 290"/>
                <a:gd name="T94" fmla="*/ 97 w 255"/>
                <a:gd name="T95" fmla="*/ 101 h 290"/>
                <a:gd name="T96" fmla="*/ 99 w 255"/>
                <a:gd name="T97" fmla="*/ 101 h 290"/>
                <a:gd name="T98" fmla="*/ 154 w 255"/>
                <a:gd name="T99" fmla="*/ 101 h 290"/>
                <a:gd name="T100" fmla="*/ 154 w 255"/>
                <a:gd name="T101" fmla="*/ 101 h 290"/>
                <a:gd name="T102" fmla="*/ 157 w 255"/>
                <a:gd name="T103" fmla="*/ 101 h 290"/>
                <a:gd name="T104" fmla="*/ 158 w 255"/>
                <a:gd name="T105" fmla="*/ 102 h 290"/>
                <a:gd name="T106" fmla="*/ 160 w 255"/>
                <a:gd name="T107" fmla="*/ 103 h 290"/>
                <a:gd name="T108" fmla="*/ 161 w 255"/>
                <a:gd name="T109" fmla="*/ 106 h 290"/>
                <a:gd name="T110" fmla="*/ 161 w 255"/>
                <a:gd name="T111" fmla="*/ 10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290">
                  <a:moveTo>
                    <a:pt x="0" y="112"/>
                  </a:moveTo>
                  <a:lnTo>
                    <a:pt x="0" y="284"/>
                  </a:lnTo>
                  <a:lnTo>
                    <a:pt x="0" y="284"/>
                  </a:lnTo>
                  <a:lnTo>
                    <a:pt x="0" y="286"/>
                  </a:lnTo>
                  <a:lnTo>
                    <a:pt x="1" y="288"/>
                  </a:lnTo>
                  <a:lnTo>
                    <a:pt x="2" y="289"/>
                  </a:lnTo>
                  <a:lnTo>
                    <a:pt x="5" y="290"/>
                  </a:lnTo>
                  <a:lnTo>
                    <a:pt x="88" y="290"/>
                  </a:lnTo>
                  <a:lnTo>
                    <a:pt x="88" y="290"/>
                  </a:lnTo>
                  <a:lnTo>
                    <a:pt x="90" y="289"/>
                  </a:lnTo>
                  <a:lnTo>
                    <a:pt x="92" y="288"/>
                  </a:lnTo>
                  <a:lnTo>
                    <a:pt x="94" y="286"/>
                  </a:lnTo>
                  <a:lnTo>
                    <a:pt x="94" y="284"/>
                  </a:lnTo>
                  <a:lnTo>
                    <a:pt x="94" y="200"/>
                  </a:lnTo>
                  <a:lnTo>
                    <a:pt x="161" y="200"/>
                  </a:lnTo>
                  <a:lnTo>
                    <a:pt x="161" y="284"/>
                  </a:lnTo>
                  <a:lnTo>
                    <a:pt x="161" y="284"/>
                  </a:lnTo>
                  <a:lnTo>
                    <a:pt x="161" y="286"/>
                  </a:lnTo>
                  <a:lnTo>
                    <a:pt x="162" y="288"/>
                  </a:lnTo>
                  <a:lnTo>
                    <a:pt x="164" y="289"/>
                  </a:lnTo>
                  <a:lnTo>
                    <a:pt x="166" y="290"/>
                  </a:lnTo>
                  <a:lnTo>
                    <a:pt x="250" y="290"/>
                  </a:lnTo>
                  <a:lnTo>
                    <a:pt x="250" y="290"/>
                  </a:lnTo>
                  <a:lnTo>
                    <a:pt x="251" y="289"/>
                  </a:lnTo>
                  <a:lnTo>
                    <a:pt x="254" y="288"/>
                  </a:lnTo>
                  <a:lnTo>
                    <a:pt x="255" y="286"/>
                  </a:lnTo>
                  <a:lnTo>
                    <a:pt x="255" y="284"/>
                  </a:lnTo>
                  <a:lnTo>
                    <a:pt x="255" y="112"/>
                  </a:lnTo>
                  <a:lnTo>
                    <a:pt x="127" y="0"/>
                  </a:lnTo>
                  <a:lnTo>
                    <a:pt x="0" y="112"/>
                  </a:lnTo>
                  <a:close/>
                  <a:moveTo>
                    <a:pt x="161" y="106"/>
                  </a:moveTo>
                  <a:lnTo>
                    <a:pt x="161" y="151"/>
                  </a:lnTo>
                  <a:lnTo>
                    <a:pt x="161" y="151"/>
                  </a:lnTo>
                  <a:lnTo>
                    <a:pt x="160" y="153"/>
                  </a:lnTo>
                  <a:lnTo>
                    <a:pt x="158" y="155"/>
                  </a:lnTo>
                  <a:lnTo>
                    <a:pt x="157" y="156"/>
                  </a:lnTo>
                  <a:lnTo>
                    <a:pt x="154" y="156"/>
                  </a:lnTo>
                  <a:lnTo>
                    <a:pt x="99" y="156"/>
                  </a:lnTo>
                  <a:lnTo>
                    <a:pt x="99" y="156"/>
                  </a:lnTo>
                  <a:lnTo>
                    <a:pt x="97" y="156"/>
                  </a:lnTo>
                  <a:lnTo>
                    <a:pt x="95" y="155"/>
                  </a:lnTo>
                  <a:lnTo>
                    <a:pt x="94" y="153"/>
                  </a:lnTo>
                  <a:lnTo>
                    <a:pt x="94" y="151"/>
                  </a:lnTo>
                  <a:lnTo>
                    <a:pt x="94" y="106"/>
                  </a:lnTo>
                  <a:lnTo>
                    <a:pt x="94" y="106"/>
                  </a:lnTo>
                  <a:lnTo>
                    <a:pt x="94" y="103"/>
                  </a:lnTo>
                  <a:lnTo>
                    <a:pt x="95" y="102"/>
                  </a:lnTo>
                  <a:lnTo>
                    <a:pt x="97" y="101"/>
                  </a:lnTo>
                  <a:lnTo>
                    <a:pt x="99" y="101"/>
                  </a:lnTo>
                  <a:lnTo>
                    <a:pt x="154" y="101"/>
                  </a:lnTo>
                  <a:lnTo>
                    <a:pt x="154" y="101"/>
                  </a:lnTo>
                  <a:lnTo>
                    <a:pt x="157" y="101"/>
                  </a:lnTo>
                  <a:lnTo>
                    <a:pt x="158" y="102"/>
                  </a:lnTo>
                  <a:lnTo>
                    <a:pt x="160" y="103"/>
                  </a:lnTo>
                  <a:lnTo>
                    <a:pt x="161" y="106"/>
                  </a:lnTo>
                  <a:lnTo>
                    <a:pt x="161"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5" name="Freeform 193">
              <a:extLst>
                <a:ext uri="{FF2B5EF4-FFF2-40B4-BE49-F238E27FC236}">
                  <a16:creationId xmlns:a16="http://schemas.microsoft.com/office/drawing/2014/main" id="{6E7B52D2-A7BC-4BB5-AB45-5E108C8D3482}"/>
                </a:ext>
              </a:extLst>
            </p:cNvPr>
            <p:cNvSpPr>
              <a:spLocks/>
            </p:cNvSpPr>
            <p:nvPr/>
          </p:nvSpPr>
          <p:spPr bwMode="auto">
            <a:xfrm>
              <a:off x="4197351" y="3466148"/>
              <a:ext cx="277813" cy="128588"/>
            </a:xfrm>
            <a:custGeom>
              <a:avLst/>
              <a:gdLst>
                <a:gd name="T0" fmla="*/ 346 w 349"/>
                <a:gd name="T1" fmla="*/ 146 h 161"/>
                <a:gd name="T2" fmla="*/ 180 w 349"/>
                <a:gd name="T3" fmla="*/ 1 h 161"/>
                <a:gd name="T4" fmla="*/ 180 w 349"/>
                <a:gd name="T5" fmla="*/ 1 h 161"/>
                <a:gd name="T6" fmla="*/ 177 w 349"/>
                <a:gd name="T7" fmla="*/ 0 h 161"/>
                <a:gd name="T8" fmla="*/ 174 w 349"/>
                <a:gd name="T9" fmla="*/ 0 h 161"/>
                <a:gd name="T10" fmla="*/ 172 w 349"/>
                <a:gd name="T11" fmla="*/ 0 h 161"/>
                <a:gd name="T12" fmla="*/ 169 w 349"/>
                <a:gd name="T13" fmla="*/ 1 h 161"/>
                <a:gd name="T14" fmla="*/ 115 w 349"/>
                <a:gd name="T15" fmla="*/ 48 h 161"/>
                <a:gd name="T16" fmla="*/ 115 w 349"/>
                <a:gd name="T17" fmla="*/ 24 h 161"/>
                <a:gd name="T18" fmla="*/ 115 w 349"/>
                <a:gd name="T19" fmla="*/ 24 h 161"/>
                <a:gd name="T20" fmla="*/ 115 w 349"/>
                <a:gd name="T21" fmla="*/ 21 h 161"/>
                <a:gd name="T22" fmla="*/ 113 w 349"/>
                <a:gd name="T23" fmla="*/ 18 h 161"/>
                <a:gd name="T24" fmla="*/ 110 w 349"/>
                <a:gd name="T25" fmla="*/ 17 h 161"/>
                <a:gd name="T26" fmla="*/ 107 w 349"/>
                <a:gd name="T27" fmla="*/ 16 h 161"/>
                <a:gd name="T28" fmla="*/ 63 w 349"/>
                <a:gd name="T29" fmla="*/ 16 h 161"/>
                <a:gd name="T30" fmla="*/ 63 w 349"/>
                <a:gd name="T31" fmla="*/ 16 h 161"/>
                <a:gd name="T32" fmla="*/ 60 w 349"/>
                <a:gd name="T33" fmla="*/ 17 h 161"/>
                <a:gd name="T34" fmla="*/ 57 w 349"/>
                <a:gd name="T35" fmla="*/ 18 h 161"/>
                <a:gd name="T36" fmla="*/ 55 w 349"/>
                <a:gd name="T37" fmla="*/ 21 h 161"/>
                <a:gd name="T38" fmla="*/ 55 w 349"/>
                <a:gd name="T39" fmla="*/ 24 h 161"/>
                <a:gd name="T40" fmla="*/ 55 w 349"/>
                <a:gd name="T41" fmla="*/ 100 h 161"/>
                <a:gd name="T42" fmla="*/ 2 w 349"/>
                <a:gd name="T43" fmla="*/ 146 h 161"/>
                <a:gd name="T44" fmla="*/ 2 w 349"/>
                <a:gd name="T45" fmla="*/ 146 h 161"/>
                <a:gd name="T46" fmla="*/ 0 w 349"/>
                <a:gd name="T47" fmla="*/ 149 h 161"/>
                <a:gd name="T48" fmla="*/ 0 w 349"/>
                <a:gd name="T49" fmla="*/ 152 h 161"/>
                <a:gd name="T50" fmla="*/ 0 w 349"/>
                <a:gd name="T51" fmla="*/ 154 h 161"/>
                <a:gd name="T52" fmla="*/ 1 w 349"/>
                <a:gd name="T53" fmla="*/ 158 h 161"/>
                <a:gd name="T54" fmla="*/ 1 w 349"/>
                <a:gd name="T55" fmla="*/ 158 h 161"/>
                <a:gd name="T56" fmla="*/ 4 w 349"/>
                <a:gd name="T57" fmla="*/ 160 h 161"/>
                <a:gd name="T58" fmla="*/ 6 w 349"/>
                <a:gd name="T59" fmla="*/ 161 h 161"/>
                <a:gd name="T60" fmla="*/ 6 w 349"/>
                <a:gd name="T61" fmla="*/ 161 h 161"/>
                <a:gd name="T62" fmla="*/ 8 w 349"/>
                <a:gd name="T63" fmla="*/ 161 h 161"/>
                <a:gd name="T64" fmla="*/ 8 w 349"/>
                <a:gd name="T65" fmla="*/ 161 h 161"/>
                <a:gd name="T66" fmla="*/ 10 w 349"/>
                <a:gd name="T67" fmla="*/ 160 h 161"/>
                <a:gd name="T68" fmla="*/ 13 w 349"/>
                <a:gd name="T69" fmla="*/ 158 h 161"/>
                <a:gd name="T70" fmla="*/ 174 w 349"/>
                <a:gd name="T71" fmla="*/ 18 h 161"/>
                <a:gd name="T72" fmla="*/ 336 w 349"/>
                <a:gd name="T73" fmla="*/ 158 h 161"/>
                <a:gd name="T74" fmla="*/ 336 w 349"/>
                <a:gd name="T75" fmla="*/ 158 h 161"/>
                <a:gd name="T76" fmla="*/ 338 w 349"/>
                <a:gd name="T77" fmla="*/ 160 h 161"/>
                <a:gd name="T78" fmla="*/ 341 w 349"/>
                <a:gd name="T79" fmla="*/ 161 h 161"/>
                <a:gd name="T80" fmla="*/ 345 w 349"/>
                <a:gd name="T81" fmla="*/ 160 h 161"/>
                <a:gd name="T82" fmla="*/ 348 w 349"/>
                <a:gd name="T83" fmla="*/ 158 h 161"/>
                <a:gd name="T84" fmla="*/ 348 w 349"/>
                <a:gd name="T85" fmla="*/ 158 h 161"/>
                <a:gd name="T86" fmla="*/ 349 w 349"/>
                <a:gd name="T87" fmla="*/ 154 h 161"/>
                <a:gd name="T88" fmla="*/ 349 w 349"/>
                <a:gd name="T89" fmla="*/ 152 h 161"/>
                <a:gd name="T90" fmla="*/ 348 w 349"/>
                <a:gd name="T91" fmla="*/ 149 h 161"/>
                <a:gd name="T92" fmla="*/ 346 w 349"/>
                <a:gd name="T93" fmla="*/ 146 h 161"/>
                <a:gd name="T94" fmla="*/ 346 w 349"/>
                <a:gd name="T95" fmla="*/ 14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9" h="161">
                  <a:moveTo>
                    <a:pt x="346" y="146"/>
                  </a:moveTo>
                  <a:lnTo>
                    <a:pt x="180" y="1"/>
                  </a:lnTo>
                  <a:lnTo>
                    <a:pt x="180" y="1"/>
                  </a:lnTo>
                  <a:lnTo>
                    <a:pt x="177" y="0"/>
                  </a:lnTo>
                  <a:lnTo>
                    <a:pt x="174" y="0"/>
                  </a:lnTo>
                  <a:lnTo>
                    <a:pt x="172" y="0"/>
                  </a:lnTo>
                  <a:lnTo>
                    <a:pt x="169" y="1"/>
                  </a:lnTo>
                  <a:lnTo>
                    <a:pt x="115" y="48"/>
                  </a:lnTo>
                  <a:lnTo>
                    <a:pt x="115" y="24"/>
                  </a:lnTo>
                  <a:lnTo>
                    <a:pt x="115" y="24"/>
                  </a:lnTo>
                  <a:lnTo>
                    <a:pt x="115" y="21"/>
                  </a:lnTo>
                  <a:lnTo>
                    <a:pt x="113" y="18"/>
                  </a:lnTo>
                  <a:lnTo>
                    <a:pt x="110" y="17"/>
                  </a:lnTo>
                  <a:lnTo>
                    <a:pt x="107" y="16"/>
                  </a:lnTo>
                  <a:lnTo>
                    <a:pt x="63" y="16"/>
                  </a:lnTo>
                  <a:lnTo>
                    <a:pt x="63" y="16"/>
                  </a:lnTo>
                  <a:lnTo>
                    <a:pt x="60" y="17"/>
                  </a:lnTo>
                  <a:lnTo>
                    <a:pt x="57" y="18"/>
                  </a:lnTo>
                  <a:lnTo>
                    <a:pt x="55" y="21"/>
                  </a:lnTo>
                  <a:lnTo>
                    <a:pt x="55" y="24"/>
                  </a:lnTo>
                  <a:lnTo>
                    <a:pt x="55" y="100"/>
                  </a:lnTo>
                  <a:lnTo>
                    <a:pt x="2" y="146"/>
                  </a:lnTo>
                  <a:lnTo>
                    <a:pt x="2" y="146"/>
                  </a:lnTo>
                  <a:lnTo>
                    <a:pt x="0" y="149"/>
                  </a:lnTo>
                  <a:lnTo>
                    <a:pt x="0" y="152"/>
                  </a:lnTo>
                  <a:lnTo>
                    <a:pt x="0" y="154"/>
                  </a:lnTo>
                  <a:lnTo>
                    <a:pt x="1" y="158"/>
                  </a:lnTo>
                  <a:lnTo>
                    <a:pt x="1" y="158"/>
                  </a:lnTo>
                  <a:lnTo>
                    <a:pt x="4" y="160"/>
                  </a:lnTo>
                  <a:lnTo>
                    <a:pt x="6" y="161"/>
                  </a:lnTo>
                  <a:lnTo>
                    <a:pt x="6" y="161"/>
                  </a:lnTo>
                  <a:lnTo>
                    <a:pt x="8" y="161"/>
                  </a:lnTo>
                  <a:lnTo>
                    <a:pt x="8" y="161"/>
                  </a:lnTo>
                  <a:lnTo>
                    <a:pt x="10" y="160"/>
                  </a:lnTo>
                  <a:lnTo>
                    <a:pt x="13" y="158"/>
                  </a:lnTo>
                  <a:lnTo>
                    <a:pt x="174" y="18"/>
                  </a:lnTo>
                  <a:lnTo>
                    <a:pt x="336" y="158"/>
                  </a:lnTo>
                  <a:lnTo>
                    <a:pt x="336" y="158"/>
                  </a:lnTo>
                  <a:lnTo>
                    <a:pt x="338" y="160"/>
                  </a:lnTo>
                  <a:lnTo>
                    <a:pt x="341" y="161"/>
                  </a:lnTo>
                  <a:lnTo>
                    <a:pt x="345" y="160"/>
                  </a:lnTo>
                  <a:lnTo>
                    <a:pt x="348" y="158"/>
                  </a:lnTo>
                  <a:lnTo>
                    <a:pt x="348" y="158"/>
                  </a:lnTo>
                  <a:lnTo>
                    <a:pt x="349" y="154"/>
                  </a:lnTo>
                  <a:lnTo>
                    <a:pt x="349" y="152"/>
                  </a:lnTo>
                  <a:lnTo>
                    <a:pt x="348" y="149"/>
                  </a:lnTo>
                  <a:lnTo>
                    <a:pt x="346" y="146"/>
                  </a:lnTo>
                  <a:lnTo>
                    <a:pt x="346"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56" name="Group 55">
            <a:extLst>
              <a:ext uri="{FF2B5EF4-FFF2-40B4-BE49-F238E27FC236}">
                <a16:creationId xmlns:a16="http://schemas.microsoft.com/office/drawing/2014/main" id="{3014E02A-C3D3-4B23-841B-5BD53762F90F}"/>
              </a:ext>
            </a:extLst>
          </p:cNvPr>
          <p:cNvGrpSpPr>
            <a:grpSpLocks noChangeAspect="1"/>
          </p:cNvGrpSpPr>
          <p:nvPr/>
        </p:nvGrpSpPr>
        <p:grpSpPr>
          <a:xfrm>
            <a:off x="10516564" y="1853985"/>
            <a:ext cx="892552" cy="892552"/>
            <a:chOff x="2316163" y="1662113"/>
            <a:chExt cx="522288" cy="522288"/>
          </a:xfrm>
          <a:solidFill>
            <a:srgbClr val="04986E"/>
          </a:solidFill>
        </p:grpSpPr>
        <p:sp>
          <p:nvSpPr>
            <p:cNvPr id="57" name="Freeform 19">
              <a:extLst>
                <a:ext uri="{FF2B5EF4-FFF2-40B4-BE49-F238E27FC236}">
                  <a16:creationId xmlns:a16="http://schemas.microsoft.com/office/drawing/2014/main" id="{F40CEF76-4BCF-4C60-82C0-1F76AC27C46A}"/>
                </a:ext>
              </a:extLst>
            </p:cNvPr>
            <p:cNvSpPr>
              <a:spLocks noEditPoints="1"/>
            </p:cNvSpPr>
            <p:nvPr/>
          </p:nvSpPr>
          <p:spPr bwMode="auto">
            <a:xfrm>
              <a:off x="2316163" y="1662113"/>
              <a:ext cx="522288" cy="522288"/>
            </a:xfrm>
            <a:custGeom>
              <a:avLst/>
              <a:gdLst>
                <a:gd name="T0" fmla="*/ 311 w 657"/>
                <a:gd name="T1" fmla="*/ 656 h 658"/>
                <a:gd name="T2" fmla="*/ 261 w 657"/>
                <a:gd name="T3" fmla="*/ 651 h 658"/>
                <a:gd name="T4" fmla="*/ 201 w 657"/>
                <a:gd name="T5" fmla="*/ 631 h 658"/>
                <a:gd name="T6" fmla="*/ 119 w 657"/>
                <a:gd name="T7" fmla="*/ 583 h 658"/>
                <a:gd name="T8" fmla="*/ 56 w 657"/>
                <a:gd name="T9" fmla="*/ 513 h 658"/>
                <a:gd name="T10" fmla="*/ 14 w 657"/>
                <a:gd name="T11" fmla="*/ 427 h 658"/>
                <a:gd name="T12" fmla="*/ 4 w 657"/>
                <a:gd name="T13" fmla="*/ 378 h 658"/>
                <a:gd name="T14" fmla="*/ 0 w 657"/>
                <a:gd name="T15" fmla="*/ 329 h 658"/>
                <a:gd name="T16" fmla="*/ 1 w 657"/>
                <a:gd name="T17" fmla="*/ 295 h 658"/>
                <a:gd name="T18" fmla="*/ 10 w 657"/>
                <a:gd name="T19" fmla="*/ 247 h 658"/>
                <a:gd name="T20" fmla="*/ 40 w 657"/>
                <a:gd name="T21" fmla="*/ 172 h 658"/>
                <a:gd name="T22" fmla="*/ 96 w 657"/>
                <a:gd name="T23" fmla="*/ 97 h 658"/>
                <a:gd name="T24" fmla="*/ 171 w 657"/>
                <a:gd name="T25" fmla="*/ 40 h 658"/>
                <a:gd name="T26" fmla="*/ 247 w 657"/>
                <a:gd name="T27" fmla="*/ 11 h 658"/>
                <a:gd name="T28" fmla="*/ 295 w 657"/>
                <a:gd name="T29" fmla="*/ 1 h 658"/>
                <a:gd name="T30" fmla="*/ 329 w 657"/>
                <a:gd name="T31" fmla="*/ 0 h 658"/>
                <a:gd name="T32" fmla="*/ 378 w 657"/>
                <a:gd name="T33" fmla="*/ 4 h 658"/>
                <a:gd name="T34" fmla="*/ 425 w 657"/>
                <a:gd name="T35" fmla="*/ 15 h 658"/>
                <a:gd name="T36" fmla="*/ 512 w 657"/>
                <a:gd name="T37" fmla="*/ 56 h 658"/>
                <a:gd name="T38" fmla="*/ 582 w 657"/>
                <a:gd name="T39" fmla="*/ 119 h 658"/>
                <a:gd name="T40" fmla="*/ 631 w 657"/>
                <a:gd name="T41" fmla="*/ 201 h 658"/>
                <a:gd name="T42" fmla="*/ 651 w 657"/>
                <a:gd name="T43" fmla="*/ 263 h 658"/>
                <a:gd name="T44" fmla="*/ 656 w 657"/>
                <a:gd name="T45" fmla="*/ 311 h 658"/>
                <a:gd name="T46" fmla="*/ 656 w 657"/>
                <a:gd name="T47" fmla="*/ 346 h 658"/>
                <a:gd name="T48" fmla="*/ 651 w 657"/>
                <a:gd name="T49" fmla="*/ 395 h 658"/>
                <a:gd name="T50" fmla="*/ 631 w 657"/>
                <a:gd name="T51" fmla="*/ 456 h 658"/>
                <a:gd name="T52" fmla="*/ 582 w 657"/>
                <a:gd name="T53" fmla="*/ 538 h 658"/>
                <a:gd name="T54" fmla="*/ 512 w 657"/>
                <a:gd name="T55" fmla="*/ 601 h 658"/>
                <a:gd name="T56" fmla="*/ 425 w 657"/>
                <a:gd name="T57" fmla="*/ 643 h 658"/>
                <a:gd name="T58" fmla="*/ 378 w 657"/>
                <a:gd name="T59" fmla="*/ 654 h 658"/>
                <a:gd name="T60" fmla="*/ 329 w 657"/>
                <a:gd name="T61" fmla="*/ 658 h 658"/>
                <a:gd name="T62" fmla="*/ 329 w 657"/>
                <a:gd name="T63" fmla="*/ 37 h 658"/>
                <a:gd name="T64" fmla="*/ 241 w 657"/>
                <a:gd name="T65" fmla="*/ 51 h 658"/>
                <a:gd name="T66" fmla="*/ 166 w 657"/>
                <a:gd name="T67" fmla="*/ 87 h 658"/>
                <a:gd name="T68" fmla="*/ 104 w 657"/>
                <a:gd name="T69" fmla="*/ 144 h 658"/>
                <a:gd name="T70" fmla="*/ 60 w 657"/>
                <a:gd name="T71" fmla="*/ 216 h 658"/>
                <a:gd name="T72" fmla="*/ 39 w 657"/>
                <a:gd name="T73" fmla="*/ 299 h 658"/>
                <a:gd name="T74" fmla="*/ 39 w 657"/>
                <a:gd name="T75" fmla="*/ 358 h 658"/>
                <a:gd name="T76" fmla="*/ 60 w 657"/>
                <a:gd name="T77" fmla="*/ 442 h 658"/>
                <a:gd name="T78" fmla="*/ 104 w 657"/>
                <a:gd name="T79" fmla="*/ 514 h 658"/>
                <a:gd name="T80" fmla="*/ 166 w 657"/>
                <a:gd name="T81" fmla="*/ 570 h 658"/>
                <a:gd name="T82" fmla="*/ 241 w 657"/>
                <a:gd name="T83" fmla="*/ 607 h 658"/>
                <a:gd name="T84" fmla="*/ 329 w 657"/>
                <a:gd name="T85" fmla="*/ 620 h 658"/>
                <a:gd name="T86" fmla="*/ 386 w 657"/>
                <a:gd name="T87" fmla="*/ 613 h 658"/>
                <a:gd name="T88" fmla="*/ 467 w 657"/>
                <a:gd name="T89" fmla="*/ 584 h 658"/>
                <a:gd name="T90" fmla="*/ 534 w 657"/>
                <a:gd name="T91" fmla="*/ 534 h 658"/>
                <a:gd name="T92" fmla="*/ 584 w 657"/>
                <a:gd name="T93" fmla="*/ 467 h 658"/>
                <a:gd name="T94" fmla="*/ 613 w 657"/>
                <a:gd name="T95" fmla="*/ 388 h 658"/>
                <a:gd name="T96" fmla="*/ 620 w 657"/>
                <a:gd name="T97" fmla="*/ 329 h 658"/>
                <a:gd name="T98" fmla="*/ 606 w 657"/>
                <a:gd name="T99" fmla="*/ 243 h 658"/>
                <a:gd name="T100" fmla="*/ 569 w 657"/>
                <a:gd name="T101" fmla="*/ 166 h 658"/>
                <a:gd name="T102" fmla="*/ 514 w 657"/>
                <a:gd name="T103" fmla="*/ 105 h 658"/>
                <a:gd name="T104" fmla="*/ 441 w 657"/>
                <a:gd name="T105" fmla="*/ 60 h 658"/>
                <a:gd name="T106" fmla="*/ 358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9" y="658"/>
                  </a:moveTo>
                  <a:lnTo>
                    <a:pt x="329" y="658"/>
                  </a:lnTo>
                  <a:lnTo>
                    <a:pt x="311" y="656"/>
                  </a:lnTo>
                  <a:lnTo>
                    <a:pt x="295" y="655"/>
                  </a:lnTo>
                  <a:lnTo>
                    <a:pt x="279" y="654"/>
                  </a:lnTo>
                  <a:lnTo>
                    <a:pt x="261" y="651"/>
                  </a:lnTo>
                  <a:lnTo>
                    <a:pt x="247" y="647"/>
                  </a:lnTo>
                  <a:lnTo>
                    <a:pt x="231" y="643"/>
                  </a:lnTo>
                  <a:lnTo>
                    <a:pt x="201" y="631"/>
                  </a:lnTo>
                  <a:lnTo>
                    <a:pt x="171" y="617"/>
                  </a:lnTo>
                  <a:lnTo>
                    <a:pt x="145" y="601"/>
                  </a:lnTo>
                  <a:lnTo>
                    <a:pt x="119" y="583"/>
                  </a:lnTo>
                  <a:lnTo>
                    <a:pt x="96" y="561"/>
                  </a:lnTo>
                  <a:lnTo>
                    <a:pt x="75" y="538"/>
                  </a:lnTo>
                  <a:lnTo>
                    <a:pt x="56" y="513"/>
                  </a:lnTo>
                  <a:lnTo>
                    <a:pt x="40" y="485"/>
                  </a:lnTo>
                  <a:lnTo>
                    <a:pt x="25" y="456"/>
                  </a:lnTo>
                  <a:lnTo>
                    <a:pt x="14" y="427"/>
                  </a:lnTo>
                  <a:lnTo>
                    <a:pt x="10" y="411"/>
                  </a:lnTo>
                  <a:lnTo>
                    <a:pt x="6" y="395"/>
                  </a:lnTo>
                  <a:lnTo>
                    <a:pt x="4" y="378"/>
                  </a:lnTo>
                  <a:lnTo>
                    <a:pt x="1" y="362"/>
                  </a:lnTo>
                  <a:lnTo>
                    <a:pt x="0" y="346"/>
                  </a:lnTo>
                  <a:lnTo>
                    <a:pt x="0" y="329"/>
                  </a:lnTo>
                  <a:lnTo>
                    <a:pt x="0" y="329"/>
                  </a:lnTo>
                  <a:lnTo>
                    <a:pt x="0" y="311"/>
                  </a:lnTo>
                  <a:lnTo>
                    <a:pt x="1" y="295"/>
                  </a:lnTo>
                  <a:lnTo>
                    <a:pt x="4" y="279"/>
                  </a:lnTo>
                  <a:lnTo>
                    <a:pt x="6" y="263"/>
                  </a:lnTo>
                  <a:lnTo>
                    <a:pt x="10" y="247"/>
                  </a:lnTo>
                  <a:lnTo>
                    <a:pt x="14" y="231"/>
                  </a:lnTo>
                  <a:lnTo>
                    <a:pt x="25" y="201"/>
                  </a:lnTo>
                  <a:lnTo>
                    <a:pt x="40" y="172"/>
                  </a:lnTo>
                  <a:lnTo>
                    <a:pt x="56" y="145"/>
                  </a:lnTo>
                  <a:lnTo>
                    <a:pt x="75" y="119"/>
                  </a:lnTo>
                  <a:lnTo>
                    <a:pt x="96" y="97"/>
                  </a:lnTo>
                  <a:lnTo>
                    <a:pt x="119" y="75"/>
                  </a:lnTo>
                  <a:lnTo>
                    <a:pt x="145" y="56"/>
                  </a:lnTo>
                  <a:lnTo>
                    <a:pt x="171" y="40"/>
                  </a:lnTo>
                  <a:lnTo>
                    <a:pt x="201" y="25"/>
                  </a:lnTo>
                  <a:lnTo>
                    <a:pt x="231" y="15"/>
                  </a:lnTo>
                  <a:lnTo>
                    <a:pt x="247" y="11"/>
                  </a:lnTo>
                  <a:lnTo>
                    <a:pt x="261" y="7"/>
                  </a:lnTo>
                  <a:lnTo>
                    <a:pt x="279" y="4"/>
                  </a:lnTo>
                  <a:lnTo>
                    <a:pt x="295" y="1"/>
                  </a:lnTo>
                  <a:lnTo>
                    <a:pt x="311" y="0"/>
                  </a:lnTo>
                  <a:lnTo>
                    <a:pt x="329" y="0"/>
                  </a:lnTo>
                  <a:lnTo>
                    <a:pt x="329" y="0"/>
                  </a:lnTo>
                  <a:lnTo>
                    <a:pt x="345" y="0"/>
                  </a:lnTo>
                  <a:lnTo>
                    <a:pt x="362" y="1"/>
                  </a:lnTo>
                  <a:lnTo>
                    <a:pt x="378" y="4"/>
                  </a:lnTo>
                  <a:lnTo>
                    <a:pt x="394" y="7"/>
                  </a:lnTo>
                  <a:lnTo>
                    <a:pt x="410" y="11"/>
                  </a:lnTo>
                  <a:lnTo>
                    <a:pt x="425" y="15"/>
                  </a:lnTo>
                  <a:lnTo>
                    <a:pt x="456" y="25"/>
                  </a:lnTo>
                  <a:lnTo>
                    <a:pt x="484" y="40"/>
                  </a:lnTo>
                  <a:lnTo>
                    <a:pt x="512" y="56"/>
                  </a:lnTo>
                  <a:lnTo>
                    <a:pt x="537" y="75"/>
                  </a:lnTo>
                  <a:lnTo>
                    <a:pt x="561" y="97"/>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5"/>
                  </a:lnTo>
                  <a:lnTo>
                    <a:pt x="647" y="411"/>
                  </a:lnTo>
                  <a:lnTo>
                    <a:pt x="643" y="427"/>
                  </a:lnTo>
                  <a:lnTo>
                    <a:pt x="631" y="456"/>
                  </a:lnTo>
                  <a:lnTo>
                    <a:pt x="617" y="485"/>
                  </a:lnTo>
                  <a:lnTo>
                    <a:pt x="601" y="513"/>
                  </a:lnTo>
                  <a:lnTo>
                    <a:pt x="582" y="538"/>
                  </a:lnTo>
                  <a:lnTo>
                    <a:pt x="561" y="561"/>
                  </a:lnTo>
                  <a:lnTo>
                    <a:pt x="537" y="583"/>
                  </a:lnTo>
                  <a:lnTo>
                    <a:pt x="512" y="601"/>
                  </a:lnTo>
                  <a:lnTo>
                    <a:pt x="484" y="617"/>
                  </a:lnTo>
                  <a:lnTo>
                    <a:pt x="456" y="631"/>
                  </a:lnTo>
                  <a:lnTo>
                    <a:pt x="425" y="643"/>
                  </a:lnTo>
                  <a:lnTo>
                    <a:pt x="410" y="647"/>
                  </a:lnTo>
                  <a:lnTo>
                    <a:pt x="394" y="651"/>
                  </a:lnTo>
                  <a:lnTo>
                    <a:pt x="378" y="654"/>
                  </a:lnTo>
                  <a:lnTo>
                    <a:pt x="362" y="655"/>
                  </a:lnTo>
                  <a:lnTo>
                    <a:pt x="345" y="656"/>
                  </a:lnTo>
                  <a:lnTo>
                    <a:pt x="329" y="658"/>
                  </a:lnTo>
                  <a:lnTo>
                    <a:pt x="329" y="658"/>
                  </a:lnTo>
                  <a:close/>
                  <a:moveTo>
                    <a:pt x="329" y="37"/>
                  </a:moveTo>
                  <a:lnTo>
                    <a:pt x="329" y="37"/>
                  </a:lnTo>
                  <a:lnTo>
                    <a:pt x="299" y="39"/>
                  </a:lnTo>
                  <a:lnTo>
                    <a:pt x="269" y="44"/>
                  </a:lnTo>
                  <a:lnTo>
                    <a:pt x="241" y="51"/>
                  </a:lnTo>
                  <a:lnTo>
                    <a:pt x="214" y="60"/>
                  </a:lnTo>
                  <a:lnTo>
                    <a:pt x="190" y="72"/>
                  </a:lnTo>
                  <a:lnTo>
                    <a:pt x="166" y="87"/>
                  </a:lnTo>
                  <a:lnTo>
                    <a:pt x="143" y="105"/>
                  </a:lnTo>
                  <a:lnTo>
                    <a:pt x="123" y="123"/>
                  </a:lnTo>
                  <a:lnTo>
                    <a:pt x="104" y="144"/>
                  </a:lnTo>
                  <a:lnTo>
                    <a:pt x="87" y="166"/>
                  </a:lnTo>
                  <a:lnTo>
                    <a:pt x="72" y="191"/>
                  </a:lnTo>
                  <a:lnTo>
                    <a:pt x="60" y="216"/>
                  </a:lnTo>
                  <a:lnTo>
                    <a:pt x="51" y="243"/>
                  </a:lnTo>
                  <a:lnTo>
                    <a:pt x="43" y="270"/>
                  </a:lnTo>
                  <a:lnTo>
                    <a:pt x="39" y="299"/>
                  </a:lnTo>
                  <a:lnTo>
                    <a:pt x="37" y="329"/>
                  </a:lnTo>
                  <a:lnTo>
                    <a:pt x="37" y="329"/>
                  </a:lnTo>
                  <a:lnTo>
                    <a:pt x="39" y="358"/>
                  </a:lnTo>
                  <a:lnTo>
                    <a:pt x="43" y="388"/>
                  </a:lnTo>
                  <a:lnTo>
                    <a:pt x="51" y="415"/>
                  </a:lnTo>
                  <a:lnTo>
                    <a:pt x="60" y="442"/>
                  </a:lnTo>
                  <a:lnTo>
                    <a:pt x="72" y="467"/>
                  </a:lnTo>
                  <a:lnTo>
                    <a:pt x="87" y="491"/>
                  </a:lnTo>
                  <a:lnTo>
                    <a:pt x="104" y="514"/>
                  </a:lnTo>
                  <a:lnTo>
                    <a:pt x="123" y="534"/>
                  </a:lnTo>
                  <a:lnTo>
                    <a:pt x="143" y="553"/>
                  </a:lnTo>
                  <a:lnTo>
                    <a:pt x="166" y="570"/>
                  </a:lnTo>
                  <a:lnTo>
                    <a:pt x="190" y="584"/>
                  </a:lnTo>
                  <a:lnTo>
                    <a:pt x="214" y="597"/>
                  </a:lnTo>
                  <a:lnTo>
                    <a:pt x="241" y="607"/>
                  </a:lnTo>
                  <a:lnTo>
                    <a:pt x="269" y="613"/>
                  </a:lnTo>
                  <a:lnTo>
                    <a:pt x="299" y="619"/>
                  </a:lnTo>
                  <a:lnTo>
                    <a:pt x="329" y="620"/>
                  </a:lnTo>
                  <a:lnTo>
                    <a:pt x="329" y="620"/>
                  </a:lnTo>
                  <a:lnTo>
                    <a:pt x="358" y="619"/>
                  </a:lnTo>
                  <a:lnTo>
                    <a:pt x="386" y="613"/>
                  </a:lnTo>
                  <a:lnTo>
                    <a:pt x="414" y="607"/>
                  </a:lnTo>
                  <a:lnTo>
                    <a:pt x="441" y="597"/>
                  </a:lnTo>
                  <a:lnTo>
                    <a:pt x="467" y="584"/>
                  </a:lnTo>
                  <a:lnTo>
                    <a:pt x="491" y="570"/>
                  </a:lnTo>
                  <a:lnTo>
                    <a:pt x="514" y="553"/>
                  </a:lnTo>
                  <a:lnTo>
                    <a:pt x="534" y="534"/>
                  </a:lnTo>
                  <a:lnTo>
                    <a:pt x="553" y="514"/>
                  </a:lnTo>
                  <a:lnTo>
                    <a:pt x="569" y="491"/>
                  </a:lnTo>
                  <a:lnTo>
                    <a:pt x="584" y="467"/>
                  </a:lnTo>
                  <a:lnTo>
                    <a:pt x="596" y="442"/>
                  </a:lnTo>
                  <a:lnTo>
                    <a:pt x="606" y="415"/>
                  </a:lnTo>
                  <a:lnTo>
                    <a:pt x="613" y="388"/>
                  </a:lnTo>
                  <a:lnTo>
                    <a:pt x="617" y="358"/>
                  </a:lnTo>
                  <a:lnTo>
                    <a:pt x="620" y="329"/>
                  </a:lnTo>
                  <a:lnTo>
                    <a:pt x="620" y="329"/>
                  </a:lnTo>
                  <a:lnTo>
                    <a:pt x="617" y="299"/>
                  </a:lnTo>
                  <a:lnTo>
                    <a:pt x="613" y="270"/>
                  </a:lnTo>
                  <a:lnTo>
                    <a:pt x="606" y="243"/>
                  </a:lnTo>
                  <a:lnTo>
                    <a:pt x="596" y="216"/>
                  </a:lnTo>
                  <a:lnTo>
                    <a:pt x="584" y="191"/>
                  </a:lnTo>
                  <a:lnTo>
                    <a:pt x="569" y="166"/>
                  </a:lnTo>
                  <a:lnTo>
                    <a:pt x="553" y="144"/>
                  </a:lnTo>
                  <a:lnTo>
                    <a:pt x="534" y="123"/>
                  </a:lnTo>
                  <a:lnTo>
                    <a:pt x="514" y="105"/>
                  </a:lnTo>
                  <a:lnTo>
                    <a:pt x="491" y="87"/>
                  </a:lnTo>
                  <a:lnTo>
                    <a:pt x="467" y="72"/>
                  </a:lnTo>
                  <a:lnTo>
                    <a:pt x="441" y="60"/>
                  </a:lnTo>
                  <a:lnTo>
                    <a:pt x="414" y="51"/>
                  </a:lnTo>
                  <a:lnTo>
                    <a:pt x="386" y="44"/>
                  </a:lnTo>
                  <a:lnTo>
                    <a:pt x="358" y="39"/>
                  </a:lnTo>
                  <a:lnTo>
                    <a:pt x="329" y="37"/>
                  </a:lnTo>
                  <a:lnTo>
                    <a:pt x="329"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8" name="Freeform 103">
              <a:extLst>
                <a:ext uri="{FF2B5EF4-FFF2-40B4-BE49-F238E27FC236}">
                  <a16:creationId xmlns:a16="http://schemas.microsoft.com/office/drawing/2014/main" id="{7C12D560-5909-4A44-AA7C-35E45AD4E89C}"/>
                </a:ext>
              </a:extLst>
            </p:cNvPr>
            <p:cNvSpPr>
              <a:spLocks/>
            </p:cNvSpPr>
            <p:nvPr/>
          </p:nvSpPr>
          <p:spPr bwMode="auto">
            <a:xfrm>
              <a:off x="2581276" y="1887538"/>
              <a:ext cx="87313" cy="103188"/>
            </a:xfrm>
            <a:custGeom>
              <a:avLst/>
              <a:gdLst>
                <a:gd name="T0" fmla="*/ 17 w 110"/>
                <a:gd name="T1" fmla="*/ 126 h 130"/>
                <a:gd name="T2" fmla="*/ 17 w 110"/>
                <a:gd name="T3" fmla="*/ 126 h 130"/>
                <a:gd name="T4" fmla="*/ 23 w 110"/>
                <a:gd name="T5" fmla="*/ 129 h 130"/>
                <a:gd name="T6" fmla="*/ 31 w 110"/>
                <a:gd name="T7" fmla="*/ 130 h 130"/>
                <a:gd name="T8" fmla="*/ 31 w 110"/>
                <a:gd name="T9" fmla="*/ 130 h 130"/>
                <a:gd name="T10" fmla="*/ 40 w 110"/>
                <a:gd name="T11" fmla="*/ 129 h 130"/>
                <a:gd name="T12" fmla="*/ 50 w 110"/>
                <a:gd name="T13" fmla="*/ 125 h 130"/>
                <a:gd name="T14" fmla="*/ 50 w 110"/>
                <a:gd name="T15" fmla="*/ 125 h 130"/>
                <a:gd name="T16" fmla="*/ 60 w 110"/>
                <a:gd name="T17" fmla="*/ 118 h 130"/>
                <a:gd name="T18" fmla="*/ 71 w 110"/>
                <a:gd name="T19" fmla="*/ 110 h 130"/>
                <a:gd name="T20" fmla="*/ 82 w 110"/>
                <a:gd name="T21" fmla="*/ 100 h 130"/>
                <a:gd name="T22" fmla="*/ 90 w 110"/>
                <a:gd name="T23" fmla="*/ 87 h 130"/>
                <a:gd name="T24" fmla="*/ 98 w 110"/>
                <a:gd name="T25" fmla="*/ 75 h 130"/>
                <a:gd name="T26" fmla="*/ 105 w 110"/>
                <a:gd name="T27" fmla="*/ 62 h 130"/>
                <a:gd name="T28" fmla="*/ 109 w 110"/>
                <a:gd name="T29" fmla="*/ 50 h 130"/>
                <a:gd name="T30" fmla="*/ 110 w 110"/>
                <a:gd name="T31" fmla="*/ 36 h 130"/>
                <a:gd name="T32" fmla="*/ 110 w 110"/>
                <a:gd name="T33" fmla="*/ 36 h 130"/>
                <a:gd name="T34" fmla="*/ 109 w 110"/>
                <a:gd name="T35" fmla="*/ 30 h 130"/>
                <a:gd name="T36" fmla="*/ 107 w 110"/>
                <a:gd name="T37" fmla="*/ 24 h 130"/>
                <a:gd name="T38" fmla="*/ 105 w 110"/>
                <a:gd name="T39" fmla="*/ 18 h 130"/>
                <a:gd name="T40" fmla="*/ 102 w 110"/>
                <a:gd name="T41" fmla="*/ 12 h 130"/>
                <a:gd name="T42" fmla="*/ 102 w 110"/>
                <a:gd name="T43" fmla="*/ 12 h 130"/>
                <a:gd name="T44" fmla="*/ 86 w 110"/>
                <a:gd name="T45" fmla="*/ 28 h 130"/>
                <a:gd name="T46" fmla="*/ 76 w 110"/>
                <a:gd name="T47" fmla="*/ 38 h 130"/>
                <a:gd name="T48" fmla="*/ 76 w 110"/>
                <a:gd name="T49" fmla="*/ 38 h 130"/>
                <a:gd name="T50" fmla="*/ 71 w 110"/>
                <a:gd name="T51" fmla="*/ 40 h 130"/>
                <a:gd name="T52" fmla="*/ 66 w 110"/>
                <a:gd name="T53" fmla="*/ 42 h 130"/>
                <a:gd name="T54" fmla="*/ 66 w 110"/>
                <a:gd name="T55" fmla="*/ 42 h 130"/>
                <a:gd name="T56" fmla="*/ 59 w 110"/>
                <a:gd name="T57" fmla="*/ 40 h 130"/>
                <a:gd name="T58" fmla="*/ 54 w 110"/>
                <a:gd name="T59" fmla="*/ 38 h 130"/>
                <a:gd name="T60" fmla="*/ 54 w 110"/>
                <a:gd name="T61" fmla="*/ 38 h 130"/>
                <a:gd name="T62" fmla="*/ 40 w 110"/>
                <a:gd name="T63" fmla="*/ 24 h 130"/>
                <a:gd name="T64" fmla="*/ 19 w 110"/>
                <a:gd name="T65" fmla="*/ 0 h 130"/>
                <a:gd name="T66" fmla="*/ 19 w 110"/>
                <a:gd name="T67" fmla="*/ 0 h 130"/>
                <a:gd name="T68" fmla="*/ 9 w 110"/>
                <a:gd name="T69" fmla="*/ 8 h 130"/>
                <a:gd name="T70" fmla="*/ 4 w 110"/>
                <a:gd name="T71" fmla="*/ 18 h 130"/>
                <a:gd name="T72" fmla="*/ 1 w 110"/>
                <a:gd name="T73" fmla="*/ 23 h 130"/>
                <a:gd name="T74" fmla="*/ 1 w 110"/>
                <a:gd name="T75" fmla="*/ 27 h 130"/>
                <a:gd name="T76" fmla="*/ 0 w 110"/>
                <a:gd name="T77" fmla="*/ 32 h 130"/>
                <a:gd name="T78" fmla="*/ 1 w 110"/>
                <a:gd name="T79" fmla="*/ 38 h 130"/>
                <a:gd name="T80" fmla="*/ 1 w 110"/>
                <a:gd name="T81" fmla="*/ 38 h 130"/>
                <a:gd name="T82" fmla="*/ 4 w 110"/>
                <a:gd name="T83" fmla="*/ 55 h 130"/>
                <a:gd name="T84" fmla="*/ 5 w 110"/>
                <a:gd name="T85" fmla="*/ 70 h 130"/>
                <a:gd name="T86" fmla="*/ 4 w 110"/>
                <a:gd name="T87" fmla="*/ 91 h 130"/>
                <a:gd name="T88" fmla="*/ 4 w 110"/>
                <a:gd name="T89" fmla="*/ 91 h 130"/>
                <a:gd name="T90" fmla="*/ 4 w 110"/>
                <a:gd name="T91" fmla="*/ 101 h 130"/>
                <a:gd name="T92" fmla="*/ 5 w 110"/>
                <a:gd name="T93" fmla="*/ 110 h 130"/>
                <a:gd name="T94" fmla="*/ 7 w 110"/>
                <a:gd name="T95" fmla="*/ 114 h 130"/>
                <a:gd name="T96" fmla="*/ 9 w 110"/>
                <a:gd name="T97" fmla="*/ 118 h 130"/>
                <a:gd name="T98" fmla="*/ 12 w 110"/>
                <a:gd name="T99" fmla="*/ 122 h 130"/>
                <a:gd name="T100" fmla="*/ 17 w 110"/>
                <a:gd name="T101" fmla="*/ 126 h 130"/>
                <a:gd name="T102" fmla="*/ 17 w 110"/>
                <a:gd name="T103"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130">
                  <a:moveTo>
                    <a:pt x="17" y="126"/>
                  </a:moveTo>
                  <a:lnTo>
                    <a:pt x="17" y="126"/>
                  </a:lnTo>
                  <a:lnTo>
                    <a:pt x="23" y="129"/>
                  </a:lnTo>
                  <a:lnTo>
                    <a:pt x="31" y="130"/>
                  </a:lnTo>
                  <a:lnTo>
                    <a:pt x="31" y="130"/>
                  </a:lnTo>
                  <a:lnTo>
                    <a:pt x="40" y="129"/>
                  </a:lnTo>
                  <a:lnTo>
                    <a:pt x="50" y="125"/>
                  </a:lnTo>
                  <a:lnTo>
                    <a:pt x="50" y="125"/>
                  </a:lnTo>
                  <a:lnTo>
                    <a:pt x="60" y="118"/>
                  </a:lnTo>
                  <a:lnTo>
                    <a:pt x="71" y="110"/>
                  </a:lnTo>
                  <a:lnTo>
                    <a:pt x="82" y="100"/>
                  </a:lnTo>
                  <a:lnTo>
                    <a:pt x="90" y="87"/>
                  </a:lnTo>
                  <a:lnTo>
                    <a:pt x="98" y="75"/>
                  </a:lnTo>
                  <a:lnTo>
                    <a:pt x="105" y="62"/>
                  </a:lnTo>
                  <a:lnTo>
                    <a:pt x="109" y="50"/>
                  </a:lnTo>
                  <a:lnTo>
                    <a:pt x="110" y="36"/>
                  </a:lnTo>
                  <a:lnTo>
                    <a:pt x="110" y="36"/>
                  </a:lnTo>
                  <a:lnTo>
                    <a:pt x="109" y="30"/>
                  </a:lnTo>
                  <a:lnTo>
                    <a:pt x="107" y="24"/>
                  </a:lnTo>
                  <a:lnTo>
                    <a:pt x="105" y="18"/>
                  </a:lnTo>
                  <a:lnTo>
                    <a:pt x="102" y="12"/>
                  </a:lnTo>
                  <a:lnTo>
                    <a:pt x="102" y="12"/>
                  </a:lnTo>
                  <a:lnTo>
                    <a:pt x="86" y="28"/>
                  </a:lnTo>
                  <a:lnTo>
                    <a:pt x="76" y="38"/>
                  </a:lnTo>
                  <a:lnTo>
                    <a:pt x="76" y="38"/>
                  </a:lnTo>
                  <a:lnTo>
                    <a:pt x="71" y="40"/>
                  </a:lnTo>
                  <a:lnTo>
                    <a:pt x="66" y="42"/>
                  </a:lnTo>
                  <a:lnTo>
                    <a:pt x="66" y="42"/>
                  </a:lnTo>
                  <a:lnTo>
                    <a:pt x="59" y="40"/>
                  </a:lnTo>
                  <a:lnTo>
                    <a:pt x="54" y="38"/>
                  </a:lnTo>
                  <a:lnTo>
                    <a:pt x="54" y="38"/>
                  </a:lnTo>
                  <a:lnTo>
                    <a:pt x="40" y="24"/>
                  </a:lnTo>
                  <a:lnTo>
                    <a:pt x="19" y="0"/>
                  </a:lnTo>
                  <a:lnTo>
                    <a:pt x="19" y="0"/>
                  </a:lnTo>
                  <a:lnTo>
                    <a:pt x="9" y="8"/>
                  </a:lnTo>
                  <a:lnTo>
                    <a:pt x="4" y="18"/>
                  </a:lnTo>
                  <a:lnTo>
                    <a:pt x="1" y="23"/>
                  </a:lnTo>
                  <a:lnTo>
                    <a:pt x="1" y="27"/>
                  </a:lnTo>
                  <a:lnTo>
                    <a:pt x="0" y="32"/>
                  </a:lnTo>
                  <a:lnTo>
                    <a:pt x="1" y="38"/>
                  </a:lnTo>
                  <a:lnTo>
                    <a:pt x="1" y="38"/>
                  </a:lnTo>
                  <a:lnTo>
                    <a:pt x="4" y="55"/>
                  </a:lnTo>
                  <a:lnTo>
                    <a:pt x="5" y="70"/>
                  </a:lnTo>
                  <a:lnTo>
                    <a:pt x="4" y="91"/>
                  </a:lnTo>
                  <a:lnTo>
                    <a:pt x="4" y="91"/>
                  </a:lnTo>
                  <a:lnTo>
                    <a:pt x="4" y="101"/>
                  </a:lnTo>
                  <a:lnTo>
                    <a:pt x="5" y="110"/>
                  </a:lnTo>
                  <a:lnTo>
                    <a:pt x="7" y="114"/>
                  </a:lnTo>
                  <a:lnTo>
                    <a:pt x="9" y="118"/>
                  </a:lnTo>
                  <a:lnTo>
                    <a:pt x="12" y="122"/>
                  </a:lnTo>
                  <a:lnTo>
                    <a:pt x="17" y="126"/>
                  </a:lnTo>
                  <a:lnTo>
                    <a:pt x="17"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9" name="Freeform 104">
              <a:extLst>
                <a:ext uri="{FF2B5EF4-FFF2-40B4-BE49-F238E27FC236}">
                  <a16:creationId xmlns:a16="http://schemas.microsoft.com/office/drawing/2014/main" id="{2A8FB2CC-B88B-43A3-8DB0-F694BCCF4348}"/>
                </a:ext>
              </a:extLst>
            </p:cNvPr>
            <p:cNvSpPr>
              <a:spLocks/>
            </p:cNvSpPr>
            <p:nvPr/>
          </p:nvSpPr>
          <p:spPr bwMode="auto">
            <a:xfrm>
              <a:off x="2452688" y="1800225"/>
              <a:ext cx="250825" cy="249238"/>
            </a:xfrm>
            <a:custGeom>
              <a:avLst/>
              <a:gdLst>
                <a:gd name="T0" fmla="*/ 297 w 317"/>
                <a:gd name="T1" fmla="*/ 107 h 316"/>
                <a:gd name="T2" fmla="*/ 305 w 317"/>
                <a:gd name="T3" fmla="*/ 157 h 316"/>
                <a:gd name="T4" fmla="*/ 302 w 317"/>
                <a:gd name="T5" fmla="*/ 187 h 316"/>
                <a:gd name="T6" fmla="*/ 287 w 317"/>
                <a:gd name="T7" fmla="*/ 227 h 316"/>
                <a:gd name="T8" fmla="*/ 262 w 317"/>
                <a:gd name="T9" fmla="*/ 262 h 316"/>
                <a:gd name="T10" fmla="*/ 228 w 317"/>
                <a:gd name="T11" fmla="*/ 286 h 316"/>
                <a:gd name="T12" fmla="*/ 188 w 317"/>
                <a:gd name="T13" fmla="*/ 301 h 316"/>
                <a:gd name="T14" fmla="*/ 159 w 317"/>
                <a:gd name="T15" fmla="*/ 305 h 316"/>
                <a:gd name="T16" fmla="*/ 121 w 317"/>
                <a:gd name="T17" fmla="*/ 299 h 316"/>
                <a:gd name="T18" fmla="*/ 87 w 317"/>
                <a:gd name="T19" fmla="*/ 286 h 316"/>
                <a:gd name="T20" fmla="*/ 67 w 317"/>
                <a:gd name="T21" fmla="*/ 273 h 316"/>
                <a:gd name="T22" fmla="*/ 81 w 317"/>
                <a:gd name="T23" fmla="*/ 258 h 316"/>
                <a:gd name="T24" fmla="*/ 89 w 317"/>
                <a:gd name="T25" fmla="*/ 234 h 316"/>
                <a:gd name="T26" fmla="*/ 87 w 317"/>
                <a:gd name="T27" fmla="*/ 211 h 316"/>
                <a:gd name="T28" fmla="*/ 81 w 317"/>
                <a:gd name="T29" fmla="*/ 196 h 316"/>
                <a:gd name="T30" fmla="*/ 58 w 317"/>
                <a:gd name="T31" fmla="*/ 169 h 316"/>
                <a:gd name="T32" fmla="*/ 54 w 317"/>
                <a:gd name="T33" fmla="*/ 157 h 316"/>
                <a:gd name="T34" fmla="*/ 61 w 317"/>
                <a:gd name="T35" fmla="*/ 149 h 316"/>
                <a:gd name="T36" fmla="*/ 94 w 317"/>
                <a:gd name="T37" fmla="*/ 132 h 316"/>
                <a:gd name="T38" fmla="*/ 108 w 317"/>
                <a:gd name="T39" fmla="*/ 120 h 316"/>
                <a:gd name="T40" fmla="*/ 116 w 317"/>
                <a:gd name="T41" fmla="*/ 93 h 316"/>
                <a:gd name="T42" fmla="*/ 109 w 317"/>
                <a:gd name="T43" fmla="*/ 66 h 316"/>
                <a:gd name="T44" fmla="*/ 99 w 317"/>
                <a:gd name="T45" fmla="*/ 47 h 316"/>
                <a:gd name="T46" fmla="*/ 82 w 317"/>
                <a:gd name="T47" fmla="*/ 32 h 316"/>
                <a:gd name="T48" fmla="*/ 126 w 317"/>
                <a:gd name="T49" fmla="*/ 15 h 316"/>
                <a:gd name="T50" fmla="*/ 145 w 317"/>
                <a:gd name="T51" fmla="*/ 0 h 316"/>
                <a:gd name="T52" fmla="*/ 116 w 317"/>
                <a:gd name="T53" fmla="*/ 5 h 316"/>
                <a:gd name="T54" fmla="*/ 75 w 317"/>
                <a:gd name="T55" fmla="*/ 23 h 316"/>
                <a:gd name="T56" fmla="*/ 42 w 317"/>
                <a:gd name="T57" fmla="*/ 50 h 316"/>
                <a:gd name="T58" fmla="*/ 18 w 317"/>
                <a:gd name="T59" fmla="*/ 86 h 316"/>
                <a:gd name="T60" fmla="*/ 3 w 317"/>
                <a:gd name="T61" fmla="*/ 128 h 316"/>
                <a:gd name="T62" fmla="*/ 0 w 317"/>
                <a:gd name="T63" fmla="*/ 157 h 316"/>
                <a:gd name="T64" fmla="*/ 7 w 317"/>
                <a:gd name="T65" fmla="*/ 204 h 316"/>
                <a:gd name="T66" fmla="*/ 27 w 317"/>
                <a:gd name="T67" fmla="*/ 246 h 316"/>
                <a:gd name="T68" fmla="*/ 58 w 317"/>
                <a:gd name="T69" fmla="*/ 279 h 316"/>
                <a:gd name="T70" fmla="*/ 97 w 317"/>
                <a:gd name="T71" fmla="*/ 304 h 316"/>
                <a:gd name="T72" fmla="*/ 142 w 317"/>
                <a:gd name="T73" fmla="*/ 316 h 316"/>
                <a:gd name="T74" fmla="*/ 175 w 317"/>
                <a:gd name="T75" fmla="*/ 316 h 316"/>
                <a:gd name="T76" fmla="*/ 220 w 317"/>
                <a:gd name="T77" fmla="*/ 304 h 316"/>
                <a:gd name="T78" fmla="*/ 259 w 317"/>
                <a:gd name="T79" fmla="*/ 279 h 316"/>
                <a:gd name="T80" fmla="*/ 290 w 317"/>
                <a:gd name="T81" fmla="*/ 246 h 316"/>
                <a:gd name="T82" fmla="*/ 310 w 317"/>
                <a:gd name="T83" fmla="*/ 204 h 316"/>
                <a:gd name="T84" fmla="*/ 317 w 317"/>
                <a:gd name="T85" fmla="*/ 157 h 316"/>
                <a:gd name="T86" fmla="*/ 312 w 317"/>
                <a:gd name="T87" fmla="*/ 118 h 316"/>
                <a:gd name="T88" fmla="*/ 297 w 317"/>
                <a:gd name="T89" fmla="*/ 8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7" h="316">
                  <a:moveTo>
                    <a:pt x="290" y="93"/>
                  </a:moveTo>
                  <a:lnTo>
                    <a:pt x="290" y="93"/>
                  </a:lnTo>
                  <a:lnTo>
                    <a:pt x="297" y="107"/>
                  </a:lnTo>
                  <a:lnTo>
                    <a:pt x="301" y="124"/>
                  </a:lnTo>
                  <a:lnTo>
                    <a:pt x="305" y="141"/>
                  </a:lnTo>
                  <a:lnTo>
                    <a:pt x="305" y="157"/>
                  </a:lnTo>
                  <a:lnTo>
                    <a:pt x="305" y="157"/>
                  </a:lnTo>
                  <a:lnTo>
                    <a:pt x="305" y="173"/>
                  </a:lnTo>
                  <a:lnTo>
                    <a:pt x="302" y="187"/>
                  </a:lnTo>
                  <a:lnTo>
                    <a:pt x="298" y="201"/>
                  </a:lnTo>
                  <a:lnTo>
                    <a:pt x="294" y="215"/>
                  </a:lnTo>
                  <a:lnTo>
                    <a:pt x="287" y="227"/>
                  </a:lnTo>
                  <a:lnTo>
                    <a:pt x="281" y="239"/>
                  </a:lnTo>
                  <a:lnTo>
                    <a:pt x="271" y="251"/>
                  </a:lnTo>
                  <a:lnTo>
                    <a:pt x="262" y="262"/>
                  </a:lnTo>
                  <a:lnTo>
                    <a:pt x="253" y="271"/>
                  </a:lnTo>
                  <a:lnTo>
                    <a:pt x="240" y="279"/>
                  </a:lnTo>
                  <a:lnTo>
                    <a:pt x="228" y="286"/>
                  </a:lnTo>
                  <a:lnTo>
                    <a:pt x="216" y="293"/>
                  </a:lnTo>
                  <a:lnTo>
                    <a:pt x="203" y="298"/>
                  </a:lnTo>
                  <a:lnTo>
                    <a:pt x="188" y="301"/>
                  </a:lnTo>
                  <a:lnTo>
                    <a:pt x="173" y="304"/>
                  </a:lnTo>
                  <a:lnTo>
                    <a:pt x="159" y="305"/>
                  </a:lnTo>
                  <a:lnTo>
                    <a:pt x="159" y="305"/>
                  </a:lnTo>
                  <a:lnTo>
                    <a:pt x="146" y="304"/>
                  </a:lnTo>
                  <a:lnTo>
                    <a:pt x="133" y="302"/>
                  </a:lnTo>
                  <a:lnTo>
                    <a:pt x="121" y="299"/>
                  </a:lnTo>
                  <a:lnTo>
                    <a:pt x="109" y="295"/>
                  </a:lnTo>
                  <a:lnTo>
                    <a:pt x="98" y="291"/>
                  </a:lnTo>
                  <a:lnTo>
                    <a:pt x="87" y="286"/>
                  </a:lnTo>
                  <a:lnTo>
                    <a:pt x="77" y="279"/>
                  </a:lnTo>
                  <a:lnTo>
                    <a:pt x="67" y="273"/>
                  </a:lnTo>
                  <a:lnTo>
                    <a:pt x="67" y="273"/>
                  </a:lnTo>
                  <a:lnTo>
                    <a:pt x="75" y="265"/>
                  </a:lnTo>
                  <a:lnTo>
                    <a:pt x="81" y="258"/>
                  </a:lnTo>
                  <a:lnTo>
                    <a:pt x="81" y="258"/>
                  </a:lnTo>
                  <a:lnTo>
                    <a:pt x="85" y="250"/>
                  </a:lnTo>
                  <a:lnTo>
                    <a:pt x="87" y="242"/>
                  </a:lnTo>
                  <a:lnTo>
                    <a:pt x="89" y="234"/>
                  </a:lnTo>
                  <a:lnTo>
                    <a:pt x="90" y="226"/>
                  </a:lnTo>
                  <a:lnTo>
                    <a:pt x="89" y="218"/>
                  </a:lnTo>
                  <a:lnTo>
                    <a:pt x="87" y="211"/>
                  </a:lnTo>
                  <a:lnTo>
                    <a:pt x="85" y="203"/>
                  </a:lnTo>
                  <a:lnTo>
                    <a:pt x="81" y="196"/>
                  </a:lnTo>
                  <a:lnTo>
                    <a:pt x="81" y="196"/>
                  </a:lnTo>
                  <a:lnTo>
                    <a:pt x="69" y="181"/>
                  </a:lnTo>
                  <a:lnTo>
                    <a:pt x="69" y="181"/>
                  </a:lnTo>
                  <a:lnTo>
                    <a:pt x="58" y="169"/>
                  </a:lnTo>
                  <a:lnTo>
                    <a:pt x="55" y="163"/>
                  </a:lnTo>
                  <a:lnTo>
                    <a:pt x="54" y="157"/>
                  </a:lnTo>
                  <a:lnTo>
                    <a:pt x="54" y="157"/>
                  </a:lnTo>
                  <a:lnTo>
                    <a:pt x="54" y="156"/>
                  </a:lnTo>
                  <a:lnTo>
                    <a:pt x="55" y="153"/>
                  </a:lnTo>
                  <a:lnTo>
                    <a:pt x="61" y="149"/>
                  </a:lnTo>
                  <a:lnTo>
                    <a:pt x="77" y="141"/>
                  </a:lnTo>
                  <a:lnTo>
                    <a:pt x="77" y="141"/>
                  </a:lnTo>
                  <a:lnTo>
                    <a:pt x="94" y="132"/>
                  </a:lnTo>
                  <a:lnTo>
                    <a:pt x="102" y="126"/>
                  </a:lnTo>
                  <a:lnTo>
                    <a:pt x="108" y="120"/>
                  </a:lnTo>
                  <a:lnTo>
                    <a:pt x="108" y="120"/>
                  </a:lnTo>
                  <a:lnTo>
                    <a:pt x="113" y="112"/>
                  </a:lnTo>
                  <a:lnTo>
                    <a:pt x="114" y="102"/>
                  </a:lnTo>
                  <a:lnTo>
                    <a:pt x="116" y="93"/>
                  </a:lnTo>
                  <a:lnTo>
                    <a:pt x="114" y="83"/>
                  </a:lnTo>
                  <a:lnTo>
                    <a:pt x="112" y="74"/>
                  </a:lnTo>
                  <a:lnTo>
                    <a:pt x="109" y="66"/>
                  </a:lnTo>
                  <a:lnTo>
                    <a:pt x="103" y="54"/>
                  </a:lnTo>
                  <a:lnTo>
                    <a:pt x="103" y="54"/>
                  </a:lnTo>
                  <a:lnTo>
                    <a:pt x="99" y="47"/>
                  </a:lnTo>
                  <a:lnTo>
                    <a:pt x="94" y="42"/>
                  </a:lnTo>
                  <a:lnTo>
                    <a:pt x="82" y="32"/>
                  </a:lnTo>
                  <a:lnTo>
                    <a:pt x="82" y="32"/>
                  </a:lnTo>
                  <a:lnTo>
                    <a:pt x="95" y="26"/>
                  </a:lnTo>
                  <a:lnTo>
                    <a:pt x="110" y="19"/>
                  </a:lnTo>
                  <a:lnTo>
                    <a:pt x="126" y="15"/>
                  </a:lnTo>
                  <a:lnTo>
                    <a:pt x="142" y="12"/>
                  </a:lnTo>
                  <a:lnTo>
                    <a:pt x="142" y="12"/>
                  </a:lnTo>
                  <a:lnTo>
                    <a:pt x="145" y="0"/>
                  </a:lnTo>
                  <a:lnTo>
                    <a:pt x="145" y="0"/>
                  </a:lnTo>
                  <a:lnTo>
                    <a:pt x="130" y="1"/>
                  </a:lnTo>
                  <a:lnTo>
                    <a:pt x="116" y="5"/>
                  </a:lnTo>
                  <a:lnTo>
                    <a:pt x="102" y="9"/>
                  </a:lnTo>
                  <a:lnTo>
                    <a:pt x="89" y="16"/>
                  </a:lnTo>
                  <a:lnTo>
                    <a:pt x="75" y="23"/>
                  </a:lnTo>
                  <a:lnTo>
                    <a:pt x="63" y="31"/>
                  </a:lnTo>
                  <a:lnTo>
                    <a:pt x="52" y="40"/>
                  </a:lnTo>
                  <a:lnTo>
                    <a:pt x="42" y="50"/>
                  </a:lnTo>
                  <a:lnTo>
                    <a:pt x="34" y="62"/>
                  </a:lnTo>
                  <a:lnTo>
                    <a:pt x="24" y="74"/>
                  </a:lnTo>
                  <a:lnTo>
                    <a:pt x="18" y="86"/>
                  </a:lnTo>
                  <a:lnTo>
                    <a:pt x="12" y="99"/>
                  </a:lnTo>
                  <a:lnTo>
                    <a:pt x="7" y="113"/>
                  </a:lnTo>
                  <a:lnTo>
                    <a:pt x="3" y="128"/>
                  </a:lnTo>
                  <a:lnTo>
                    <a:pt x="1" y="142"/>
                  </a:lnTo>
                  <a:lnTo>
                    <a:pt x="0" y="157"/>
                  </a:lnTo>
                  <a:lnTo>
                    <a:pt x="0" y="157"/>
                  </a:lnTo>
                  <a:lnTo>
                    <a:pt x="1" y="173"/>
                  </a:lnTo>
                  <a:lnTo>
                    <a:pt x="4" y="189"/>
                  </a:lnTo>
                  <a:lnTo>
                    <a:pt x="7" y="204"/>
                  </a:lnTo>
                  <a:lnTo>
                    <a:pt x="12" y="219"/>
                  </a:lnTo>
                  <a:lnTo>
                    <a:pt x="19" y="234"/>
                  </a:lnTo>
                  <a:lnTo>
                    <a:pt x="27" y="246"/>
                  </a:lnTo>
                  <a:lnTo>
                    <a:pt x="36" y="258"/>
                  </a:lnTo>
                  <a:lnTo>
                    <a:pt x="47" y="270"/>
                  </a:lnTo>
                  <a:lnTo>
                    <a:pt x="58" y="279"/>
                  </a:lnTo>
                  <a:lnTo>
                    <a:pt x="70" y="289"/>
                  </a:lnTo>
                  <a:lnTo>
                    <a:pt x="83" y="297"/>
                  </a:lnTo>
                  <a:lnTo>
                    <a:pt x="97" y="304"/>
                  </a:lnTo>
                  <a:lnTo>
                    <a:pt x="112" y="309"/>
                  </a:lnTo>
                  <a:lnTo>
                    <a:pt x="126" y="313"/>
                  </a:lnTo>
                  <a:lnTo>
                    <a:pt x="142" y="316"/>
                  </a:lnTo>
                  <a:lnTo>
                    <a:pt x="159" y="316"/>
                  </a:lnTo>
                  <a:lnTo>
                    <a:pt x="159" y="316"/>
                  </a:lnTo>
                  <a:lnTo>
                    <a:pt x="175" y="316"/>
                  </a:lnTo>
                  <a:lnTo>
                    <a:pt x="191" y="313"/>
                  </a:lnTo>
                  <a:lnTo>
                    <a:pt x="206" y="309"/>
                  </a:lnTo>
                  <a:lnTo>
                    <a:pt x="220" y="304"/>
                  </a:lnTo>
                  <a:lnTo>
                    <a:pt x="234" y="297"/>
                  </a:lnTo>
                  <a:lnTo>
                    <a:pt x="247" y="289"/>
                  </a:lnTo>
                  <a:lnTo>
                    <a:pt x="259" y="279"/>
                  </a:lnTo>
                  <a:lnTo>
                    <a:pt x="270" y="270"/>
                  </a:lnTo>
                  <a:lnTo>
                    <a:pt x="281" y="258"/>
                  </a:lnTo>
                  <a:lnTo>
                    <a:pt x="290" y="246"/>
                  </a:lnTo>
                  <a:lnTo>
                    <a:pt x="298" y="234"/>
                  </a:lnTo>
                  <a:lnTo>
                    <a:pt x="305" y="219"/>
                  </a:lnTo>
                  <a:lnTo>
                    <a:pt x="310" y="204"/>
                  </a:lnTo>
                  <a:lnTo>
                    <a:pt x="314" y="189"/>
                  </a:lnTo>
                  <a:lnTo>
                    <a:pt x="316" y="173"/>
                  </a:lnTo>
                  <a:lnTo>
                    <a:pt x="317" y="157"/>
                  </a:lnTo>
                  <a:lnTo>
                    <a:pt x="317" y="157"/>
                  </a:lnTo>
                  <a:lnTo>
                    <a:pt x="316" y="137"/>
                  </a:lnTo>
                  <a:lnTo>
                    <a:pt x="312" y="118"/>
                  </a:lnTo>
                  <a:lnTo>
                    <a:pt x="306" y="99"/>
                  </a:lnTo>
                  <a:lnTo>
                    <a:pt x="297" y="81"/>
                  </a:lnTo>
                  <a:lnTo>
                    <a:pt x="297" y="81"/>
                  </a:lnTo>
                  <a:lnTo>
                    <a:pt x="290" y="93"/>
                  </a:lnTo>
                  <a:lnTo>
                    <a:pt x="29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0" name="Freeform 105">
              <a:extLst>
                <a:ext uri="{FF2B5EF4-FFF2-40B4-BE49-F238E27FC236}">
                  <a16:creationId xmlns:a16="http://schemas.microsoft.com/office/drawing/2014/main" id="{FA809B4C-C866-464C-9F09-9B8C9CDFC193}"/>
                </a:ext>
              </a:extLst>
            </p:cNvPr>
            <p:cNvSpPr>
              <a:spLocks noEditPoints="1"/>
            </p:cNvSpPr>
            <p:nvPr/>
          </p:nvSpPr>
          <p:spPr bwMode="auto">
            <a:xfrm>
              <a:off x="2573338" y="1762125"/>
              <a:ext cx="120650" cy="147638"/>
            </a:xfrm>
            <a:custGeom>
              <a:avLst/>
              <a:gdLst>
                <a:gd name="T0" fmla="*/ 77 w 152"/>
                <a:gd name="T1" fmla="*/ 0 h 187"/>
                <a:gd name="T2" fmla="*/ 48 w 152"/>
                <a:gd name="T3" fmla="*/ 4 h 187"/>
                <a:gd name="T4" fmla="*/ 24 w 152"/>
                <a:gd name="T5" fmla="*/ 19 h 187"/>
                <a:gd name="T6" fmla="*/ 7 w 152"/>
                <a:gd name="T7" fmla="*/ 43 h 187"/>
                <a:gd name="T8" fmla="*/ 1 w 152"/>
                <a:gd name="T9" fmla="*/ 58 h 187"/>
                <a:gd name="T10" fmla="*/ 0 w 152"/>
                <a:gd name="T11" fmla="*/ 74 h 187"/>
                <a:gd name="T12" fmla="*/ 0 w 152"/>
                <a:gd name="T13" fmla="*/ 82 h 187"/>
                <a:gd name="T14" fmla="*/ 7 w 152"/>
                <a:gd name="T15" fmla="*/ 101 h 187"/>
                <a:gd name="T16" fmla="*/ 22 w 152"/>
                <a:gd name="T17" fmla="*/ 128 h 187"/>
                <a:gd name="T18" fmla="*/ 48 w 152"/>
                <a:gd name="T19" fmla="*/ 161 h 187"/>
                <a:gd name="T20" fmla="*/ 73 w 152"/>
                <a:gd name="T21" fmla="*/ 185 h 187"/>
                <a:gd name="T22" fmla="*/ 74 w 152"/>
                <a:gd name="T23" fmla="*/ 187 h 187"/>
                <a:gd name="T24" fmla="*/ 77 w 152"/>
                <a:gd name="T25" fmla="*/ 187 h 187"/>
                <a:gd name="T26" fmla="*/ 79 w 152"/>
                <a:gd name="T27" fmla="*/ 185 h 187"/>
                <a:gd name="T28" fmla="*/ 93 w 152"/>
                <a:gd name="T29" fmla="*/ 173 h 187"/>
                <a:gd name="T30" fmla="*/ 117 w 152"/>
                <a:gd name="T31" fmla="*/ 145 h 187"/>
                <a:gd name="T32" fmla="*/ 141 w 152"/>
                <a:gd name="T33" fmla="*/ 110 h 187"/>
                <a:gd name="T34" fmla="*/ 149 w 152"/>
                <a:gd name="T35" fmla="*/ 91 h 187"/>
                <a:gd name="T36" fmla="*/ 152 w 152"/>
                <a:gd name="T37" fmla="*/ 74 h 187"/>
                <a:gd name="T38" fmla="*/ 152 w 152"/>
                <a:gd name="T39" fmla="*/ 66 h 187"/>
                <a:gd name="T40" fmla="*/ 148 w 152"/>
                <a:gd name="T41" fmla="*/ 50 h 187"/>
                <a:gd name="T42" fmla="*/ 138 w 152"/>
                <a:gd name="T43" fmla="*/ 30 h 187"/>
                <a:gd name="T44" fmla="*/ 117 w 152"/>
                <a:gd name="T45" fmla="*/ 11 h 187"/>
                <a:gd name="T46" fmla="*/ 90 w 152"/>
                <a:gd name="T47" fmla="*/ 1 h 187"/>
                <a:gd name="T48" fmla="*/ 77 w 152"/>
                <a:gd name="T49" fmla="*/ 0 h 187"/>
                <a:gd name="T50" fmla="*/ 77 w 152"/>
                <a:gd name="T51" fmla="*/ 105 h 187"/>
                <a:gd name="T52" fmla="*/ 65 w 152"/>
                <a:gd name="T53" fmla="*/ 102 h 187"/>
                <a:gd name="T54" fmla="*/ 55 w 152"/>
                <a:gd name="T55" fmla="*/ 97 h 187"/>
                <a:gd name="T56" fmla="*/ 48 w 152"/>
                <a:gd name="T57" fmla="*/ 87 h 187"/>
                <a:gd name="T58" fmla="*/ 47 w 152"/>
                <a:gd name="T59" fmla="*/ 75 h 187"/>
                <a:gd name="T60" fmla="*/ 47 w 152"/>
                <a:gd name="T61" fmla="*/ 70 h 187"/>
                <a:gd name="T62" fmla="*/ 51 w 152"/>
                <a:gd name="T63" fmla="*/ 59 h 187"/>
                <a:gd name="T64" fmla="*/ 59 w 152"/>
                <a:gd name="T65" fmla="*/ 51 h 187"/>
                <a:gd name="T66" fmla="*/ 70 w 152"/>
                <a:gd name="T67" fmla="*/ 47 h 187"/>
                <a:gd name="T68" fmla="*/ 77 w 152"/>
                <a:gd name="T69" fmla="*/ 46 h 187"/>
                <a:gd name="T70" fmla="*/ 87 w 152"/>
                <a:gd name="T71" fmla="*/ 48 h 187"/>
                <a:gd name="T72" fmla="*/ 97 w 152"/>
                <a:gd name="T73" fmla="*/ 55 h 187"/>
                <a:gd name="T74" fmla="*/ 104 w 152"/>
                <a:gd name="T75" fmla="*/ 65 h 187"/>
                <a:gd name="T76" fmla="*/ 105 w 152"/>
                <a:gd name="T77" fmla="*/ 75 h 187"/>
                <a:gd name="T78" fmla="*/ 105 w 152"/>
                <a:gd name="T79" fmla="*/ 82 h 187"/>
                <a:gd name="T80" fmla="*/ 101 w 152"/>
                <a:gd name="T81" fmla="*/ 93 h 187"/>
                <a:gd name="T82" fmla="*/ 93 w 152"/>
                <a:gd name="T83" fmla="*/ 99 h 187"/>
                <a:gd name="T84" fmla="*/ 82 w 152"/>
                <a:gd name="T85" fmla="*/ 105 h 187"/>
                <a:gd name="T86" fmla="*/ 77 w 152"/>
                <a:gd name="T87" fmla="*/ 10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87">
                  <a:moveTo>
                    <a:pt x="77" y="0"/>
                  </a:moveTo>
                  <a:lnTo>
                    <a:pt x="77" y="0"/>
                  </a:lnTo>
                  <a:lnTo>
                    <a:pt x="62" y="1"/>
                  </a:lnTo>
                  <a:lnTo>
                    <a:pt x="48" y="4"/>
                  </a:lnTo>
                  <a:lnTo>
                    <a:pt x="35" y="11"/>
                  </a:lnTo>
                  <a:lnTo>
                    <a:pt x="24" y="19"/>
                  </a:lnTo>
                  <a:lnTo>
                    <a:pt x="14" y="30"/>
                  </a:lnTo>
                  <a:lnTo>
                    <a:pt x="7" y="43"/>
                  </a:lnTo>
                  <a:lnTo>
                    <a:pt x="4" y="50"/>
                  </a:lnTo>
                  <a:lnTo>
                    <a:pt x="1" y="58"/>
                  </a:lnTo>
                  <a:lnTo>
                    <a:pt x="0" y="66"/>
                  </a:lnTo>
                  <a:lnTo>
                    <a:pt x="0" y="74"/>
                  </a:lnTo>
                  <a:lnTo>
                    <a:pt x="0" y="74"/>
                  </a:lnTo>
                  <a:lnTo>
                    <a:pt x="0" y="82"/>
                  </a:lnTo>
                  <a:lnTo>
                    <a:pt x="3" y="91"/>
                  </a:lnTo>
                  <a:lnTo>
                    <a:pt x="7" y="101"/>
                  </a:lnTo>
                  <a:lnTo>
                    <a:pt x="11" y="110"/>
                  </a:lnTo>
                  <a:lnTo>
                    <a:pt x="22" y="128"/>
                  </a:lnTo>
                  <a:lnTo>
                    <a:pt x="35" y="145"/>
                  </a:lnTo>
                  <a:lnTo>
                    <a:pt x="48" y="161"/>
                  </a:lnTo>
                  <a:lnTo>
                    <a:pt x="59" y="173"/>
                  </a:lnTo>
                  <a:lnTo>
                    <a:pt x="73" y="185"/>
                  </a:lnTo>
                  <a:lnTo>
                    <a:pt x="73" y="185"/>
                  </a:lnTo>
                  <a:lnTo>
                    <a:pt x="74" y="187"/>
                  </a:lnTo>
                  <a:lnTo>
                    <a:pt x="77" y="187"/>
                  </a:lnTo>
                  <a:lnTo>
                    <a:pt x="77" y="187"/>
                  </a:lnTo>
                  <a:lnTo>
                    <a:pt x="78" y="187"/>
                  </a:lnTo>
                  <a:lnTo>
                    <a:pt x="79" y="185"/>
                  </a:lnTo>
                  <a:lnTo>
                    <a:pt x="79" y="185"/>
                  </a:lnTo>
                  <a:lnTo>
                    <a:pt x="93" y="173"/>
                  </a:lnTo>
                  <a:lnTo>
                    <a:pt x="104" y="161"/>
                  </a:lnTo>
                  <a:lnTo>
                    <a:pt x="117" y="145"/>
                  </a:lnTo>
                  <a:lnTo>
                    <a:pt x="130" y="128"/>
                  </a:lnTo>
                  <a:lnTo>
                    <a:pt x="141" y="110"/>
                  </a:lnTo>
                  <a:lnTo>
                    <a:pt x="146" y="101"/>
                  </a:lnTo>
                  <a:lnTo>
                    <a:pt x="149" y="91"/>
                  </a:lnTo>
                  <a:lnTo>
                    <a:pt x="152" y="82"/>
                  </a:lnTo>
                  <a:lnTo>
                    <a:pt x="152" y="74"/>
                  </a:lnTo>
                  <a:lnTo>
                    <a:pt x="152" y="74"/>
                  </a:lnTo>
                  <a:lnTo>
                    <a:pt x="152" y="66"/>
                  </a:lnTo>
                  <a:lnTo>
                    <a:pt x="151" y="58"/>
                  </a:lnTo>
                  <a:lnTo>
                    <a:pt x="148" y="50"/>
                  </a:lnTo>
                  <a:lnTo>
                    <a:pt x="145" y="43"/>
                  </a:lnTo>
                  <a:lnTo>
                    <a:pt x="138" y="30"/>
                  </a:lnTo>
                  <a:lnTo>
                    <a:pt x="128" y="19"/>
                  </a:lnTo>
                  <a:lnTo>
                    <a:pt x="117" y="11"/>
                  </a:lnTo>
                  <a:lnTo>
                    <a:pt x="104" y="4"/>
                  </a:lnTo>
                  <a:lnTo>
                    <a:pt x="90" y="1"/>
                  </a:lnTo>
                  <a:lnTo>
                    <a:pt x="77" y="0"/>
                  </a:lnTo>
                  <a:lnTo>
                    <a:pt x="77" y="0"/>
                  </a:lnTo>
                  <a:close/>
                  <a:moveTo>
                    <a:pt x="77" y="105"/>
                  </a:moveTo>
                  <a:lnTo>
                    <a:pt x="77" y="105"/>
                  </a:lnTo>
                  <a:lnTo>
                    <a:pt x="70" y="105"/>
                  </a:lnTo>
                  <a:lnTo>
                    <a:pt x="65" y="102"/>
                  </a:lnTo>
                  <a:lnTo>
                    <a:pt x="59" y="99"/>
                  </a:lnTo>
                  <a:lnTo>
                    <a:pt x="55" y="97"/>
                  </a:lnTo>
                  <a:lnTo>
                    <a:pt x="51" y="93"/>
                  </a:lnTo>
                  <a:lnTo>
                    <a:pt x="48" y="87"/>
                  </a:lnTo>
                  <a:lnTo>
                    <a:pt x="47" y="82"/>
                  </a:lnTo>
                  <a:lnTo>
                    <a:pt x="47" y="75"/>
                  </a:lnTo>
                  <a:lnTo>
                    <a:pt x="47" y="75"/>
                  </a:lnTo>
                  <a:lnTo>
                    <a:pt x="47" y="70"/>
                  </a:lnTo>
                  <a:lnTo>
                    <a:pt x="48" y="65"/>
                  </a:lnTo>
                  <a:lnTo>
                    <a:pt x="51" y="59"/>
                  </a:lnTo>
                  <a:lnTo>
                    <a:pt x="55" y="55"/>
                  </a:lnTo>
                  <a:lnTo>
                    <a:pt x="59" y="51"/>
                  </a:lnTo>
                  <a:lnTo>
                    <a:pt x="65" y="48"/>
                  </a:lnTo>
                  <a:lnTo>
                    <a:pt x="70" y="47"/>
                  </a:lnTo>
                  <a:lnTo>
                    <a:pt x="77" y="46"/>
                  </a:lnTo>
                  <a:lnTo>
                    <a:pt x="77" y="46"/>
                  </a:lnTo>
                  <a:lnTo>
                    <a:pt x="82" y="47"/>
                  </a:lnTo>
                  <a:lnTo>
                    <a:pt x="87" y="48"/>
                  </a:lnTo>
                  <a:lnTo>
                    <a:pt x="93" y="51"/>
                  </a:lnTo>
                  <a:lnTo>
                    <a:pt x="97" y="55"/>
                  </a:lnTo>
                  <a:lnTo>
                    <a:pt x="101" y="59"/>
                  </a:lnTo>
                  <a:lnTo>
                    <a:pt x="104" y="65"/>
                  </a:lnTo>
                  <a:lnTo>
                    <a:pt x="105" y="70"/>
                  </a:lnTo>
                  <a:lnTo>
                    <a:pt x="105" y="75"/>
                  </a:lnTo>
                  <a:lnTo>
                    <a:pt x="105" y="75"/>
                  </a:lnTo>
                  <a:lnTo>
                    <a:pt x="105" y="82"/>
                  </a:lnTo>
                  <a:lnTo>
                    <a:pt x="104" y="87"/>
                  </a:lnTo>
                  <a:lnTo>
                    <a:pt x="101" y="93"/>
                  </a:lnTo>
                  <a:lnTo>
                    <a:pt x="97" y="97"/>
                  </a:lnTo>
                  <a:lnTo>
                    <a:pt x="93" y="99"/>
                  </a:lnTo>
                  <a:lnTo>
                    <a:pt x="87" y="102"/>
                  </a:lnTo>
                  <a:lnTo>
                    <a:pt x="82" y="105"/>
                  </a:lnTo>
                  <a:lnTo>
                    <a:pt x="77" y="105"/>
                  </a:lnTo>
                  <a:lnTo>
                    <a:pt x="7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23482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8A14C-4778-4FCB-B539-3249015C128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9057" t="23541" b="8199"/>
          <a:stretch/>
        </p:blipFill>
        <p:spPr>
          <a:xfrm>
            <a:off x="0" y="0"/>
            <a:ext cx="12191999" cy="6858000"/>
          </a:xfrm>
          <a:prstGeom prst="rect">
            <a:avLst/>
          </a:prstGeom>
        </p:spPr>
      </p:pic>
      <p:sp>
        <p:nvSpPr>
          <p:cNvPr id="7" name="Freeform: Shape 6">
            <a:extLst>
              <a:ext uri="{FF2B5EF4-FFF2-40B4-BE49-F238E27FC236}">
                <a16:creationId xmlns:a16="http://schemas.microsoft.com/office/drawing/2014/main" id="{D222BE7E-3C0B-4BED-BF63-5EFAF0F12A26}"/>
              </a:ext>
            </a:extLst>
          </p:cNvPr>
          <p:cNvSpPr/>
          <p:nvPr/>
        </p:nvSpPr>
        <p:spPr bwMode="gray">
          <a:xfrm flipH="1" flipV="1">
            <a:off x="5188499" y="0"/>
            <a:ext cx="7002253" cy="6858000"/>
          </a:xfrm>
          <a:custGeom>
            <a:avLst/>
            <a:gdLst>
              <a:gd name="connsiteX0" fmla="*/ 6824 w 6107373"/>
              <a:gd name="connsiteY0" fmla="*/ 6824 h 6892120"/>
              <a:gd name="connsiteX1" fmla="*/ 6107373 w 6107373"/>
              <a:gd name="connsiteY1" fmla="*/ 0 h 6892120"/>
              <a:gd name="connsiteX2" fmla="*/ 3487003 w 6107373"/>
              <a:gd name="connsiteY2" fmla="*/ 6892120 h 6892120"/>
              <a:gd name="connsiteX3" fmla="*/ 0 w 6107373"/>
              <a:gd name="connsiteY3" fmla="*/ 6878472 h 6892120"/>
              <a:gd name="connsiteX0" fmla="*/ 0 w 6168788"/>
              <a:gd name="connsiteY0" fmla="*/ 0 h 6898944"/>
              <a:gd name="connsiteX1" fmla="*/ 6168788 w 6168788"/>
              <a:gd name="connsiteY1" fmla="*/ 6824 h 6898944"/>
              <a:gd name="connsiteX2" fmla="*/ 3548418 w 6168788"/>
              <a:gd name="connsiteY2" fmla="*/ 6898944 h 6898944"/>
              <a:gd name="connsiteX3" fmla="*/ 61415 w 6168788"/>
              <a:gd name="connsiteY3" fmla="*/ 6885296 h 6898944"/>
              <a:gd name="connsiteX0" fmla="*/ 0 w 6168788"/>
              <a:gd name="connsiteY0" fmla="*/ 0 h 6898944"/>
              <a:gd name="connsiteX1" fmla="*/ 6168788 w 6168788"/>
              <a:gd name="connsiteY1" fmla="*/ 6824 h 6898944"/>
              <a:gd name="connsiteX2" fmla="*/ 3548418 w 6168788"/>
              <a:gd name="connsiteY2" fmla="*/ 6898944 h 6898944"/>
              <a:gd name="connsiteX3" fmla="*/ 0 w 6168788"/>
              <a:gd name="connsiteY3" fmla="*/ 6892120 h 6898944"/>
              <a:gd name="connsiteX0" fmla="*/ 0 w 6168788"/>
              <a:gd name="connsiteY0" fmla="*/ 0 h 6892119"/>
              <a:gd name="connsiteX1" fmla="*/ 6168788 w 6168788"/>
              <a:gd name="connsiteY1" fmla="*/ 6824 h 6892119"/>
              <a:gd name="connsiteX2" fmla="*/ 3452218 w 6168788"/>
              <a:gd name="connsiteY2" fmla="*/ 6891922 h 6892119"/>
              <a:gd name="connsiteX3" fmla="*/ 0 w 6168788"/>
              <a:gd name="connsiteY3" fmla="*/ 6892120 h 6892119"/>
              <a:gd name="connsiteX0" fmla="*/ 0 w 7422688"/>
              <a:gd name="connsiteY0" fmla="*/ 0 h 6892120"/>
              <a:gd name="connsiteX1" fmla="*/ 7422688 w 7422688"/>
              <a:gd name="connsiteY1" fmla="*/ 6824 h 6892120"/>
              <a:gd name="connsiteX2" fmla="*/ 4706118 w 7422688"/>
              <a:gd name="connsiteY2" fmla="*/ 6891922 h 6892120"/>
              <a:gd name="connsiteX3" fmla="*/ 1253900 w 7422688"/>
              <a:gd name="connsiteY3" fmla="*/ 6892120 h 6892120"/>
              <a:gd name="connsiteX0" fmla="*/ 0 w 7422688"/>
              <a:gd name="connsiteY0" fmla="*/ 0 h 6891922"/>
              <a:gd name="connsiteX1" fmla="*/ 7422688 w 7422688"/>
              <a:gd name="connsiteY1" fmla="*/ 6824 h 6891922"/>
              <a:gd name="connsiteX2" fmla="*/ 4706118 w 7422688"/>
              <a:gd name="connsiteY2" fmla="*/ 6891922 h 6891922"/>
              <a:gd name="connsiteX3" fmla="*/ 10537 w 7422688"/>
              <a:gd name="connsiteY3" fmla="*/ 6882122 h 6891922"/>
            </a:gdLst>
            <a:ahLst/>
            <a:cxnLst>
              <a:cxn ang="0">
                <a:pos x="connsiteX0" y="connsiteY0"/>
              </a:cxn>
              <a:cxn ang="0">
                <a:pos x="connsiteX1" y="connsiteY1"/>
              </a:cxn>
              <a:cxn ang="0">
                <a:pos x="connsiteX2" y="connsiteY2"/>
              </a:cxn>
              <a:cxn ang="0">
                <a:pos x="connsiteX3" y="connsiteY3"/>
              </a:cxn>
            </a:cxnLst>
            <a:rect l="l" t="t" r="r" b="b"/>
            <a:pathLst>
              <a:path w="7422688" h="6891922">
                <a:moveTo>
                  <a:pt x="0" y="0"/>
                </a:moveTo>
                <a:lnTo>
                  <a:pt x="7422688" y="6824"/>
                </a:lnTo>
                <a:lnTo>
                  <a:pt x="4706118" y="6891922"/>
                </a:lnTo>
                <a:lnTo>
                  <a:pt x="10537" y="6882122"/>
                </a:lnTo>
              </a:path>
            </a:pathLst>
          </a:custGeom>
          <a:solidFill>
            <a:schemeClr val="tx1">
              <a:alpha val="75000"/>
            </a:schemeClr>
          </a:solidFill>
          <a:ln w="19050" algn="ctr">
            <a:noFill/>
            <a:miter lim="800000"/>
            <a:headEnd/>
            <a:tailEnd/>
          </a:ln>
        </p:spPr>
        <p:txBody>
          <a:bodyPr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itle 1">
            <a:extLst>
              <a:ext uri="{FF2B5EF4-FFF2-40B4-BE49-F238E27FC236}">
                <a16:creationId xmlns:a16="http://schemas.microsoft.com/office/drawing/2014/main" id="{790B8EB9-F351-48B6-81F2-1D92BCEA9490}"/>
              </a:ext>
            </a:extLst>
          </p:cNvPr>
          <p:cNvSpPr txBox="1">
            <a:spLocks/>
          </p:cNvSpPr>
          <p:nvPr/>
        </p:nvSpPr>
        <p:spPr>
          <a:xfrm>
            <a:off x="6581275" y="2658277"/>
            <a:ext cx="5268200" cy="1541446"/>
          </a:xfrm>
          <a:prstGeom prst="rect">
            <a:avLst/>
          </a:prstGeom>
        </p:spPr>
        <p:txBody>
          <a:bodyPr/>
          <a:lstStyle>
            <a:lvl1pPr algn="l" defTabSz="1219170" rtl="0" eaLnBrk="1" latinLnBrk="0" hangingPunct="1">
              <a:spcBef>
                <a:spcPct val="0"/>
              </a:spcBef>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hronicle Display Black"/>
                <a:ea typeface="Open Sans" panose="020B0606030504020204" pitchFamily="34" charset="0"/>
                <a:cs typeface="Open Sans" panose="020B0606030504020204" pitchFamily="34" charset="0"/>
              </a:rPr>
              <a:t>WTF</a:t>
            </a:r>
          </a:p>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hronicle Display Black"/>
                <a:ea typeface="Open Sans" panose="020B0606030504020204" pitchFamily="34" charset="0"/>
                <a:cs typeface="Open Sans" panose="020B0606030504020204" pitchFamily="34" charset="0"/>
              </a:rPr>
              <a:t>What’s the Future?</a:t>
            </a:r>
          </a:p>
        </p:txBody>
      </p:sp>
    </p:spTree>
    <p:extLst>
      <p:ext uri="{BB962C8B-B14F-4D97-AF65-F5344CB8AC3E}">
        <p14:creationId xmlns:p14="http://schemas.microsoft.com/office/powerpoint/2010/main" val="78638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931F-5DE2-47C2-AEE7-7ADD81883350}"/>
              </a:ext>
            </a:extLst>
          </p:cNvPr>
          <p:cNvSpPr>
            <a:spLocks noGrp="1"/>
          </p:cNvSpPr>
          <p:nvPr>
            <p:ph type="title"/>
          </p:nvPr>
        </p:nvSpPr>
        <p:spPr>
          <a:xfrm>
            <a:off x="914400" y="804672"/>
            <a:ext cx="10503414" cy="668426"/>
          </a:xfrm>
        </p:spPr>
        <p:txBody>
          <a:bodyPr/>
          <a:lstStyle/>
          <a:p>
            <a:r>
              <a:rPr lang="en-US" sz="3200">
                <a:solidFill>
                  <a:schemeClr val="bg1"/>
                </a:solidFill>
              </a:rPr>
              <a:t>Human potential is becoming our greatest untapped asset</a:t>
            </a:r>
          </a:p>
        </p:txBody>
      </p:sp>
      <p:sp>
        <p:nvSpPr>
          <p:cNvPr id="9" name="Content Placeholder 2">
            <a:extLst>
              <a:ext uri="{FF2B5EF4-FFF2-40B4-BE49-F238E27FC236}">
                <a16:creationId xmlns:a16="http://schemas.microsoft.com/office/drawing/2014/main" id="{A9FB0F33-944E-433C-8B04-F016FE451E59}"/>
              </a:ext>
            </a:extLst>
          </p:cNvPr>
          <p:cNvSpPr txBox="1">
            <a:spLocks/>
          </p:cNvSpPr>
          <p:nvPr/>
        </p:nvSpPr>
        <p:spPr>
          <a:xfrm>
            <a:off x="914399" y="1281631"/>
            <a:ext cx="11020925" cy="583468"/>
          </a:xfrm>
          <a:prstGeom prst="rect">
            <a:avLst/>
          </a:prstGeom>
        </p:spPr>
        <p:txBody>
          <a:bodyPr lIns="0" tIns="0" rIns="0" b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Open Sans"/>
                <a:ea typeface="Open Sans" charset="0"/>
                <a:cs typeface="Open Sans" charset="0"/>
              </a:rPr>
              <a:t>Unleash human potential with tools, technology and processes that empower people to break through hierarchy and bureaucracy</a:t>
            </a:r>
          </a:p>
        </p:txBody>
      </p:sp>
      <p:sp>
        <p:nvSpPr>
          <p:cNvPr id="33" name="Rectangle 32">
            <a:extLst>
              <a:ext uri="{FF2B5EF4-FFF2-40B4-BE49-F238E27FC236}">
                <a16:creationId xmlns:a16="http://schemas.microsoft.com/office/drawing/2014/main" id="{D9A33F40-561A-48DA-A682-6653D0729678}"/>
              </a:ext>
            </a:extLst>
          </p:cNvPr>
          <p:cNvSpPr/>
          <p:nvPr/>
        </p:nvSpPr>
        <p:spPr>
          <a:xfrm>
            <a:off x="879372" y="1979660"/>
            <a:ext cx="51385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Internal </a:t>
            </a:r>
            <a:r>
              <a:rPr kumimoji="0" lang="en-US" sz="1600" b="1" i="0" u="none" strike="noStrike" kern="1200" cap="none" spc="0" normalizeH="0" baseline="0" noProof="0">
                <a:ln>
                  <a:noFill/>
                </a:ln>
                <a:solidFill>
                  <a:srgbClr val="04986E"/>
                </a:solidFill>
                <a:effectLst/>
                <a:uLnTx/>
                <a:uFillTx/>
                <a:latin typeface="Open Sans"/>
                <a:ea typeface="+mn-ea"/>
                <a:cs typeface="+mn-cs"/>
              </a:rPr>
              <a:t>talent marketplaces </a:t>
            </a:r>
            <a:r>
              <a:rPr kumimoji="0" lang="en-US" sz="1600" b="0" i="0" u="none" strike="noStrike" kern="1200" cap="none" spc="0" normalizeH="0" baseline="0" noProof="0">
                <a:ln>
                  <a:noFill/>
                </a:ln>
                <a:solidFill>
                  <a:srgbClr val="FFFFFF"/>
                </a:solidFill>
                <a:effectLst/>
                <a:uLnTx/>
                <a:uFillTx/>
                <a:latin typeface="Open Sans"/>
                <a:ea typeface="+mn-ea"/>
                <a:cs typeface="+mn-cs"/>
              </a:rPr>
              <a:t>allow companies to </a:t>
            </a:r>
            <a:r>
              <a:rPr kumimoji="0" lang="en-US" sz="1600" b="1" i="0" u="none" strike="noStrike" kern="1200" cap="none" spc="0" normalizeH="0" baseline="0" noProof="0">
                <a:ln>
                  <a:noFill/>
                </a:ln>
                <a:solidFill>
                  <a:srgbClr val="04986E"/>
                </a:solidFill>
                <a:effectLst/>
                <a:uLnTx/>
                <a:uFillTx/>
                <a:latin typeface="Open Sans"/>
                <a:ea typeface="+mn-ea"/>
                <a:cs typeface="+mn-cs"/>
              </a:rPr>
              <a:t>retain existing talent</a:t>
            </a:r>
            <a:r>
              <a:rPr kumimoji="0" lang="en-US" sz="1600" b="0" i="0" u="none" strike="noStrike" kern="1200" cap="none" spc="0" normalizeH="0" baseline="30000" noProof="0">
                <a:ln>
                  <a:noFill/>
                </a:ln>
                <a:solidFill>
                  <a:srgbClr val="04986E"/>
                </a:solidFill>
                <a:effectLst/>
                <a:uLnTx/>
                <a:uFillTx/>
                <a:latin typeface="Open Sans"/>
                <a:ea typeface="+mn-ea"/>
                <a:cs typeface="+mn-cs"/>
              </a:rPr>
              <a:t>1,2</a:t>
            </a:r>
          </a:p>
        </p:txBody>
      </p:sp>
      <p:pic>
        <p:nvPicPr>
          <p:cNvPr id="34" name="Picture 2" descr="Unilever - Wikipedia">
            <a:extLst>
              <a:ext uri="{FF2B5EF4-FFF2-40B4-BE49-F238E27FC236}">
                <a16:creationId xmlns:a16="http://schemas.microsoft.com/office/drawing/2014/main" id="{BB39203D-5383-42E8-B9BB-321CB2F104FC}"/>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2365" y="2537904"/>
            <a:ext cx="837486" cy="9267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3A242463-9487-45C8-9B7C-78663B81D7F3}"/>
              </a:ext>
            </a:extLst>
          </p:cNvPr>
          <p:cNvCxnSpPr>
            <a:cxnSpLocks/>
          </p:cNvCxnSpPr>
          <p:nvPr/>
        </p:nvCxnSpPr>
        <p:spPr>
          <a:xfrm flipH="1">
            <a:off x="914971" y="1733547"/>
            <a:ext cx="1102110" cy="0"/>
          </a:xfrm>
          <a:prstGeom prst="line">
            <a:avLst/>
          </a:prstGeom>
          <a:ln w="82550">
            <a:solidFill>
              <a:srgbClr val="04986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C1AC616-0110-4281-93A4-CA47F99D92C1}"/>
              </a:ext>
            </a:extLst>
          </p:cNvPr>
          <p:cNvCxnSpPr>
            <a:cxnSpLocks/>
          </p:cNvCxnSpPr>
          <p:nvPr/>
        </p:nvCxnSpPr>
        <p:spPr>
          <a:xfrm>
            <a:off x="6096000" y="1962212"/>
            <a:ext cx="0" cy="42976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027A9B7-6806-4C1B-85CE-DB20F6D64A3F}"/>
              </a:ext>
            </a:extLst>
          </p:cNvPr>
          <p:cNvSpPr/>
          <p:nvPr/>
        </p:nvSpPr>
        <p:spPr>
          <a:xfrm>
            <a:off x="1769851" y="2619139"/>
            <a:ext cx="410411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At Unilever, within 60 days there were </a:t>
            </a:r>
            <a:r>
              <a:rPr kumimoji="0" lang="en-US" sz="1600" b="1" i="0" u="none" strike="noStrike" kern="1200" cap="none" spc="0" normalizeH="0" baseline="0" noProof="0">
                <a:ln>
                  <a:noFill/>
                </a:ln>
                <a:solidFill>
                  <a:srgbClr val="04986E"/>
                </a:solidFill>
                <a:effectLst/>
                <a:uLnTx/>
                <a:uFillTx/>
                <a:latin typeface="Open Sans"/>
                <a:ea typeface="+mn-ea"/>
                <a:cs typeface="+mn-cs"/>
              </a:rPr>
              <a:t>700+ posted business critical projects</a:t>
            </a:r>
            <a:r>
              <a:rPr kumimoji="0" lang="en-US" sz="1600" b="0" i="0" u="none" strike="noStrike" kern="1200" cap="none" spc="0" normalizeH="0" baseline="0" noProof="0">
                <a:ln>
                  <a:noFill/>
                </a:ln>
                <a:solidFill>
                  <a:srgbClr val="000000"/>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and</a:t>
            </a:r>
            <a:r>
              <a:rPr kumimoji="0" lang="en-US" sz="1600" b="0" i="0" u="none" strike="noStrike" kern="1200" cap="none" spc="0" normalizeH="0" baseline="0" noProof="0">
                <a:ln>
                  <a:noFill/>
                </a:ln>
                <a:solidFill>
                  <a:srgbClr val="000000"/>
                </a:solidFill>
                <a:effectLst/>
                <a:uLnTx/>
                <a:uFillTx/>
                <a:latin typeface="Open Sans"/>
                <a:ea typeface="+mn-ea"/>
                <a:cs typeface="+mn-cs"/>
              </a:rPr>
              <a:t> </a:t>
            </a:r>
            <a:r>
              <a:rPr kumimoji="0" lang="en-US" sz="1600" b="1" i="0" u="none" strike="noStrike" kern="1200" cap="none" spc="0" normalizeH="0" baseline="0" noProof="0">
                <a:ln>
                  <a:noFill/>
                </a:ln>
                <a:solidFill>
                  <a:srgbClr val="04986E"/>
                </a:solidFill>
                <a:effectLst/>
                <a:uLnTx/>
                <a:uFillTx/>
                <a:latin typeface="Open Sans"/>
                <a:ea typeface="+mn-ea"/>
                <a:cs typeface="+mn-cs"/>
              </a:rPr>
              <a:t>26,000 unlocked hours</a:t>
            </a:r>
          </a:p>
        </p:txBody>
      </p:sp>
      <p:sp>
        <p:nvSpPr>
          <p:cNvPr id="53" name="Rectangle 52">
            <a:extLst>
              <a:ext uri="{FF2B5EF4-FFF2-40B4-BE49-F238E27FC236}">
                <a16:creationId xmlns:a16="http://schemas.microsoft.com/office/drawing/2014/main" id="{66C015D5-279D-4828-8372-491B7BE009AD}"/>
              </a:ext>
            </a:extLst>
          </p:cNvPr>
          <p:cNvSpPr/>
          <p:nvPr/>
        </p:nvSpPr>
        <p:spPr>
          <a:xfrm>
            <a:off x="1001932" y="3577034"/>
            <a:ext cx="48934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As of the end of 2020, </a:t>
            </a:r>
            <a:r>
              <a:rPr kumimoji="0" lang="en-US" sz="1600" b="1" i="0" u="none" strike="noStrike" kern="1200" cap="none" spc="0" normalizeH="0" baseline="0" noProof="0">
                <a:ln>
                  <a:noFill/>
                </a:ln>
                <a:solidFill>
                  <a:srgbClr val="04986E"/>
                </a:solidFill>
                <a:effectLst/>
                <a:uLnTx/>
                <a:uFillTx/>
                <a:latin typeface="Open Sans"/>
                <a:ea typeface="+mn-ea"/>
                <a:cs typeface="+mn-cs"/>
              </a:rPr>
              <a:t>over 500,000 hours </a:t>
            </a:r>
            <a:r>
              <a:rPr kumimoji="0" lang="en-US" sz="1600" b="0" i="0" u="none" strike="noStrike" kern="1200" cap="none" spc="0" normalizeH="0" baseline="0" noProof="0">
                <a:ln>
                  <a:noFill/>
                </a:ln>
                <a:solidFill>
                  <a:srgbClr val="FFFFFF"/>
                </a:solidFill>
                <a:effectLst/>
                <a:uLnTx/>
                <a:uFillTx/>
                <a:latin typeface="Open Sans"/>
                <a:ea typeface="+mn-ea"/>
                <a:cs typeface="+mn-cs"/>
              </a:rPr>
              <a:t>had been </a:t>
            </a:r>
            <a:r>
              <a:rPr kumimoji="0" lang="en-US" sz="1600" b="1" i="0" u="none" strike="noStrike" kern="1200" cap="none" spc="0" normalizeH="0" baseline="0" noProof="0">
                <a:ln>
                  <a:noFill/>
                </a:ln>
                <a:solidFill>
                  <a:srgbClr val="04986E"/>
                </a:solidFill>
                <a:effectLst/>
                <a:uLnTx/>
                <a:uFillTx/>
                <a:latin typeface="Open Sans"/>
                <a:ea typeface="+mn-ea"/>
                <a:cs typeface="+mn-cs"/>
              </a:rPr>
              <a:t>unlocked from the talent marketplace</a:t>
            </a:r>
          </a:p>
        </p:txBody>
      </p:sp>
      <p:cxnSp>
        <p:nvCxnSpPr>
          <p:cNvPr id="55" name="Straight Connector 54">
            <a:extLst>
              <a:ext uri="{FF2B5EF4-FFF2-40B4-BE49-F238E27FC236}">
                <a16:creationId xmlns:a16="http://schemas.microsoft.com/office/drawing/2014/main" id="{4777112B-314A-4BD6-AAF9-6C5FB1282EAC}"/>
              </a:ext>
            </a:extLst>
          </p:cNvPr>
          <p:cNvCxnSpPr>
            <a:cxnSpLocks/>
          </p:cNvCxnSpPr>
          <p:nvPr/>
        </p:nvCxnSpPr>
        <p:spPr>
          <a:xfrm rot="5400000">
            <a:off x="3383851" y="1771697"/>
            <a:ext cx="0" cy="493776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91608148-6858-443D-8B25-883B018D60D7}"/>
              </a:ext>
            </a:extLst>
          </p:cNvPr>
          <p:cNvSpPr/>
          <p:nvPr/>
        </p:nvSpPr>
        <p:spPr>
          <a:xfrm>
            <a:off x="6424861" y="1979660"/>
            <a:ext cx="513855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Gallup found that millennials rank the opportunity to </a:t>
            </a:r>
            <a:r>
              <a:rPr kumimoji="0" lang="en-US" sz="1600" b="1" i="0" u="none" strike="noStrike" kern="1200" cap="none" spc="0" normalizeH="0" baseline="0" noProof="0">
                <a:ln>
                  <a:noFill/>
                </a:ln>
                <a:solidFill>
                  <a:srgbClr val="04986E"/>
                </a:solidFill>
                <a:effectLst/>
                <a:uLnTx/>
                <a:uFillTx/>
                <a:latin typeface="Open Sans"/>
                <a:ea typeface="+mn-ea"/>
                <a:cs typeface="+mn-cs"/>
              </a:rPr>
              <a:t>learn and grow in a job above all other considerations</a:t>
            </a:r>
            <a:r>
              <a:rPr kumimoji="0" lang="en-US" sz="1600" b="0" i="0" u="none" strike="noStrike" kern="1200" cap="none" spc="0" normalizeH="0" baseline="0" noProof="0">
                <a:ln>
                  <a:noFill/>
                </a:ln>
                <a:solidFill>
                  <a:srgbClr val="04986E"/>
                </a:solidFill>
                <a:effectLst/>
                <a:uLnTx/>
                <a:uFillTx/>
                <a:latin typeface="Open Sans"/>
                <a:ea typeface="+mn-ea"/>
                <a:cs typeface="+mn-cs"/>
              </a:rPr>
              <a:t>,</a:t>
            </a:r>
            <a:r>
              <a:rPr kumimoji="0" lang="en-US" sz="1600" b="0" i="0" u="none" strike="noStrike" kern="1200" cap="none" spc="0" normalizeH="0" baseline="0" noProof="0">
                <a:ln>
                  <a:noFill/>
                </a:ln>
                <a:solidFill>
                  <a:srgbClr val="FFFFFF"/>
                </a:solidFill>
                <a:effectLst/>
                <a:uLnTx/>
                <a:uFillTx/>
                <a:latin typeface="Open Sans"/>
                <a:ea typeface="+mn-ea"/>
                <a:cs typeface="+mn-cs"/>
              </a:rPr>
              <a:t> and 69% of non-millennials say it is important to them</a:t>
            </a:r>
            <a:r>
              <a:rPr kumimoji="0" lang="en-US" sz="1600" b="0" i="0" u="none" strike="noStrike" kern="1200" cap="none" spc="0" normalizeH="0" baseline="30000" noProof="0">
                <a:ln>
                  <a:noFill/>
                </a:ln>
                <a:solidFill>
                  <a:srgbClr val="FFFFFF"/>
                </a:solidFill>
                <a:effectLst/>
                <a:uLnTx/>
                <a:uFillTx/>
                <a:latin typeface="Open Sans"/>
                <a:ea typeface="+mn-ea"/>
                <a:cs typeface="+mn-cs"/>
              </a:rPr>
              <a:t>3</a:t>
            </a:r>
            <a:endParaRPr kumimoji="0" lang="en-US" sz="1600" b="0" i="0" u="none" strike="noStrike" kern="1200" cap="none" spc="0" normalizeH="0" baseline="30000" noProof="0">
              <a:ln>
                <a:noFill/>
              </a:ln>
              <a:solidFill>
                <a:srgbClr val="04986E"/>
              </a:solidFill>
              <a:effectLst/>
              <a:uLnTx/>
              <a:uFillTx/>
              <a:latin typeface="Open Sans"/>
              <a:ea typeface="+mn-ea"/>
              <a:cs typeface="+mn-cs"/>
            </a:endParaRPr>
          </a:p>
        </p:txBody>
      </p:sp>
      <p:sp>
        <p:nvSpPr>
          <p:cNvPr id="81" name="TextBox 80">
            <a:extLst>
              <a:ext uri="{FF2B5EF4-FFF2-40B4-BE49-F238E27FC236}">
                <a16:creationId xmlns:a16="http://schemas.microsoft.com/office/drawing/2014/main" id="{1A05E5E7-8021-48B9-84B7-E2A1E0169E55}"/>
              </a:ext>
            </a:extLst>
          </p:cNvPr>
          <p:cNvSpPr txBox="1"/>
          <p:nvPr/>
        </p:nvSpPr>
        <p:spPr>
          <a:xfrm>
            <a:off x="7976701" y="3228388"/>
            <a:ext cx="20348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YET</a:t>
            </a:r>
          </a:p>
        </p:txBody>
      </p:sp>
      <p:grpSp>
        <p:nvGrpSpPr>
          <p:cNvPr id="82" name="Group 81">
            <a:extLst>
              <a:ext uri="{FF2B5EF4-FFF2-40B4-BE49-F238E27FC236}">
                <a16:creationId xmlns:a16="http://schemas.microsoft.com/office/drawing/2014/main" id="{BBFB22FE-C2BD-4C6D-B798-8F3B24389C04}"/>
              </a:ext>
            </a:extLst>
          </p:cNvPr>
          <p:cNvGrpSpPr/>
          <p:nvPr/>
        </p:nvGrpSpPr>
        <p:grpSpPr>
          <a:xfrm>
            <a:off x="7568524" y="3738452"/>
            <a:ext cx="2851431" cy="1093072"/>
            <a:chOff x="6518047" y="3857349"/>
            <a:chExt cx="2851431" cy="1093072"/>
          </a:xfrm>
        </p:grpSpPr>
        <p:sp>
          <p:nvSpPr>
            <p:cNvPr id="85" name="Freeform 168">
              <a:extLst>
                <a:ext uri="{FF2B5EF4-FFF2-40B4-BE49-F238E27FC236}">
                  <a16:creationId xmlns:a16="http://schemas.microsoft.com/office/drawing/2014/main" id="{EAC4F49F-6F28-4752-91B0-8DB4A22B9C31}"/>
                </a:ext>
              </a:extLst>
            </p:cNvPr>
            <p:cNvSpPr>
              <a:spLocks noEditPoints="1"/>
            </p:cNvSpPr>
            <p:nvPr/>
          </p:nvSpPr>
          <p:spPr bwMode="auto">
            <a:xfrm>
              <a:off x="7706433" y="3860375"/>
              <a:ext cx="473028" cy="474568"/>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86" name="Freeform 169">
              <a:extLst>
                <a:ext uri="{FF2B5EF4-FFF2-40B4-BE49-F238E27FC236}">
                  <a16:creationId xmlns:a16="http://schemas.microsoft.com/office/drawing/2014/main" id="{13F4EB8E-7B1F-4A4A-A52B-3FF39B0799F0}"/>
                </a:ext>
              </a:extLst>
            </p:cNvPr>
            <p:cNvSpPr>
              <a:spLocks noEditPoints="1"/>
            </p:cNvSpPr>
            <p:nvPr/>
          </p:nvSpPr>
          <p:spPr bwMode="auto">
            <a:xfrm>
              <a:off x="6518343" y="3860375"/>
              <a:ext cx="473028" cy="474568"/>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87" name="Freeform 169">
              <a:extLst>
                <a:ext uri="{FF2B5EF4-FFF2-40B4-BE49-F238E27FC236}">
                  <a16:creationId xmlns:a16="http://schemas.microsoft.com/office/drawing/2014/main" id="{6143E6E9-8A81-42BA-A30C-F7C3B9BE0F7C}"/>
                </a:ext>
              </a:extLst>
            </p:cNvPr>
            <p:cNvSpPr>
              <a:spLocks noEditPoints="1"/>
            </p:cNvSpPr>
            <p:nvPr/>
          </p:nvSpPr>
          <p:spPr bwMode="auto">
            <a:xfrm>
              <a:off x="8299466" y="3857349"/>
              <a:ext cx="473028" cy="474568"/>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88" name="Freeform 168">
              <a:extLst>
                <a:ext uri="{FF2B5EF4-FFF2-40B4-BE49-F238E27FC236}">
                  <a16:creationId xmlns:a16="http://schemas.microsoft.com/office/drawing/2014/main" id="{EFBA1EE4-D858-4379-82B1-595C480A13D9}"/>
                </a:ext>
              </a:extLst>
            </p:cNvPr>
            <p:cNvSpPr>
              <a:spLocks noEditPoints="1"/>
            </p:cNvSpPr>
            <p:nvPr/>
          </p:nvSpPr>
          <p:spPr bwMode="auto">
            <a:xfrm>
              <a:off x="7113400" y="3857350"/>
              <a:ext cx="473028" cy="474568"/>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rgbClr val="0498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89" name="Freeform 168">
              <a:extLst>
                <a:ext uri="{FF2B5EF4-FFF2-40B4-BE49-F238E27FC236}">
                  <a16:creationId xmlns:a16="http://schemas.microsoft.com/office/drawing/2014/main" id="{DEE699BE-B801-4600-A72A-C6BA72D04A82}"/>
                </a:ext>
              </a:extLst>
            </p:cNvPr>
            <p:cNvSpPr>
              <a:spLocks noEditPoints="1"/>
            </p:cNvSpPr>
            <p:nvPr/>
          </p:nvSpPr>
          <p:spPr bwMode="auto">
            <a:xfrm>
              <a:off x="8896450" y="3860375"/>
              <a:ext cx="473028" cy="474568"/>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nvGrpSpPr>
            <p:cNvPr id="90" name="Group 89">
              <a:extLst>
                <a:ext uri="{FF2B5EF4-FFF2-40B4-BE49-F238E27FC236}">
                  <a16:creationId xmlns:a16="http://schemas.microsoft.com/office/drawing/2014/main" id="{AB026344-18E0-4AB7-A425-DBA155928EFB}"/>
                </a:ext>
              </a:extLst>
            </p:cNvPr>
            <p:cNvGrpSpPr/>
            <p:nvPr/>
          </p:nvGrpSpPr>
          <p:grpSpPr>
            <a:xfrm>
              <a:off x="6518047" y="4472827"/>
              <a:ext cx="2851135" cy="477594"/>
              <a:chOff x="6398016" y="4770285"/>
              <a:chExt cx="3449874" cy="577888"/>
            </a:xfrm>
            <a:solidFill>
              <a:schemeClr val="accent6"/>
            </a:solidFill>
          </p:grpSpPr>
          <p:sp>
            <p:nvSpPr>
              <p:cNvPr id="91" name="Freeform 168">
                <a:extLst>
                  <a:ext uri="{FF2B5EF4-FFF2-40B4-BE49-F238E27FC236}">
                    <a16:creationId xmlns:a16="http://schemas.microsoft.com/office/drawing/2014/main" id="{4B194C72-ACB5-4AE0-B201-A6F2E5F020C8}"/>
                  </a:ext>
                </a:extLst>
              </p:cNvPr>
              <p:cNvSpPr>
                <a:spLocks noEditPoints="1"/>
              </p:cNvSpPr>
              <p:nvPr/>
            </p:nvSpPr>
            <p:spPr bwMode="auto">
              <a:xfrm>
                <a:off x="7835605" y="4773946"/>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92" name="Freeform 169">
                <a:extLst>
                  <a:ext uri="{FF2B5EF4-FFF2-40B4-BE49-F238E27FC236}">
                    <a16:creationId xmlns:a16="http://schemas.microsoft.com/office/drawing/2014/main" id="{C0550DA1-F420-4762-858C-7229C1B48992}"/>
                  </a:ext>
                </a:extLst>
              </p:cNvPr>
              <p:cNvSpPr>
                <a:spLocks noEditPoints="1"/>
              </p:cNvSpPr>
              <p:nvPr/>
            </p:nvSpPr>
            <p:spPr bwMode="auto">
              <a:xfrm>
                <a:off x="6398016" y="4773946"/>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93" name="Freeform 169">
                <a:extLst>
                  <a:ext uri="{FF2B5EF4-FFF2-40B4-BE49-F238E27FC236}">
                    <a16:creationId xmlns:a16="http://schemas.microsoft.com/office/drawing/2014/main" id="{422225E2-765D-4558-B58B-3B54F515ADC6}"/>
                  </a:ext>
                </a:extLst>
              </p:cNvPr>
              <p:cNvSpPr>
                <a:spLocks noEditPoints="1"/>
              </p:cNvSpPr>
              <p:nvPr/>
            </p:nvSpPr>
            <p:spPr bwMode="auto">
              <a:xfrm>
                <a:off x="8553175" y="4770285"/>
                <a:ext cx="572364" cy="574227"/>
              </a:xfrm>
              <a:custGeom>
                <a:avLst/>
                <a:gdLst>
                  <a:gd name="T0" fmla="*/ 121 w 243"/>
                  <a:gd name="T1" fmla="*/ 0 h 243"/>
                  <a:gd name="T2" fmla="*/ 0 w 243"/>
                  <a:gd name="T3" fmla="*/ 122 h 243"/>
                  <a:gd name="T4" fmla="*/ 121 w 243"/>
                  <a:gd name="T5" fmla="*/ 243 h 243"/>
                  <a:gd name="T6" fmla="*/ 243 w 243"/>
                  <a:gd name="T7" fmla="*/ 122 h 243"/>
                  <a:gd name="T8" fmla="*/ 121 w 243"/>
                  <a:gd name="T9" fmla="*/ 0 h 243"/>
                  <a:gd name="T10" fmla="*/ 121 w 243"/>
                  <a:gd name="T11" fmla="*/ 10 h 243"/>
                  <a:gd name="T12" fmla="*/ 233 w 243"/>
                  <a:gd name="T13" fmla="*/ 122 h 243"/>
                  <a:gd name="T14" fmla="*/ 201 w 243"/>
                  <a:gd name="T15" fmla="*/ 199 h 243"/>
                  <a:gd name="T16" fmla="*/ 172 w 243"/>
                  <a:gd name="T17" fmla="*/ 193 h 243"/>
                  <a:gd name="T18" fmla="*/ 149 w 243"/>
                  <a:gd name="T19" fmla="*/ 186 h 243"/>
                  <a:gd name="T20" fmla="*/ 149 w 243"/>
                  <a:gd name="T21" fmla="*/ 179 h 243"/>
                  <a:gd name="T22" fmla="*/ 189 w 243"/>
                  <a:gd name="T23" fmla="*/ 168 h 243"/>
                  <a:gd name="T24" fmla="*/ 191 w 243"/>
                  <a:gd name="T25" fmla="*/ 164 h 243"/>
                  <a:gd name="T26" fmla="*/ 189 w 243"/>
                  <a:gd name="T27" fmla="*/ 160 h 243"/>
                  <a:gd name="T28" fmla="*/ 175 w 243"/>
                  <a:gd name="T29" fmla="*/ 107 h 243"/>
                  <a:gd name="T30" fmla="*/ 157 w 243"/>
                  <a:gd name="T31" fmla="*/ 66 h 243"/>
                  <a:gd name="T32" fmla="*/ 139 w 243"/>
                  <a:gd name="T33" fmla="*/ 55 h 243"/>
                  <a:gd name="T34" fmla="*/ 103 w 243"/>
                  <a:gd name="T35" fmla="*/ 55 h 243"/>
                  <a:gd name="T36" fmla="*/ 88 w 243"/>
                  <a:gd name="T37" fmla="*/ 64 h 243"/>
                  <a:gd name="T38" fmla="*/ 68 w 243"/>
                  <a:gd name="T39" fmla="*/ 107 h 243"/>
                  <a:gd name="T40" fmla="*/ 54 w 243"/>
                  <a:gd name="T41" fmla="*/ 160 h 243"/>
                  <a:gd name="T42" fmla="*/ 51 w 243"/>
                  <a:gd name="T43" fmla="*/ 164 h 243"/>
                  <a:gd name="T44" fmla="*/ 53 w 243"/>
                  <a:gd name="T45" fmla="*/ 168 h 243"/>
                  <a:gd name="T46" fmla="*/ 93 w 243"/>
                  <a:gd name="T47" fmla="*/ 179 h 243"/>
                  <a:gd name="T48" fmla="*/ 93 w 243"/>
                  <a:gd name="T49" fmla="*/ 186 h 243"/>
                  <a:gd name="T50" fmla="*/ 71 w 243"/>
                  <a:gd name="T51" fmla="*/ 193 h 243"/>
                  <a:gd name="T52" fmla="*/ 41 w 243"/>
                  <a:gd name="T53" fmla="*/ 199 h 243"/>
                  <a:gd name="T54" fmla="*/ 10 w 243"/>
                  <a:gd name="T55" fmla="*/ 122 h 243"/>
                  <a:gd name="T56" fmla="*/ 121 w 243"/>
                  <a:gd name="T57" fmla="*/ 10 h 243"/>
                  <a:gd name="T58" fmla="*/ 49 w 243"/>
                  <a:gd name="T59" fmla="*/ 207 h 243"/>
                  <a:gd name="T60" fmla="*/ 73 w 243"/>
                  <a:gd name="T61" fmla="*/ 202 h 243"/>
                  <a:gd name="T62" fmla="*/ 103 w 243"/>
                  <a:gd name="T63" fmla="*/ 189 h 243"/>
                  <a:gd name="T64" fmla="*/ 103 w 243"/>
                  <a:gd name="T65" fmla="*/ 188 h 243"/>
                  <a:gd name="T66" fmla="*/ 103 w 243"/>
                  <a:gd name="T67" fmla="*/ 174 h 243"/>
                  <a:gd name="T68" fmla="*/ 98 w 243"/>
                  <a:gd name="T69" fmla="*/ 169 h 243"/>
                  <a:gd name="T70" fmla="*/ 64 w 243"/>
                  <a:gd name="T71" fmla="*/ 163 h 243"/>
                  <a:gd name="T72" fmla="*/ 78 w 243"/>
                  <a:gd name="T73" fmla="*/ 107 h 243"/>
                  <a:gd name="T74" fmla="*/ 94 w 243"/>
                  <a:gd name="T75" fmla="*/ 71 h 243"/>
                  <a:gd name="T76" fmla="*/ 106 w 243"/>
                  <a:gd name="T77" fmla="*/ 64 h 243"/>
                  <a:gd name="T78" fmla="*/ 136 w 243"/>
                  <a:gd name="T79" fmla="*/ 64 h 243"/>
                  <a:gd name="T80" fmla="*/ 149 w 243"/>
                  <a:gd name="T81" fmla="*/ 72 h 243"/>
                  <a:gd name="T82" fmla="*/ 150 w 243"/>
                  <a:gd name="T83" fmla="*/ 73 h 243"/>
                  <a:gd name="T84" fmla="*/ 165 w 243"/>
                  <a:gd name="T85" fmla="*/ 108 h 243"/>
                  <a:gd name="T86" fmla="*/ 178 w 243"/>
                  <a:gd name="T87" fmla="*/ 163 h 243"/>
                  <a:gd name="T88" fmla="*/ 144 w 243"/>
                  <a:gd name="T89" fmla="*/ 169 h 243"/>
                  <a:gd name="T90" fmla="*/ 139 w 243"/>
                  <a:gd name="T91" fmla="*/ 174 h 243"/>
                  <a:gd name="T92" fmla="*/ 139 w 243"/>
                  <a:gd name="T93" fmla="*/ 188 h 243"/>
                  <a:gd name="T94" fmla="*/ 139 w 243"/>
                  <a:gd name="T95" fmla="*/ 189 h 243"/>
                  <a:gd name="T96" fmla="*/ 170 w 243"/>
                  <a:gd name="T97" fmla="*/ 202 h 243"/>
                  <a:gd name="T98" fmla="*/ 193 w 243"/>
                  <a:gd name="T99" fmla="*/ 207 h 243"/>
                  <a:gd name="T100" fmla="*/ 121 w 243"/>
                  <a:gd name="T101" fmla="*/ 234 h 243"/>
                  <a:gd name="T102" fmla="*/ 49 w 243"/>
                  <a:gd name="T103" fmla="*/ 20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43">
                    <a:moveTo>
                      <a:pt x="121" y="0"/>
                    </a:moveTo>
                    <a:cubicBezTo>
                      <a:pt x="54" y="0"/>
                      <a:pt x="0" y="55"/>
                      <a:pt x="0" y="122"/>
                    </a:cubicBezTo>
                    <a:cubicBezTo>
                      <a:pt x="0" y="189"/>
                      <a:pt x="54" y="243"/>
                      <a:pt x="121" y="243"/>
                    </a:cubicBezTo>
                    <a:cubicBezTo>
                      <a:pt x="188" y="243"/>
                      <a:pt x="243" y="189"/>
                      <a:pt x="243" y="122"/>
                    </a:cubicBezTo>
                    <a:cubicBezTo>
                      <a:pt x="243" y="55"/>
                      <a:pt x="188" y="0"/>
                      <a:pt x="121" y="0"/>
                    </a:cubicBezTo>
                    <a:close/>
                    <a:moveTo>
                      <a:pt x="121" y="10"/>
                    </a:moveTo>
                    <a:cubicBezTo>
                      <a:pt x="183" y="10"/>
                      <a:pt x="233" y="60"/>
                      <a:pt x="233" y="122"/>
                    </a:cubicBezTo>
                    <a:cubicBezTo>
                      <a:pt x="233" y="152"/>
                      <a:pt x="221" y="179"/>
                      <a:pt x="201" y="199"/>
                    </a:cubicBezTo>
                    <a:cubicBezTo>
                      <a:pt x="191" y="196"/>
                      <a:pt x="181" y="194"/>
                      <a:pt x="172" y="193"/>
                    </a:cubicBezTo>
                    <a:cubicBezTo>
                      <a:pt x="163" y="191"/>
                      <a:pt x="151" y="189"/>
                      <a:pt x="149" y="186"/>
                    </a:cubicBezTo>
                    <a:cubicBezTo>
                      <a:pt x="149" y="179"/>
                      <a:pt x="149" y="179"/>
                      <a:pt x="149" y="179"/>
                    </a:cubicBezTo>
                    <a:cubicBezTo>
                      <a:pt x="177" y="178"/>
                      <a:pt x="189" y="169"/>
                      <a:pt x="189" y="168"/>
                    </a:cubicBezTo>
                    <a:cubicBezTo>
                      <a:pt x="191" y="167"/>
                      <a:pt x="191" y="166"/>
                      <a:pt x="191" y="164"/>
                    </a:cubicBezTo>
                    <a:cubicBezTo>
                      <a:pt x="191" y="162"/>
                      <a:pt x="190" y="161"/>
                      <a:pt x="189" y="160"/>
                    </a:cubicBezTo>
                    <a:cubicBezTo>
                      <a:pt x="182" y="156"/>
                      <a:pt x="176" y="130"/>
                      <a:pt x="175" y="107"/>
                    </a:cubicBezTo>
                    <a:cubicBezTo>
                      <a:pt x="175" y="91"/>
                      <a:pt x="168" y="76"/>
                      <a:pt x="157" y="66"/>
                    </a:cubicBezTo>
                    <a:cubicBezTo>
                      <a:pt x="152" y="60"/>
                      <a:pt x="146" y="57"/>
                      <a:pt x="139" y="55"/>
                    </a:cubicBezTo>
                    <a:cubicBezTo>
                      <a:pt x="127" y="50"/>
                      <a:pt x="114" y="50"/>
                      <a:pt x="103" y="55"/>
                    </a:cubicBezTo>
                    <a:cubicBezTo>
                      <a:pt x="97" y="57"/>
                      <a:pt x="91" y="60"/>
                      <a:pt x="88" y="64"/>
                    </a:cubicBezTo>
                    <a:cubicBezTo>
                      <a:pt x="75" y="75"/>
                      <a:pt x="68" y="90"/>
                      <a:pt x="68" y="107"/>
                    </a:cubicBezTo>
                    <a:cubicBezTo>
                      <a:pt x="66" y="130"/>
                      <a:pt x="60" y="156"/>
                      <a:pt x="54" y="160"/>
                    </a:cubicBezTo>
                    <a:cubicBezTo>
                      <a:pt x="52" y="161"/>
                      <a:pt x="51" y="162"/>
                      <a:pt x="51" y="164"/>
                    </a:cubicBezTo>
                    <a:cubicBezTo>
                      <a:pt x="51" y="166"/>
                      <a:pt x="52" y="167"/>
                      <a:pt x="53" y="168"/>
                    </a:cubicBezTo>
                    <a:cubicBezTo>
                      <a:pt x="54" y="169"/>
                      <a:pt x="65" y="178"/>
                      <a:pt x="93" y="179"/>
                    </a:cubicBezTo>
                    <a:cubicBezTo>
                      <a:pt x="93" y="186"/>
                      <a:pt x="93" y="186"/>
                      <a:pt x="93" y="186"/>
                    </a:cubicBezTo>
                    <a:cubicBezTo>
                      <a:pt x="91" y="189"/>
                      <a:pt x="79" y="191"/>
                      <a:pt x="71" y="193"/>
                    </a:cubicBezTo>
                    <a:cubicBezTo>
                      <a:pt x="62" y="194"/>
                      <a:pt x="52" y="196"/>
                      <a:pt x="41" y="199"/>
                    </a:cubicBezTo>
                    <a:cubicBezTo>
                      <a:pt x="22" y="179"/>
                      <a:pt x="10" y="152"/>
                      <a:pt x="10" y="122"/>
                    </a:cubicBezTo>
                    <a:cubicBezTo>
                      <a:pt x="10" y="60"/>
                      <a:pt x="60" y="10"/>
                      <a:pt x="121" y="10"/>
                    </a:cubicBezTo>
                    <a:close/>
                    <a:moveTo>
                      <a:pt x="49" y="207"/>
                    </a:moveTo>
                    <a:cubicBezTo>
                      <a:pt x="58" y="205"/>
                      <a:pt x="66" y="204"/>
                      <a:pt x="73" y="202"/>
                    </a:cubicBezTo>
                    <a:cubicBezTo>
                      <a:pt x="90" y="199"/>
                      <a:pt x="101" y="197"/>
                      <a:pt x="103" y="189"/>
                    </a:cubicBezTo>
                    <a:cubicBezTo>
                      <a:pt x="103" y="189"/>
                      <a:pt x="103" y="188"/>
                      <a:pt x="103" y="188"/>
                    </a:cubicBezTo>
                    <a:cubicBezTo>
                      <a:pt x="103" y="174"/>
                      <a:pt x="103" y="174"/>
                      <a:pt x="103" y="174"/>
                    </a:cubicBezTo>
                    <a:cubicBezTo>
                      <a:pt x="103" y="171"/>
                      <a:pt x="101" y="169"/>
                      <a:pt x="98" y="169"/>
                    </a:cubicBezTo>
                    <a:cubicBezTo>
                      <a:pt x="81" y="169"/>
                      <a:pt x="70" y="166"/>
                      <a:pt x="64" y="163"/>
                    </a:cubicBezTo>
                    <a:cubicBezTo>
                      <a:pt x="74" y="149"/>
                      <a:pt x="77" y="115"/>
                      <a:pt x="78" y="107"/>
                    </a:cubicBezTo>
                    <a:cubicBezTo>
                      <a:pt x="78" y="93"/>
                      <a:pt x="84" y="80"/>
                      <a:pt x="94" y="71"/>
                    </a:cubicBezTo>
                    <a:cubicBezTo>
                      <a:pt x="97" y="68"/>
                      <a:pt x="101" y="66"/>
                      <a:pt x="106" y="64"/>
                    </a:cubicBezTo>
                    <a:cubicBezTo>
                      <a:pt x="116" y="60"/>
                      <a:pt x="126" y="60"/>
                      <a:pt x="136" y="64"/>
                    </a:cubicBezTo>
                    <a:cubicBezTo>
                      <a:pt x="142" y="66"/>
                      <a:pt x="146" y="69"/>
                      <a:pt x="149" y="72"/>
                    </a:cubicBezTo>
                    <a:cubicBezTo>
                      <a:pt x="150" y="72"/>
                      <a:pt x="150" y="73"/>
                      <a:pt x="150" y="73"/>
                    </a:cubicBezTo>
                    <a:cubicBezTo>
                      <a:pt x="159" y="81"/>
                      <a:pt x="165" y="94"/>
                      <a:pt x="165" y="108"/>
                    </a:cubicBezTo>
                    <a:cubicBezTo>
                      <a:pt x="165" y="115"/>
                      <a:pt x="169" y="149"/>
                      <a:pt x="178" y="163"/>
                    </a:cubicBezTo>
                    <a:cubicBezTo>
                      <a:pt x="173" y="166"/>
                      <a:pt x="162" y="169"/>
                      <a:pt x="144" y="169"/>
                    </a:cubicBezTo>
                    <a:cubicBezTo>
                      <a:pt x="141" y="169"/>
                      <a:pt x="139" y="171"/>
                      <a:pt x="139" y="174"/>
                    </a:cubicBezTo>
                    <a:cubicBezTo>
                      <a:pt x="139" y="188"/>
                      <a:pt x="139" y="188"/>
                      <a:pt x="139" y="188"/>
                    </a:cubicBezTo>
                    <a:cubicBezTo>
                      <a:pt x="139" y="188"/>
                      <a:pt x="139" y="189"/>
                      <a:pt x="139" y="189"/>
                    </a:cubicBezTo>
                    <a:cubicBezTo>
                      <a:pt x="142" y="197"/>
                      <a:pt x="153" y="199"/>
                      <a:pt x="170" y="202"/>
                    </a:cubicBezTo>
                    <a:cubicBezTo>
                      <a:pt x="177" y="204"/>
                      <a:pt x="185" y="205"/>
                      <a:pt x="193" y="207"/>
                    </a:cubicBezTo>
                    <a:cubicBezTo>
                      <a:pt x="174" y="224"/>
                      <a:pt x="149" y="234"/>
                      <a:pt x="121" y="234"/>
                    </a:cubicBezTo>
                    <a:cubicBezTo>
                      <a:pt x="94" y="234"/>
                      <a:pt x="69" y="224"/>
                      <a:pt x="49"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94" name="Freeform 168">
                <a:extLst>
                  <a:ext uri="{FF2B5EF4-FFF2-40B4-BE49-F238E27FC236}">
                    <a16:creationId xmlns:a16="http://schemas.microsoft.com/office/drawing/2014/main" id="{B81E9FAE-FC01-4BA5-8E54-F7368FE624F6}"/>
                  </a:ext>
                </a:extLst>
              </p:cNvPr>
              <p:cNvSpPr>
                <a:spLocks noEditPoints="1"/>
              </p:cNvSpPr>
              <p:nvPr/>
            </p:nvSpPr>
            <p:spPr bwMode="auto">
              <a:xfrm>
                <a:off x="7118035" y="4770286"/>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sp>
            <p:nvSpPr>
              <p:cNvPr id="95" name="Freeform 168">
                <a:extLst>
                  <a:ext uri="{FF2B5EF4-FFF2-40B4-BE49-F238E27FC236}">
                    <a16:creationId xmlns:a16="http://schemas.microsoft.com/office/drawing/2014/main" id="{8C43FFC8-CB33-49A3-9DE9-721DB49C33F7}"/>
                  </a:ext>
                </a:extLst>
              </p:cNvPr>
              <p:cNvSpPr>
                <a:spLocks noEditPoints="1"/>
              </p:cNvSpPr>
              <p:nvPr/>
            </p:nvSpPr>
            <p:spPr bwMode="auto">
              <a:xfrm>
                <a:off x="9275526" y="4773946"/>
                <a:ext cx="572364" cy="574227"/>
              </a:xfrm>
              <a:custGeom>
                <a:avLst/>
                <a:gdLst>
                  <a:gd name="T0" fmla="*/ 122 w 243"/>
                  <a:gd name="T1" fmla="*/ 0 h 243"/>
                  <a:gd name="T2" fmla="*/ 0 w 243"/>
                  <a:gd name="T3" fmla="*/ 122 h 243"/>
                  <a:gd name="T4" fmla="*/ 122 w 243"/>
                  <a:gd name="T5" fmla="*/ 243 h 243"/>
                  <a:gd name="T6" fmla="*/ 243 w 243"/>
                  <a:gd name="T7" fmla="*/ 122 h 243"/>
                  <a:gd name="T8" fmla="*/ 122 w 243"/>
                  <a:gd name="T9" fmla="*/ 0 h 243"/>
                  <a:gd name="T10" fmla="*/ 54 w 243"/>
                  <a:gd name="T11" fmla="*/ 211 h 243"/>
                  <a:gd name="T12" fmla="*/ 102 w 243"/>
                  <a:gd name="T13" fmla="*/ 180 h 243"/>
                  <a:gd name="T14" fmla="*/ 102 w 243"/>
                  <a:gd name="T15" fmla="*/ 179 h 243"/>
                  <a:gd name="T16" fmla="*/ 102 w 243"/>
                  <a:gd name="T17" fmla="*/ 168 h 243"/>
                  <a:gd name="T18" fmla="*/ 101 w 243"/>
                  <a:gd name="T19" fmla="*/ 165 h 243"/>
                  <a:gd name="T20" fmla="*/ 87 w 243"/>
                  <a:gd name="T21" fmla="*/ 139 h 243"/>
                  <a:gd name="T22" fmla="*/ 85 w 243"/>
                  <a:gd name="T23" fmla="*/ 136 h 243"/>
                  <a:gd name="T24" fmla="*/ 80 w 243"/>
                  <a:gd name="T25" fmla="*/ 127 h 243"/>
                  <a:gd name="T26" fmla="*/ 83 w 243"/>
                  <a:gd name="T27" fmla="*/ 120 h 243"/>
                  <a:gd name="T28" fmla="*/ 84 w 243"/>
                  <a:gd name="T29" fmla="*/ 117 h 243"/>
                  <a:gd name="T30" fmla="*/ 84 w 243"/>
                  <a:gd name="T31" fmla="*/ 94 h 243"/>
                  <a:gd name="T32" fmla="*/ 122 w 243"/>
                  <a:gd name="T33" fmla="*/ 59 h 243"/>
                  <a:gd name="T34" fmla="*/ 160 w 243"/>
                  <a:gd name="T35" fmla="*/ 94 h 243"/>
                  <a:gd name="T36" fmla="*/ 160 w 243"/>
                  <a:gd name="T37" fmla="*/ 117 h 243"/>
                  <a:gd name="T38" fmla="*/ 162 w 243"/>
                  <a:gd name="T39" fmla="*/ 120 h 243"/>
                  <a:gd name="T40" fmla="*/ 164 w 243"/>
                  <a:gd name="T41" fmla="*/ 127 h 243"/>
                  <a:gd name="T42" fmla="*/ 159 w 243"/>
                  <a:gd name="T43" fmla="*/ 136 h 243"/>
                  <a:gd name="T44" fmla="*/ 157 w 243"/>
                  <a:gd name="T45" fmla="*/ 139 h 243"/>
                  <a:gd name="T46" fmla="*/ 143 w 243"/>
                  <a:gd name="T47" fmla="*/ 165 h 243"/>
                  <a:gd name="T48" fmla="*/ 142 w 243"/>
                  <a:gd name="T49" fmla="*/ 168 h 243"/>
                  <a:gd name="T50" fmla="*/ 142 w 243"/>
                  <a:gd name="T51" fmla="*/ 179 h 243"/>
                  <a:gd name="T52" fmla="*/ 142 w 243"/>
                  <a:gd name="T53" fmla="*/ 180 h 243"/>
                  <a:gd name="T54" fmla="*/ 190 w 243"/>
                  <a:gd name="T55" fmla="*/ 210 h 243"/>
                  <a:gd name="T56" fmla="*/ 122 w 243"/>
                  <a:gd name="T57" fmla="*/ 234 h 243"/>
                  <a:gd name="T58" fmla="*/ 54 w 243"/>
                  <a:gd name="T59" fmla="*/ 211 h 243"/>
                  <a:gd name="T60" fmla="*/ 198 w 243"/>
                  <a:gd name="T61" fmla="*/ 203 h 243"/>
                  <a:gd name="T62" fmla="*/ 152 w 243"/>
                  <a:gd name="T63" fmla="*/ 178 h 243"/>
                  <a:gd name="T64" fmla="*/ 152 w 243"/>
                  <a:gd name="T65" fmla="*/ 170 h 243"/>
                  <a:gd name="T66" fmla="*/ 167 w 243"/>
                  <a:gd name="T67" fmla="*/ 143 h 243"/>
                  <a:gd name="T68" fmla="*/ 174 w 243"/>
                  <a:gd name="T69" fmla="*/ 127 h 243"/>
                  <a:gd name="T70" fmla="*/ 170 w 243"/>
                  <a:gd name="T71" fmla="*/ 115 h 243"/>
                  <a:gd name="T72" fmla="*/ 170 w 243"/>
                  <a:gd name="T73" fmla="*/ 94 h 243"/>
                  <a:gd name="T74" fmla="*/ 122 w 243"/>
                  <a:gd name="T75" fmla="*/ 49 h 243"/>
                  <a:gd name="T76" fmla="*/ 74 w 243"/>
                  <a:gd name="T77" fmla="*/ 94 h 243"/>
                  <a:gd name="T78" fmla="*/ 74 w 243"/>
                  <a:gd name="T79" fmla="*/ 115 h 243"/>
                  <a:gd name="T80" fmla="*/ 70 w 243"/>
                  <a:gd name="T81" fmla="*/ 127 h 243"/>
                  <a:gd name="T82" fmla="*/ 78 w 243"/>
                  <a:gd name="T83" fmla="*/ 143 h 243"/>
                  <a:gd name="T84" fmla="*/ 92 w 243"/>
                  <a:gd name="T85" fmla="*/ 170 h 243"/>
                  <a:gd name="T86" fmla="*/ 92 w 243"/>
                  <a:gd name="T87" fmla="*/ 178 h 243"/>
                  <a:gd name="T88" fmla="*/ 45 w 243"/>
                  <a:gd name="T89" fmla="*/ 203 h 243"/>
                  <a:gd name="T90" fmla="*/ 10 w 243"/>
                  <a:gd name="T91" fmla="*/ 122 h 243"/>
                  <a:gd name="T92" fmla="*/ 122 w 243"/>
                  <a:gd name="T93" fmla="*/ 10 h 243"/>
                  <a:gd name="T94" fmla="*/ 233 w 243"/>
                  <a:gd name="T95" fmla="*/ 122 h 243"/>
                  <a:gd name="T96" fmla="*/ 198 w 243"/>
                  <a:gd name="T97" fmla="*/ 20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243">
                    <a:moveTo>
                      <a:pt x="122" y="0"/>
                    </a:moveTo>
                    <a:cubicBezTo>
                      <a:pt x="55" y="0"/>
                      <a:pt x="0" y="55"/>
                      <a:pt x="0" y="122"/>
                    </a:cubicBezTo>
                    <a:cubicBezTo>
                      <a:pt x="0" y="189"/>
                      <a:pt x="55" y="243"/>
                      <a:pt x="122" y="243"/>
                    </a:cubicBezTo>
                    <a:cubicBezTo>
                      <a:pt x="189" y="243"/>
                      <a:pt x="243" y="189"/>
                      <a:pt x="243" y="122"/>
                    </a:cubicBezTo>
                    <a:cubicBezTo>
                      <a:pt x="243" y="55"/>
                      <a:pt x="189" y="0"/>
                      <a:pt x="122" y="0"/>
                    </a:cubicBezTo>
                    <a:close/>
                    <a:moveTo>
                      <a:pt x="54" y="211"/>
                    </a:moveTo>
                    <a:cubicBezTo>
                      <a:pt x="93" y="194"/>
                      <a:pt x="100" y="186"/>
                      <a:pt x="102" y="180"/>
                    </a:cubicBezTo>
                    <a:cubicBezTo>
                      <a:pt x="102" y="180"/>
                      <a:pt x="102" y="179"/>
                      <a:pt x="102" y="179"/>
                    </a:cubicBezTo>
                    <a:cubicBezTo>
                      <a:pt x="102" y="168"/>
                      <a:pt x="102" y="168"/>
                      <a:pt x="102" y="168"/>
                    </a:cubicBezTo>
                    <a:cubicBezTo>
                      <a:pt x="102" y="167"/>
                      <a:pt x="102" y="166"/>
                      <a:pt x="101" y="165"/>
                    </a:cubicBezTo>
                    <a:cubicBezTo>
                      <a:pt x="95" y="159"/>
                      <a:pt x="90" y="150"/>
                      <a:pt x="87" y="139"/>
                    </a:cubicBezTo>
                    <a:cubicBezTo>
                      <a:pt x="87" y="138"/>
                      <a:pt x="86" y="137"/>
                      <a:pt x="85" y="136"/>
                    </a:cubicBezTo>
                    <a:cubicBezTo>
                      <a:pt x="82" y="134"/>
                      <a:pt x="80" y="131"/>
                      <a:pt x="80" y="127"/>
                    </a:cubicBezTo>
                    <a:cubicBezTo>
                      <a:pt x="80" y="124"/>
                      <a:pt x="82" y="121"/>
                      <a:pt x="83" y="120"/>
                    </a:cubicBezTo>
                    <a:cubicBezTo>
                      <a:pt x="83" y="119"/>
                      <a:pt x="84" y="118"/>
                      <a:pt x="84" y="117"/>
                    </a:cubicBezTo>
                    <a:cubicBezTo>
                      <a:pt x="84" y="94"/>
                      <a:pt x="84" y="94"/>
                      <a:pt x="84" y="94"/>
                    </a:cubicBezTo>
                    <a:cubicBezTo>
                      <a:pt x="84" y="71"/>
                      <a:pt x="97" y="59"/>
                      <a:pt x="122" y="59"/>
                    </a:cubicBezTo>
                    <a:cubicBezTo>
                      <a:pt x="147" y="59"/>
                      <a:pt x="160" y="71"/>
                      <a:pt x="160" y="94"/>
                    </a:cubicBezTo>
                    <a:cubicBezTo>
                      <a:pt x="160" y="117"/>
                      <a:pt x="160" y="117"/>
                      <a:pt x="160" y="117"/>
                    </a:cubicBezTo>
                    <a:cubicBezTo>
                      <a:pt x="160" y="118"/>
                      <a:pt x="161" y="119"/>
                      <a:pt x="162" y="120"/>
                    </a:cubicBezTo>
                    <a:cubicBezTo>
                      <a:pt x="163" y="121"/>
                      <a:pt x="164" y="124"/>
                      <a:pt x="164" y="127"/>
                    </a:cubicBezTo>
                    <a:cubicBezTo>
                      <a:pt x="164" y="131"/>
                      <a:pt x="162" y="134"/>
                      <a:pt x="159" y="136"/>
                    </a:cubicBezTo>
                    <a:cubicBezTo>
                      <a:pt x="158" y="137"/>
                      <a:pt x="158" y="138"/>
                      <a:pt x="157" y="139"/>
                    </a:cubicBezTo>
                    <a:cubicBezTo>
                      <a:pt x="155" y="150"/>
                      <a:pt x="150" y="159"/>
                      <a:pt x="143" y="165"/>
                    </a:cubicBezTo>
                    <a:cubicBezTo>
                      <a:pt x="143" y="166"/>
                      <a:pt x="142" y="167"/>
                      <a:pt x="142" y="168"/>
                    </a:cubicBezTo>
                    <a:cubicBezTo>
                      <a:pt x="142" y="179"/>
                      <a:pt x="142" y="179"/>
                      <a:pt x="142" y="179"/>
                    </a:cubicBezTo>
                    <a:cubicBezTo>
                      <a:pt x="142" y="179"/>
                      <a:pt x="142" y="180"/>
                      <a:pt x="142" y="180"/>
                    </a:cubicBezTo>
                    <a:cubicBezTo>
                      <a:pt x="144" y="186"/>
                      <a:pt x="151" y="194"/>
                      <a:pt x="190" y="210"/>
                    </a:cubicBezTo>
                    <a:cubicBezTo>
                      <a:pt x="171" y="225"/>
                      <a:pt x="147" y="234"/>
                      <a:pt x="122" y="234"/>
                    </a:cubicBezTo>
                    <a:cubicBezTo>
                      <a:pt x="96" y="234"/>
                      <a:pt x="73" y="225"/>
                      <a:pt x="54" y="211"/>
                    </a:cubicBezTo>
                    <a:close/>
                    <a:moveTo>
                      <a:pt x="198" y="203"/>
                    </a:moveTo>
                    <a:cubicBezTo>
                      <a:pt x="160" y="187"/>
                      <a:pt x="153" y="180"/>
                      <a:pt x="152" y="178"/>
                    </a:cubicBezTo>
                    <a:cubicBezTo>
                      <a:pt x="152" y="170"/>
                      <a:pt x="152" y="170"/>
                      <a:pt x="152" y="170"/>
                    </a:cubicBezTo>
                    <a:cubicBezTo>
                      <a:pt x="158" y="163"/>
                      <a:pt x="163" y="154"/>
                      <a:pt x="167" y="143"/>
                    </a:cubicBezTo>
                    <a:cubicBezTo>
                      <a:pt x="171" y="139"/>
                      <a:pt x="174" y="133"/>
                      <a:pt x="174" y="127"/>
                    </a:cubicBezTo>
                    <a:cubicBezTo>
                      <a:pt x="174" y="123"/>
                      <a:pt x="173" y="118"/>
                      <a:pt x="170" y="115"/>
                    </a:cubicBezTo>
                    <a:cubicBezTo>
                      <a:pt x="170" y="94"/>
                      <a:pt x="170" y="94"/>
                      <a:pt x="170" y="94"/>
                    </a:cubicBezTo>
                    <a:cubicBezTo>
                      <a:pt x="170" y="65"/>
                      <a:pt x="153" y="49"/>
                      <a:pt x="122" y="49"/>
                    </a:cubicBezTo>
                    <a:cubicBezTo>
                      <a:pt x="92" y="49"/>
                      <a:pt x="74" y="66"/>
                      <a:pt x="74" y="94"/>
                    </a:cubicBezTo>
                    <a:cubicBezTo>
                      <a:pt x="74" y="115"/>
                      <a:pt x="74" y="115"/>
                      <a:pt x="74" y="115"/>
                    </a:cubicBezTo>
                    <a:cubicBezTo>
                      <a:pt x="72" y="118"/>
                      <a:pt x="70" y="123"/>
                      <a:pt x="70" y="127"/>
                    </a:cubicBezTo>
                    <a:cubicBezTo>
                      <a:pt x="70" y="133"/>
                      <a:pt x="73" y="139"/>
                      <a:pt x="78" y="143"/>
                    </a:cubicBezTo>
                    <a:cubicBezTo>
                      <a:pt x="81" y="154"/>
                      <a:pt x="86" y="163"/>
                      <a:pt x="92" y="170"/>
                    </a:cubicBezTo>
                    <a:cubicBezTo>
                      <a:pt x="92" y="178"/>
                      <a:pt x="92" y="178"/>
                      <a:pt x="92" y="178"/>
                    </a:cubicBezTo>
                    <a:cubicBezTo>
                      <a:pt x="91" y="180"/>
                      <a:pt x="84" y="187"/>
                      <a:pt x="45" y="203"/>
                    </a:cubicBezTo>
                    <a:cubicBezTo>
                      <a:pt x="24" y="183"/>
                      <a:pt x="10" y="154"/>
                      <a:pt x="10" y="122"/>
                    </a:cubicBezTo>
                    <a:cubicBezTo>
                      <a:pt x="10" y="60"/>
                      <a:pt x="60" y="10"/>
                      <a:pt x="122" y="10"/>
                    </a:cubicBezTo>
                    <a:cubicBezTo>
                      <a:pt x="183" y="10"/>
                      <a:pt x="233" y="60"/>
                      <a:pt x="233" y="122"/>
                    </a:cubicBezTo>
                    <a:cubicBezTo>
                      <a:pt x="233" y="154"/>
                      <a:pt x="220" y="183"/>
                      <a:pt x="198" y="2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Open Sans"/>
                  <a:ea typeface="+mn-ea"/>
                  <a:cs typeface="+mn-cs"/>
                </a:endParaRPr>
              </a:p>
            </p:txBody>
          </p:sp>
        </p:grpSp>
      </p:grpSp>
      <p:sp>
        <p:nvSpPr>
          <p:cNvPr id="83" name="Rectangle 82">
            <a:extLst>
              <a:ext uri="{FF2B5EF4-FFF2-40B4-BE49-F238E27FC236}">
                <a16:creationId xmlns:a16="http://schemas.microsoft.com/office/drawing/2014/main" id="{4FF17479-555B-4304-BEE9-C494C84CB10E}"/>
              </a:ext>
            </a:extLst>
          </p:cNvPr>
          <p:cNvSpPr/>
          <p:nvPr/>
        </p:nvSpPr>
        <p:spPr>
          <a:xfrm>
            <a:off x="7477964" y="5003034"/>
            <a:ext cx="303235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986E"/>
                </a:solidFill>
                <a:effectLst/>
                <a:uLnTx/>
                <a:uFillTx/>
                <a:latin typeface="Open Sans"/>
                <a:ea typeface="+mn-ea"/>
                <a:cs typeface="+mn-cs"/>
              </a:rPr>
              <a:t>Only </a:t>
            </a:r>
            <a:r>
              <a:rPr kumimoji="0" lang="en-US" sz="2000" b="1" i="0" u="none" strike="noStrike" kern="1200" cap="none" spc="0" normalizeH="0" baseline="0" noProof="0">
                <a:ln>
                  <a:noFill/>
                </a:ln>
                <a:solidFill>
                  <a:srgbClr val="04986E"/>
                </a:solidFill>
                <a:effectLst/>
                <a:uLnTx/>
                <a:uFillTx/>
                <a:latin typeface="Open Sans"/>
                <a:ea typeface="+mn-ea"/>
                <a:cs typeface="+mn-cs"/>
              </a:rPr>
              <a:t>4 in 10 </a:t>
            </a:r>
            <a:r>
              <a:rPr kumimoji="0" lang="en-US" sz="1600" b="1" i="0" u="none" strike="noStrike" kern="1200" cap="none" spc="0" normalizeH="0" baseline="0" noProof="0">
                <a:ln>
                  <a:noFill/>
                </a:ln>
                <a:solidFill>
                  <a:srgbClr val="04986E"/>
                </a:solidFill>
                <a:effectLst/>
                <a:uLnTx/>
                <a:uFillTx/>
                <a:latin typeface="Open Sans"/>
                <a:ea typeface="+mn-ea"/>
                <a:cs typeface="+mn-cs"/>
              </a:rPr>
              <a:t>employees</a:t>
            </a:r>
            <a:endParaRPr kumimoji="0" lang="en-US" sz="1600" b="1" i="0" u="none" strike="noStrike" kern="1200" cap="none" spc="0" normalizeH="0" baseline="30000" noProof="0">
              <a:ln>
                <a:noFill/>
              </a:ln>
              <a:solidFill>
                <a:srgbClr val="04986E"/>
              </a:solidFill>
              <a:effectLst/>
              <a:uLnTx/>
              <a:uFillTx/>
              <a:latin typeface="Open Sans"/>
              <a:ea typeface="+mn-ea"/>
              <a:cs typeface="+mn-cs"/>
            </a:endParaRPr>
          </a:p>
        </p:txBody>
      </p:sp>
      <p:sp>
        <p:nvSpPr>
          <p:cNvPr id="84" name="Rectangle 83">
            <a:extLst>
              <a:ext uri="{FF2B5EF4-FFF2-40B4-BE49-F238E27FC236}">
                <a16:creationId xmlns:a16="http://schemas.microsoft.com/office/drawing/2014/main" id="{42D5EF6A-5CCC-4687-A209-8D79E9C70C5A}"/>
              </a:ext>
            </a:extLst>
          </p:cNvPr>
          <p:cNvSpPr/>
          <p:nvPr/>
        </p:nvSpPr>
        <p:spPr>
          <a:xfrm>
            <a:off x="6469995" y="5574655"/>
            <a:ext cx="50482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mn-ea"/>
                <a:cs typeface="+mn-cs"/>
              </a:rPr>
              <a:t>strongly agree they have </a:t>
            </a:r>
            <a:r>
              <a:rPr kumimoji="0" lang="en-US" sz="1600" b="1" i="0" u="none" strike="noStrike" kern="1200" cap="none" spc="0" normalizeH="0" baseline="0" noProof="0">
                <a:ln>
                  <a:noFill/>
                </a:ln>
                <a:solidFill>
                  <a:srgbClr val="04986E"/>
                </a:solidFill>
                <a:effectLst/>
                <a:uLnTx/>
                <a:uFillTx/>
                <a:latin typeface="Open Sans"/>
                <a:ea typeface="+mn-ea"/>
                <a:cs typeface="+mn-cs"/>
              </a:rPr>
              <a:t>opportunities at work to learn and grow</a:t>
            </a:r>
            <a:r>
              <a:rPr kumimoji="0" lang="en-US" sz="1600" b="1" i="0" u="none" strike="noStrike" kern="1200" cap="none" spc="0" normalizeH="0" baseline="30000" noProof="0">
                <a:ln>
                  <a:noFill/>
                </a:ln>
                <a:solidFill>
                  <a:srgbClr val="04986E"/>
                </a:solidFill>
                <a:effectLst/>
                <a:uLnTx/>
                <a:uFillTx/>
                <a:latin typeface="Open Sans"/>
                <a:ea typeface="+mn-ea"/>
                <a:cs typeface="+mn-cs"/>
              </a:rPr>
              <a:t>3</a:t>
            </a:r>
            <a:endParaRPr kumimoji="0" lang="en-US" sz="1600" b="0" i="0" u="none" strike="noStrike" kern="1200" cap="none" spc="0" normalizeH="0" baseline="30000" noProof="0">
              <a:ln>
                <a:noFill/>
              </a:ln>
              <a:solidFill>
                <a:srgbClr val="04986E"/>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7E98EBEE-7438-4C26-9207-256A370195CE}"/>
              </a:ext>
            </a:extLst>
          </p:cNvPr>
          <p:cNvSpPr txBox="1"/>
          <p:nvPr/>
        </p:nvSpPr>
        <p:spPr>
          <a:xfrm>
            <a:off x="873348" y="5759320"/>
            <a:ext cx="51506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986E"/>
                </a:solidFill>
                <a:effectLst/>
                <a:uLnTx/>
                <a:uFillTx/>
                <a:latin typeface="Open Sans"/>
                <a:ea typeface="+mn-ea"/>
                <a:cs typeface="+mn-cs"/>
              </a:rPr>
              <a:t>only </a:t>
            </a:r>
            <a:r>
              <a:rPr kumimoji="0" lang="en-US" sz="2000" b="1" i="0" u="none" strike="noStrike" kern="1200" cap="none" spc="0" normalizeH="0" baseline="0" noProof="0">
                <a:ln>
                  <a:noFill/>
                </a:ln>
                <a:solidFill>
                  <a:srgbClr val="04986E"/>
                </a:solidFill>
                <a:effectLst/>
                <a:uLnTx/>
                <a:uFillTx/>
                <a:latin typeface="Open Sans"/>
                <a:ea typeface="+mn-ea"/>
                <a:cs typeface="+mn-cs"/>
              </a:rPr>
              <a:t>17%</a:t>
            </a:r>
            <a:r>
              <a:rPr kumimoji="0" lang="en-US" sz="1600" b="1" i="0" u="none" strike="noStrike" kern="1200" cap="none" spc="0" normalizeH="0" baseline="0" noProof="0">
                <a:ln>
                  <a:noFill/>
                </a:ln>
                <a:solidFill>
                  <a:srgbClr val="00909D"/>
                </a:solidFill>
                <a:effectLst/>
                <a:uLnTx/>
                <a:uFillTx/>
                <a:latin typeface="Open Sans"/>
                <a:ea typeface="+mn-ea"/>
                <a:cs typeface="+mn-cs"/>
              </a:rPr>
              <a:t>  </a:t>
            </a:r>
            <a:r>
              <a:rPr kumimoji="0" lang="en-US" sz="1600" b="0" i="0" u="none" strike="noStrike" kern="1200" cap="none" spc="0" normalizeH="0" baseline="0" noProof="0">
                <a:ln>
                  <a:noFill/>
                </a:ln>
                <a:solidFill>
                  <a:srgbClr val="FFFFFF"/>
                </a:solidFill>
                <a:effectLst/>
                <a:uLnTx/>
                <a:uFillTx/>
                <a:latin typeface="Open Sans"/>
                <a:ea typeface="+mn-ea"/>
                <a:cs typeface="+mn-cs"/>
              </a:rPr>
              <a:t>say their workers are very ready for this </a:t>
            </a:r>
          </a:p>
        </p:txBody>
      </p:sp>
      <p:sp>
        <p:nvSpPr>
          <p:cNvPr id="3" name="Rectangle 2">
            <a:extLst>
              <a:ext uri="{FF2B5EF4-FFF2-40B4-BE49-F238E27FC236}">
                <a16:creationId xmlns:a16="http://schemas.microsoft.com/office/drawing/2014/main" id="{7951987C-CFB1-459D-A57C-BB222C74DDDF}"/>
              </a:ext>
            </a:extLst>
          </p:cNvPr>
          <p:cNvSpPr/>
          <p:nvPr/>
        </p:nvSpPr>
        <p:spPr>
          <a:xfrm>
            <a:off x="915006" y="4280099"/>
            <a:ext cx="5067290"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4986E"/>
                </a:solidFill>
                <a:effectLst/>
                <a:uLnTx/>
                <a:uFillTx/>
                <a:latin typeface="Open Sans"/>
                <a:ea typeface="+mn-ea"/>
                <a:cs typeface="+mn-cs"/>
              </a:rPr>
              <a:t>72% </a:t>
            </a:r>
            <a:r>
              <a:rPr kumimoji="0" lang="en-US" sz="1600" b="0" i="0" u="none" strike="noStrike" kern="1200" cap="none" spc="0" normalizeH="0" baseline="0" noProof="0">
                <a:ln>
                  <a:noFill/>
                </a:ln>
                <a:solidFill>
                  <a:srgbClr val="FFFFFF"/>
                </a:solidFill>
                <a:effectLst/>
                <a:uLnTx/>
                <a:uFillTx/>
                <a:latin typeface="Open Sans"/>
                <a:ea typeface="+mn-ea"/>
                <a:cs typeface="+mn-cs"/>
              </a:rPr>
              <a:t>of executives identified </a:t>
            </a:r>
            <a:r>
              <a:rPr kumimoji="0" lang="en-US" sz="1600" b="1" i="0" u="none" strike="noStrike" kern="1200" cap="none" spc="0" normalizeH="0" baseline="0" noProof="0">
                <a:ln>
                  <a:noFill/>
                </a:ln>
                <a:solidFill>
                  <a:srgbClr val="04986E"/>
                </a:solidFill>
                <a:effectLst/>
                <a:uLnTx/>
                <a:uFillTx/>
                <a:latin typeface="Open Sans"/>
                <a:ea typeface="+mn-ea"/>
                <a:cs typeface="+mn-cs"/>
              </a:rPr>
              <a:t>“the ability of their people to adapt, reskill, and assume new roles” </a:t>
            </a:r>
            <a:r>
              <a:rPr kumimoji="0" lang="en-US" sz="1600" b="0" i="0" u="none" strike="noStrike" kern="1200" cap="none" spc="0" normalizeH="0" baseline="0" noProof="0">
                <a:ln>
                  <a:noFill/>
                </a:ln>
                <a:solidFill>
                  <a:srgbClr val="FFFFFF"/>
                </a:solidFill>
                <a:effectLst/>
                <a:uLnTx/>
                <a:uFillTx/>
                <a:latin typeface="Open Sans"/>
                <a:ea typeface="+mn-ea"/>
                <a:cs typeface="+mn-cs"/>
              </a:rPr>
              <a:t>as the first and second most important factors in disrupting work</a:t>
            </a:r>
          </a:p>
        </p:txBody>
      </p:sp>
      <p:sp>
        <p:nvSpPr>
          <p:cNvPr id="32" name="TextBox 31">
            <a:extLst>
              <a:ext uri="{FF2B5EF4-FFF2-40B4-BE49-F238E27FC236}">
                <a16:creationId xmlns:a16="http://schemas.microsoft.com/office/drawing/2014/main" id="{E0E8C4EB-E8D9-40DB-BB01-671741BC12A1}"/>
              </a:ext>
            </a:extLst>
          </p:cNvPr>
          <p:cNvSpPr txBox="1"/>
          <p:nvPr/>
        </p:nvSpPr>
        <p:spPr>
          <a:xfrm>
            <a:off x="2431212" y="5453238"/>
            <a:ext cx="20348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Open Sans"/>
                <a:ea typeface="+mn-ea"/>
                <a:cs typeface="+mn-cs"/>
              </a:rPr>
              <a:t>BUT</a:t>
            </a:r>
          </a:p>
        </p:txBody>
      </p:sp>
    </p:spTree>
    <p:extLst>
      <p:ext uri="{BB962C8B-B14F-4D97-AF65-F5344CB8AC3E}">
        <p14:creationId xmlns:p14="http://schemas.microsoft.com/office/powerpoint/2010/main" val="2352997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YzwamWJRxav7sz7hdJ6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rk Them">
  <a:themeElements>
    <a:clrScheme name="DD Rebrand Dec 2016">
      <a:dk1>
        <a:srgbClr val="000000"/>
      </a:dk1>
      <a:lt1>
        <a:srgbClr val="FFFFFF"/>
      </a:lt1>
      <a:dk2>
        <a:srgbClr val="000000"/>
      </a:dk2>
      <a:lt2>
        <a:srgbClr val="F7F5F3"/>
      </a:lt2>
      <a:accent1>
        <a:srgbClr val="86F200"/>
      </a:accent1>
      <a:accent2>
        <a:srgbClr val="34F0FF"/>
      </a:accent2>
      <a:accent3>
        <a:srgbClr val="FDD300"/>
      </a:accent3>
      <a:accent4>
        <a:srgbClr val="3EFAC5"/>
      </a:accent4>
      <a:accent5>
        <a:srgbClr val="787878"/>
      </a:accent5>
      <a:accent6>
        <a:srgbClr val="5A5A5A"/>
      </a:accent6>
      <a:hlink>
        <a:srgbClr val="3C3C3C"/>
      </a:hlink>
      <a:folHlink>
        <a:srgbClr val="1E1E1E"/>
      </a:folHlink>
    </a:clrScheme>
    <a:fontScheme name="DD Presentation Template Aug 2017">
      <a:majorFont>
        <a:latin typeface="Chronicle Display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Them" id="{12575BD2-BDFE-42DA-B86A-CA7CA36A20F0}" vid="{3047A9FB-94EC-48C1-8154-9EC518F459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455324AD288A4F94DA8F97360BF522" ma:contentTypeVersion="11" ma:contentTypeDescription="Create a new document." ma:contentTypeScope="" ma:versionID="fb094fdf6f042f52b4c2fdc336981f57">
  <xsd:schema xmlns:xsd="http://www.w3.org/2001/XMLSchema" xmlns:xs="http://www.w3.org/2001/XMLSchema" xmlns:p="http://schemas.microsoft.com/office/2006/metadata/properties" xmlns:ns2="7115f244-71cb-4c93-96a4-a230dffa8c4f" xmlns:ns3="11deafff-c08c-4a07-b2ef-5c9475668f26" targetNamespace="http://schemas.microsoft.com/office/2006/metadata/properties" ma:root="true" ma:fieldsID="36189ef113c94e820823e74f9d79e6e2" ns2:_="" ns3:_="">
    <xsd:import namespace="7115f244-71cb-4c93-96a4-a230dffa8c4f"/>
    <xsd:import namespace="11deafff-c08c-4a07-b2ef-5c9475668f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15f244-71cb-4c93-96a4-a230dffa8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bf0b12-4ccb-428d-98f1-72e830c2f3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deafff-c08c-4a07-b2ef-5c9475668f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ad28e1e-e9f7-480d-aa00-c345df7084ce}" ma:internalName="TaxCatchAll" ma:showField="CatchAllData" ma:web="11deafff-c08c-4a07-b2ef-5c9475668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deafff-c08c-4a07-b2ef-5c9475668f26" xsi:nil="true"/>
    <lcf76f155ced4ddcb4097134ff3c332f xmlns="7115f244-71cb-4c93-96a4-a230dffa8c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5F3071-4506-4CFC-9153-B06F36A18B30}"/>
</file>

<file path=customXml/itemProps2.xml><?xml version="1.0" encoding="utf-8"?>
<ds:datastoreItem xmlns:ds="http://schemas.openxmlformats.org/officeDocument/2006/customXml" ds:itemID="{F6F8EF96-2481-4575-8038-058B7C129D2C}"/>
</file>

<file path=customXml/itemProps3.xml><?xml version="1.0" encoding="utf-8"?>
<ds:datastoreItem xmlns:ds="http://schemas.openxmlformats.org/officeDocument/2006/customXml" ds:itemID="{DC0E6FF2-4657-4FD2-8EDA-E110B8089333}"/>
</file>

<file path=docProps/app.xml><?xml version="1.0" encoding="utf-8"?>
<Properties xmlns="http://schemas.openxmlformats.org/officeDocument/2006/extended-properties" xmlns:vt="http://schemas.openxmlformats.org/officeDocument/2006/docPropsVTypes">
  <TotalTime>26589</TotalTime>
  <Words>4601</Words>
  <Application>Microsoft Office PowerPoint</Application>
  <PresentationFormat>Widescreen</PresentationFormat>
  <Paragraphs>381</Paragraphs>
  <Slides>19</Slides>
  <Notes>18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5" baseType="lpstr">
      <vt:lpstr>Arial</vt:lpstr>
      <vt:lpstr>Calibri</vt:lpstr>
      <vt:lpstr>Calibri Light</vt:lpstr>
      <vt:lpstr>Chronicle Display Black</vt:lpstr>
      <vt:lpstr>Georgia</vt:lpstr>
      <vt:lpstr>Montserrat</vt:lpstr>
      <vt:lpstr>Open Sans</vt:lpstr>
      <vt:lpstr>ReithSans</vt:lpstr>
      <vt:lpstr>Roboto</vt:lpstr>
      <vt:lpstr>Saol Text</vt:lpstr>
      <vt:lpstr>Segoe UI</vt:lpstr>
      <vt:lpstr>Verdana</vt:lpstr>
      <vt:lpstr>Wingdings</vt:lpstr>
      <vt:lpstr>Wingdings 2</vt:lpstr>
      <vt:lpstr>Dark Them</vt:lpstr>
      <vt:lpstr>think-cell Slide</vt:lpstr>
      <vt:lpstr>PowerPoint Presentation</vt:lpstr>
      <vt:lpstr>PowerPoint Presentation</vt:lpstr>
      <vt:lpstr>We proved remote can work…</vt:lpstr>
      <vt:lpstr>…but certain populations were left behind</vt:lpstr>
      <vt:lpstr>2020 and 2021 ushered in the “Great Exhaustion”… </vt:lpstr>
      <vt:lpstr>…and led economists to coin the term the “Great Resignation”</vt:lpstr>
      <vt:lpstr>New worker preferences are here to stay</vt:lpstr>
      <vt:lpstr>PowerPoint Presentation</vt:lpstr>
      <vt:lpstr>Human potential is becoming our greatest untapped asset</vt:lpstr>
      <vt:lpstr>Productivity is taking on new meaning</vt:lpstr>
      <vt:lpstr>The history of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Harrington, Stephen (CA - Halifax)</dc:creator>
  <cp:lastModifiedBy>Harrington, Stephen (CA - Halifax)</cp:lastModifiedBy>
  <cp:revision>5</cp:revision>
  <dcterms:created xsi:type="dcterms:W3CDTF">2022-03-22T15:59:37Z</dcterms:created>
  <dcterms:modified xsi:type="dcterms:W3CDTF">2022-09-20T13:08:02Z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2022-03-22T15:59:37Z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757a9841-ed60-4b78-b32c-e8c655dc7819</vt:lpwstr>
  </property>
  <property fmtid="{D5CDD505-2E9C-101B-9397-08002B2CF9AE}" pid="8" name="MSIP_Label_ea60d57e-af5b-4752-ac57-3e4f28ca11dc_ContentBits">
    <vt:lpwstr>0</vt:lpwstr>
  </property>
  <property fmtid="{D5CDD505-2E9C-101B-9397-08002B2CF9AE}" pid="9" name="ContentTypeId">
    <vt:lpwstr>0x010100C8455324AD288A4F94DA8F97360BF522</vt:lpwstr>
  </property>
</Properties>
</file>