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5" r:id="rId1"/>
  </p:sldMasterIdLst>
  <p:notesMasterIdLst>
    <p:notesMasterId r:id="rId18"/>
  </p:notesMasterIdLst>
  <p:sldIdLst>
    <p:sldId id="264" r:id="rId2"/>
    <p:sldId id="275" r:id="rId3"/>
    <p:sldId id="270" r:id="rId4"/>
    <p:sldId id="269" r:id="rId5"/>
    <p:sldId id="272" r:id="rId6"/>
    <p:sldId id="268" r:id="rId7"/>
    <p:sldId id="258" r:id="rId8"/>
    <p:sldId id="257" r:id="rId9"/>
    <p:sldId id="262" r:id="rId10"/>
    <p:sldId id="263" r:id="rId11"/>
    <p:sldId id="266" r:id="rId12"/>
    <p:sldId id="265" r:id="rId13"/>
    <p:sldId id="274" r:id="rId14"/>
    <p:sldId id="256" r:id="rId15"/>
    <p:sldId id="267"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63"/>
    <p:restoredTop sz="85439"/>
  </p:normalViewPr>
  <p:slideViewPr>
    <p:cSldViewPr snapToGrid="0" snapToObjects="1">
      <p:cViewPr varScale="1">
        <p:scale>
          <a:sx n="95" d="100"/>
          <a:sy n="95" d="100"/>
        </p:scale>
        <p:origin x="13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A25A83-4F6D-3D42-9A1A-3E894534F97B}" type="datetimeFigureOut">
              <a:rPr lang="en-US" smtClean="0"/>
              <a:t>9/23/22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F5104D-A73C-C84C-AF3C-7173E0777F80}" type="slidenum">
              <a:rPr lang="en-US" smtClean="0"/>
              <a:t>‹#›</a:t>
            </a:fld>
            <a:endParaRPr lang="en-US"/>
          </a:p>
        </p:txBody>
      </p:sp>
    </p:spTree>
    <p:extLst>
      <p:ext uri="{BB962C8B-B14F-4D97-AF65-F5344CB8AC3E}">
        <p14:creationId xmlns:p14="http://schemas.microsoft.com/office/powerpoint/2010/main" val="2251606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5104D-A73C-C84C-AF3C-7173E0777F80}" type="slidenum">
              <a:rPr lang="en-US" smtClean="0"/>
              <a:t>1</a:t>
            </a:fld>
            <a:endParaRPr lang="en-US"/>
          </a:p>
        </p:txBody>
      </p:sp>
    </p:spTree>
    <p:extLst>
      <p:ext uri="{BB962C8B-B14F-4D97-AF65-F5344CB8AC3E}">
        <p14:creationId xmlns:p14="http://schemas.microsoft.com/office/powerpoint/2010/main" val="3335508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5104D-A73C-C84C-AF3C-7173E0777F80}" type="slidenum">
              <a:rPr lang="en-US" smtClean="0"/>
              <a:t>16</a:t>
            </a:fld>
            <a:endParaRPr lang="en-US"/>
          </a:p>
        </p:txBody>
      </p:sp>
    </p:spTree>
    <p:extLst>
      <p:ext uri="{BB962C8B-B14F-4D97-AF65-F5344CB8AC3E}">
        <p14:creationId xmlns:p14="http://schemas.microsoft.com/office/powerpoint/2010/main" val="3161058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5104D-A73C-C84C-AF3C-7173E0777F80}" type="slidenum">
              <a:rPr lang="en-US" smtClean="0"/>
              <a:t>2</a:t>
            </a:fld>
            <a:endParaRPr lang="en-US"/>
          </a:p>
        </p:txBody>
      </p:sp>
    </p:spTree>
    <p:extLst>
      <p:ext uri="{BB962C8B-B14F-4D97-AF65-F5344CB8AC3E}">
        <p14:creationId xmlns:p14="http://schemas.microsoft.com/office/powerpoint/2010/main" val="3213095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5104D-A73C-C84C-AF3C-7173E0777F80}" type="slidenum">
              <a:rPr lang="en-US" smtClean="0"/>
              <a:t>3</a:t>
            </a:fld>
            <a:endParaRPr lang="en-US"/>
          </a:p>
        </p:txBody>
      </p:sp>
    </p:spTree>
    <p:extLst>
      <p:ext uri="{BB962C8B-B14F-4D97-AF65-F5344CB8AC3E}">
        <p14:creationId xmlns:p14="http://schemas.microsoft.com/office/powerpoint/2010/main" val="4179954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5104D-A73C-C84C-AF3C-7173E0777F80}" type="slidenum">
              <a:rPr lang="en-US" smtClean="0"/>
              <a:t>4</a:t>
            </a:fld>
            <a:endParaRPr lang="en-US"/>
          </a:p>
        </p:txBody>
      </p:sp>
    </p:spTree>
    <p:extLst>
      <p:ext uri="{BB962C8B-B14F-4D97-AF65-F5344CB8AC3E}">
        <p14:creationId xmlns:p14="http://schemas.microsoft.com/office/powerpoint/2010/main" val="251661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5104D-A73C-C84C-AF3C-7173E0777F80}" type="slidenum">
              <a:rPr lang="en-US" smtClean="0"/>
              <a:t>6</a:t>
            </a:fld>
            <a:endParaRPr lang="en-US"/>
          </a:p>
        </p:txBody>
      </p:sp>
    </p:spTree>
    <p:extLst>
      <p:ext uri="{BB962C8B-B14F-4D97-AF65-F5344CB8AC3E}">
        <p14:creationId xmlns:p14="http://schemas.microsoft.com/office/powerpoint/2010/main" val="1308410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5104D-A73C-C84C-AF3C-7173E0777F80}" type="slidenum">
              <a:rPr lang="en-US" smtClean="0"/>
              <a:t>9</a:t>
            </a:fld>
            <a:endParaRPr lang="en-US"/>
          </a:p>
        </p:txBody>
      </p:sp>
    </p:spTree>
    <p:extLst>
      <p:ext uri="{BB962C8B-B14F-4D97-AF65-F5344CB8AC3E}">
        <p14:creationId xmlns:p14="http://schemas.microsoft.com/office/powerpoint/2010/main" val="937771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5104D-A73C-C84C-AF3C-7173E0777F80}" type="slidenum">
              <a:rPr lang="en-US" smtClean="0"/>
              <a:t>10</a:t>
            </a:fld>
            <a:endParaRPr lang="en-US"/>
          </a:p>
        </p:txBody>
      </p:sp>
    </p:spTree>
    <p:extLst>
      <p:ext uri="{BB962C8B-B14F-4D97-AF65-F5344CB8AC3E}">
        <p14:creationId xmlns:p14="http://schemas.microsoft.com/office/powerpoint/2010/main" val="4078954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5104D-A73C-C84C-AF3C-7173E0777F80}" type="slidenum">
              <a:rPr lang="en-US" smtClean="0"/>
              <a:t>11</a:t>
            </a:fld>
            <a:endParaRPr lang="en-US"/>
          </a:p>
        </p:txBody>
      </p:sp>
    </p:spTree>
    <p:extLst>
      <p:ext uri="{BB962C8B-B14F-4D97-AF65-F5344CB8AC3E}">
        <p14:creationId xmlns:p14="http://schemas.microsoft.com/office/powerpoint/2010/main" val="2350876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5104D-A73C-C84C-AF3C-7173E0777F80}" type="slidenum">
              <a:rPr lang="en-US" smtClean="0"/>
              <a:t>15</a:t>
            </a:fld>
            <a:endParaRPr lang="en-US"/>
          </a:p>
        </p:txBody>
      </p:sp>
    </p:spTree>
    <p:extLst>
      <p:ext uri="{BB962C8B-B14F-4D97-AF65-F5344CB8AC3E}">
        <p14:creationId xmlns:p14="http://schemas.microsoft.com/office/powerpoint/2010/main" val="188866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3FB9E4-43C8-E445-A0DE-BB70C253A8E8}" type="datetimeFigureOut">
              <a:rPr lang="en-US" smtClean="0"/>
              <a:t>9/23/22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0A038-6FA5-6E4C-B3C7-938706BE68D7}" type="slidenum">
              <a:rPr lang="en-US" smtClean="0"/>
              <a:t>‹#›</a:t>
            </a:fld>
            <a:endParaRPr lang="en-US"/>
          </a:p>
        </p:txBody>
      </p:sp>
    </p:spTree>
    <p:extLst>
      <p:ext uri="{BB962C8B-B14F-4D97-AF65-F5344CB8AC3E}">
        <p14:creationId xmlns:p14="http://schemas.microsoft.com/office/powerpoint/2010/main" val="552564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3FB9E4-43C8-E445-A0DE-BB70C253A8E8}" type="datetimeFigureOut">
              <a:rPr lang="en-US" smtClean="0"/>
              <a:t>9/23/22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0A038-6FA5-6E4C-B3C7-938706BE68D7}" type="slidenum">
              <a:rPr lang="en-US" smtClean="0"/>
              <a:t>‹#›</a:t>
            </a:fld>
            <a:endParaRPr lang="en-US"/>
          </a:p>
        </p:txBody>
      </p:sp>
    </p:spTree>
    <p:extLst>
      <p:ext uri="{BB962C8B-B14F-4D97-AF65-F5344CB8AC3E}">
        <p14:creationId xmlns:p14="http://schemas.microsoft.com/office/powerpoint/2010/main" val="1361148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3FB9E4-43C8-E445-A0DE-BB70C253A8E8}" type="datetimeFigureOut">
              <a:rPr lang="en-US" smtClean="0"/>
              <a:t>9/23/22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0A038-6FA5-6E4C-B3C7-938706BE68D7}" type="slidenum">
              <a:rPr lang="en-US" smtClean="0"/>
              <a:t>‹#›</a:t>
            </a:fld>
            <a:endParaRPr lang="en-US"/>
          </a:p>
        </p:txBody>
      </p:sp>
    </p:spTree>
    <p:extLst>
      <p:ext uri="{BB962C8B-B14F-4D97-AF65-F5344CB8AC3E}">
        <p14:creationId xmlns:p14="http://schemas.microsoft.com/office/powerpoint/2010/main" val="377921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3FB9E4-43C8-E445-A0DE-BB70C253A8E8}" type="datetimeFigureOut">
              <a:rPr lang="en-US" smtClean="0"/>
              <a:t>9/23/22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0A038-6FA5-6E4C-B3C7-938706BE68D7}" type="slidenum">
              <a:rPr lang="en-US" smtClean="0"/>
              <a:t>‹#›</a:t>
            </a:fld>
            <a:endParaRPr lang="en-US"/>
          </a:p>
        </p:txBody>
      </p:sp>
    </p:spTree>
    <p:extLst>
      <p:ext uri="{BB962C8B-B14F-4D97-AF65-F5344CB8AC3E}">
        <p14:creationId xmlns:p14="http://schemas.microsoft.com/office/powerpoint/2010/main" val="474242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3FB9E4-43C8-E445-A0DE-BB70C253A8E8}" type="datetimeFigureOut">
              <a:rPr lang="en-US" smtClean="0"/>
              <a:t>9/23/22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0A038-6FA5-6E4C-B3C7-938706BE68D7}" type="slidenum">
              <a:rPr lang="en-US" smtClean="0"/>
              <a:t>‹#›</a:t>
            </a:fld>
            <a:endParaRPr lang="en-US"/>
          </a:p>
        </p:txBody>
      </p:sp>
    </p:spTree>
    <p:extLst>
      <p:ext uri="{BB962C8B-B14F-4D97-AF65-F5344CB8AC3E}">
        <p14:creationId xmlns:p14="http://schemas.microsoft.com/office/powerpoint/2010/main" val="778639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53FB9E4-43C8-E445-A0DE-BB70C253A8E8}" type="datetimeFigureOut">
              <a:rPr lang="en-US" smtClean="0"/>
              <a:t>9/23/22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A20A038-6FA5-6E4C-B3C7-938706BE68D7}" type="slidenum">
              <a:rPr lang="en-US" smtClean="0"/>
              <a:t>‹#›</a:t>
            </a:fld>
            <a:endParaRPr lang="en-US"/>
          </a:p>
        </p:txBody>
      </p:sp>
    </p:spTree>
    <p:extLst>
      <p:ext uri="{BB962C8B-B14F-4D97-AF65-F5344CB8AC3E}">
        <p14:creationId xmlns:p14="http://schemas.microsoft.com/office/powerpoint/2010/main" val="3477867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853FB9E4-43C8-E445-A0DE-BB70C253A8E8}" type="datetimeFigureOut">
              <a:rPr lang="en-US" smtClean="0"/>
              <a:t>9/23/22</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EA20A038-6FA5-6E4C-B3C7-938706BE68D7}" type="slidenum">
              <a:rPr lang="en-US" smtClean="0"/>
              <a:t>‹#›</a:t>
            </a:fld>
            <a:endParaRPr lang="en-US"/>
          </a:p>
        </p:txBody>
      </p:sp>
    </p:spTree>
    <p:extLst>
      <p:ext uri="{BB962C8B-B14F-4D97-AF65-F5344CB8AC3E}">
        <p14:creationId xmlns:p14="http://schemas.microsoft.com/office/powerpoint/2010/main" val="16336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853FB9E4-43C8-E445-A0DE-BB70C253A8E8}" type="datetimeFigureOut">
              <a:rPr lang="en-US" smtClean="0"/>
              <a:t>9/23/22</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EA20A038-6FA5-6E4C-B3C7-938706BE68D7}" type="slidenum">
              <a:rPr lang="en-US" smtClean="0"/>
              <a:t>‹#›</a:t>
            </a:fld>
            <a:endParaRPr lang="en-US"/>
          </a:p>
        </p:txBody>
      </p:sp>
    </p:spTree>
    <p:extLst>
      <p:ext uri="{BB962C8B-B14F-4D97-AF65-F5344CB8AC3E}">
        <p14:creationId xmlns:p14="http://schemas.microsoft.com/office/powerpoint/2010/main" val="1076210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53FB9E4-43C8-E445-A0DE-BB70C253A8E8}" type="datetimeFigureOut">
              <a:rPr lang="en-US" smtClean="0"/>
              <a:t>9/23/22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0A038-6FA5-6E4C-B3C7-938706BE68D7}" type="slidenum">
              <a:rPr lang="en-US" smtClean="0"/>
              <a:t>‹#›</a:t>
            </a:fld>
            <a:endParaRPr lang="en-US"/>
          </a:p>
        </p:txBody>
      </p:sp>
    </p:spTree>
    <p:extLst>
      <p:ext uri="{BB962C8B-B14F-4D97-AF65-F5344CB8AC3E}">
        <p14:creationId xmlns:p14="http://schemas.microsoft.com/office/powerpoint/2010/main" val="3902876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53FB9E4-43C8-E445-A0DE-BB70C253A8E8}" type="datetimeFigureOut">
              <a:rPr lang="en-US" smtClean="0"/>
              <a:t>9/23/22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A20A038-6FA5-6E4C-B3C7-938706BE68D7}" type="slidenum">
              <a:rPr lang="en-US" smtClean="0"/>
              <a:t>‹#›</a:t>
            </a:fld>
            <a:endParaRPr lang="en-US"/>
          </a:p>
        </p:txBody>
      </p:sp>
    </p:spTree>
    <p:extLst>
      <p:ext uri="{BB962C8B-B14F-4D97-AF65-F5344CB8AC3E}">
        <p14:creationId xmlns:p14="http://schemas.microsoft.com/office/powerpoint/2010/main" val="3562991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53FB9E4-43C8-E445-A0DE-BB70C253A8E8}" type="datetimeFigureOut">
              <a:rPr lang="en-US" smtClean="0"/>
              <a:t>9/23/22</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EA20A038-6FA5-6E4C-B3C7-938706BE68D7}" type="slidenum">
              <a:rPr lang="en-US" smtClean="0"/>
              <a:t>‹#›</a:t>
            </a:fld>
            <a:endParaRPr lang="en-US"/>
          </a:p>
        </p:txBody>
      </p:sp>
    </p:spTree>
    <p:extLst>
      <p:ext uri="{BB962C8B-B14F-4D97-AF65-F5344CB8AC3E}">
        <p14:creationId xmlns:p14="http://schemas.microsoft.com/office/powerpoint/2010/main" val="3307024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853FB9E4-43C8-E445-A0DE-BB70C253A8E8}" type="datetimeFigureOut">
              <a:rPr lang="en-US" smtClean="0"/>
              <a:t>9/23/22</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EA20A038-6FA5-6E4C-B3C7-938706BE68D7}" type="slidenum">
              <a:rPr lang="en-US" smtClean="0"/>
              <a:t>‹#›</a:t>
            </a:fld>
            <a:endParaRPr lang="en-US"/>
          </a:p>
        </p:txBody>
      </p:sp>
    </p:spTree>
    <p:extLst>
      <p:ext uri="{BB962C8B-B14F-4D97-AF65-F5344CB8AC3E}">
        <p14:creationId xmlns:p14="http://schemas.microsoft.com/office/powerpoint/2010/main" val="3864610275"/>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A38C-B91D-8F49-A2F7-DC4E7761B01D}"/>
              </a:ext>
            </a:extLst>
          </p:cNvPr>
          <p:cNvSpPr>
            <a:spLocks noGrp="1"/>
          </p:cNvSpPr>
          <p:nvPr>
            <p:ph type="title"/>
          </p:nvPr>
        </p:nvSpPr>
        <p:spPr>
          <a:xfrm>
            <a:off x="252918" y="1123837"/>
            <a:ext cx="3176081" cy="4601183"/>
          </a:xfrm>
        </p:spPr>
        <p:txBody>
          <a:bodyPr/>
          <a:lstStyle/>
          <a:p>
            <a:r>
              <a:rPr lang="en-US" b="1" dirty="0"/>
              <a:t>Distributed Energy</a:t>
            </a:r>
            <a:br>
              <a:rPr lang="en-US" b="1" dirty="0"/>
            </a:br>
            <a:r>
              <a:rPr lang="en-US" b="1" dirty="0"/>
              <a:t>Association of Saskatchewan</a:t>
            </a:r>
            <a:br>
              <a:rPr lang="en-US" b="1" dirty="0"/>
            </a:br>
            <a:br>
              <a:rPr lang="en-US" b="1" dirty="0"/>
            </a:br>
            <a:br>
              <a:rPr lang="en-US" b="1" dirty="0"/>
            </a:br>
            <a:br>
              <a:rPr lang="en-US" b="1" dirty="0"/>
            </a:br>
            <a:endParaRPr lang="en-US" b="1" dirty="0"/>
          </a:p>
        </p:txBody>
      </p:sp>
      <p:sp>
        <p:nvSpPr>
          <p:cNvPr id="3" name="Content Placeholder 2">
            <a:extLst>
              <a:ext uri="{FF2B5EF4-FFF2-40B4-BE49-F238E27FC236}">
                <a16:creationId xmlns:a16="http://schemas.microsoft.com/office/drawing/2014/main" id="{348EAE9D-9D8F-CE44-A606-1B1C5D3BDBFE}"/>
              </a:ext>
            </a:extLst>
          </p:cNvPr>
          <p:cNvSpPr>
            <a:spLocks noGrp="1"/>
          </p:cNvSpPr>
          <p:nvPr>
            <p:ph idx="1"/>
          </p:nvPr>
        </p:nvSpPr>
        <p:spPr>
          <a:xfrm>
            <a:off x="3686388" y="530352"/>
            <a:ext cx="7315200" cy="5797296"/>
          </a:xfrm>
        </p:spPr>
        <p:txBody>
          <a:bodyPr>
            <a:normAutofit/>
          </a:bodyPr>
          <a:lstStyle/>
          <a:p>
            <a:pPr marL="0" indent="0">
              <a:buNone/>
            </a:pPr>
            <a:r>
              <a:rPr lang="en-US" sz="3500" b="1" dirty="0">
                <a:sym typeface="Wingdings" pitchFamily="2" charset="2"/>
              </a:rPr>
              <a:t>Presentation to Saskatchewan Economic Development Alliance (SEDA)</a:t>
            </a:r>
          </a:p>
          <a:p>
            <a:pPr marL="0" indent="0">
              <a:buNone/>
            </a:pPr>
            <a:endParaRPr lang="en-US" sz="3500" b="1" dirty="0">
              <a:sym typeface="Wingdings" pitchFamily="2" charset="2"/>
            </a:endParaRPr>
          </a:p>
          <a:p>
            <a:pPr marL="0" indent="0">
              <a:buNone/>
            </a:pPr>
            <a:endParaRPr lang="en-US" sz="3500" b="1" dirty="0">
              <a:sym typeface="Wingdings" pitchFamily="2" charset="2"/>
            </a:endParaRPr>
          </a:p>
          <a:p>
            <a:pPr marL="0" indent="0">
              <a:buNone/>
            </a:pPr>
            <a:r>
              <a:rPr lang="en-US" sz="3500" b="1" dirty="0">
                <a:sym typeface="Wingdings" pitchFamily="2" charset="2"/>
              </a:rPr>
              <a:t>Erwin </a:t>
            </a:r>
            <a:r>
              <a:rPr lang="en-US" sz="3500" b="1" dirty="0" err="1">
                <a:sym typeface="Wingdings" pitchFamily="2" charset="2"/>
              </a:rPr>
              <a:t>Heuck</a:t>
            </a:r>
            <a:r>
              <a:rPr lang="en-US" sz="3500" b="1" dirty="0">
                <a:sym typeface="Wingdings" pitchFamily="2" charset="2"/>
              </a:rPr>
              <a:t> P. Eng.</a:t>
            </a:r>
          </a:p>
          <a:p>
            <a:pPr marL="0" indent="0">
              <a:buNone/>
            </a:pPr>
            <a:r>
              <a:rPr lang="en-US" b="1" dirty="0">
                <a:sym typeface="Wingdings" pitchFamily="2" charset="2"/>
              </a:rPr>
              <a:t>CEO-founder DEAS</a:t>
            </a:r>
          </a:p>
          <a:p>
            <a:pPr marL="0" indent="0">
              <a:buNone/>
            </a:pPr>
            <a:r>
              <a:rPr lang="en-US" sz="1800" b="1" dirty="0" err="1">
                <a:sym typeface="Wingdings" pitchFamily="2" charset="2"/>
              </a:rPr>
              <a:t>DEASask.ca</a:t>
            </a:r>
            <a:endParaRPr lang="en-US" sz="1800" b="1" dirty="0">
              <a:sym typeface="Wingdings" pitchFamily="2" charset="2"/>
            </a:endParaRPr>
          </a:p>
          <a:p>
            <a:pPr marL="0" indent="0">
              <a:buNone/>
            </a:pPr>
            <a:r>
              <a:rPr lang="en-US" sz="1800" b="1" dirty="0">
                <a:sym typeface="Wingdings" pitchFamily="2" charset="2"/>
              </a:rPr>
              <a:t>306-536-9006</a:t>
            </a:r>
          </a:p>
          <a:p>
            <a:pPr marL="0" indent="0">
              <a:buNone/>
            </a:pPr>
            <a:r>
              <a:rPr lang="en-US" sz="1800" b="1" dirty="0" err="1">
                <a:sym typeface="Wingdings" pitchFamily="2" charset="2"/>
              </a:rPr>
              <a:t>DEASask@sasktel.net</a:t>
            </a:r>
            <a:endParaRPr lang="en-US" sz="1800" b="1" dirty="0">
              <a:sym typeface="Wingdings" pitchFamily="2" charset="2"/>
            </a:endParaRPr>
          </a:p>
        </p:txBody>
      </p:sp>
    </p:spTree>
    <p:extLst>
      <p:ext uri="{BB962C8B-B14F-4D97-AF65-F5344CB8AC3E}">
        <p14:creationId xmlns:p14="http://schemas.microsoft.com/office/powerpoint/2010/main" val="2252282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A38C-B91D-8F49-A2F7-DC4E7761B01D}"/>
              </a:ext>
            </a:extLst>
          </p:cNvPr>
          <p:cNvSpPr>
            <a:spLocks noGrp="1"/>
          </p:cNvSpPr>
          <p:nvPr>
            <p:ph type="title"/>
          </p:nvPr>
        </p:nvSpPr>
        <p:spPr/>
        <p:txBody>
          <a:bodyPr/>
          <a:lstStyle/>
          <a:p>
            <a:r>
              <a:rPr lang="en-US" dirty="0"/>
              <a:t>S0…. </a:t>
            </a:r>
            <a:br>
              <a:rPr lang="en-US" dirty="0"/>
            </a:br>
            <a:br>
              <a:rPr lang="en-US" dirty="0"/>
            </a:br>
            <a:r>
              <a:rPr lang="en-US" dirty="0"/>
              <a:t>What’s at Stake?</a:t>
            </a:r>
          </a:p>
        </p:txBody>
      </p:sp>
      <p:sp>
        <p:nvSpPr>
          <p:cNvPr id="3" name="Content Placeholder 2">
            <a:extLst>
              <a:ext uri="{FF2B5EF4-FFF2-40B4-BE49-F238E27FC236}">
                <a16:creationId xmlns:a16="http://schemas.microsoft.com/office/drawing/2014/main" id="{348EAE9D-9D8F-CE44-A606-1B1C5D3BDBFE}"/>
              </a:ext>
            </a:extLst>
          </p:cNvPr>
          <p:cNvSpPr>
            <a:spLocks noGrp="1"/>
          </p:cNvSpPr>
          <p:nvPr>
            <p:ph idx="1"/>
          </p:nvPr>
        </p:nvSpPr>
        <p:spPr/>
        <p:txBody>
          <a:bodyPr>
            <a:normAutofit fontScale="70000" lnSpcReduction="20000"/>
          </a:bodyPr>
          <a:lstStyle/>
          <a:p>
            <a:pPr marL="742950" indent="-742950">
              <a:buFont typeface="+mj-lt"/>
              <a:buAutoNum type="arabicPeriod"/>
            </a:pPr>
            <a:endParaRPr lang="en-US" sz="3600" dirty="0"/>
          </a:p>
          <a:p>
            <a:pPr marL="0" indent="0">
              <a:lnSpc>
                <a:spcPct val="150000"/>
              </a:lnSpc>
              <a:buNone/>
            </a:pPr>
            <a:r>
              <a:rPr lang="en-US" sz="3600" dirty="0">
                <a:sym typeface="Wingdings" pitchFamily="2" charset="2"/>
              </a:rPr>
              <a:t>Energy cost and reliability underpins </a:t>
            </a:r>
            <a:r>
              <a:rPr lang="en-US" sz="3600" b="1" u="sng" dirty="0">
                <a:sym typeface="Wingdings" pitchFamily="2" charset="2"/>
              </a:rPr>
              <a:t>every aspect </a:t>
            </a:r>
            <a:r>
              <a:rPr lang="en-US" sz="3600" dirty="0">
                <a:sym typeface="Wingdings" pitchFamily="2" charset="2"/>
              </a:rPr>
              <a:t>of Saskatchewan’s food/fuel/fertilizer based economy.  Cost effective , timely, reliable and efficient energy service will allow </a:t>
            </a:r>
            <a:r>
              <a:rPr lang="en-US" sz="3600" dirty="0"/>
              <a:t>Saskatchewan to attract and retain people and businesses that support of the social programs and standard of living that most of us currently enjoy.    </a:t>
            </a:r>
            <a:endParaRPr lang="en-US" dirty="0"/>
          </a:p>
          <a:p>
            <a:pPr marL="0" indent="0">
              <a:buNone/>
            </a:pPr>
            <a:r>
              <a:rPr lang="en-US" dirty="0"/>
              <a:t>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28686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A38C-B91D-8F49-A2F7-DC4E7761B01D}"/>
              </a:ext>
            </a:extLst>
          </p:cNvPr>
          <p:cNvSpPr>
            <a:spLocks noGrp="1"/>
          </p:cNvSpPr>
          <p:nvPr>
            <p:ph type="title"/>
          </p:nvPr>
        </p:nvSpPr>
        <p:spPr/>
        <p:txBody>
          <a:bodyPr/>
          <a:lstStyle/>
          <a:p>
            <a:r>
              <a:rPr lang="en-US" b="1" dirty="0"/>
              <a:t>What’s needed?</a:t>
            </a:r>
          </a:p>
        </p:txBody>
      </p:sp>
      <p:sp>
        <p:nvSpPr>
          <p:cNvPr id="3" name="Content Placeholder 2">
            <a:extLst>
              <a:ext uri="{FF2B5EF4-FFF2-40B4-BE49-F238E27FC236}">
                <a16:creationId xmlns:a16="http://schemas.microsoft.com/office/drawing/2014/main" id="{348EAE9D-9D8F-CE44-A606-1B1C5D3BDBFE}"/>
              </a:ext>
            </a:extLst>
          </p:cNvPr>
          <p:cNvSpPr>
            <a:spLocks noGrp="1"/>
          </p:cNvSpPr>
          <p:nvPr>
            <p:ph idx="1"/>
          </p:nvPr>
        </p:nvSpPr>
        <p:spPr>
          <a:xfrm>
            <a:off x="3842374" y="519460"/>
            <a:ext cx="7315200" cy="5809936"/>
          </a:xfrm>
        </p:spPr>
        <p:txBody>
          <a:bodyPr>
            <a:normAutofit/>
          </a:bodyPr>
          <a:lstStyle/>
          <a:p>
            <a:pPr marL="0" indent="0">
              <a:buNone/>
            </a:pPr>
            <a:r>
              <a:rPr lang="en-US" sz="1700" dirty="0"/>
              <a:t>An independent high-level agency of energy use and production that moves beyond the self-interest of any specific utility or technology vendor in providing the following deliverables:   </a:t>
            </a:r>
          </a:p>
          <a:p>
            <a:pPr marL="914400" lvl="1" indent="-457200">
              <a:buFont typeface="+mj-lt"/>
              <a:buAutoNum type="arabicPeriod"/>
            </a:pPr>
            <a:r>
              <a:rPr lang="en-US" sz="2300" b="1" dirty="0"/>
              <a:t>Target-</a:t>
            </a:r>
            <a:r>
              <a:rPr lang="en-US" sz="3200" dirty="0"/>
              <a:t> </a:t>
            </a:r>
            <a:r>
              <a:rPr lang="en-US" sz="1700" dirty="0"/>
              <a:t>“10 by 10” (i.e. developed in 2020) create a DER “carve out” within the utilities generation planning for 2030.</a:t>
            </a:r>
          </a:p>
          <a:p>
            <a:pPr marL="914400" lvl="1" indent="-457200">
              <a:buFont typeface="+mj-lt"/>
              <a:buAutoNum type="arabicPeriod"/>
            </a:pPr>
            <a:endParaRPr lang="en-US" sz="1700" dirty="0"/>
          </a:p>
          <a:p>
            <a:pPr marL="914400" lvl="1" indent="-457200">
              <a:buFont typeface="+mj-lt"/>
              <a:buAutoNum type="arabicPeriod"/>
            </a:pPr>
            <a:r>
              <a:rPr lang="en-US" sz="2300" b="1" dirty="0"/>
              <a:t>Assessment</a:t>
            </a:r>
            <a:r>
              <a:rPr lang="en-US" sz="2300" dirty="0"/>
              <a:t>- </a:t>
            </a:r>
            <a:r>
              <a:rPr lang="en-US" sz="1700" dirty="0"/>
              <a:t>Understand best practice, available resources and the needs and capabilities within the community</a:t>
            </a:r>
            <a:r>
              <a:rPr lang="en-US" sz="1700" dirty="0">
                <a:sym typeface="Wingdings" pitchFamily="2" charset="2"/>
              </a:rPr>
              <a:t> QUEST community scorecard.</a:t>
            </a:r>
          </a:p>
          <a:p>
            <a:pPr marL="914400" lvl="1" indent="-457200">
              <a:buFont typeface="+mj-lt"/>
              <a:buAutoNum type="arabicPeriod"/>
            </a:pPr>
            <a:endParaRPr lang="en-US" sz="2300" dirty="0"/>
          </a:p>
          <a:p>
            <a:pPr marL="914400" lvl="1" indent="-457200">
              <a:buFont typeface="+mj-lt"/>
              <a:buAutoNum type="arabicPeriod"/>
            </a:pPr>
            <a:r>
              <a:rPr lang="en-US" sz="2300" b="1" dirty="0"/>
              <a:t>Capacity Leverage- </a:t>
            </a:r>
            <a:r>
              <a:rPr lang="en-US" sz="1700" dirty="0"/>
              <a:t>Review opportunities to utilize existing networks, organizations and relationships to support efforts within the community- DEAS.</a:t>
            </a:r>
          </a:p>
          <a:p>
            <a:pPr marL="914400" lvl="1" indent="-457200">
              <a:buFont typeface="+mj-lt"/>
              <a:buAutoNum type="arabicPeriod"/>
            </a:pPr>
            <a:endParaRPr lang="en-US" sz="2300" dirty="0"/>
          </a:p>
          <a:p>
            <a:pPr marL="914400" lvl="1" indent="-457200">
              <a:buFont typeface="+mj-lt"/>
              <a:buAutoNum type="arabicPeriod"/>
            </a:pPr>
            <a:r>
              <a:rPr lang="en-US" sz="2300" b="1" dirty="0"/>
              <a:t>Implementation-</a:t>
            </a:r>
            <a:r>
              <a:rPr lang="en-US" sz="2300" dirty="0"/>
              <a:t> </a:t>
            </a:r>
            <a:r>
              <a:rPr lang="en-US" sz="1700" dirty="0"/>
              <a:t>Work with community stakeholders to create a “proof of concept” around community energy production and use that is sound, supportable and scalable.</a:t>
            </a:r>
          </a:p>
          <a:p>
            <a:pPr marL="0" indent="0">
              <a:buNone/>
            </a:pPr>
            <a:endParaRPr lang="en-US" dirty="0"/>
          </a:p>
        </p:txBody>
      </p:sp>
    </p:spTree>
    <p:extLst>
      <p:ext uri="{BB962C8B-B14F-4D97-AF65-F5344CB8AC3E}">
        <p14:creationId xmlns:p14="http://schemas.microsoft.com/office/powerpoint/2010/main" val="4162921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3F592-5EDC-2F40-BBCA-B2D1486A6D89}"/>
              </a:ext>
            </a:extLst>
          </p:cNvPr>
          <p:cNvSpPr>
            <a:spLocks noGrp="1"/>
          </p:cNvSpPr>
          <p:nvPr>
            <p:ph type="title"/>
          </p:nvPr>
        </p:nvSpPr>
        <p:spPr/>
        <p:txBody>
          <a:bodyPr/>
          <a:lstStyle/>
          <a:p>
            <a:r>
              <a:rPr lang="en-US" dirty="0"/>
              <a:t>Good News- </a:t>
            </a:r>
            <a:br>
              <a:rPr lang="en-US" dirty="0"/>
            </a:br>
            <a:br>
              <a:rPr lang="en-US" dirty="0"/>
            </a:br>
            <a:r>
              <a:rPr lang="en-US" dirty="0"/>
              <a:t>We’re neither first nor alone</a:t>
            </a:r>
          </a:p>
        </p:txBody>
      </p:sp>
      <p:sp>
        <p:nvSpPr>
          <p:cNvPr id="3" name="Content Placeholder 2">
            <a:extLst>
              <a:ext uri="{FF2B5EF4-FFF2-40B4-BE49-F238E27FC236}">
                <a16:creationId xmlns:a16="http://schemas.microsoft.com/office/drawing/2014/main" id="{ACE06058-98D3-034E-8BE2-A1D4965E7543}"/>
              </a:ext>
            </a:extLst>
          </p:cNvPr>
          <p:cNvSpPr>
            <a:spLocks noGrp="1"/>
          </p:cNvSpPr>
          <p:nvPr>
            <p:ph idx="1"/>
          </p:nvPr>
        </p:nvSpPr>
        <p:spPr/>
        <p:txBody>
          <a:bodyPr>
            <a:normAutofit/>
          </a:bodyPr>
          <a:lstStyle/>
          <a:p>
            <a:pPr>
              <a:buFont typeface="Wingdings" pitchFamily="2" charset="2"/>
              <a:buChar char="ü"/>
            </a:pPr>
            <a:r>
              <a:rPr lang="en-US" dirty="0"/>
              <a:t> There are a number of technology innovators and adopters that are providing new end-use devices (residential CHP), solar &amp; battery options, GIS and smart meter use and implementation for Gas and Electric utilities etc.</a:t>
            </a:r>
            <a:r>
              <a:rPr lang="en-US" dirty="0">
                <a:sym typeface="Wingdings" pitchFamily="2" charset="2"/>
              </a:rPr>
              <a:t> strategic and technical partners.</a:t>
            </a:r>
            <a:r>
              <a:rPr lang="en-US" dirty="0"/>
              <a:t> </a:t>
            </a:r>
          </a:p>
          <a:p>
            <a:pPr>
              <a:buFont typeface="Wingdings" pitchFamily="2" charset="2"/>
              <a:buChar char="ü"/>
            </a:pPr>
            <a:endParaRPr lang="en-US" dirty="0"/>
          </a:p>
          <a:p>
            <a:pPr>
              <a:buFont typeface="Wingdings" pitchFamily="2" charset="2"/>
              <a:buChar char="ü"/>
            </a:pPr>
            <a:r>
              <a:rPr lang="en-US" dirty="0"/>
              <a:t>There are a number of organizations involved in community energy assessments, production and use, both within Canada and around the world that we can work with and earn from</a:t>
            </a:r>
            <a:r>
              <a:rPr lang="en-US" dirty="0">
                <a:sym typeface="Wingdings" pitchFamily="2" charset="2"/>
              </a:rPr>
              <a:t> QUEST, FNPA, CEA, DEAS </a:t>
            </a:r>
            <a:r>
              <a:rPr lang="en-US" dirty="0" err="1">
                <a:sym typeface="Wingdings" pitchFamily="2" charset="2"/>
              </a:rPr>
              <a:t>etc</a:t>
            </a:r>
            <a:r>
              <a:rPr lang="en-US" dirty="0">
                <a:sym typeface="Wingdings" pitchFamily="2" charset="2"/>
              </a:rPr>
              <a:t> we can leverage existing efforts and successes.</a:t>
            </a:r>
          </a:p>
          <a:p>
            <a:pPr marL="0" indent="0">
              <a:buNone/>
            </a:pPr>
            <a:endParaRPr lang="en-US" dirty="0">
              <a:sym typeface="Wingdings" pitchFamily="2" charset="2"/>
            </a:endParaRPr>
          </a:p>
          <a:p>
            <a:pPr>
              <a:buFont typeface="Wingdings" pitchFamily="2" charset="2"/>
              <a:buChar char="ü"/>
            </a:pPr>
            <a:r>
              <a:rPr lang="en-US" dirty="0">
                <a:sym typeface="Wingdings" pitchFamily="2" charset="2"/>
              </a:rPr>
              <a:t>Overall willingness by businesses, the communities and residents to use new technologies to reduce and manage use of energy consumption green future plans. </a:t>
            </a:r>
            <a:endParaRPr lang="en-US" dirty="0"/>
          </a:p>
          <a:p>
            <a:pPr>
              <a:buFont typeface="Wingdings" pitchFamily="2" charset="2"/>
              <a:buChar char="ü"/>
            </a:pPr>
            <a:endParaRPr lang="en-US" dirty="0"/>
          </a:p>
        </p:txBody>
      </p:sp>
    </p:spTree>
    <p:extLst>
      <p:ext uri="{BB962C8B-B14F-4D97-AF65-F5344CB8AC3E}">
        <p14:creationId xmlns:p14="http://schemas.microsoft.com/office/powerpoint/2010/main" val="14820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78997B-A774-4240-82C6-15CEAE0F2155}"/>
              </a:ext>
            </a:extLst>
          </p:cNvPr>
          <p:cNvSpPr txBox="1"/>
          <p:nvPr/>
        </p:nvSpPr>
        <p:spPr>
          <a:xfrm>
            <a:off x="872731" y="0"/>
            <a:ext cx="10042686" cy="707886"/>
          </a:xfrm>
          <a:prstGeom prst="rect">
            <a:avLst/>
          </a:prstGeom>
          <a:noFill/>
        </p:spPr>
        <p:txBody>
          <a:bodyPr wrap="none" rtlCol="0">
            <a:spAutoFit/>
          </a:bodyPr>
          <a:lstStyle/>
          <a:p>
            <a:r>
              <a:rPr lang="en-US" sz="4000" b="1" dirty="0"/>
              <a:t>The three Buckets of Distributed Energy Effort </a:t>
            </a:r>
          </a:p>
        </p:txBody>
      </p:sp>
      <p:sp>
        <p:nvSpPr>
          <p:cNvPr id="5" name="Can 4">
            <a:extLst>
              <a:ext uri="{FF2B5EF4-FFF2-40B4-BE49-F238E27FC236}">
                <a16:creationId xmlns:a16="http://schemas.microsoft.com/office/drawing/2014/main" id="{5373E395-1BE6-C940-879A-D54FC1D70EF2}"/>
              </a:ext>
            </a:extLst>
          </p:cNvPr>
          <p:cNvSpPr/>
          <p:nvPr/>
        </p:nvSpPr>
        <p:spPr>
          <a:xfrm>
            <a:off x="482524" y="1447809"/>
            <a:ext cx="2897967" cy="3011556"/>
          </a:xfrm>
          <a:prstGeom prst="ca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Limited utility involvement</a:t>
            </a:r>
          </a:p>
          <a:p>
            <a:pPr algn="ctr"/>
            <a:endParaRPr lang="en-US" b="1" dirty="0">
              <a:solidFill>
                <a:schemeClr val="tx1"/>
              </a:solidFill>
            </a:endParaRPr>
          </a:p>
          <a:p>
            <a:pPr algn="ctr"/>
            <a:r>
              <a:rPr lang="en-US" b="1" dirty="0">
                <a:solidFill>
                  <a:schemeClr val="tx1"/>
                </a:solidFill>
              </a:rPr>
              <a:t>“Behind the meter or </a:t>
            </a:r>
          </a:p>
          <a:p>
            <a:pPr algn="ctr"/>
            <a:r>
              <a:rPr lang="en-US" b="1" dirty="0">
                <a:solidFill>
                  <a:schemeClr val="tx1"/>
                </a:solidFill>
              </a:rPr>
              <a:t>ring-fenced”</a:t>
            </a:r>
          </a:p>
          <a:p>
            <a:pPr algn="ctr"/>
            <a:endParaRPr lang="en-US" b="1" dirty="0">
              <a:solidFill>
                <a:schemeClr val="tx1"/>
              </a:solidFill>
            </a:endParaRPr>
          </a:p>
          <a:p>
            <a:pPr algn="ctr"/>
            <a:r>
              <a:rPr lang="en-US" b="1" dirty="0">
                <a:solidFill>
                  <a:schemeClr val="tx1"/>
                </a:solidFill>
              </a:rPr>
              <a:t>“no power to grid”</a:t>
            </a:r>
          </a:p>
        </p:txBody>
      </p:sp>
      <p:sp>
        <p:nvSpPr>
          <p:cNvPr id="8" name="Can 7">
            <a:extLst>
              <a:ext uri="{FF2B5EF4-FFF2-40B4-BE49-F238E27FC236}">
                <a16:creationId xmlns:a16="http://schemas.microsoft.com/office/drawing/2014/main" id="{4127E034-41E0-9446-88D8-A91077907DAA}"/>
              </a:ext>
            </a:extLst>
          </p:cNvPr>
          <p:cNvSpPr/>
          <p:nvPr/>
        </p:nvSpPr>
        <p:spPr>
          <a:xfrm>
            <a:off x="4051254" y="1447809"/>
            <a:ext cx="3055398" cy="3011556"/>
          </a:xfrm>
          <a:prstGeom prst="ca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Marginal Utility involvement </a:t>
            </a:r>
          </a:p>
          <a:p>
            <a:pPr algn="ctr"/>
            <a:r>
              <a:rPr lang="en-US" b="1" dirty="0">
                <a:solidFill>
                  <a:schemeClr val="tx1"/>
                </a:solidFill>
              </a:rPr>
              <a:t>with Status Quo energy service model</a:t>
            </a:r>
          </a:p>
          <a:p>
            <a:pPr algn="ctr"/>
            <a:endParaRPr lang="en-US" b="1" dirty="0">
              <a:solidFill>
                <a:schemeClr val="tx1"/>
              </a:solidFill>
            </a:endParaRPr>
          </a:p>
          <a:p>
            <a:pPr algn="ctr"/>
            <a:r>
              <a:rPr lang="en-US" b="1" dirty="0">
                <a:solidFill>
                  <a:schemeClr val="tx1"/>
                </a:solidFill>
              </a:rPr>
              <a:t>“limited DER Power to grid”</a:t>
            </a:r>
          </a:p>
        </p:txBody>
      </p:sp>
      <p:sp>
        <p:nvSpPr>
          <p:cNvPr id="9" name="Can 8">
            <a:extLst>
              <a:ext uri="{FF2B5EF4-FFF2-40B4-BE49-F238E27FC236}">
                <a16:creationId xmlns:a16="http://schemas.microsoft.com/office/drawing/2014/main" id="{94CD5B26-D949-704A-BE3C-FD6E0E58EC54}"/>
              </a:ext>
            </a:extLst>
          </p:cNvPr>
          <p:cNvSpPr/>
          <p:nvPr/>
        </p:nvSpPr>
        <p:spPr>
          <a:xfrm>
            <a:off x="7729014" y="1447809"/>
            <a:ext cx="3577388" cy="3011556"/>
          </a:xfrm>
          <a:prstGeom prst="ca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Utility as partner involvement </a:t>
            </a:r>
          </a:p>
          <a:p>
            <a:pPr algn="ctr"/>
            <a:r>
              <a:rPr lang="en-US" b="1" dirty="0">
                <a:solidFill>
                  <a:schemeClr val="tx1"/>
                </a:solidFill>
              </a:rPr>
              <a:t> &amp; Energy Model change</a:t>
            </a:r>
          </a:p>
          <a:p>
            <a:pPr algn="ctr"/>
            <a:endParaRPr lang="en-US" b="1" dirty="0">
              <a:solidFill>
                <a:schemeClr val="tx1"/>
              </a:solidFill>
            </a:endParaRPr>
          </a:p>
          <a:p>
            <a:pPr algn="ctr"/>
            <a:r>
              <a:rPr lang="en-US" b="1" dirty="0">
                <a:solidFill>
                  <a:schemeClr val="tx1"/>
                </a:solidFill>
              </a:rPr>
              <a:t>“Community scale &amp; energy share with micro grids, resiliency and </a:t>
            </a:r>
            <a:r>
              <a:rPr lang="en-US" b="1" i="1" dirty="0">
                <a:solidFill>
                  <a:schemeClr val="tx1"/>
                </a:solidFill>
              </a:rPr>
              <a:t>utility collaboration through DEAS”</a:t>
            </a:r>
          </a:p>
        </p:txBody>
      </p:sp>
      <p:sp>
        <p:nvSpPr>
          <p:cNvPr id="11" name="TextBox 10">
            <a:extLst>
              <a:ext uri="{FF2B5EF4-FFF2-40B4-BE49-F238E27FC236}">
                <a16:creationId xmlns:a16="http://schemas.microsoft.com/office/drawing/2014/main" id="{90BC1F34-8699-C44F-821B-D125C471527C}"/>
              </a:ext>
            </a:extLst>
          </p:cNvPr>
          <p:cNvSpPr txBox="1"/>
          <p:nvPr/>
        </p:nvSpPr>
        <p:spPr>
          <a:xfrm>
            <a:off x="340645" y="4609550"/>
            <a:ext cx="3376590" cy="2246769"/>
          </a:xfrm>
          <a:prstGeom prst="rect">
            <a:avLst/>
          </a:prstGeom>
          <a:noFill/>
        </p:spPr>
        <p:txBody>
          <a:bodyPr wrap="square" rtlCol="0">
            <a:spAutoFit/>
          </a:bodyPr>
          <a:lstStyle/>
          <a:p>
            <a:r>
              <a:rPr lang="en-US" sz="1400" b="1" dirty="0"/>
              <a:t>Pro: </a:t>
            </a:r>
            <a:r>
              <a:rPr lang="en-US" sz="1400" dirty="0"/>
              <a:t>fast to market, small scale energy solutions that have current Federal funding support.</a:t>
            </a:r>
          </a:p>
          <a:p>
            <a:endParaRPr lang="en-US" sz="1400" dirty="0"/>
          </a:p>
          <a:p>
            <a:r>
              <a:rPr lang="en-US" sz="1400" b="1" dirty="0"/>
              <a:t>Con: </a:t>
            </a:r>
            <a:r>
              <a:rPr lang="en-US" sz="1400" dirty="0"/>
              <a:t>No energy sharing, limited to discrete and disconnected efforts that are uncoordinated.  Limited benefit &amp; opportunity emphasis on efficiency simply as load reduction</a:t>
            </a:r>
            <a:r>
              <a:rPr lang="en-US" sz="1400" b="1" i="1" dirty="0"/>
              <a:t>.  Drives grid defection as the only energy transition model.</a:t>
            </a:r>
          </a:p>
        </p:txBody>
      </p:sp>
      <p:sp>
        <p:nvSpPr>
          <p:cNvPr id="12" name="TextBox 11">
            <a:extLst>
              <a:ext uri="{FF2B5EF4-FFF2-40B4-BE49-F238E27FC236}">
                <a16:creationId xmlns:a16="http://schemas.microsoft.com/office/drawing/2014/main" id="{083EA8C2-8F73-5D44-A99D-56540CF3F777}"/>
              </a:ext>
            </a:extLst>
          </p:cNvPr>
          <p:cNvSpPr txBox="1"/>
          <p:nvPr/>
        </p:nvSpPr>
        <p:spPr>
          <a:xfrm>
            <a:off x="4051254" y="4609550"/>
            <a:ext cx="3376590" cy="2246769"/>
          </a:xfrm>
          <a:prstGeom prst="rect">
            <a:avLst/>
          </a:prstGeom>
          <a:noFill/>
        </p:spPr>
        <p:txBody>
          <a:bodyPr wrap="square" rtlCol="0">
            <a:spAutoFit/>
          </a:bodyPr>
          <a:lstStyle/>
          <a:p>
            <a:r>
              <a:rPr lang="en-US" sz="1400" b="1" dirty="0"/>
              <a:t>Pro: </a:t>
            </a:r>
            <a:r>
              <a:rPr lang="en-US" sz="1400" dirty="0"/>
              <a:t>small scale energy solutions that have utility and Federal funding support.</a:t>
            </a:r>
          </a:p>
          <a:p>
            <a:endParaRPr lang="en-US" sz="1400" dirty="0"/>
          </a:p>
          <a:p>
            <a:r>
              <a:rPr lang="en-US" sz="1400" b="1" dirty="0"/>
              <a:t>Con: </a:t>
            </a:r>
            <a:r>
              <a:rPr lang="en-US" sz="1400" dirty="0"/>
              <a:t>1958 act is service model, slow to market, programs limited to utility decisions on value (</a:t>
            </a:r>
            <a:r>
              <a:rPr lang="en-US" sz="1400" dirty="0" err="1"/>
              <a:t>eg</a:t>
            </a:r>
            <a:r>
              <a:rPr lang="en-US" sz="1400" dirty="0"/>
              <a:t> </a:t>
            </a:r>
            <a:r>
              <a:rPr lang="en-US" sz="1400" dirty="0" err="1"/>
              <a:t>resi</a:t>
            </a:r>
            <a:r>
              <a:rPr lang="en-US" sz="1400" dirty="0"/>
              <a:t>-solar, IPP, PGPP) space, opportunity solely determined by utility with </a:t>
            </a:r>
            <a:r>
              <a:rPr lang="en-US" sz="1400" b="1" dirty="0"/>
              <a:t>utility scale focus</a:t>
            </a:r>
            <a:r>
              <a:rPr lang="en-US" sz="1400" b="1" dirty="0">
                <a:sym typeface="Wingdings" pitchFamily="2" charset="2"/>
              </a:rPr>
              <a:t> little to no space or room planned for community scale solutions.</a:t>
            </a:r>
            <a:endParaRPr lang="en-US" sz="1400" dirty="0"/>
          </a:p>
        </p:txBody>
      </p:sp>
      <p:sp>
        <p:nvSpPr>
          <p:cNvPr id="13" name="TextBox 12">
            <a:extLst>
              <a:ext uri="{FF2B5EF4-FFF2-40B4-BE49-F238E27FC236}">
                <a16:creationId xmlns:a16="http://schemas.microsoft.com/office/drawing/2014/main" id="{215C39DE-1978-774B-816B-7D4F96E85ED1}"/>
              </a:ext>
            </a:extLst>
          </p:cNvPr>
          <p:cNvSpPr txBox="1"/>
          <p:nvPr/>
        </p:nvSpPr>
        <p:spPr>
          <a:xfrm>
            <a:off x="7956730" y="4459365"/>
            <a:ext cx="3764216" cy="2462213"/>
          </a:xfrm>
          <a:prstGeom prst="rect">
            <a:avLst/>
          </a:prstGeom>
          <a:noFill/>
        </p:spPr>
        <p:txBody>
          <a:bodyPr wrap="square" rtlCol="0">
            <a:spAutoFit/>
          </a:bodyPr>
          <a:lstStyle/>
          <a:p>
            <a:r>
              <a:rPr lang="en-US" sz="1400" b="1" dirty="0"/>
              <a:t>Pro: This is the future of energy service</a:t>
            </a:r>
            <a:r>
              <a:rPr lang="en-US" sz="1400" b="1" dirty="0">
                <a:sym typeface="Wingdings" pitchFamily="2" charset="2"/>
              </a:rPr>
              <a:t> with two way flow. Optimizes benefit, maximized funding support, participation, economic and energy benefit and resiliency.</a:t>
            </a:r>
            <a:endParaRPr lang="en-US" sz="1400" dirty="0"/>
          </a:p>
          <a:p>
            <a:endParaRPr lang="en-US" sz="1400" b="1" dirty="0"/>
          </a:p>
          <a:p>
            <a:r>
              <a:rPr lang="en-US" sz="1400" b="1" dirty="0"/>
              <a:t>Con: </a:t>
            </a:r>
            <a:r>
              <a:rPr lang="en-US" sz="1400" dirty="0"/>
              <a:t>Utility must “open” their operations and planning efforts to include and align with community plans and new technology opportunities delivered mostly through private sector vendors.</a:t>
            </a:r>
            <a:r>
              <a:rPr lang="en-US" sz="1400" dirty="0">
                <a:sym typeface="Wingdings" pitchFamily="2" charset="2"/>
              </a:rPr>
              <a:t> </a:t>
            </a:r>
            <a:r>
              <a:rPr lang="en-US" sz="1400" b="1" i="1" dirty="0">
                <a:sym typeface="Wingdings" pitchFamily="2" charset="2"/>
              </a:rPr>
              <a:t>optimized benefit through planned and purposeful energy transition</a:t>
            </a:r>
            <a:endParaRPr lang="en-US" sz="1400" b="1" i="1" dirty="0"/>
          </a:p>
        </p:txBody>
      </p:sp>
      <p:sp>
        <p:nvSpPr>
          <p:cNvPr id="14" name="Left-Right Arrow 13">
            <a:extLst>
              <a:ext uri="{FF2B5EF4-FFF2-40B4-BE49-F238E27FC236}">
                <a16:creationId xmlns:a16="http://schemas.microsoft.com/office/drawing/2014/main" id="{C36479BF-03C4-5244-85D9-F90F10E95E18}"/>
              </a:ext>
            </a:extLst>
          </p:cNvPr>
          <p:cNvSpPr/>
          <p:nvPr/>
        </p:nvSpPr>
        <p:spPr>
          <a:xfrm>
            <a:off x="180110" y="497858"/>
            <a:ext cx="11748654" cy="137200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What utility is driving big=simple			             Where technology &amp; communities are headed “minimal collective effort &amp; value”		                                  “greater collective effort and value”</a:t>
            </a:r>
          </a:p>
        </p:txBody>
      </p:sp>
      <p:sp>
        <p:nvSpPr>
          <p:cNvPr id="2" name="TextBox 1">
            <a:extLst>
              <a:ext uri="{FF2B5EF4-FFF2-40B4-BE49-F238E27FC236}">
                <a16:creationId xmlns:a16="http://schemas.microsoft.com/office/drawing/2014/main" id="{FDC003B6-8C91-C149-B1FC-3E90E3F9274B}"/>
              </a:ext>
            </a:extLst>
          </p:cNvPr>
          <p:cNvSpPr txBox="1"/>
          <p:nvPr/>
        </p:nvSpPr>
        <p:spPr>
          <a:xfrm>
            <a:off x="1463040" y="1633304"/>
            <a:ext cx="772071" cy="369332"/>
          </a:xfrm>
          <a:prstGeom prst="rect">
            <a:avLst/>
          </a:prstGeom>
          <a:noFill/>
        </p:spPr>
        <p:txBody>
          <a:bodyPr wrap="none" rtlCol="0">
            <a:spAutoFit/>
          </a:bodyPr>
          <a:lstStyle/>
          <a:p>
            <a:r>
              <a:rPr lang="en-US" dirty="0"/>
              <a:t>Step 1</a:t>
            </a:r>
          </a:p>
        </p:txBody>
      </p:sp>
      <p:sp>
        <p:nvSpPr>
          <p:cNvPr id="15" name="TextBox 14">
            <a:extLst>
              <a:ext uri="{FF2B5EF4-FFF2-40B4-BE49-F238E27FC236}">
                <a16:creationId xmlns:a16="http://schemas.microsoft.com/office/drawing/2014/main" id="{E69C0731-C438-E647-924C-3C8926B070A7}"/>
              </a:ext>
            </a:extLst>
          </p:cNvPr>
          <p:cNvSpPr txBox="1"/>
          <p:nvPr/>
        </p:nvSpPr>
        <p:spPr>
          <a:xfrm>
            <a:off x="5192917" y="1621945"/>
            <a:ext cx="772071" cy="369332"/>
          </a:xfrm>
          <a:prstGeom prst="rect">
            <a:avLst/>
          </a:prstGeom>
          <a:noFill/>
        </p:spPr>
        <p:txBody>
          <a:bodyPr wrap="none" rtlCol="0">
            <a:spAutoFit/>
          </a:bodyPr>
          <a:lstStyle/>
          <a:p>
            <a:r>
              <a:rPr lang="en-US" dirty="0"/>
              <a:t>Step 2</a:t>
            </a:r>
          </a:p>
        </p:txBody>
      </p:sp>
      <p:sp>
        <p:nvSpPr>
          <p:cNvPr id="16" name="TextBox 15">
            <a:extLst>
              <a:ext uri="{FF2B5EF4-FFF2-40B4-BE49-F238E27FC236}">
                <a16:creationId xmlns:a16="http://schemas.microsoft.com/office/drawing/2014/main" id="{E8D7BE87-77D8-C048-A4CA-AD7DD79BFBE0}"/>
              </a:ext>
            </a:extLst>
          </p:cNvPr>
          <p:cNvSpPr txBox="1"/>
          <p:nvPr/>
        </p:nvSpPr>
        <p:spPr>
          <a:xfrm>
            <a:off x="9288667" y="1621945"/>
            <a:ext cx="772071" cy="369332"/>
          </a:xfrm>
          <a:prstGeom prst="rect">
            <a:avLst/>
          </a:prstGeom>
          <a:noFill/>
        </p:spPr>
        <p:txBody>
          <a:bodyPr wrap="none" rtlCol="0">
            <a:spAutoFit/>
          </a:bodyPr>
          <a:lstStyle/>
          <a:p>
            <a:r>
              <a:rPr lang="en-US" dirty="0"/>
              <a:t>Step 3</a:t>
            </a:r>
          </a:p>
        </p:txBody>
      </p:sp>
    </p:spTree>
    <p:extLst>
      <p:ext uri="{BB962C8B-B14F-4D97-AF65-F5344CB8AC3E}">
        <p14:creationId xmlns:p14="http://schemas.microsoft.com/office/powerpoint/2010/main" val="3909457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541">
            <a:extLst>
              <a:ext uri="{FF2B5EF4-FFF2-40B4-BE49-F238E27FC236}">
                <a16:creationId xmlns:a16="http://schemas.microsoft.com/office/drawing/2014/main" id="{9FFE12DD-58D2-0C41-AA71-BEAA1C75EE01}"/>
              </a:ext>
            </a:extLst>
          </p:cNvPr>
          <p:cNvSpPr>
            <a:spLocks/>
          </p:cNvSpPr>
          <p:nvPr/>
        </p:nvSpPr>
        <p:spPr bwMode="auto">
          <a:xfrm>
            <a:off x="1543792" y="2431548"/>
            <a:ext cx="2026017" cy="2713185"/>
          </a:xfrm>
          <a:custGeom>
            <a:avLst/>
            <a:gdLst>
              <a:gd name="T0" fmla="*/ 1494 w 4467"/>
              <a:gd name="T1" fmla="*/ 5405 h 5451"/>
              <a:gd name="T2" fmla="*/ 1292 w 4467"/>
              <a:gd name="T3" fmla="*/ 5186 h 5451"/>
              <a:gd name="T4" fmla="*/ 1283 w 4467"/>
              <a:gd name="T5" fmla="*/ 5005 h 5451"/>
              <a:gd name="T6" fmla="*/ 1392 w 4467"/>
              <a:gd name="T7" fmla="*/ 4722 h 5451"/>
              <a:gd name="T8" fmla="*/ 1385 w 4467"/>
              <a:gd name="T9" fmla="*/ 4574 h 5451"/>
              <a:gd name="T10" fmla="*/ 1256 w 4467"/>
              <a:gd name="T11" fmla="*/ 4490 h 5451"/>
              <a:gd name="T12" fmla="*/ 1195 w 4467"/>
              <a:gd name="T13" fmla="*/ 4485 h 5451"/>
              <a:gd name="T14" fmla="*/ 0 w 4467"/>
              <a:gd name="T15" fmla="*/ 3172 h 5451"/>
              <a:gd name="T16" fmla="*/ 26 w 4467"/>
              <a:gd name="T17" fmla="*/ 3063 h 5451"/>
              <a:gd name="T18" fmla="*/ 128 w 4467"/>
              <a:gd name="T19" fmla="*/ 2995 h 5451"/>
              <a:gd name="T20" fmla="*/ 229 w 4467"/>
              <a:gd name="T21" fmla="*/ 3015 h 5451"/>
              <a:gd name="T22" fmla="*/ 544 w 4467"/>
              <a:gd name="T23" fmla="*/ 3124 h 5451"/>
              <a:gd name="T24" fmla="*/ 757 w 4467"/>
              <a:gd name="T25" fmla="*/ 3072 h 5451"/>
              <a:gd name="T26" fmla="*/ 947 w 4467"/>
              <a:gd name="T27" fmla="*/ 2813 h 5451"/>
              <a:gd name="T28" fmla="*/ 947 w 4467"/>
              <a:gd name="T29" fmla="*/ 2549 h 5451"/>
              <a:gd name="T30" fmla="*/ 757 w 4467"/>
              <a:gd name="T31" fmla="*/ 2291 h 5451"/>
              <a:gd name="T32" fmla="*/ 544 w 4467"/>
              <a:gd name="T33" fmla="*/ 2238 h 5451"/>
              <a:gd name="T34" fmla="*/ 229 w 4467"/>
              <a:gd name="T35" fmla="*/ 2346 h 5451"/>
              <a:gd name="T36" fmla="*/ 128 w 4467"/>
              <a:gd name="T37" fmla="*/ 2368 h 5451"/>
              <a:gd name="T38" fmla="*/ 26 w 4467"/>
              <a:gd name="T39" fmla="*/ 2300 h 5451"/>
              <a:gd name="T40" fmla="*/ 0 w 4467"/>
              <a:gd name="T41" fmla="*/ 966 h 5451"/>
              <a:gd name="T42" fmla="*/ 1296 w 4467"/>
              <a:gd name="T43" fmla="*/ 949 h 5451"/>
              <a:gd name="T44" fmla="*/ 1396 w 4467"/>
              <a:gd name="T45" fmla="*/ 858 h 5451"/>
              <a:gd name="T46" fmla="*/ 1381 w 4467"/>
              <a:gd name="T47" fmla="*/ 706 h 5451"/>
              <a:gd name="T48" fmla="*/ 1274 w 4467"/>
              <a:gd name="T49" fmla="*/ 398 h 5451"/>
              <a:gd name="T50" fmla="*/ 1324 w 4467"/>
              <a:gd name="T51" fmla="*/ 197 h 5451"/>
              <a:gd name="T52" fmla="*/ 1571 w 4467"/>
              <a:gd name="T53" fmla="*/ 17 h 5451"/>
              <a:gd name="T54" fmla="*/ 1822 w 4467"/>
              <a:gd name="T55" fmla="*/ 17 h 5451"/>
              <a:gd name="T56" fmla="*/ 2068 w 4467"/>
              <a:gd name="T57" fmla="*/ 197 h 5451"/>
              <a:gd name="T58" fmla="*/ 2118 w 4467"/>
              <a:gd name="T59" fmla="*/ 398 h 5451"/>
              <a:gd name="T60" fmla="*/ 2011 w 4467"/>
              <a:gd name="T61" fmla="*/ 706 h 5451"/>
              <a:gd name="T62" fmla="*/ 1997 w 4467"/>
              <a:gd name="T63" fmla="*/ 858 h 5451"/>
              <a:gd name="T64" fmla="*/ 2089 w 4467"/>
              <a:gd name="T65" fmla="*/ 947 h 5451"/>
              <a:gd name="T66" fmla="*/ 2176 w 4467"/>
              <a:gd name="T67" fmla="*/ 966 h 5451"/>
              <a:gd name="T68" fmla="*/ 3503 w 4467"/>
              <a:gd name="T69" fmla="*/ 966 h 5451"/>
              <a:gd name="T70" fmla="*/ 3526 w 4467"/>
              <a:gd name="T71" fmla="*/ 2296 h 5451"/>
              <a:gd name="T72" fmla="*/ 3618 w 4467"/>
              <a:gd name="T73" fmla="*/ 2383 h 5451"/>
              <a:gd name="T74" fmla="*/ 3739 w 4467"/>
              <a:gd name="T75" fmla="*/ 2378 h 5451"/>
              <a:gd name="T76" fmla="*/ 4022 w 4467"/>
              <a:gd name="T77" fmla="*/ 2269 h 5451"/>
              <a:gd name="T78" fmla="*/ 4203 w 4467"/>
              <a:gd name="T79" fmla="*/ 2276 h 5451"/>
              <a:gd name="T80" fmla="*/ 4423 w 4467"/>
              <a:gd name="T81" fmla="*/ 2480 h 5451"/>
              <a:gd name="T82" fmla="*/ 4466 w 4467"/>
              <a:gd name="T83" fmla="*/ 2725 h 5451"/>
              <a:gd name="T84" fmla="*/ 4331 w 4467"/>
              <a:gd name="T85" fmla="*/ 3007 h 5451"/>
              <a:gd name="T86" fmla="*/ 4092 w 4467"/>
              <a:gd name="T87" fmla="*/ 3103 h 5451"/>
              <a:gd name="T88" fmla="*/ 3792 w 4467"/>
              <a:gd name="T89" fmla="*/ 3010 h 5451"/>
              <a:gd name="T90" fmla="*/ 3668 w 4467"/>
              <a:gd name="T91" fmla="*/ 2972 h 5451"/>
              <a:gd name="T92" fmla="*/ 3568 w 4467"/>
              <a:gd name="T93" fmla="*/ 3009 h 5451"/>
              <a:gd name="T94" fmla="*/ 3503 w 4467"/>
              <a:gd name="T95" fmla="*/ 3150 h 5451"/>
              <a:gd name="T96" fmla="*/ 3359 w 4467"/>
              <a:gd name="T97" fmla="*/ 4486 h 5451"/>
              <a:gd name="T98" fmla="*/ 2202 w 4467"/>
              <a:gd name="T99" fmla="*/ 4485 h 5451"/>
              <a:gd name="T100" fmla="*/ 2053 w 4467"/>
              <a:gd name="T101" fmla="*/ 4525 h 5451"/>
              <a:gd name="T102" fmla="*/ 1988 w 4467"/>
              <a:gd name="T103" fmla="*/ 4634 h 5451"/>
              <a:gd name="T104" fmla="*/ 2026 w 4467"/>
              <a:gd name="T105" fmla="*/ 4775 h 5451"/>
              <a:gd name="T106" fmla="*/ 2119 w 4467"/>
              <a:gd name="T107" fmla="*/ 5074 h 5451"/>
              <a:gd name="T108" fmla="*/ 2023 w 4467"/>
              <a:gd name="T109" fmla="*/ 5313 h 5451"/>
              <a:gd name="T110" fmla="*/ 1739 w 4467"/>
              <a:gd name="T111" fmla="*/ 5449 h 5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67" h="5451">
                <a:moveTo>
                  <a:pt x="1696" y="5451"/>
                </a:moveTo>
                <a:lnTo>
                  <a:pt x="1652" y="5449"/>
                </a:lnTo>
                <a:lnTo>
                  <a:pt x="1571" y="5434"/>
                </a:lnTo>
                <a:lnTo>
                  <a:pt x="1494" y="5405"/>
                </a:lnTo>
                <a:lnTo>
                  <a:pt x="1427" y="5365"/>
                </a:lnTo>
                <a:lnTo>
                  <a:pt x="1370" y="5313"/>
                </a:lnTo>
                <a:lnTo>
                  <a:pt x="1324" y="5254"/>
                </a:lnTo>
                <a:lnTo>
                  <a:pt x="1292" y="5186"/>
                </a:lnTo>
                <a:lnTo>
                  <a:pt x="1275" y="5112"/>
                </a:lnTo>
                <a:lnTo>
                  <a:pt x="1274" y="5074"/>
                </a:lnTo>
                <a:lnTo>
                  <a:pt x="1274" y="5053"/>
                </a:lnTo>
                <a:lnTo>
                  <a:pt x="1283" y="5005"/>
                </a:lnTo>
                <a:lnTo>
                  <a:pt x="1306" y="4923"/>
                </a:lnTo>
                <a:lnTo>
                  <a:pt x="1367" y="4775"/>
                </a:lnTo>
                <a:lnTo>
                  <a:pt x="1381" y="4746"/>
                </a:lnTo>
                <a:lnTo>
                  <a:pt x="1392" y="4722"/>
                </a:lnTo>
                <a:lnTo>
                  <a:pt x="1403" y="4677"/>
                </a:lnTo>
                <a:lnTo>
                  <a:pt x="1405" y="4634"/>
                </a:lnTo>
                <a:lnTo>
                  <a:pt x="1394" y="4593"/>
                </a:lnTo>
                <a:lnTo>
                  <a:pt x="1385" y="4574"/>
                </a:lnTo>
                <a:lnTo>
                  <a:pt x="1374" y="4556"/>
                </a:lnTo>
                <a:lnTo>
                  <a:pt x="1342" y="4527"/>
                </a:lnTo>
                <a:lnTo>
                  <a:pt x="1304" y="4505"/>
                </a:lnTo>
                <a:lnTo>
                  <a:pt x="1256" y="4490"/>
                </a:lnTo>
                <a:lnTo>
                  <a:pt x="1228" y="4486"/>
                </a:lnTo>
                <a:lnTo>
                  <a:pt x="1228" y="4485"/>
                </a:lnTo>
                <a:lnTo>
                  <a:pt x="1217" y="4485"/>
                </a:lnTo>
                <a:lnTo>
                  <a:pt x="1195" y="4485"/>
                </a:lnTo>
                <a:lnTo>
                  <a:pt x="185" y="4486"/>
                </a:lnTo>
                <a:lnTo>
                  <a:pt x="0" y="4486"/>
                </a:lnTo>
                <a:lnTo>
                  <a:pt x="0" y="3184"/>
                </a:lnTo>
                <a:lnTo>
                  <a:pt x="0" y="3172"/>
                </a:lnTo>
                <a:lnTo>
                  <a:pt x="0" y="3164"/>
                </a:lnTo>
                <a:lnTo>
                  <a:pt x="0" y="3164"/>
                </a:lnTo>
                <a:lnTo>
                  <a:pt x="4" y="3125"/>
                </a:lnTo>
                <a:lnTo>
                  <a:pt x="26" y="3063"/>
                </a:lnTo>
                <a:lnTo>
                  <a:pt x="53" y="3028"/>
                </a:lnTo>
                <a:lnTo>
                  <a:pt x="75" y="3011"/>
                </a:lnTo>
                <a:lnTo>
                  <a:pt x="99" y="3000"/>
                </a:lnTo>
                <a:lnTo>
                  <a:pt x="128" y="2995"/>
                </a:lnTo>
                <a:lnTo>
                  <a:pt x="144" y="2993"/>
                </a:lnTo>
                <a:lnTo>
                  <a:pt x="164" y="2995"/>
                </a:lnTo>
                <a:lnTo>
                  <a:pt x="207" y="3006"/>
                </a:lnTo>
                <a:lnTo>
                  <a:pt x="229" y="3015"/>
                </a:lnTo>
                <a:lnTo>
                  <a:pt x="262" y="3032"/>
                </a:lnTo>
                <a:lnTo>
                  <a:pt x="413" y="3093"/>
                </a:lnTo>
                <a:lnTo>
                  <a:pt x="495" y="3116"/>
                </a:lnTo>
                <a:lnTo>
                  <a:pt x="544" y="3124"/>
                </a:lnTo>
                <a:lnTo>
                  <a:pt x="566" y="3125"/>
                </a:lnTo>
                <a:lnTo>
                  <a:pt x="608" y="3124"/>
                </a:lnTo>
                <a:lnTo>
                  <a:pt x="685" y="3106"/>
                </a:lnTo>
                <a:lnTo>
                  <a:pt x="757" y="3072"/>
                </a:lnTo>
                <a:lnTo>
                  <a:pt x="820" y="3024"/>
                </a:lnTo>
                <a:lnTo>
                  <a:pt x="875" y="2965"/>
                </a:lnTo>
                <a:lnTo>
                  <a:pt x="917" y="2893"/>
                </a:lnTo>
                <a:lnTo>
                  <a:pt x="947" y="2813"/>
                </a:lnTo>
                <a:lnTo>
                  <a:pt x="963" y="2728"/>
                </a:lnTo>
                <a:lnTo>
                  <a:pt x="965" y="2681"/>
                </a:lnTo>
                <a:lnTo>
                  <a:pt x="963" y="2635"/>
                </a:lnTo>
                <a:lnTo>
                  <a:pt x="947" y="2549"/>
                </a:lnTo>
                <a:lnTo>
                  <a:pt x="917" y="2470"/>
                </a:lnTo>
                <a:lnTo>
                  <a:pt x="875" y="2398"/>
                </a:lnTo>
                <a:lnTo>
                  <a:pt x="820" y="2339"/>
                </a:lnTo>
                <a:lnTo>
                  <a:pt x="757" y="2291"/>
                </a:lnTo>
                <a:lnTo>
                  <a:pt x="685" y="2256"/>
                </a:lnTo>
                <a:lnTo>
                  <a:pt x="608" y="2239"/>
                </a:lnTo>
                <a:lnTo>
                  <a:pt x="566" y="2238"/>
                </a:lnTo>
                <a:lnTo>
                  <a:pt x="544" y="2238"/>
                </a:lnTo>
                <a:lnTo>
                  <a:pt x="495" y="2247"/>
                </a:lnTo>
                <a:lnTo>
                  <a:pt x="413" y="2270"/>
                </a:lnTo>
                <a:lnTo>
                  <a:pt x="262" y="2331"/>
                </a:lnTo>
                <a:lnTo>
                  <a:pt x="229" y="2346"/>
                </a:lnTo>
                <a:lnTo>
                  <a:pt x="207" y="2357"/>
                </a:lnTo>
                <a:lnTo>
                  <a:pt x="164" y="2368"/>
                </a:lnTo>
                <a:lnTo>
                  <a:pt x="144" y="2368"/>
                </a:lnTo>
                <a:lnTo>
                  <a:pt x="128" y="2368"/>
                </a:lnTo>
                <a:lnTo>
                  <a:pt x="99" y="2362"/>
                </a:lnTo>
                <a:lnTo>
                  <a:pt x="75" y="2350"/>
                </a:lnTo>
                <a:lnTo>
                  <a:pt x="53" y="2333"/>
                </a:lnTo>
                <a:lnTo>
                  <a:pt x="26" y="2300"/>
                </a:lnTo>
                <a:lnTo>
                  <a:pt x="4" y="2238"/>
                </a:lnTo>
                <a:lnTo>
                  <a:pt x="0" y="2199"/>
                </a:lnTo>
                <a:lnTo>
                  <a:pt x="0" y="2175"/>
                </a:lnTo>
                <a:lnTo>
                  <a:pt x="0" y="966"/>
                </a:lnTo>
                <a:lnTo>
                  <a:pt x="1191" y="966"/>
                </a:lnTo>
                <a:lnTo>
                  <a:pt x="1214" y="966"/>
                </a:lnTo>
                <a:lnTo>
                  <a:pt x="1244" y="963"/>
                </a:lnTo>
                <a:lnTo>
                  <a:pt x="1296" y="949"/>
                </a:lnTo>
                <a:lnTo>
                  <a:pt x="1340" y="927"/>
                </a:lnTo>
                <a:lnTo>
                  <a:pt x="1374" y="896"/>
                </a:lnTo>
                <a:lnTo>
                  <a:pt x="1385" y="877"/>
                </a:lnTo>
                <a:lnTo>
                  <a:pt x="1396" y="858"/>
                </a:lnTo>
                <a:lnTo>
                  <a:pt x="1405" y="818"/>
                </a:lnTo>
                <a:lnTo>
                  <a:pt x="1403" y="774"/>
                </a:lnTo>
                <a:lnTo>
                  <a:pt x="1392" y="729"/>
                </a:lnTo>
                <a:lnTo>
                  <a:pt x="1381" y="706"/>
                </a:lnTo>
                <a:lnTo>
                  <a:pt x="1367" y="677"/>
                </a:lnTo>
                <a:lnTo>
                  <a:pt x="1306" y="528"/>
                </a:lnTo>
                <a:lnTo>
                  <a:pt x="1283" y="448"/>
                </a:lnTo>
                <a:lnTo>
                  <a:pt x="1274" y="398"/>
                </a:lnTo>
                <a:lnTo>
                  <a:pt x="1274" y="378"/>
                </a:lnTo>
                <a:lnTo>
                  <a:pt x="1275" y="339"/>
                </a:lnTo>
                <a:lnTo>
                  <a:pt x="1292" y="265"/>
                </a:lnTo>
                <a:lnTo>
                  <a:pt x="1324" y="197"/>
                </a:lnTo>
                <a:lnTo>
                  <a:pt x="1370" y="138"/>
                </a:lnTo>
                <a:lnTo>
                  <a:pt x="1427" y="86"/>
                </a:lnTo>
                <a:lnTo>
                  <a:pt x="1494" y="46"/>
                </a:lnTo>
                <a:lnTo>
                  <a:pt x="1571" y="17"/>
                </a:lnTo>
                <a:lnTo>
                  <a:pt x="1652" y="2"/>
                </a:lnTo>
                <a:lnTo>
                  <a:pt x="1696" y="0"/>
                </a:lnTo>
                <a:lnTo>
                  <a:pt x="1739" y="2"/>
                </a:lnTo>
                <a:lnTo>
                  <a:pt x="1822" y="17"/>
                </a:lnTo>
                <a:lnTo>
                  <a:pt x="1897" y="46"/>
                </a:lnTo>
                <a:lnTo>
                  <a:pt x="1965" y="86"/>
                </a:lnTo>
                <a:lnTo>
                  <a:pt x="2023" y="138"/>
                </a:lnTo>
                <a:lnTo>
                  <a:pt x="2068" y="197"/>
                </a:lnTo>
                <a:lnTo>
                  <a:pt x="2101" y="265"/>
                </a:lnTo>
                <a:lnTo>
                  <a:pt x="2118" y="339"/>
                </a:lnTo>
                <a:lnTo>
                  <a:pt x="2119" y="378"/>
                </a:lnTo>
                <a:lnTo>
                  <a:pt x="2118" y="398"/>
                </a:lnTo>
                <a:lnTo>
                  <a:pt x="2110" y="448"/>
                </a:lnTo>
                <a:lnTo>
                  <a:pt x="2085" y="528"/>
                </a:lnTo>
                <a:lnTo>
                  <a:pt x="2026" y="677"/>
                </a:lnTo>
                <a:lnTo>
                  <a:pt x="2011" y="706"/>
                </a:lnTo>
                <a:lnTo>
                  <a:pt x="2001" y="729"/>
                </a:lnTo>
                <a:lnTo>
                  <a:pt x="1988" y="774"/>
                </a:lnTo>
                <a:lnTo>
                  <a:pt x="1988" y="818"/>
                </a:lnTo>
                <a:lnTo>
                  <a:pt x="1997" y="858"/>
                </a:lnTo>
                <a:lnTo>
                  <a:pt x="2007" y="877"/>
                </a:lnTo>
                <a:lnTo>
                  <a:pt x="2018" y="895"/>
                </a:lnTo>
                <a:lnTo>
                  <a:pt x="2049" y="925"/>
                </a:lnTo>
                <a:lnTo>
                  <a:pt x="2089" y="947"/>
                </a:lnTo>
                <a:lnTo>
                  <a:pt x="2137" y="961"/>
                </a:lnTo>
                <a:lnTo>
                  <a:pt x="2164" y="965"/>
                </a:lnTo>
                <a:lnTo>
                  <a:pt x="2164" y="966"/>
                </a:lnTo>
                <a:lnTo>
                  <a:pt x="2176" y="966"/>
                </a:lnTo>
                <a:lnTo>
                  <a:pt x="2198" y="966"/>
                </a:lnTo>
                <a:lnTo>
                  <a:pt x="3270" y="966"/>
                </a:lnTo>
                <a:lnTo>
                  <a:pt x="3281" y="966"/>
                </a:lnTo>
                <a:lnTo>
                  <a:pt x="3503" y="966"/>
                </a:lnTo>
                <a:lnTo>
                  <a:pt x="3503" y="2175"/>
                </a:lnTo>
                <a:lnTo>
                  <a:pt x="3503" y="2200"/>
                </a:lnTo>
                <a:lnTo>
                  <a:pt x="3508" y="2241"/>
                </a:lnTo>
                <a:lnTo>
                  <a:pt x="3526" y="2296"/>
                </a:lnTo>
                <a:lnTo>
                  <a:pt x="3543" y="2326"/>
                </a:lnTo>
                <a:lnTo>
                  <a:pt x="3565" y="2350"/>
                </a:lnTo>
                <a:lnTo>
                  <a:pt x="3590" y="2370"/>
                </a:lnTo>
                <a:lnTo>
                  <a:pt x="3618" y="2383"/>
                </a:lnTo>
                <a:lnTo>
                  <a:pt x="3651" y="2389"/>
                </a:lnTo>
                <a:lnTo>
                  <a:pt x="3668" y="2391"/>
                </a:lnTo>
                <a:lnTo>
                  <a:pt x="3691" y="2389"/>
                </a:lnTo>
                <a:lnTo>
                  <a:pt x="3739" y="2378"/>
                </a:lnTo>
                <a:lnTo>
                  <a:pt x="3764" y="2366"/>
                </a:lnTo>
                <a:lnTo>
                  <a:pt x="3792" y="2352"/>
                </a:lnTo>
                <a:lnTo>
                  <a:pt x="3941" y="2292"/>
                </a:lnTo>
                <a:lnTo>
                  <a:pt x="4022" y="2269"/>
                </a:lnTo>
                <a:lnTo>
                  <a:pt x="4071" y="2260"/>
                </a:lnTo>
                <a:lnTo>
                  <a:pt x="4092" y="2258"/>
                </a:lnTo>
                <a:lnTo>
                  <a:pt x="4130" y="2260"/>
                </a:lnTo>
                <a:lnTo>
                  <a:pt x="4203" y="2276"/>
                </a:lnTo>
                <a:lnTo>
                  <a:pt x="4272" y="2309"/>
                </a:lnTo>
                <a:lnTo>
                  <a:pt x="4331" y="2354"/>
                </a:lnTo>
                <a:lnTo>
                  <a:pt x="4382" y="2413"/>
                </a:lnTo>
                <a:lnTo>
                  <a:pt x="4423" y="2480"/>
                </a:lnTo>
                <a:lnTo>
                  <a:pt x="4452" y="2555"/>
                </a:lnTo>
                <a:lnTo>
                  <a:pt x="4466" y="2638"/>
                </a:lnTo>
                <a:lnTo>
                  <a:pt x="4467" y="2681"/>
                </a:lnTo>
                <a:lnTo>
                  <a:pt x="4466" y="2725"/>
                </a:lnTo>
                <a:lnTo>
                  <a:pt x="4452" y="2807"/>
                </a:lnTo>
                <a:lnTo>
                  <a:pt x="4423" y="2883"/>
                </a:lnTo>
                <a:lnTo>
                  <a:pt x="4382" y="2950"/>
                </a:lnTo>
                <a:lnTo>
                  <a:pt x="4331" y="3007"/>
                </a:lnTo>
                <a:lnTo>
                  <a:pt x="4272" y="3053"/>
                </a:lnTo>
                <a:lnTo>
                  <a:pt x="4203" y="3085"/>
                </a:lnTo>
                <a:lnTo>
                  <a:pt x="4130" y="3102"/>
                </a:lnTo>
                <a:lnTo>
                  <a:pt x="4092" y="3103"/>
                </a:lnTo>
                <a:lnTo>
                  <a:pt x="4071" y="3103"/>
                </a:lnTo>
                <a:lnTo>
                  <a:pt x="4022" y="3094"/>
                </a:lnTo>
                <a:lnTo>
                  <a:pt x="3941" y="3071"/>
                </a:lnTo>
                <a:lnTo>
                  <a:pt x="3792" y="3010"/>
                </a:lnTo>
                <a:lnTo>
                  <a:pt x="3764" y="2996"/>
                </a:lnTo>
                <a:lnTo>
                  <a:pt x="3739" y="2985"/>
                </a:lnTo>
                <a:lnTo>
                  <a:pt x="3691" y="2972"/>
                </a:lnTo>
                <a:lnTo>
                  <a:pt x="3668" y="2972"/>
                </a:lnTo>
                <a:lnTo>
                  <a:pt x="3652" y="2972"/>
                </a:lnTo>
                <a:lnTo>
                  <a:pt x="3621" y="2979"/>
                </a:lnTo>
                <a:lnTo>
                  <a:pt x="3593" y="2991"/>
                </a:lnTo>
                <a:lnTo>
                  <a:pt x="3568" y="3009"/>
                </a:lnTo>
                <a:lnTo>
                  <a:pt x="3537" y="3045"/>
                </a:lnTo>
                <a:lnTo>
                  <a:pt x="3510" y="3110"/>
                </a:lnTo>
                <a:lnTo>
                  <a:pt x="3504" y="3150"/>
                </a:lnTo>
                <a:lnTo>
                  <a:pt x="3503" y="3150"/>
                </a:lnTo>
                <a:lnTo>
                  <a:pt x="3503" y="3162"/>
                </a:lnTo>
                <a:lnTo>
                  <a:pt x="3503" y="3184"/>
                </a:lnTo>
                <a:lnTo>
                  <a:pt x="3503" y="4488"/>
                </a:lnTo>
                <a:lnTo>
                  <a:pt x="3359" y="4486"/>
                </a:lnTo>
                <a:lnTo>
                  <a:pt x="3245" y="4486"/>
                </a:lnTo>
                <a:lnTo>
                  <a:pt x="2745" y="4486"/>
                </a:lnTo>
                <a:lnTo>
                  <a:pt x="2735" y="4486"/>
                </a:lnTo>
                <a:lnTo>
                  <a:pt x="2202" y="4485"/>
                </a:lnTo>
                <a:lnTo>
                  <a:pt x="2177" y="4486"/>
                </a:lnTo>
                <a:lnTo>
                  <a:pt x="2149" y="4489"/>
                </a:lnTo>
                <a:lnTo>
                  <a:pt x="2096" y="4502"/>
                </a:lnTo>
                <a:lnTo>
                  <a:pt x="2053" y="4525"/>
                </a:lnTo>
                <a:lnTo>
                  <a:pt x="2019" y="4556"/>
                </a:lnTo>
                <a:lnTo>
                  <a:pt x="2006" y="4574"/>
                </a:lnTo>
                <a:lnTo>
                  <a:pt x="1997" y="4593"/>
                </a:lnTo>
                <a:lnTo>
                  <a:pt x="1988" y="4634"/>
                </a:lnTo>
                <a:lnTo>
                  <a:pt x="1988" y="4677"/>
                </a:lnTo>
                <a:lnTo>
                  <a:pt x="2001" y="4722"/>
                </a:lnTo>
                <a:lnTo>
                  <a:pt x="2011" y="4746"/>
                </a:lnTo>
                <a:lnTo>
                  <a:pt x="2026" y="4775"/>
                </a:lnTo>
                <a:lnTo>
                  <a:pt x="2085" y="4923"/>
                </a:lnTo>
                <a:lnTo>
                  <a:pt x="2110" y="5005"/>
                </a:lnTo>
                <a:lnTo>
                  <a:pt x="2118" y="5053"/>
                </a:lnTo>
                <a:lnTo>
                  <a:pt x="2119" y="5074"/>
                </a:lnTo>
                <a:lnTo>
                  <a:pt x="2118" y="5112"/>
                </a:lnTo>
                <a:lnTo>
                  <a:pt x="2101" y="5186"/>
                </a:lnTo>
                <a:lnTo>
                  <a:pt x="2068" y="5254"/>
                </a:lnTo>
                <a:lnTo>
                  <a:pt x="2023" y="5313"/>
                </a:lnTo>
                <a:lnTo>
                  <a:pt x="1965" y="5365"/>
                </a:lnTo>
                <a:lnTo>
                  <a:pt x="1897" y="5405"/>
                </a:lnTo>
                <a:lnTo>
                  <a:pt x="1822" y="5434"/>
                </a:lnTo>
                <a:lnTo>
                  <a:pt x="1739" y="5449"/>
                </a:lnTo>
                <a:lnTo>
                  <a:pt x="1696" y="5451"/>
                </a:lnTo>
                <a:close/>
              </a:path>
            </a:pathLst>
          </a:custGeom>
          <a:solidFill>
            <a:srgbClr val="F3591F"/>
          </a:solidFill>
          <a:ln>
            <a:noFill/>
          </a:ln>
        </p:spPr>
        <p:txBody>
          <a:bodyPr vert="horz" wrap="square" lIns="91440" tIns="45720" rIns="91440" bIns="45720" numCol="1" anchor="t" anchorCtr="0" compatLnSpc="1">
            <a:prstTxWarp prst="textNoShape">
              <a:avLst/>
            </a:prstTxWarp>
          </a:bodyPr>
          <a:lstStyle/>
          <a:p>
            <a:pPr algn="ctr"/>
            <a:endParaRPr lang="en-US" dirty="0"/>
          </a:p>
          <a:p>
            <a:pPr algn="ctr"/>
            <a:endParaRPr lang="en-US" dirty="0"/>
          </a:p>
          <a:p>
            <a:pPr algn="ctr"/>
            <a:r>
              <a:rPr lang="en-US" dirty="0"/>
              <a:t> Wind &amp; </a:t>
            </a:r>
          </a:p>
          <a:p>
            <a:pPr algn="ctr"/>
            <a:r>
              <a:rPr lang="en-US" dirty="0"/>
              <a:t>Solar </a:t>
            </a:r>
            <a:r>
              <a:rPr lang="en-US" dirty="0" err="1"/>
              <a:t>Pv</a:t>
            </a:r>
            <a:r>
              <a:rPr lang="en-US" dirty="0"/>
              <a:t> cost</a:t>
            </a:r>
          </a:p>
          <a:p>
            <a:pPr algn="ctr"/>
            <a:r>
              <a:rPr lang="en-US" dirty="0"/>
              <a:t> &lt;5 cents per kWh </a:t>
            </a:r>
          </a:p>
        </p:txBody>
      </p:sp>
      <p:sp>
        <p:nvSpPr>
          <p:cNvPr id="10" name="Freeform 1571">
            <a:extLst>
              <a:ext uri="{FF2B5EF4-FFF2-40B4-BE49-F238E27FC236}">
                <a16:creationId xmlns:a16="http://schemas.microsoft.com/office/drawing/2014/main" id="{4A3B0182-E759-B54C-ADBF-EB8EC3D35EC3}"/>
              </a:ext>
            </a:extLst>
          </p:cNvPr>
          <p:cNvSpPr>
            <a:spLocks/>
          </p:cNvSpPr>
          <p:nvPr/>
        </p:nvSpPr>
        <p:spPr bwMode="auto">
          <a:xfrm>
            <a:off x="4904216" y="5160285"/>
            <a:ext cx="2113429" cy="1710635"/>
          </a:xfrm>
          <a:custGeom>
            <a:avLst/>
            <a:gdLst>
              <a:gd name="T0" fmla="*/ 3286 w 5471"/>
              <a:gd name="T1" fmla="*/ 19 h 4509"/>
              <a:gd name="T2" fmla="*/ 3146 w 5471"/>
              <a:gd name="T3" fmla="*/ 54 h 4509"/>
              <a:gd name="T4" fmla="*/ 3082 w 5471"/>
              <a:gd name="T5" fmla="*/ 194 h 4509"/>
              <a:gd name="T6" fmla="*/ 3179 w 5471"/>
              <a:gd name="T7" fmla="*/ 443 h 4509"/>
              <a:gd name="T8" fmla="*/ 3212 w 5471"/>
              <a:gd name="T9" fmla="*/ 636 h 4509"/>
              <a:gd name="T10" fmla="*/ 3056 w 5471"/>
              <a:gd name="T11" fmla="*/ 897 h 4509"/>
              <a:gd name="T12" fmla="*/ 2780 w 5471"/>
              <a:gd name="T13" fmla="*/ 983 h 4509"/>
              <a:gd name="T14" fmla="*/ 2503 w 5471"/>
              <a:gd name="T15" fmla="*/ 897 h 4509"/>
              <a:gd name="T16" fmla="*/ 2347 w 5471"/>
              <a:gd name="T17" fmla="*/ 636 h 4509"/>
              <a:gd name="T18" fmla="*/ 2380 w 5471"/>
              <a:gd name="T19" fmla="*/ 443 h 4509"/>
              <a:gd name="T20" fmla="*/ 2477 w 5471"/>
              <a:gd name="T21" fmla="*/ 194 h 4509"/>
              <a:gd name="T22" fmla="*/ 2413 w 5471"/>
              <a:gd name="T23" fmla="*/ 54 h 4509"/>
              <a:gd name="T24" fmla="*/ 2306 w 5471"/>
              <a:gd name="T25" fmla="*/ 19 h 4509"/>
              <a:gd name="T26" fmla="*/ 963 w 5471"/>
              <a:gd name="T27" fmla="*/ 19 h 4509"/>
              <a:gd name="T28" fmla="*/ 964 w 5471"/>
              <a:gd name="T29" fmla="*/ 1248 h 4509"/>
              <a:gd name="T30" fmla="*/ 961 w 5471"/>
              <a:gd name="T31" fmla="*/ 1285 h 4509"/>
              <a:gd name="T32" fmla="*/ 856 w 5471"/>
              <a:gd name="T33" fmla="*/ 1418 h 4509"/>
              <a:gd name="T34" fmla="*/ 743 w 5471"/>
              <a:gd name="T35" fmla="*/ 1412 h 4509"/>
              <a:gd name="T36" fmla="*/ 459 w 5471"/>
              <a:gd name="T37" fmla="*/ 1302 h 4509"/>
              <a:gd name="T38" fmla="*/ 271 w 5471"/>
              <a:gd name="T39" fmla="*/ 1311 h 4509"/>
              <a:gd name="T40" fmla="*/ 45 w 5471"/>
              <a:gd name="T41" fmla="*/ 1519 h 4509"/>
              <a:gd name="T42" fmla="*/ 1 w 5471"/>
              <a:gd name="T43" fmla="*/ 1770 h 4509"/>
              <a:gd name="T44" fmla="*/ 140 w 5471"/>
              <a:gd name="T45" fmla="*/ 2062 h 4509"/>
              <a:gd name="T46" fmla="*/ 388 w 5471"/>
              <a:gd name="T47" fmla="*/ 2160 h 4509"/>
              <a:gd name="T48" fmla="*/ 692 w 5471"/>
              <a:gd name="T49" fmla="*/ 2064 h 4509"/>
              <a:gd name="T50" fmla="*/ 810 w 5471"/>
              <a:gd name="T51" fmla="*/ 2028 h 4509"/>
              <a:gd name="T52" fmla="*/ 906 w 5471"/>
              <a:gd name="T53" fmla="*/ 2064 h 4509"/>
              <a:gd name="T54" fmla="*/ 964 w 5471"/>
              <a:gd name="T55" fmla="*/ 2233 h 4509"/>
              <a:gd name="T56" fmla="*/ 963 w 5471"/>
              <a:gd name="T57" fmla="*/ 3419 h 4509"/>
              <a:gd name="T58" fmla="*/ 2311 w 5471"/>
              <a:gd name="T59" fmla="*/ 3543 h 4509"/>
              <a:gd name="T60" fmla="*/ 2311 w 5471"/>
              <a:gd name="T61" fmla="*/ 3543 h 4509"/>
              <a:gd name="T62" fmla="*/ 2373 w 5471"/>
              <a:gd name="T63" fmla="*/ 3559 h 4509"/>
              <a:gd name="T64" fmla="*/ 2477 w 5471"/>
              <a:gd name="T65" fmla="*/ 3677 h 4509"/>
              <a:gd name="T66" fmla="*/ 2442 w 5471"/>
              <a:gd name="T67" fmla="*/ 3817 h 4509"/>
              <a:gd name="T68" fmla="*/ 2346 w 5471"/>
              <a:gd name="T69" fmla="*/ 4121 h 4509"/>
              <a:gd name="T70" fmla="*/ 2445 w 5471"/>
              <a:gd name="T71" fmla="*/ 4369 h 4509"/>
              <a:gd name="T72" fmla="*/ 2735 w 5471"/>
              <a:gd name="T73" fmla="*/ 4508 h 4509"/>
              <a:gd name="T74" fmla="*/ 2986 w 5471"/>
              <a:gd name="T75" fmla="*/ 4462 h 4509"/>
              <a:gd name="T76" fmla="*/ 3194 w 5471"/>
              <a:gd name="T77" fmla="*/ 4237 h 4509"/>
              <a:gd name="T78" fmla="*/ 3203 w 5471"/>
              <a:gd name="T79" fmla="*/ 4050 h 4509"/>
              <a:gd name="T80" fmla="*/ 3094 w 5471"/>
              <a:gd name="T81" fmla="*/ 3765 h 4509"/>
              <a:gd name="T82" fmla="*/ 3115 w 5471"/>
              <a:gd name="T83" fmla="*/ 3605 h 4509"/>
              <a:gd name="T84" fmla="*/ 3261 w 5471"/>
              <a:gd name="T85" fmla="*/ 3545 h 4509"/>
              <a:gd name="T86" fmla="*/ 4505 w 5471"/>
              <a:gd name="T87" fmla="*/ 3311 h 4509"/>
              <a:gd name="T88" fmla="*/ 4505 w 5471"/>
              <a:gd name="T89" fmla="*/ 2194 h 4509"/>
              <a:gd name="T90" fmla="*/ 4505 w 5471"/>
              <a:gd name="T91" fmla="*/ 2200 h 4509"/>
              <a:gd name="T92" fmla="*/ 4565 w 5471"/>
              <a:gd name="T93" fmla="*/ 2064 h 4509"/>
              <a:gd name="T94" fmla="*/ 4660 w 5471"/>
              <a:gd name="T95" fmla="*/ 2028 h 4509"/>
              <a:gd name="T96" fmla="*/ 4779 w 5471"/>
              <a:gd name="T97" fmla="*/ 2064 h 4509"/>
              <a:gd name="T98" fmla="*/ 5084 w 5471"/>
              <a:gd name="T99" fmla="*/ 2160 h 4509"/>
              <a:gd name="T100" fmla="*/ 5330 w 5471"/>
              <a:gd name="T101" fmla="*/ 2062 h 4509"/>
              <a:gd name="T102" fmla="*/ 5470 w 5471"/>
              <a:gd name="T103" fmla="*/ 1771 h 4509"/>
              <a:gd name="T104" fmla="*/ 5424 w 5471"/>
              <a:gd name="T105" fmla="*/ 1519 h 4509"/>
              <a:gd name="T106" fmla="*/ 5199 w 5471"/>
              <a:gd name="T107" fmla="*/ 1311 h 4509"/>
              <a:gd name="T108" fmla="*/ 5012 w 5471"/>
              <a:gd name="T109" fmla="*/ 1302 h 4509"/>
              <a:gd name="T110" fmla="*/ 4727 w 5471"/>
              <a:gd name="T111" fmla="*/ 1412 h 4509"/>
              <a:gd name="T112" fmla="*/ 4614 w 5471"/>
              <a:gd name="T113" fmla="*/ 1418 h 4509"/>
              <a:gd name="T114" fmla="*/ 4511 w 5471"/>
              <a:gd name="T115" fmla="*/ 1285 h 4509"/>
              <a:gd name="T116" fmla="*/ 4505 w 5471"/>
              <a:gd name="T117" fmla="*/ 0 h 4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471" h="4509">
                <a:moveTo>
                  <a:pt x="4505" y="0"/>
                </a:moveTo>
                <a:lnTo>
                  <a:pt x="4505" y="0"/>
                </a:lnTo>
                <a:lnTo>
                  <a:pt x="4505" y="19"/>
                </a:lnTo>
                <a:lnTo>
                  <a:pt x="3286" y="19"/>
                </a:lnTo>
                <a:lnTo>
                  <a:pt x="3261" y="19"/>
                </a:lnTo>
                <a:lnTo>
                  <a:pt x="3234" y="22"/>
                </a:lnTo>
                <a:lnTo>
                  <a:pt x="3186" y="35"/>
                </a:lnTo>
                <a:lnTo>
                  <a:pt x="3146" y="54"/>
                </a:lnTo>
                <a:lnTo>
                  <a:pt x="3115" y="81"/>
                </a:lnTo>
                <a:lnTo>
                  <a:pt x="3094" y="114"/>
                </a:lnTo>
                <a:lnTo>
                  <a:pt x="3082" y="153"/>
                </a:lnTo>
                <a:lnTo>
                  <a:pt x="3082" y="194"/>
                </a:lnTo>
                <a:lnTo>
                  <a:pt x="3094" y="241"/>
                </a:lnTo>
                <a:lnTo>
                  <a:pt x="3104" y="264"/>
                </a:lnTo>
                <a:lnTo>
                  <a:pt x="3119" y="291"/>
                </a:lnTo>
                <a:lnTo>
                  <a:pt x="3179" y="443"/>
                </a:lnTo>
                <a:lnTo>
                  <a:pt x="3203" y="525"/>
                </a:lnTo>
                <a:lnTo>
                  <a:pt x="3212" y="575"/>
                </a:lnTo>
                <a:lnTo>
                  <a:pt x="3213" y="597"/>
                </a:lnTo>
                <a:lnTo>
                  <a:pt x="3212" y="636"/>
                </a:lnTo>
                <a:lnTo>
                  <a:pt x="3194" y="713"/>
                </a:lnTo>
                <a:lnTo>
                  <a:pt x="3161" y="781"/>
                </a:lnTo>
                <a:lnTo>
                  <a:pt x="3115" y="843"/>
                </a:lnTo>
                <a:lnTo>
                  <a:pt x="3056" y="897"/>
                </a:lnTo>
                <a:lnTo>
                  <a:pt x="2986" y="938"/>
                </a:lnTo>
                <a:lnTo>
                  <a:pt x="2909" y="967"/>
                </a:lnTo>
                <a:lnTo>
                  <a:pt x="2824" y="982"/>
                </a:lnTo>
                <a:lnTo>
                  <a:pt x="2780" y="983"/>
                </a:lnTo>
                <a:lnTo>
                  <a:pt x="2735" y="982"/>
                </a:lnTo>
                <a:lnTo>
                  <a:pt x="2651" y="967"/>
                </a:lnTo>
                <a:lnTo>
                  <a:pt x="2573" y="938"/>
                </a:lnTo>
                <a:lnTo>
                  <a:pt x="2503" y="897"/>
                </a:lnTo>
                <a:lnTo>
                  <a:pt x="2445" y="843"/>
                </a:lnTo>
                <a:lnTo>
                  <a:pt x="2398" y="781"/>
                </a:lnTo>
                <a:lnTo>
                  <a:pt x="2366" y="713"/>
                </a:lnTo>
                <a:lnTo>
                  <a:pt x="2347" y="636"/>
                </a:lnTo>
                <a:lnTo>
                  <a:pt x="2346" y="597"/>
                </a:lnTo>
                <a:lnTo>
                  <a:pt x="2347" y="575"/>
                </a:lnTo>
                <a:lnTo>
                  <a:pt x="2356" y="525"/>
                </a:lnTo>
                <a:lnTo>
                  <a:pt x="2380" y="443"/>
                </a:lnTo>
                <a:lnTo>
                  <a:pt x="2442" y="291"/>
                </a:lnTo>
                <a:lnTo>
                  <a:pt x="2455" y="264"/>
                </a:lnTo>
                <a:lnTo>
                  <a:pt x="2465" y="241"/>
                </a:lnTo>
                <a:lnTo>
                  <a:pt x="2477" y="194"/>
                </a:lnTo>
                <a:lnTo>
                  <a:pt x="2477" y="153"/>
                </a:lnTo>
                <a:lnTo>
                  <a:pt x="2467" y="114"/>
                </a:lnTo>
                <a:lnTo>
                  <a:pt x="2445" y="81"/>
                </a:lnTo>
                <a:lnTo>
                  <a:pt x="2413" y="54"/>
                </a:lnTo>
                <a:lnTo>
                  <a:pt x="2373" y="35"/>
                </a:lnTo>
                <a:lnTo>
                  <a:pt x="2325" y="22"/>
                </a:lnTo>
                <a:lnTo>
                  <a:pt x="2298" y="19"/>
                </a:lnTo>
                <a:lnTo>
                  <a:pt x="2306" y="19"/>
                </a:lnTo>
                <a:lnTo>
                  <a:pt x="2311" y="19"/>
                </a:lnTo>
                <a:lnTo>
                  <a:pt x="2301" y="19"/>
                </a:lnTo>
                <a:lnTo>
                  <a:pt x="2277" y="19"/>
                </a:lnTo>
                <a:lnTo>
                  <a:pt x="963" y="19"/>
                </a:lnTo>
                <a:lnTo>
                  <a:pt x="964" y="107"/>
                </a:lnTo>
                <a:lnTo>
                  <a:pt x="964" y="215"/>
                </a:lnTo>
                <a:lnTo>
                  <a:pt x="964" y="1224"/>
                </a:lnTo>
                <a:lnTo>
                  <a:pt x="964" y="1248"/>
                </a:lnTo>
                <a:lnTo>
                  <a:pt x="966" y="1258"/>
                </a:lnTo>
                <a:lnTo>
                  <a:pt x="964" y="1253"/>
                </a:lnTo>
                <a:lnTo>
                  <a:pt x="964" y="1244"/>
                </a:lnTo>
                <a:lnTo>
                  <a:pt x="961" y="1285"/>
                </a:lnTo>
                <a:lnTo>
                  <a:pt x="936" y="1352"/>
                </a:lnTo>
                <a:lnTo>
                  <a:pt x="906" y="1388"/>
                </a:lnTo>
                <a:lnTo>
                  <a:pt x="883" y="1406"/>
                </a:lnTo>
                <a:lnTo>
                  <a:pt x="856" y="1418"/>
                </a:lnTo>
                <a:lnTo>
                  <a:pt x="826" y="1424"/>
                </a:lnTo>
                <a:lnTo>
                  <a:pt x="810" y="1424"/>
                </a:lnTo>
                <a:lnTo>
                  <a:pt x="789" y="1424"/>
                </a:lnTo>
                <a:lnTo>
                  <a:pt x="743" y="1412"/>
                </a:lnTo>
                <a:lnTo>
                  <a:pt x="719" y="1401"/>
                </a:lnTo>
                <a:lnTo>
                  <a:pt x="692" y="1388"/>
                </a:lnTo>
                <a:lnTo>
                  <a:pt x="542" y="1327"/>
                </a:lnTo>
                <a:lnTo>
                  <a:pt x="459" y="1302"/>
                </a:lnTo>
                <a:lnTo>
                  <a:pt x="408" y="1293"/>
                </a:lnTo>
                <a:lnTo>
                  <a:pt x="388" y="1293"/>
                </a:lnTo>
                <a:lnTo>
                  <a:pt x="347" y="1294"/>
                </a:lnTo>
                <a:lnTo>
                  <a:pt x="271" y="1311"/>
                </a:lnTo>
                <a:lnTo>
                  <a:pt x="202" y="1345"/>
                </a:lnTo>
                <a:lnTo>
                  <a:pt x="140" y="1392"/>
                </a:lnTo>
                <a:lnTo>
                  <a:pt x="88" y="1450"/>
                </a:lnTo>
                <a:lnTo>
                  <a:pt x="45" y="1519"/>
                </a:lnTo>
                <a:lnTo>
                  <a:pt x="17" y="1596"/>
                </a:lnTo>
                <a:lnTo>
                  <a:pt x="1" y="1682"/>
                </a:lnTo>
                <a:lnTo>
                  <a:pt x="0" y="1726"/>
                </a:lnTo>
                <a:lnTo>
                  <a:pt x="1" y="1770"/>
                </a:lnTo>
                <a:lnTo>
                  <a:pt x="17" y="1856"/>
                </a:lnTo>
                <a:lnTo>
                  <a:pt x="45" y="1933"/>
                </a:lnTo>
                <a:lnTo>
                  <a:pt x="88" y="2002"/>
                </a:lnTo>
                <a:lnTo>
                  <a:pt x="140" y="2062"/>
                </a:lnTo>
                <a:lnTo>
                  <a:pt x="202" y="2108"/>
                </a:lnTo>
                <a:lnTo>
                  <a:pt x="271" y="2141"/>
                </a:lnTo>
                <a:lnTo>
                  <a:pt x="347" y="2158"/>
                </a:lnTo>
                <a:lnTo>
                  <a:pt x="388" y="2160"/>
                </a:lnTo>
                <a:lnTo>
                  <a:pt x="408" y="2159"/>
                </a:lnTo>
                <a:lnTo>
                  <a:pt x="459" y="2150"/>
                </a:lnTo>
                <a:lnTo>
                  <a:pt x="542" y="2125"/>
                </a:lnTo>
                <a:lnTo>
                  <a:pt x="692" y="2064"/>
                </a:lnTo>
                <a:lnTo>
                  <a:pt x="719" y="2051"/>
                </a:lnTo>
                <a:lnTo>
                  <a:pt x="743" y="2040"/>
                </a:lnTo>
                <a:lnTo>
                  <a:pt x="789" y="2029"/>
                </a:lnTo>
                <a:lnTo>
                  <a:pt x="810" y="2028"/>
                </a:lnTo>
                <a:lnTo>
                  <a:pt x="826" y="2028"/>
                </a:lnTo>
                <a:lnTo>
                  <a:pt x="856" y="2035"/>
                </a:lnTo>
                <a:lnTo>
                  <a:pt x="883" y="2046"/>
                </a:lnTo>
                <a:lnTo>
                  <a:pt x="906" y="2064"/>
                </a:lnTo>
                <a:lnTo>
                  <a:pt x="936" y="2101"/>
                </a:lnTo>
                <a:lnTo>
                  <a:pt x="961" y="2167"/>
                </a:lnTo>
                <a:lnTo>
                  <a:pt x="964" y="2208"/>
                </a:lnTo>
                <a:lnTo>
                  <a:pt x="964" y="2233"/>
                </a:lnTo>
                <a:lnTo>
                  <a:pt x="964" y="2764"/>
                </a:lnTo>
                <a:lnTo>
                  <a:pt x="963" y="2764"/>
                </a:lnTo>
                <a:lnTo>
                  <a:pt x="963" y="3275"/>
                </a:lnTo>
                <a:lnTo>
                  <a:pt x="963" y="3419"/>
                </a:lnTo>
                <a:lnTo>
                  <a:pt x="963" y="3543"/>
                </a:lnTo>
                <a:lnTo>
                  <a:pt x="2277" y="3543"/>
                </a:lnTo>
                <a:lnTo>
                  <a:pt x="2299" y="3543"/>
                </a:lnTo>
                <a:lnTo>
                  <a:pt x="2311" y="3543"/>
                </a:lnTo>
                <a:lnTo>
                  <a:pt x="2311" y="3543"/>
                </a:lnTo>
                <a:lnTo>
                  <a:pt x="2312" y="3543"/>
                </a:lnTo>
                <a:lnTo>
                  <a:pt x="2311" y="3543"/>
                </a:lnTo>
                <a:lnTo>
                  <a:pt x="2311" y="3543"/>
                </a:lnTo>
                <a:lnTo>
                  <a:pt x="2306" y="3543"/>
                </a:lnTo>
                <a:lnTo>
                  <a:pt x="2298" y="3545"/>
                </a:lnTo>
                <a:lnTo>
                  <a:pt x="2325" y="3547"/>
                </a:lnTo>
                <a:lnTo>
                  <a:pt x="2373" y="3559"/>
                </a:lnTo>
                <a:lnTo>
                  <a:pt x="2413" y="3580"/>
                </a:lnTo>
                <a:lnTo>
                  <a:pt x="2445" y="3605"/>
                </a:lnTo>
                <a:lnTo>
                  <a:pt x="2467" y="3639"/>
                </a:lnTo>
                <a:lnTo>
                  <a:pt x="2477" y="3677"/>
                </a:lnTo>
                <a:lnTo>
                  <a:pt x="2477" y="3720"/>
                </a:lnTo>
                <a:lnTo>
                  <a:pt x="2465" y="3765"/>
                </a:lnTo>
                <a:lnTo>
                  <a:pt x="2455" y="3790"/>
                </a:lnTo>
                <a:lnTo>
                  <a:pt x="2442" y="3817"/>
                </a:lnTo>
                <a:lnTo>
                  <a:pt x="2380" y="3967"/>
                </a:lnTo>
                <a:lnTo>
                  <a:pt x="2356" y="4050"/>
                </a:lnTo>
                <a:lnTo>
                  <a:pt x="2347" y="4099"/>
                </a:lnTo>
                <a:lnTo>
                  <a:pt x="2346" y="4121"/>
                </a:lnTo>
                <a:lnTo>
                  <a:pt x="2347" y="4162"/>
                </a:lnTo>
                <a:lnTo>
                  <a:pt x="2366" y="4237"/>
                </a:lnTo>
                <a:lnTo>
                  <a:pt x="2398" y="4307"/>
                </a:lnTo>
                <a:lnTo>
                  <a:pt x="2445" y="4369"/>
                </a:lnTo>
                <a:lnTo>
                  <a:pt x="2503" y="4421"/>
                </a:lnTo>
                <a:lnTo>
                  <a:pt x="2573" y="4462"/>
                </a:lnTo>
                <a:lnTo>
                  <a:pt x="2651" y="4492"/>
                </a:lnTo>
                <a:lnTo>
                  <a:pt x="2735" y="4508"/>
                </a:lnTo>
                <a:lnTo>
                  <a:pt x="2780" y="4509"/>
                </a:lnTo>
                <a:lnTo>
                  <a:pt x="2824" y="4508"/>
                </a:lnTo>
                <a:lnTo>
                  <a:pt x="2909" y="4492"/>
                </a:lnTo>
                <a:lnTo>
                  <a:pt x="2986" y="4462"/>
                </a:lnTo>
                <a:lnTo>
                  <a:pt x="3056" y="4421"/>
                </a:lnTo>
                <a:lnTo>
                  <a:pt x="3115" y="4369"/>
                </a:lnTo>
                <a:lnTo>
                  <a:pt x="3161" y="4307"/>
                </a:lnTo>
                <a:lnTo>
                  <a:pt x="3194" y="4237"/>
                </a:lnTo>
                <a:lnTo>
                  <a:pt x="3212" y="4162"/>
                </a:lnTo>
                <a:lnTo>
                  <a:pt x="3213" y="4121"/>
                </a:lnTo>
                <a:lnTo>
                  <a:pt x="3212" y="4099"/>
                </a:lnTo>
                <a:lnTo>
                  <a:pt x="3203" y="4050"/>
                </a:lnTo>
                <a:lnTo>
                  <a:pt x="3179" y="3967"/>
                </a:lnTo>
                <a:lnTo>
                  <a:pt x="3119" y="3817"/>
                </a:lnTo>
                <a:lnTo>
                  <a:pt x="3104" y="3790"/>
                </a:lnTo>
                <a:lnTo>
                  <a:pt x="3094" y="3765"/>
                </a:lnTo>
                <a:lnTo>
                  <a:pt x="3082" y="3720"/>
                </a:lnTo>
                <a:lnTo>
                  <a:pt x="3082" y="3677"/>
                </a:lnTo>
                <a:lnTo>
                  <a:pt x="3094" y="3639"/>
                </a:lnTo>
                <a:lnTo>
                  <a:pt x="3115" y="3605"/>
                </a:lnTo>
                <a:lnTo>
                  <a:pt x="3146" y="3580"/>
                </a:lnTo>
                <a:lnTo>
                  <a:pt x="3186" y="3559"/>
                </a:lnTo>
                <a:lnTo>
                  <a:pt x="3234" y="3547"/>
                </a:lnTo>
                <a:lnTo>
                  <a:pt x="3261" y="3545"/>
                </a:lnTo>
                <a:lnTo>
                  <a:pt x="3286" y="3543"/>
                </a:lnTo>
                <a:lnTo>
                  <a:pt x="4505" y="3543"/>
                </a:lnTo>
                <a:lnTo>
                  <a:pt x="4505" y="3311"/>
                </a:lnTo>
                <a:lnTo>
                  <a:pt x="4505" y="3311"/>
                </a:lnTo>
                <a:lnTo>
                  <a:pt x="4505" y="2228"/>
                </a:lnTo>
                <a:lnTo>
                  <a:pt x="4505" y="2207"/>
                </a:lnTo>
                <a:lnTo>
                  <a:pt x="4505" y="2195"/>
                </a:lnTo>
                <a:lnTo>
                  <a:pt x="4505" y="2194"/>
                </a:lnTo>
                <a:lnTo>
                  <a:pt x="4505" y="2194"/>
                </a:lnTo>
                <a:lnTo>
                  <a:pt x="4505" y="2194"/>
                </a:lnTo>
                <a:lnTo>
                  <a:pt x="4505" y="2195"/>
                </a:lnTo>
                <a:lnTo>
                  <a:pt x="4505" y="2200"/>
                </a:lnTo>
                <a:lnTo>
                  <a:pt x="4507" y="2208"/>
                </a:lnTo>
                <a:lnTo>
                  <a:pt x="4511" y="2167"/>
                </a:lnTo>
                <a:lnTo>
                  <a:pt x="4535" y="2101"/>
                </a:lnTo>
                <a:lnTo>
                  <a:pt x="4565" y="2064"/>
                </a:lnTo>
                <a:lnTo>
                  <a:pt x="4588" y="2046"/>
                </a:lnTo>
                <a:lnTo>
                  <a:pt x="4614" y="2035"/>
                </a:lnTo>
                <a:lnTo>
                  <a:pt x="4644" y="2028"/>
                </a:lnTo>
                <a:lnTo>
                  <a:pt x="4660" y="2028"/>
                </a:lnTo>
                <a:lnTo>
                  <a:pt x="4682" y="2029"/>
                </a:lnTo>
                <a:lnTo>
                  <a:pt x="4727" y="2040"/>
                </a:lnTo>
                <a:lnTo>
                  <a:pt x="4750" y="2051"/>
                </a:lnTo>
                <a:lnTo>
                  <a:pt x="4779" y="2064"/>
                </a:lnTo>
                <a:lnTo>
                  <a:pt x="4929" y="2125"/>
                </a:lnTo>
                <a:lnTo>
                  <a:pt x="5012" y="2150"/>
                </a:lnTo>
                <a:lnTo>
                  <a:pt x="5061" y="2159"/>
                </a:lnTo>
                <a:lnTo>
                  <a:pt x="5084" y="2160"/>
                </a:lnTo>
                <a:lnTo>
                  <a:pt x="5124" y="2158"/>
                </a:lnTo>
                <a:lnTo>
                  <a:pt x="5199" y="2141"/>
                </a:lnTo>
                <a:lnTo>
                  <a:pt x="5269" y="2108"/>
                </a:lnTo>
                <a:lnTo>
                  <a:pt x="5330" y="2062"/>
                </a:lnTo>
                <a:lnTo>
                  <a:pt x="5383" y="2002"/>
                </a:lnTo>
                <a:lnTo>
                  <a:pt x="5424" y="1933"/>
                </a:lnTo>
                <a:lnTo>
                  <a:pt x="5454" y="1856"/>
                </a:lnTo>
                <a:lnTo>
                  <a:pt x="5470" y="1771"/>
                </a:lnTo>
                <a:lnTo>
                  <a:pt x="5471" y="1726"/>
                </a:lnTo>
                <a:lnTo>
                  <a:pt x="5470" y="1682"/>
                </a:lnTo>
                <a:lnTo>
                  <a:pt x="5454" y="1598"/>
                </a:lnTo>
                <a:lnTo>
                  <a:pt x="5424" y="1519"/>
                </a:lnTo>
                <a:lnTo>
                  <a:pt x="5383" y="1450"/>
                </a:lnTo>
                <a:lnTo>
                  <a:pt x="5330" y="1392"/>
                </a:lnTo>
                <a:lnTo>
                  <a:pt x="5269" y="1345"/>
                </a:lnTo>
                <a:lnTo>
                  <a:pt x="5199" y="1311"/>
                </a:lnTo>
                <a:lnTo>
                  <a:pt x="5124" y="1294"/>
                </a:lnTo>
                <a:lnTo>
                  <a:pt x="5084" y="1293"/>
                </a:lnTo>
                <a:lnTo>
                  <a:pt x="5061" y="1293"/>
                </a:lnTo>
                <a:lnTo>
                  <a:pt x="5012" y="1302"/>
                </a:lnTo>
                <a:lnTo>
                  <a:pt x="4929" y="1327"/>
                </a:lnTo>
                <a:lnTo>
                  <a:pt x="4779" y="1388"/>
                </a:lnTo>
                <a:lnTo>
                  <a:pt x="4750" y="1402"/>
                </a:lnTo>
                <a:lnTo>
                  <a:pt x="4727" y="1412"/>
                </a:lnTo>
                <a:lnTo>
                  <a:pt x="4682" y="1424"/>
                </a:lnTo>
                <a:lnTo>
                  <a:pt x="4660" y="1424"/>
                </a:lnTo>
                <a:lnTo>
                  <a:pt x="4644" y="1424"/>
                </a:lnTo>
                <a:lnTo>
                  <a:pt x="4614" y="1418"/>
                </a:lnTo>
                <a:lnTo>
                  <a:pt x="4588" y="1406"/>
                </a:lnTo>
                <a:lnTo>
                  <a:pt x="4565" y="1388"/>
                </a:lnTo>
                <a:lnTo>
                  <a:pt x="4535" y="1352"/>
                </a:lnTo>
                <a:lnTo>
                  <a:pt x="4511" y="1285"/>
                </a:lnTo>
                <a:lnTo>
                  <a:pt x="4507" y="1245"/>
                </a:lnTo>
                <a:lnTo>
                  <a:pt x="4505" y="1221"/>
                </a:lnTo>
                <a:lnTo>
                  <a:pt x="4505" y="779"/>
                </a:lnTo>
                <a:lnTo>
                  <a:pt x="4505" y="0"/>
                </a:lnTo>
                <a:close/>
              </a:path>
            </a:pathLst>
          </a:custGeom>
          <a:solidFill>
            <a:srgbClr val="A9C500"/>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1057">
            <a:extLst>
              <a:ext uri="{FF2B5EF4-FFF2-40B4-BE49-F238E27FC236}">
                <a16:creationId xmlns:a16="http://schemas.microsoft.com/office/drawing/2014/main" id="{EF8BDBA2-6627-7445-AB64-58ECB08BA47F}"/>
              </a:ext>
            </a:extLst>
          </p:cNvPr>
          <p:cNvSpPr>
            <a:spLocks/>
          </p:cNvSpPr>
          <p:nvPr/>
        </p:nvSpPr>
        <p:spPr bwMode="auto">
          <a:xfrm rot="5400000">
            <a:off x="8385230" y="4104867"/>
            <a:ext cx="1432592" cy="1693627"/>
          </a:xfrm>
          <a:custGeom>
            <a:avLst/>
            <a:gdLst>
              <a:gd name="T0" fmla="*/ 1570 w 3463"/>
              <a:gd name="T1" fmla="*/ 4468 h 4485"/>
              <a:gd name="T2" fmla="*/ 1370 w 3463"/>
              <a:gd name="T3" fmla="*/ 4347 h 4485"/>
              <a:gd name="T4" fmla="*/ 1276 w 3463"/>
              <a:gd name="T5" fmla="*/ 4146 h 4485"/>
              <a:gd name="T6" fmla="*/ 1283 w 3463"/>
              <a:gd name="T7" fmla="*/ 4039 h 4485"/>
              <a:gd name="T8" fmla="*/ 1381 w 3463"/>
              <a:gd name="T9" fmla="*/ 3781 h 4485"/>
              <a:gd name="T10" fmla="*/ 1405 w 3463"/>
              <a:gd name="T11" fmla="*/ 3668 h 4485"/>
              <a:gd name="T12" fmla="*/ 1374 w 3463"/>
              <a:gd name="T13" fmla="*/ 3590 h 4485"/>
              <a:gd name="T14" fmla="*/ 1255 w 3463"/>
              <a:gd name="T15" fmla="*/ 3524 h 4485"/>
              <a:gd name="T16" fmla="*/ 1217 w 3463"/>
              <a:gd name="T17" fmla="*/ 3519 h 4485"/>
              <a:gd name="T18" fmla="*/ 0 w 3463"/>
              <a:gd name="T19" fmla="*/ 3520 h 4485"/>
              <a:gd name="T20" fmla="*/ 0 w 3463"/>
              <a:gd name="T21" fmla="*/ 2198 h 4485"/>
              <a:gd name="T22" fmla="*/ 26 w 3463"/>
              <a:gd name="T23" fmla="*/ 2097 h 4485"/>
              <a:gd name="T24" fmla="*/ 100 w 3463"/>
              <a:gd name="T25" fmla="*/ 2034 h 4485"/>
              <a:gd name="T26" fmla="*/ 163 w 3463"/>
              <a:gd name="T27" fmla="*/ 2029 h 4485"/>
              <a:gd name="T28" fmla="*/ 262 w 3463"/>
              <a:gd name="T29" fmla="*/ 2066 h 4485"/>
              <a:gd name="T30" fmla="*/ 545 w 3463"/>
              <a:gd name="T31" fmla="*/ 2158 h 4485"/>
              <a:gd name="T32" fmla="*/ 685 w 3463"/>
              <a:gd name="T33" fmla="*/ 2140 h 4485"/>
              <a:gd name="T34" fmla="*/ 874 w 3463"/>
              <a:gd name="T35" fmla="*/ 1999 h 4485"/>
              <a:gd name="T36" fmla="*/ 963 w 3463"/>
              <a:gd name="T37" fmla="*/ 1762 h 4485"/>
              <a:gd name="T38" fmla="*/ 948 w 3463"/>
              <a:gd name="T39" fmla="*/ 1583 h 4485"/>
              <a:gd name="T40" fmla="*/ 821 w 3463"/>
              <a:gd name="T41" fmla="*/ 1373 h 4485"/>
              <a:gd name="T42" fmla="*/ 608 w 3463"/>
              <a:gd name="T43" fmla="*/ 1273 h 4485"/>
              <a:gd name="T44" fmla="*/ 495 w 3463"/>
              <a:gd name="T45" fmla="*/ 1281 h 4485"/>
              <a:gd name="T46" fmla="*/ 230 w 3463"/>
              <a:gd name="T47" fmla="*/ 1380 h 4485"/>
              <a:gd name="T48" fmla="*/ 143 w 3463"/>
              <a:gd name="T49" fmla="*/ 1402 h 4485"/>
              <a:gd name="T50" fmla="*/ 75 w 3463"/>
              <a:gd name="T51" fmla="*/ 1384 h 4485"/>
              <a:gd name="T52" fmla="*/ 4 w 3463"/>
              <a:gd name="T53" fmla="*/ 1272 h 4485"/>
              <a:gd name="T54" fmla="*/ 0 w 3463"/>
              <a:gd name="T55" fmla="*/ 0 h 4485"/>
              <a:gd name="T56" fmla="*/ 2175 w 3463"/>
              <a:gd name="T57" fmla="*/ 0 h 4485"/>
              <a:gd name="T58" fmla="*/ 3281 w 3463"/>
              <a:gd name="T59" fmla="*/ 0 h 4485"/>
              <a:gd name="T60" fmla="*/ 3463 w 3463"/>
              <a:gd name="T61" fmla="*/ 1234 h 4485"/>
              <a:gd name="T62" fmla="*/ 3410 w 3463"/>
              <a:gd name="T63" fmla="*/ 1367 h 4485"/>
              <a:gd name="T64" fmla="*/ 3335 w 3463"/>
              <a:gd name="T65" fmla="*/ 1402 h 4485"/>
              <a:gd name="T66" fmla="*/ 3256 w 3463"/>
              <a:gd name="T67" fmla="*/ 1391 h 4485"/>
              <a:gd name="T68" fmla="*/ 3050 w 3463"/>
              <a:gd name="T69" fmla="*/ 1304 h 4485"/>
              <a:gd name="T70" fmla="*/ 2897 w 3463"/>
              <a:gd name="T71" fmla="*/ 1272 h 4485"/>
              <a:gd name="T72" fmla="*/ 2706 w 3463"/>
              <a:gd name="T73" fmla="*/ 1325 h 4485"/>
              <a:gd name="T74" fmla="*/ 2546 w 3463"/>
              <a:gd name="T75" fmla="*/ 1504 h 4485"/>
              <a:gd name="T76" fmla="*/ 2499 w 3463"/>
              <a:gd name="T77" fmla="*/ 1715 h 4485"/>
              <a:gd name="T78" fmla="*/ 2546 w 3463"/>
              <a:gd name="T79" fmla="*/ 1927 h 4485"/>
              <a:gd name="T80" fmla="*/ 2706 w 3463"/>
              <a:gd name="T81" fmla="*/ 2106 h 4485"/>
              <a:gd name="T82" fmla="*/ 2897 w 3463"/>
              <a:gd name="T83" fmla="*/ 2159 h 4485"/>
              <a:gd name="T84" fmla="*/ 3050 w 3463"/>
              <a:gd name="T85" fmla="*/ 2127 h 4485"/>
              <a:gd name="T86" fmla="*/ 3256 w 3463"/>
              <a:gd name="T87" fmla="*/ 2040 h 4485"/>
              <a:gd name="T88" fmla="*/ 3335 w 3463"/>
              <a:gd name="T89" fmla="*/ 2029 h 4485"/>
              <a:gd name="T90" fmla="*/ 3410 w 3463"/>
              <a:gd name="T91" fmla="*/ 2062 h 4485"/>
              <a:gd name="T92" fmla="*/ 3463 w 3463"/>
              <a:gd name="T93" fmla="*/ 2198 h 4485"/>
              <a:gd name="T94" fmla="*/ 3463 w 3463"/>
              <a:gd name="T95" fmla="*/ 2218 h 4485"/>
              <a:gd name="T96" fmla="*/ 3246 w 3463"/>
              <a:gd name="T97" fmla="*/ 3520 h 4485"/>
              <a:gd name="T98" fmla="*/ 2202 w 3463"/>
              <a:gd name="T99" fmla="*/ 3519 h 4485"/>
              <a:gd name="T100" fmla="*/ 2096 w 3463"/>
              <a:gd name="T101" fmla="*/ 3536 h 4485"/>
              <a:gd name="T102" fmla="*/ 2007 w 3463"/>
              <a:gd name="T103" fmla="*/ 3608 h 4485"/>
              <a:gd name="T104" fmla="*/ 1988 w 3463"/>
              <a:gd name="T105" fmla="*/ 3711 h 4485"/>
              <a:gd name="T106" fmla="*/ 2025 w 3463"/>
              <a:gd name="T107" fmla="*/ 3809 h 4485"/>
              <a:gd name="T108" fmla="*/ 2118 w 3463"/>
              <a:gd name="T109" fmla="*/ 4087 h 4485"/>
              <a:gd name="T110" fmla="*/ 2100 w 3463"/>
              <a:gd name="T111" fmla="*/ 4220 h 4485"/>
              <a:gd name="T112" fmla="*/ 1965 w 3463"/>
              <a:gd name="T113" fmla="*/ 4399 h 4485"/>
              <a:gd name="T114" fmla="*/ 1740 w 3463"/>
              <a:gd name="T115" fmla="*/ 4483 h 4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63" h="4485">
                <a:moveTo>
                  <a:pt x="1696" y="4485"/>
                </a:moveTo>
                <a:lnTo>
                  <a:pt x="1653" y="4483"/>
                </a:lnTo>
                <a:lnTo>
                  <a:pt x="1570" y="4468"/>
                </a:lnTo>
                <a:lnTo>
                  <a:pt x="1495" y="4439"/>
                </a:lnTo>
                <a:lnTo>
                  <a:pt x="1427" y="4399"/>
                </a:lnTo>
                <a:lnTo>
                  <a:pt x="1370" y="4347"/>
                </a:lnTo>
                <a:lnTo>
                  <a:pt x="1324" y="4288"/>
                </a:lnTo>
                <a:lnTo>
                  <a:pt x="1292" y="4220"/>
                </a:lnTo>
                <a:lnTo>
                  <a:pt x="1276" y="4146"/>
                </a:lnTo>
                <a:lnTo>
                  <a:pt x="1273" y="4108"/>
                </a:lnTo>
                <a:lnTo>
                  <a:pt x="1274" y="4087"/>
                </a:lnTo>
                <a:lnTo>
                  <a:pt x="1283" y="4039"/>
                </a:lnTo>
                <a:lnTo>
                  <a:pt x="1307" y="3957"/>
                </a:lnTo>
                <a:lnTo>
                  <a:pt x="1368" y="3809"/>
                </a:lnTo>
                <a:lnTo>
                  <a:pt x="1381" y="3781"/>
                </a:lnTo>
                <a:lnTo>
                  <a:pt x="1392" y="3756"/>
                </a:lnTo>
                <a:lnTo>
                  <a:pt x="1404" y="3711"/>
                </a:lnTo>
                <a:lnTo>
                  <a:pt x="1405" y="3668"/>
                </a:lnTo>
                <a:lnTo>
                  <a:pt x="1395" y="3627"/>
                </a:lnTo>
                <a:lnTo>
                  <a:pt x="1386" y="3608"/>
                </a:lnTo>
                <a:lnTo>
                  <a:pt x="1374" y="3590"/>
                </a:lnTo>
                <a:lnTo>
                  <a:pt x="1343" y="3561"/>
                </a:lnTo>
                <a:lnTo>
                  <a:pt x="1303" y="3539"/>
                </a:lnTo>
                <a:lnTo>
                  <a:pt x="1255" y="3524"/>
                </a:lnTo>
                <a:lnTo>
                  <a:pt x="1229" y="3520"/>
                </a:lnTo>
                <a:lnTo>
                  <a:pt x="1229" y="3519"/>
                </a:lnTo>
                <a:lnTo>
                  <a:pt x="1217" y="3519"/>
                </a:lnTo>
                <a:lnTo>
                  <a:pt x="1194" y="3519"/>
                </a:lnTo>
                <a:lnTo>
                  <a:pt x="184" y="3520"/>
                </a:lnTo>
                <a:lnTo>
                  <a:pt x="0" y="3520"/>
                </a:lnTo>
                <a:lnTo>
                  <a:pt x="0" y="2218"/>
                </a:lnTo>
                <a:lnTo>
                  <a:pt x="0" y="2206"/>
                </a:lnTo>
                <a:lnTo>
                  <a:pt x="0" y="2198"/>
                </a:lnTo>
                <a:lnTo>
                  <a:pt x="0" y="2198"/>
                </a:lnTo>
                <a:lnTo>
                  <a:pt x="4" y="2159"/>
                </a:lnTo>
                <a:lnTo>
                  <a:pt x="26" y="2097"/>
                </a:lnTo>
                <a:lnTo>
                  <a:pt x="53" y="2062"/>
                </a:lnTo>
                <a:lnTo>
                  <a:pt x="75" y="2045"/>
                </a:lnTo>
                <a:lnTo>
                  <a:pt x="100" y="2034"/>
                </a:lnTo>
                <a:lnTo>
                  <a:pt x="128" y="2029"/>
                </a:lnTo>
                <a:lnTo>
                  <a:pt x="143" y="2027"/>
                </a:lnTo>
                <a:lnTo>
                  <a:pt x="163" y="2029"/>
                </a:lnTo>
                <a:lnTo>
                  <a:pt x="208" y="2040"/>
                </a:lnTo>
                <a:lnTo>
                  <a:pt x="230" y="2049"/>
                </a:lnTo>
                <a:lnTo>
                  <a:pt x="262" y="2066"/>
                </a:lnTo>
                <a:lnTo>
                  <a:pt x="412" y="2127"/>
                </a:lnTo>
                <a:lnTo>
                  <a:pt x="495" y="2150"/>
                </a:lnTo>
                <a:lnTo>
                  <a:pt x="545" y="2158"/>
                </a:lnTo>
                <a:lnTo>
                  <a:pt x="567" y="2159"/>
                </a:lnTo>
                <a:lnTo>
                  <a:pt x="608" y="2158"/>
                </a:lnTo>
                <a:lnTo>
                  <a:pt x="685" y="2140"/>
                </a:lnTo>
                <a:lnTo>
                  <a:pt x="757" y="2106"/>
                </a:lnTo>
                <a:lnTo>
                  <a:pt x="821" y="2058"/>
                </a:lnTo>
                <a:lnTo>
                  <a:pt x="874" y="1999"/>
                </a:lnTo>
                <a:lnTo>
                  <a:pt x="918" y="1927"/>
                </a:lnTo>
                <a:lnTo>
                  <a:pt x="948" y="1847"/>
                </a:lnTo>
                <a:lnTo>
                  <a:pt x="963" y="1762"/>
                </a:lnTo>
                <a:lnTo>
                  <a:pt x="964" y="1715"/>
                </a:lnTo>
                <a:lnTo>
                  <a:pt x="963" y="1669"/>
                </a:lnTo>
                <a:lnTo>
                  <a:pt x="948" y="1583"/>
                </a:lnTo>
                <a:lnTo>
                  <a:pt x="918" y="1504"/>
                </a:lnTo>
                <a:lnTo>
                  <a:pt x="874" y="1432"/>
                </a:lnTo>
                <a:lnTo>
                  <a:pt x="821" y="1373"/>
                </a:lnTo>
                <a:lnTo>
                  <a:pt x="757" y="1325"/>
                </a:lnTo>
                <a:lnTo>
                  <a:pt x="685" y="1290"/>
                </a:lnTo>
                <a:lnTo>
                  <a:pt x="608" y="1273"/>
                </a:lnTo>
                <a:lnTo>
                  <a:pt x="567" y="1272"/>
                </a:lnTo>
                <a:lnTo>
                  <a:pt x="545" y="1272"/>
                </a:lnTo>
                <a:lnTo>
                  <a:pt x="495" y="1281"/>
                </a:lnTo>
                <a:lnTo>
                  <a:pt x="412" y="1304"/>
                </a:lnTo>
                <a:lnTo>
                  <a:pt x="262" y="1365"/>
                </a:lnTo>
                <a:lnTo>
                  <a:pt x="230" y="1380"/>
                </a:lnTo>
                <a:lnTo>
                  <a:pt x="208" y="1391"/>
                </a:lnTo>
                <a:lnTo>
                  <a:pt x="163" y="1402"/>
                </a:lnTo>
                <a:lnTo>
                  <a:pt x="143" y="1402"/>
                </a:lnTo>
                <a:lnTo>
                  <a:pt x="128" y="1402"/>
                </a:lnTo>
                <a:lnTo>
                  <a:pt x="100" y="1396"/>
                </a:lnTo>
                <a:lnTo>
                  <a:pt x="75" y="1384"/>
                </a:lnTo>
                <a:lnTo>
                  <a:pt x="53" y="1367"/>
                </a:lnTo>
                <a:lnTo>
                  <a:pt x="26" y="1334"/>
                </a:lnTo>
                <a:lnTo>
                  <a:pt x="4" y="1272"/>
                </a:lnTo>
                <a:lnTo>
                  <a:pt x="0" y="1233"/>
                </a:lnTo>
                <a:lnTo>
                  <a:pt x="0" y="1209"/>
                </a:lnTo>
                <a:lnTo>
                  <a:pt x="0" y="0"/>
                </a:lnTo>
                <a:lnTo>
                  <a:pt x="2165" y="0"/>
                </a:lnTo>
                <a:lnTo>
                  <a:pt x="2165" y="0"/>
                </a:lnTo>
                <a:lnTo>
                  <a:pt x="2175" y="0"/>
                </a:lnTo>
                <a:lnTo>
                  <a:pt x="2198" y="0"/>
                </a:lnTo>
                <a:lnTo>
                  <a:pt x="3270" y="0"/>
                </a:lnTo>
                <a:lnTo>
                  <a:pt x="3281" y="0"/>
                </a:lnTo>
                <a:lnTo>
                  <a:pt x="3463" y="0"/>
                </a:lnTo>
                <a:lnTo>
                  <a:pt x="3463" y="1209"/>
                </a:lnTo>
                <a:lnTo>
                  <a:pt x="3463" y="1234"/>
                </a:lnTo>
                <a:lnTo>
                  <a:pt x="3460" y="1272"/>
                </a:lnTo>
                <a:lnTo>
                  <a:pt x="3438" y="1334"/>
                </a:lnTo>
                <a:lnTo>
                  <a:pt x="3410" y="1367"/>
                </a:lnTo>
                <a:lnTo>
                  <a:pt x="3388" y="1384"/>
                </a:lnTo>
                <a:lnTo>
                  <a:pt x="3364" y="1396"/>
                </a:lnTo>
                <a:lnTo>
                  <a:pt x="3335" y="1402"/>
                </a:lnTo>
                <a:lnTo>
                  <a:pt x="3320" y="1402"/>
                </a:lnTo>
                <a:lnTo>
                  <a:pt x="3299" y="1402"/>
                </a:lnTo>
                <a:lnTo>
                  <a:pt x="3256" y="1391"/>
                </a:lnTo>
                <a:lnTo>
                  <a:pt x="3234" y="1380"/>
                </a:lnTo>
                <a:lnTo>
                  <a:pt x="3202" y="1365"/>
                </a:lnTo>
                <a:lnTo>
                  <a:pt x="3050" y="1304"/>
                </a:lnTo>
                <a:lnTo>
                  <a:pt x="2968" y="1281"/>
                </a:lnTo>
                <a:lnTo>
                  <a:pt x="2919" y="1272"/>
                </a:lnTo>
                <a:lnTo>
                  <a:pt x="2897" y="1272"/>
                </a:lnTo>
                <a:lnTo>
                  <a:pt x="2856" y="1273"/>
                </a:lnTo>
                <a:lnTo>
                  <a:pt x="2778" y="1290"/>
                </a:lnTo>
                <a:lnTo>
                  <a:pt x="2706" y="1325"/>
                </a:lnTo>
                <a:lnTo>
                  <a:pt x="2643" y="1373"/>
                </a:lnTo>
                <a:lnTo>
                  <a:pt x="2589" y="1432"/>
                </a:lnTo>
                <a:lnTo>
                  <a:pt x="2546" y="1504"/>
                </a:lnTo>
                <a:lnTo>
                  <a:pt x="2516" y="1583"/>
                </a:lnTo>
                <a:lnTo>
                  <a:pt x="2500" y="1669"/>
                </a:lnTo>
                <a:lnTo>
                  <a:pt x="2499" y="1715"/>
                </a:lnTo>
                <a:lnTo>
                  <a:pt x="2500" y="1762"/>
                </a:lnTo>
                <a:lnTo>
                  <a:pt x="2516" y="1847"/>
                </a:lnTo>
                <a:lnTo>
                  <a:pt x="2546" y="1927"/>
                </a:lnTo>
                <a:lnTo>
                  <a:pt x="2589" y="1999"/>
                </a:lnTo>
                <a:lnTo>
                  <a:pt x="2643" y="2058"/>
                </a:lnTo>
                <a:lnTo>
                  <a:pt x="2706" y="2106"/>
                </a:lnTo>
                <a:lnTo>
                  <a:pt x="2778" y="2140"/>
                </a:lnTo>
                <a:lnTo>
                  <a:pt x="2856" y="2158"/>
                </a:lnTo>
                <a:lnTo>
                  <a:pt x="2897" y="2159"/>
                </a:lnTo>
                <a:lnTo>
                  <a:pt x="2919" y="2158"/>
                </a:lnTo>
                <a:lnTo>
                  <a:pt x="2968" y="2150"/>
                </a:lnTo>
                <a:lnTo>
                  <a:pt x="3050" y="2127"/>
                </a:lnTo>
                <a:lnTo>
                  <a:pt x="3202" y="2066"/>
                </a:lnTo>
                <a:lnTo>
                  <a:pt x="3234" y="2049"/>
                </a:lnTo>
                <a:lnTo>
                  <a:pt x="3256" y="2040"/>
                </a:lnTo>
                <a:lnTo>
                  <a:pt x="3299" y="2029"/>
                </a:lnTo>
                <a:lnTo>
                  <a:pt x="3320" y="2027"/>
                </a:lnTo>
                <a:lnTo>
                  <a:pt x="3335" y="2029"/>
                </a:lnTo>
                <a:lnTo>
                  <a:pt x="3364" y="2034"/>
                </a:lnTo>
                <a:lnTo>
                  <a:pt x="3388" y="2045"/>
                </a:lnTo>
                <a:lnTo>
                  <a:pt x="3410" y="2062"/>
                </a:lnTo>
                <a:lnTo>
                  <a:pt x="3438" y="2097"/>
                </a:lnTo>
                <a:lnTo>
                  <a:pt x="3460" y="2159"/>
                </a:lnTo>
                <a:lnTo>
                  <a:pt x="3463" y="2198"/>
                </a:lnTo>
                <a:lnTo>
                  <a:pt x="3463" y="2198"/>
                </a:lnTo>
                <a:lnTo>
                  <a:pt x="3463" y="2206"/>
                </a:lnTo>
                <a:lnTo>
                  <a:pt x="3463" y="2218"/>
                </a:lnTo>
                <a:lnTo>
                  <a:pt x="3463" y="3520"/>
                </a:lnTo>
                <a:lnTo>
                  <a:pt x="3360" y="3520"/>
                </a:lnTo>
                <a:lnTo>
                  <a:pt x="3246" y="3520"/>
                </a:lnTo>
                <a:lnTo>
                  <a:pt x="2744" y="3520"/>
                </a:lnTo>
                <a:lnTo>
                  <a:pt x="2734" y="3520"/>
                </a:lnTo>
                <a:lnTo>
                  <a:pt x="2202" y="3519"/>
                </a:lnTo>
                <a:lnTo>
                  <a:pt x="2178" y="3520"/>
                </a:lnTo>
                <a:lnTo>
                  <a:pt x="2148" y="3523"/>
                </a:lnTo>
                <a:lnTo>
                  <a:pt x="2096" y="3536"/>
                </a:lnTo>
                <a:lnTo>
                  <a:pt x="2052" y="3559"/>
                </a:lnTo>
                <a:lnTo>
                  <a:pt x="2020" y="3590"/>
                </a:lnTo>
                <a:lnTo>
                  <a:pt x="2007" y="3608"/>
                </a:lnTo>
                <a:lnTo>
                  <a:pt x="1998" y="3627"/>
                </a:lnTo>
                <a:lnTo>
                  <a:pt x="1987" y="3668"/>
                </a:lnTo>
                <a:lnTo>
                  <a:pt x="1988" y="3711"/>
                </a:lnTo>
                <a:lnTo>
                  <a:pt x="2000" y="3756"/>
                </a:lnTo>
                <a:lnTo>
                  <a:pt x="2012" y="3781"/>
                </a:lnTo>
                <a:lnTo>
                  <a:pt x="2025" y="3809"/>
                </a:lnTo>
                <a:lnTo>
                  <a:pt x="2086" y="3957"/>
                </a:lnTo>
                <a:lnTo>
                  <a:pt x="2109" y="4039"/>
                </a:lnTo>
                <a:lnTo>
                  <a:pt x="2118" y="4087"/>
                </a:lnTo>
                <a:lnTo>
                  <a:pt x="2119" y="4108"/>
                </a:lnTo>
                <a:lnTo>
                  <a:pt x="2117" y="4146"/>
                </a:lnTo>
                <a:lnTo>
                  <a:pt x="2100" y="4220"/>
                </a:lnTo>
                <a:lnTo>
                  <a:pt x="2069" y="4288"/>
                </a:lnTo>
                <a:lnTo>
                  <a:pt x="2022" y="4347"/>
                </a:lnTo>
                <a:lnTo>
                  <a:pt x="1965" y="4399"/>
                </a:lnTo>
                <a:lnTo>
                  <a:pt x="1898" y="4439"/>
                </a:lnTo>
                <a:lnTo>
                  <a:pt x="1823" y="4468"/>
                </a:lnTo>
                <a:lnTo>
                  <a:pt x="1740" y="4483"/>
                </a:lnTo>
                <a:lnTo>
                  <a:pt x="1696" y="4485"/>
                </a:lnTo>
                <a:close/>
              </a:path>
            </a:pathLst>
          </a:custGeom>
          <a:solidFill>
            <a:srgbClr val="1AA8FE"/>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541">
            <a:extLst>
              <a:ext uri="{FF2B5EF4-FFF2-40B4-BE49-F238E27FC236}">
                <a16:creationId xmlns:a16="http://schemas.microsoft.com/office/drawing/2014/main" id="{D8E2BC3A-AE9E-1844-A30C-DBA436073918}"/>
              </a:ext>
            </a:extLst>
          </p:cNvPr>
          <p:cNvSpPr>
            <a:spLocks/>
          </p:cNvSpPr>
          <p:nvPr/>
        </p:nvSpPr>
        <p:spPr bwMode="auto">
          <a:xfrm rot="16200000">
            <a:off x="4460791" y="540964"/>
            <a:ext cx="1631089" cy="2150079"/>
          </a:xfrm>
          <a:custGeom>
            <a:avLst/>
            <a:gdLst>
              <a:gd name="T0" fmla="*/ 1494 w 4467"/>
              <a:gd name="T1" fmla="*/ 5405 h 5451"/>
              <a:gd name="T2" fmla="*/ 1292 w 4467"/>
              <a:gd name="T3" fmla="*/ 5186 h 5451"/>
              <a:gd name="T4" fmla="*/ 1283 w 4467"/>
              <a:gd name="T5" fmla="*/ 5005 h 5451"/>
              <a:gd name="T6" fmla="*/ 1392 w 4467"/>
              <a:gd name="T7" fmla="*/ 4722 h 5451"/>
              <a:gd name="T8" fmla="*/ 1385 w 4467"/>
              <a:gd name="T9" fmla="*/ 4574 h 5451"/>
              <a:gd name="T10" fmla="*/ 1256 w 4467"/>
              <a:gd name="T11" fmla="*/ 4490 h 5451"/>
              <a:gd name="T12" fmla="*/ 1195 w 4467"/>
              <a:gd name="T13" fmla="*/ 4485 h 5451"/>
              <a:gd name="T14" fmla="*/ 0 w 4467"/>
              <a:gd name="T15" fmla="*/ 3172 h 5451"/>
              <a:gd name="T16" fmla="*/ 26 w 4467"/>
              <a:gd name="T17" fmla="*/ 3063 h 5451"/>
              <a:gd name="T18" fmla="*/ 128 w 4467"/>
              <a:gd name="T19" fmla="*/ 2995 h 5451"/>
              <a:gd name="T20" fmla="*/ 229 w 4467"/>
              <a:gd name="T21" fmla="*/ 3015 h 5451"/>
              <a:gd name="T22" fmla="*/ 544 w 4467"/>
              <a:gd name="T23" fmla="*/ 3124 h 5451"/>
              <a:gd name="T24" fmla="*/ 757 w 4467"/>
              <a:gd name="T25" fmla="*/ 3072 h 5451"/>
              <a:gd name="T26" fmla="*/ 947 w 4467"/>
              <a:gd name="T27" fmla="*/ 2813 h 5451"/>
              <a:gd name="T28" fmla="*/ 947 w 4467"/>
              <a:gd name="T29" fmla="*/ 2549 h 5451"/>
              <a:gd name="T30" fmla="*/ 757 w 4467"/>
              <a:gd name="T31" fmla="*/ 2291 h 5451"/>
              <a:gd name="T32" fmla="*/ 544 w 4467"/>
              <a:gd name="T33" fmla="*/ 2238 h 5451"/>
              <a:gd name="T34" fmla="*/ 229 w 4467"/>
              <a:gd name="T35" fmla="*/ 2346 h 5451"/>
              <a:gd name="T36" fmla="*/ 128 w 4467"/>
              <a:gd name="T37" fmla="*/ 2368 h 5451"/>
              <a:gd name="T38" fmla="*/ 26 w 4467"/>
              <a:gd name="T39" fmla="*/ 2300 h 5451"/>
              <a:gd name="T40" fmla="*/ 0 w 4467"/>
              <a:gd name="T41" fmla="*/ 966 h 5451"/>
              <a:gd name="T42" fmla="*/ 1296 w 4467"/>
              <a:gd name="T43" fmla="*/ 949 h 5451"/>
              <a:gd name="T44" fmla="*/ 1396 w 4467"/>
              <a:gd name="T45" fmla="*/ 858 h 5451"/>
              <a:gd name="T46" fmla="*/ 1381 w 4467"/>
              <a:gd name="T47" fmla="*/ 706 h 5451"/>
              <a:gd name="T48" fmla="*/ 1274 w 4467"/>
              <a:gd name="T49" fmla="*/ 398 h 5451"/>
              <a:gd name="T50" fmla="*/ 1324 w 4467"/>
              <a:gd name="T51" fmla="*/ 197 h 5451"/>
              <a:gd name="T52" fmla="*/ 1571 w 4467"/>
              <a:gd name="T53" fmla="*/ 17 h 5451"/>
              <a:gd name="T54" fmla="*/ 1822 w 4467"/>
              <a:gd name="T55" fmla="*/ 17 h 5451"/>
              <a:gd name="T56" fmla="*/ 2068 w 4467"/>
              <a:gd name="T57" fmla="*/ 197 h 5451"/>
              <a:gd name="T58" fmla="*/ 2118 w 4467"/>
              <a:gd name="T59" fmla="*/ 398 h 5451"/>
              <a:gd name="T60" fmla="*/ 2011 w 4467"/>
              <a:gd name="T61" fmla="*/ 706 h 5451"/>
              <a:gd name="T62" fmla="*/ 1997 w 4467"/>
              <a:gd name="T63" fmla="*/ 858 h 5451"/>
              <a:gd name="T64" fmla="*/ 2089 w 4467"/>
              <a:gd name="T65" fmla="*/ 947 h 5451"/>
              <a:gd name="T66" fmla="*/ 2176 w 4467"/>
              <a:gd name="T67" fmla="*/ 966 h 5451"/>
              <a:gd name="T68" fmla="*/ 3503 w 4467"/>
              <a:gd name="T69" fmla="*/ 966 h 5451"/>
              <a:gd name="T70" fmla="*/ 3526 w 4467"/>
              <a:gd name="T71" fmla="*/ 2296 h 5451"/>
              <a:gd name="T72" fmla="*/ 3618 w 4467"/>
              <a:gd name="T73" fmla="*/ 2383 h 5451"/>
              <a:gd name="T74" fmla="*/ 3739 w 4467"/>
              <a:gd name="T75" fmla="*/ 2378 h 5451"/>
              <a:gd name="T76" fmla="*/ 4022 w 4467"/>
              <a:gd name="T77" fmla="*/ 2269 h 5451"/>
              <a:gd name="T78" fmla="*/ 4203 w 4467"/>
              <a:gd name="T79" fmla="*/ 2276 h 5451"/>
              <a:gd name="T80" fmla="*/ 4423 w 4467"/>
              <a:gd name="T81" fmla="*/ 2480 h 5451"/>
              <a:gd name="T82" fmla="*/ 4466 w 4467"/>
              <a:gd name="T83" fmla="*/ 2725 h 5451"/>
              <a:gd name="T84" fmla="*/ 4331 w 4467"/>
              <a:gd name="T85" fmla="*/ 3007 h 5451"/>
              <a:gd name="T86" fmla="*/ 4092 w 4467"/>
              <a:gd name="T87" fmla="*/ 3103 h 5451"/>
              <a:gd name="T88" fmla="*/ 3792 w 4467"/>
              <a:gd name="T89" fmla="*/ 3010 h 5451"/>
              <a:gd name="T90" fmla="*/ 3668 w 4467"/>
              <a:gd name="T91" fmla="*/ 2972 h 5451"/>
              <a:gd name="T92" fmla="*/ 3568 w 4467"/>
              <a:gd name="T93" fmla="*/ 3009 h 5451"/>
              <a:gd name="T94" fmla="*/ 3503 w 4467"/>
              <a:gd name="T95" fmla="*/ 3150 h 5451"/>
              <a:gd name="T96" fmla="*/ 3359 w 4467"/>
              <a:gd name="T97" fmla="*/ 4486 h 5451"/>
              <a:gd name="T98" fmla="*/ 2202 w 4467"/>
              <a:gd name="T99" fmla="*/ 4485 h 5451"/>
              <a:gd name="T100" fmla="*/ 2053 w 4467"/>
              <a:gd name="T101" fmla="*/ 4525 h 5451"/>
              <a:gd name="T102" fmla="*/ 1988 w 4467"/>
              <a:gd name="T103" fmla="*/ 4634 h 5451"/>
              <a:gd name="T104" fmla="*/ 2026 w 4467"/>
              <a:gd name="T105" fmla="*/ 4775 h 5451"/>
              <a:gd name="T106" fmla="*/ 2119 w 4467"/>
              <a:gd name="T107" fmla="*/ 5074 h 5451"/>
              <a:gd name="T108" fmla="*/ 2023 w 4467"/>
              <a:gd name="T109" fmla="*/ 5313 h 5451"/>
              <a:gd name="T110" fmla="*/ 1739 w 4467"/>
              <a:gd name="T111" fmla="*/ 5449 h 5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67" h="5451">
                <a:moveTo>
                  <a:pt x="1696" y="5451"/>
                </a:moveTo>
                <a:lnTo>
                  <a:pt x="1652" y="5449"/>
                </a:lnTo>
                <a:lnTo>
                  <a:pt x="1571" y="5434"/>
                </a:lnTo>
                <a:lnTo>
                  <a:pt x="1494" y="5405"/>
                </a:lnTo>
                <a:lnTo>
                  <a:pt x="1427" y="5365"/>
                </a:lnTo>
                <a:lnTo>
                  <a:pt x="1370" y="5313"/>
                </a:lnTo>
                <a:lnTo>
                  <a:pt x="1324" y="5254"/>
                </a:lnTo>
                <a:lnTo>
                  <a:pt x="1292" y="5186"/>
                </a:lnTo>
                <a:lnTo>
                  <a:pt x="1275" y="5112"/>
                </a:lnTo>
                <a:lnTo>
                  <a:pt x="1274" y="5074"/>
                </a:lnTo>
                <a:lnTo>
                  <a:pt x="1274" y="5053"/>
                </a:lnTo>
                <a:lnTo>
                  <a:pt x="1283" y="5005"/>
                </a:lnTo>
                <a:lnTo>
                  <a:pt x="1306" y="4923"/>
                </a:lnTo>
                <a:lnTo>
                  <a:pt x="1367" y="4775"/>
                </a:lnTo>
                <a:lnTo>
                  <a:pt x="1381" y="4746"/>
                </a:lnTo>
                <a:lnTo>
                  <a:pt x="1392" y="4722"/>
                </a:lnTo>
                <a:lnTo>
                  <a:pt x="1403" y="4677"/>
                </a:lnTo>
                <a:lnTo>
                  <a:pt x="1405" y="4634"/>
                </a:lnTo>
                <a:lnTo>
                  <a:pt x="1394" y="4593"/>
                </a:lnTo>
                <a:lnTo>
                  <a:pt x="1385" y="4574"/>
                </a:lnTo>
                <a:lnTo>
                  <a:pt x="1374" y="4556"/>
                </a:lnTo>
                <a:lnTo>
                  <a:pt x="1342" y="4527"/>
                </a:lnTo>
                <a:lnTo>
                  <a:pt x="1304" y="4505"/>
                </a:lnTo>
                <a:lnTo>
                  <a:pt x="1256" y="4490"/>
                </a:lnTo>
                <a:lnTo>
                  <a:pt x="1228" y="4486"/>
                </a:lnTo>
                <a:lnTo>
                  <a:pt x="1228" y="4485"/>
                </a:lnTo>
                <a:lnTo>
                  <a:pt x="1217" y="4485"/>
                </a:lnTo>
                <a:lnTo>
                  <a:pt x="1195" y="4485"/>
                </a:lnTo>
                <a:lnTo>
                  <a:pt x="185" y="4486"/>
                </a:lnTo>
                <a:lnTo>
                  <a:pt x="0" y="4486"/>
                </a:lnTo>
                <a:lnTo>
                  <a:pt x="0" y="3184"/>
                </a:lnTo>
                <a:lnTo>
                  <a:pt x="0" y="3172"/>
                </a:lnTo>
                <a:lnTo>
                  <a:pt x="0" y="3164"/>
                </a:lnTo>
                <a:lnTo>
                  <a:pt x="0" y="3164"/>
                </a:lnTo>
                <a:lnTo>
                  <a:pt x="4" y="3125"/>
                </a:lnTo>
                <a:lnTo>
                  <a:pt x="26" y="3063"/>
                </a:lnTo>
                <a:lnTo>
                  <a:pt x="53" y="3028"/>
                </a:lnTo>
                <a:lnTo>
                  <a:pt x="75" y="3011"/>
                </a:lnTo>
                <a:lnTo>
                  <a:pt x="99" y="3000"/>
                </a:lnTo>
                <a:lnTo>
                  <a:pt x="128" y="2995"/>
                </a:lnTo>
                <a:lnTo>
                  <a:pt x="144" y="2993"/>
                </a:lnTo>
                <a:lnTo>
                  <a:pt x="164" y="2995"/>
                </a:lnTo>
                <a:lnTo>
                  <a:pt x="207" y="3006"/>
                </a:lnTo>
                <a:lnTo>
                  <a:pt x="229" y="3015"/>
                </a:lnTo>
                <a:lnTo>
                  <a:pt x="262" y="3032"/>
                </a:lnTo>
                <a:lnTo>
                  <a:pt x="413" y="3093"/>
                </a:lnTo>
                <a:lnTo>
                  <a:pt x="495" y="3116"/>
                </a:lnTo>
                <a:lnTo>
                  <a:pt x="544" y="3124"/>
                </a:lnTo>
                <a:lnTo>
                  <a:pt x="566" y="3125"/>
                </a:lnTo>
                <a:lnTo>
                  <a:pt x="608" y="3124"/>
                </a:lnTo>
                <a:lnTo>
                  <a:pt x="685" y="3106"/>
                </a:lnTo>
                <a:lnTo>
                  <a:pt x="757" y="3072"/>
                </a:lnTo>
                <a:lnTo>
                  <a:pt x="820" y="3024"/>
                </a:lnTo>
                <a:lnTo>
                  <a:pt x="875" y="2965"/>
                </a:lnTo>
                <a:lnTo>
                  <a:pt x="917" y="2893"/>
                </a:lnTo>
                <a:lnTo>
                  <a:pt x="947" y="2813"/>
                </a:lnTo>
                <a:lnTo>
                  <a:pt x="963" y="2728"/>
                </a:lnTo>
                <a:lnTo>
                  <a:pt x="965" y="2681"/>
                </a:lnTo>
                <a:lnTo>
                  <a:pt x="963" y="2635"/>
                </a:lnTo>
                <a:lnTo>
                  <a:pt x="947" y="2549"/>
                </a:lnTo>
                <a:lnTo>
                  <a:pt x="917" y="2470"/>
                </a:lnTo>
                <a:lnTo>
                  <a:pt x="875" y="2398"/>
                </a:lnTo>
                <a:lnTo>
                  <a:pt x="820" y="2339"/>
                </a:lnTo>
                <a:lnTo>
                  <a:pt x="757" y="2291"/>
                </a:lnTo>
                <a:lnTo>
                  <a:pt x="685" y="2256"/>
                </a:lnTo>
                <a:lnTo>
                  <a:pt x="608" y="2239"/>
                </a:lnTo>
                <a:lnTo>
                  <a:pt x="566" y="2238"/>
                </a:lnTo>
                <a:lnTo>
                  <a:pt x="544" y="2238"/>
                </a:lnTo>
                <a:lnTo>
                  <a:pt x="495" y="2247"/>
                </a:lnTo>
                <a:lnTo>
                  <a:pt x="413" y="2270"/>
                </a:lnTo>
                <a:lnTo>
                  <a:pt x="262" y="2331"/>
                </a:lnTo>
                <a:lnTo>
                  <a:pt x="229" y="2346"/>
                </a:lnTo>
                <a:lnTo>
                  <a:pt x="207" y="2357"/>
                </a:lnTo>
                <a:lnTo>
                  <a:pt x="164" y="2368"/>
                </a:lnTo>
                <a:lnTo>
                  <a:pt x="144" y="2368"/>
                </a:lnTo>
                <a:lnTo>
                  <a:pt x="128" y="2368"/>
                </a:lnTo>
                <a:lnTo>
                  <a:pt x="99" y="2362"/>
                </a:lnTo>
                <a:lnTo>
                  <a:pt x="75" y="2350"/>
                </a:lnTo>
                <a:lnTo>
                  <a:pt x="53" y="2333"/>
                </a:lnTo>
                <a:lnTo>
                  <a:pt x="26" y="2300"/>
                </a:lnTo>
                <a:lnTo>
                  <a:pt x="4" y="2238"/>
                </a:lnTo>
                <a:lnTo>
                  <a:pt x="0" y="2199"/>
                </a:lnTo>
                <a:lnTo>
                  <a:pt x="0" y="2175"/>
                </a:lnTo>
                <a:lnTo>
                  <a:pt x="0" y="966"/>
                </a:lnTo>
                <a:lnTo>
                  <a:pt x="1191" y="966"/>
                </a:lnTo>
                <a:lnTo>
                  <a:pt x="1214" y="966"/>
                </a:lnTo>
                <a:lnTo>
                  <a:pt x="1244" y="963"/>
                </a:lnTo>
                <a:lnTo>
                  <a:pt x="1296" y="949"/>
                </a:lnTo>
                <a:lnTo>
                  <a:pt x="1340" y="927"/>
                </a:lnTo>
                <a:lnTo>
                  <a:pt x="1374" y="896"/>
                </a:lnTo>
                <a:lnTo>
                  <a:pt x="1385" y="877"/>
                </a:lnTo>
                <a:lnTo>
                  <a:pt x="1396" y="858"/>
                </a:lnTo>
                <a:lnTo>
                  <a:pt x="1405" y="818"/>
                </a:lnTo>
                <a:lnTo>
                  <a:pt x="1403" y="774"/>
                </a:lnTo>
                <a:lnTo>
                  <a:pt x="1392" y="729"/>
                </a:lnTo>
                <a:lnTo>
                  <a:pt x="1381" y="706"/>
                </a:lnTo>
                <a:lnTo>
                  <a:pt x="1367" y="677"/>
                </a:lnTo>
                <a:lnTo>
                  <a:pt x="1306" y="528"/>
                </a:lnTo>
                <a:lnTo>
                  <a:pt x="1283" y="448"/>
                </a:lnTo>
                <a:lnTo>
                  <a:pt x="1274" y="398"/>
                </a:lnTo>
                <a:lnTo>
                  <a:pt x="1274" y="378"/>
                </a:lnTo>
                <a:lnTo>
                  <a:pt x="1275" y="339"/>
                </a:lnTo>
                <a:lnTo>
                  <a:pt x="1292" y="265"/>
                </a:lnTo>
                <a:lnTo>
                  <a:pt x="1324" y="197"/>
                </a:lnTo>
                <a:lnTo>
                  <a:pt x="1370" y="138"/>
                </a:lnTo>
                <a:lnTo>
                  <a:pt x="1427" y="86"/>
                </a:lnTo>
                <a:lnTo>
                  <a:pt x="1494" y="46"/>
                </a:lnTo>
                <a:lnTo>
                  <a:pt x="1571" y="17"/>
                </a:lnTo>
                <a:lnTo>
                  <a:pt x="1652" y="2"/>
                </a:lnTo>
                <a:lnTo>
                  <a:pt x="1696" y="0"/>
                </a:lnTo>
                <a:lnTo>
                  <a:pt x="1739" y="2"/>
                </a:lnTo>
                <a:lnTo>
                  <a:pt x="1822" y="17"/>
                </a:lnTo>
                <a:lnTo>
                  <a:pt x="1897" y="46"/>
                </a:lnTo>
                <a:lnTo>
                  <a:pt x="1965" y="86"/>
                </a:lnTo>
                <a:lnTo>
                  <a:pt x="2023" y="138"/>
                </a:lnTo>
                <a:lnTo>
                  <a:pt x="2068" y="197"/>
                </a:lnTo>
                <a:lnTo>
                  <a:pt x="2101" y="265"/>
                </a:lnTo>
                <a:lnTo>
                  <a:pt x="2118" y="339"/>
                </a:lnTo>
                <a:lnTo>
                  <a:pt x="2119" y="378"/>
                </a:lnTo>
                <a:lnTo>
                  <a:pt x="2118" y="398"/>
                </a:lnTo>
                <a:lnTo>
                  <a:pt x="2110" y="448"/>
                </a:lnTo>
                <a:lnTo>
                  <a:pt x="2085" y="528"/>
                </a:lnTo>
                <a:lnTo>
                  <a:pt x="2026" y="677"/>
                </a:lnTo>
                <a:lnTo>
                  <a:pt x="2011" y="706"/>
                </a:lnTo>
                <a:lnTo>
                  <a:pt x="2001" y="729"/>
                </a:lnTo>
                <a:lnTo>
                  <a:pt x="1988" y="774"/>
                </a:lnTo>
                <a:lnTo>
                  <a:pt x="1988" y="818"/>
                </a:lnTo>
                <a:lnTo>
                  <a:pt x="1997" y="858"/>
                </a:lnTo>
                <a:lnTo>
                  <a:pt x="2007" y="877"/>
                </a:lnTo>
                <a:lnTo>
                  <a:pt x="2018" y="895"/>
                </a:lnTo>
                <a:lnTo>
                  <a:pt x="2049" y="925"/>
                </a:lnTo>
                <a:lnTo>
                  <a:pt x="2089" y="947"/>
                </a:lnTo>
                <a:lnTo>
                  <a:pt x="2137" y="961"/>
                </a:lnTo>
                <a:lnTo>
                  <a:pt x="2164" y="965"/>
                </a:lnTo>
                <a:lnTo>
                  <a:pt x="2164" y="966"/>
                </a:lnTo>
                <a:lnTo>
                  <a:pt x="2176" y="966"/>
                </a:lnTo>
                <a:lnTo>
                  <a:pt x="2198" y="966"/>
                </a:lnTo>
                <a:lnTo>
                  <a:pt x="3270" y="966"/>
                </a:lnTo>
                <a:lnTo>
                  <a:pt x="3281" y="966"/>
                </a:lnTo>
                <a:lnTo>
                  <a:pt x="3503" y="966"/>
                </a:lnTo>
                <a:lnTo>
                  <a:pt x="3503" y="2175"/>
                </a:lnTo>
                <a:lnTo>
                  <a:pt x="3503" y="2200"/>
                </a:lnTo>
                <a:lnTo>
                  <a:pt x="3508" y="2241"/>
                </a:lnTo>
                <a:lnTo>
                  <a:pt x="3526" y="2296"/>
                </a:lnTo>
                <a:lnTo>
                  <a:pt x="3543" y="2326"/>
                </a:lnTo>
                <a:lnTo>
                  <a:pt x="3565" y="2350"/>
                </a:lnTo>
                <a:lnTo>
                  <a:pt x="3590" y="2370"/>
                </a:lnTo>
                <a:lnTo>
                  <a:pt x="3618" y="2383"/>
                </a:lnTo>
                <a:lnTo>
                  <a:pt x="3651" y="2389"/>
                </a:lnTo>
                <a:lnTo>
                  <a:pt x="3668" y="2391"/>
                </a:lnTo>
                <a:lnTo>
                  <a:pt x="3691" y="2389"/>
                </a:lnTo>
                <a:lnTo>
                  <a:pt x="3739" y="2378"/>
                </a:lnTo>
                <a:lnTo>
                  <a:pt x="3764" y="2366"/>
                </a:lnTo>
                <a:lnTo>
                  <a:pt x="3792" y="2352"/>
                </a:lnTo>
                <a:lnTo>
                  <a:pt x="3941" y="2292"/>
                </a:lnTo>
                <a:lnTo>
                  <a:pt x="4022" y="2269"/>
                </a:lnTo>
                <a:lnTo>
                  <a:pt x="4071" y="2260"/>
                </a:lnTo>
                <a:lnTo>
                  <a:pt x="4092" y="2258"/>
                </a:lnTo>
                <a:lnTo>
                  <a:pt x="4130" y="2260"/>
                </a:lnTo>
                <a:lnTo>
                  <a:pt x="4203" y="2276"/>
                </a:lnTo>
                <a:lnTo>
                  <a:pt x="4272" y="2309"/>
                </a:lnTo>
                <a:lnTo>
                  <a:pt x="4331" y="2354"/>
                </a:lnTo>
                <a:lnTo>
                  <a:pt x="4382" y="2413"/>
                </a:lnTo>
                <a:lnTo>
                  <a:pt x="4423" y="2480"/>
                </a:lnTo>
                <a:lnTo>
                  <a:pt x="4452" y="2555"/>
                </a:lnTo>
                <a:lnTo>
                  <a:pt x="4466" y="2638"/>
                </a:lnTo>
                <a:lnTo>
                  <a:pt x="4467" y="2681"/>
                </a:lnTo>
                <a:lnTo>
                  <a:pt x="4466" y="2725"/>
                </a:lnTo>
                <a:lnTo>
                  <a:pt x="4452" y="2807"/>
                </a:lnTo>
                <a:lnTo>
                  <a:pt x="4423" y="2883"/>
                </a:lnTo>
                <a:lnTo>
                  <a:pt x="4382" y="2950"/>
                </a:lnTo>
                <a:lnTo>
                  <a:pt x="4331" y="3007"/>
                </a:lnTo>
                <a:lnTo>
                  <a:pt x="4272" y="3053"/>
                </a:lnTo>
                <a:lnTo>
                  <a:pt x="4203" y="3085"/>
                </a:lnTo>
                <a:lnTo>
                  <a:pt x="4130" y="3102"/>
                </a:lnTo>
                <a:lnTo>
                  <a:pt x="4092" y="3103"/>
                </a:lnTo>
                <a:lnTo>
                  <a:pt x="4071" y="3103"/>
                </a:lnTo>
                <a:lnTo>
                  <a:pt x="4022" y="3094"/>
                </a:lnTo>
                <a:lnTo>
                  <a:pt x="3941" y="3071"/>
                </a:lnTo>
                <a:lnTo>
                  <a:pt x="3792" y="3010"/>
                </a:lnTo>
                <a:lnTo>
                  <a:pt x="3764" y="2996"/>
                </a:lnTo>
                <a:lnTo>
                  <a:pt x="3739" y="2985"/>
                </a:lnTo>
                <a:lnTo>
                  <a:pt x="3691" y="2972"/>
                </a:lnTo>
                <a:lnTo>
                  <a:pt x="3668" y="2972"/>
                </a:lnTo>
                <a:lnTo>
                  <a:pt x="3652" y="2972"/>
                </a:lnTo>
                <a:lnTo>
                  <a:pt x="3621" y="2979"/>
                </a:lnTo>
                <a:lnTo>
                  <a:pt x="3593" y="2991"/>
                </a:lnTo>
                <a:lnTo>
                  <a:pt x="3568" y="3009"/>
                </a:lnTo>
                <a:lnTo>
                  <a:pt x="3537" y="3045"/>
                </a:lnTo>
                <a:lnTo>
                  <a:pt x="3510" y="3110"/>
                </a:lnTo>
                <a:lnTo>
                  <a:pt x="3504" y="3150"/>
                </a:lnTo>
                <a:lnTo>
                  <a:pt x="3503" y="3150"/>
                </a:lnTo>
                <a:lnTo>
                  <a:pt x="3503" y="3162"/>
                </a:lnTo>
                <a:lnTo>
                  <a:pt x="3503" y="3184"/>
                </a:lnTo>
                <a:lnTo>
                  <a:pt x="3503" y="4488"/>
                </a:lnTo>
                <a:lnTo>
                  <a:pt x="3359" y="4486"/>
                </a:lnTo>
                <a:lnTo>
                  <a:pt x="3245" y="4486"/>
                </a:lnTo>
                <a:lnTo>
                  <a:pt x="2745" y="4486"/>
                </a:lnTo>
                <a:lnTo>
                  <a:pt x="2735" y="4486"/>
                </a:lnTo>
                <a:lnTo>
                  <a:pt x="2202" y="4485"/>
                </a:lnTo>
                <a:lnTo>
                  <a:pt x="2177" y="4486"/>
                </a:lnTo>
                <a:lnTo>
                  <a:pt x="2149" y="4489"/>
                </a:lnTo>
                <a:lnTo>
                  <a:pt x="2096" y="4502"/>
                </a:lnTo>
                <a:lnTo>
                  <a:pt x="2053" y="4525"/>
                </a:lnTo>
                <a:lnTo>
                  <a:pt x="2019" y="4556"/>
                </a:lnTo>
                <a:lnTo>
                  <a:pt x="2006" y="4574"/>
                </a:lnTo>
                <a:lnTo>
                  <a:pt x="1997" y="4593"/>
                </a:lnTo>
                <a:lnTo>
                  <a:pt x="1988" y="4634"/>
                </a:lnTo>
                <a:lnTo>
                  <a:pt x="1988" y="4677"/>
                </a:lnTo>
                <a:lnTo>
                  <a:pt x="2001" y="4722"/>
                </a:lnTo>
                <a:lnTo>
                  <a:pt x="2011" y="4746"/>
                </a:lnTo>
                <a:lnTo>
                  <a:pt x="2026" y="4775"/>
                </a:lnTo>
                <a:lnTo>
                  <a:pt x="2085" y="4923"/>
                </a:lnTo>
                <a:lnTo>
                  <a:pt x="2110" y="5005"/>
                </a:lnTo>
                <a:lnTo>
                  <a:pt x="2118" y="5053"/>
                </a:lnTo>
                <a:lnTo>
                  <a:pt x="2119" y="5074"/>
                </a:lnTo>
                <a:lnTo>
                  <a:pt x="2118" y="5112"/>
                </a:lnTo>
                <a:lnTo>
                  <a:pt x="2101" y="5186"/>
                </a:lnTo>
                <a:lnTo>
                  <a:pt x="2068" y="5254"/>
                </a:lnTo>
                <a:lnTo>
                  <a:pt x="2023" y="5313"/>
                </a:lnTo>
                <a:lnTo>
                  <a:pt x="1965" y="5365"/>
                </a:lnTo>
                <a:lnTo>
                  <a:pt x="1897" y="5405"/>
                </a:lnTo>
                <a:lnTo>
                  <a:pt x="1822" y="5434"/>
                </a:lnTo>
                <a:lnTo>
                  <a:pt x="1739" y="5449"/>
                </a:lnTo>
                <a:lnTo>
                  <a:pt x="1696" y="5451"/>
                </a:lnTo>
                <a:close/>
              </a:path>
            </a:pathLst>
          </a:custGeom>
          <a:solidFill>
            <a:srgbClr val="F3591F"/>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1057">
            <a:extLst>
              <a:ext uri="{FF2B5EF4-FFF2-40B4-BE49-F238E27FC236}">
                <a16:creationId xmlns:a16="http://schemas.microsoft.com/office/drawing/2014/main" id="{9D07A3ED-4260-934B-81E2-E9369ADFD2A6}"/>
              </a:ext>
            </a:extLst>
          </p:cNvPr>
          <p:cNvSpPr>
            <a:spLocks/>
          </p:cNvSpPr>
          <p:nvPr/>
        </p:nvSpPr>
        <p:spPr bwMode="auto">
          <a:xfrm>
            <a:off x="7977129" y="1102648"/>
            <a:ext cx="1566537" cy="1519969"/>
          </a:xfrm>
          <a:custGeom>
            <a:avLst/>
            <a:gdLst>
              <a:gd name="T0" fmla="*/ 1570 w 3463"/>
              <a:gd name="T1" fmla="*/ 4468 h 4485"/>
              <a:gd name="T2" fmla="*/ 1370 w 3463"/>
              <a:gd name="T3" fmla="*/ 4347 h 4485"/>
              <a:gd name="T4" fmla="*/ 1276 w 3463"/>
              <a:gd name="T5" fmla="*/ 4146 h 4485"/>
              <a:gd name="T6" fmla="*/ 1283 w 3463"/>
              <a:gd name="T7" fmla="*/ 4039 h 4485"/>
              <a:gd name="T8" fmla="*/ 1381 w 3463"/>
              <a:gd name="T9" fmla="*/ 3781 h 4485"/>
              <a:gd name="T10" fmla="*/ 1405 w 3463"/>
              <a:gd name="T11" fmla="*/ 3668 h 4485"/>
              <a:gd name="T12" fmla="*/ 1374 w 3463"/>
              <a:gd name="T13" fmla="*/ 3590 h 4485"/>
              <a:gd name="T14" fmla="*/ 1255 w 3463"/>
              <a:gd name="T15" fmla="*/ 3524 h 4485"/>
              <a:gd name="T16" fmla="*/ 1217 w 3463"/>
              <a:gd name="T17" fmla="*/ 3519 h 4485"/>
              <a:gd name="T18" fmla="*/ 0 w 3463"/>
              <a:gd name="T19" fmla="*/ 3520 h 4485"/>
              <a:gd name="T20" fmla="*/ 0 w 3463"/>
              <a:gd name="T21" fmla="*/ 2198 h 4485"/>
              <a:gd name="T22" fmla="*/ 26 w 3463"/>
              <a:gd name="T23" fmla="*/ 2097 h 4485"/>
              <a:gd name="T24" fmla="*/ 100 w 3463"/>
              <a:gd name="T25" fmla="*/ 2034 h 4485"/>
              <a:gd name="T26" fmla="*/ 163 w 3463"/>
              <a:gd name="T27" fmla="*/ 2029 h 4485"/>
              <a:gd name="T28" fmla="*/ 262 w 3463"/>
              <a:gd name="T29" fmla="*/ 2066 h 4485"/>
              <a:gd name="T30" fmla="*/ 545 w 3463"/>
              <a:gd name="T31" fmla="*/ 2158 h 4485"/>
              <a:gd name="T32" fmla="*/ 685 w 3463"/>
              <a:gd name="T33" fmla="*/ 2140 h 4485"/>
              <a:gd name="T34" fmla="*/ 874 w 3463"/>
              <a:gd name="T35" fmla="*/ 1999 h 4485"/>
              <a:gd name="T36" fmla="*/ 963 w 3463"/>
              <a:gd name="T37" fmla="*/ 1762 h 4485"/>
              <a:gd name="T38" fmla="*/ 948 w 3463"/>
              <a:gd name="T39" fmla="*/ 1583 h 4485"/>
              <a:gd name="T40" fmla="*/ 821 w 3463"/>
              <a:gd name="T41" fmla="*/ 1373 h 4485"/>
              <a:gd name="T42" fmla="*/ 608 w 3463"/>
              <a:gd name="T43" fmla="*/ 1273 h 4485"/>
              <a:gd name="T44" fmla="*/ 495 w 3463"/>
              <a:gd name="T45" fmla="*/ 1281 h 4485"/>
              <a:gd name="T46" fmla="*/ 230 w 3463"/>
              <a:gd name="T47" fmla="*/ 1380 h 4485"/>
              <a:gd name="T48" fmla="*/ 143 w 3463"/>
              <a:gd name="T49" fmla="*/ 1402 h 4485"/>
              <a:gd name="T50" fmla="*/ 75 w 3463"/>
              <a:gd name="T51" fmla="*/ 1384 h 4485"/>
              <a:gd name="T52" fmla="*/ 4 w 3463"/>
              <a:gd name="T53" fmla="*/ 1272 h 4485"/>
              <a:gd name="T54" fmla="*/ 0 w 3463"/>
              <a:gd name="T55" fmla="*/ 0 h 4485"/>
              <a:gd name="T56" fmla="*/ 2175 w 3463"/>
              <a:gd name="T57" fmla="*/ 0 h 4485"/>
              <a:gd name="T58" fmla="*/ 3281 w 3463"/>
              <a:gd name="T59" fmla="*/ 0 h 4485"/>
              <a:gd name="T60" fmla="*/ 3463 w 3463"/>
              <a:gd name="T61" fmla="*/ 1234 h 4485"/>
              <a:gd name="T62" fmla="*/ 3410 w 3463"/>
              <a:gd name="T63" fmla="*/ 1367 h 4485"/>
              <a:gd name="T64" fmla="*/ 3335 w 3463"/>
              <a:gd name="T65" fmla="*/ 1402 h 4485"/>
              <a:gd name="T66" fmla="*/ 3256 w 3463"/>
              <a:gd name="T67" fmla="*/ 1391 h 4485"/>
              <a:gd name="T68" fmla="*/ 3050 w 3463"/>
              <a:gd name="T69" fmla="*/ 1304 h 4485"/>
              <a:gd name="T70" fmla="*/ 2897 w 3463"/>
              <a:gd name="T71" fmla="*/ 1272 h 4485"/>
              <a:gd name="T72" fmla="*/ 2706 w 3463"/>
              <a:gd name="T73" fmla="*/ 1325 h 4485"/>
              <a:gd name="T74" fmla="*/ 2546 w 3463"/>
              <a:gd name="T75" fmla="*/ 1504 h 4485"/>
              <a:gd name="T76" fmla="*/ 2499 w 3463"/>
              <a:gd name="T77" fmla="*/ 1715 h 4485"/>
              <a:gd name="T78" fmla="*/ 2546 w 3463"/>
              <a:gd name="T79" fmla="*/ 1927 h 4485"/>
              <a:gd name="T80" fmla="*/ 2706 w 3463"/>
              <a:gd name="T81" fmla="*/ 2106 h 4485"/>
              <a:gd name="T82" fmla="*/ 2897 w 3463"/>
              <a:gd name="T83" fmla="*/ 2159 h 4485"/>
              <a:gd name="T84" fmla="*/ 3050 w 3463"/>
              <a:gd name="T85" fmla="*/ 2127 h 4485"/>
              <a:gd name="T86" fmla="*/ 3256 w 3463"/>
              <a:gd name="T87" fmla="*/ 2040 h 4485"/>
              <a:gd name="T88" fmla="*/ 3335 w 3463"/>
              <a:gd name="T89" fmla="*/ 2029 h 4485"/>
              <a:gd name="T90" fmla="*/ 3410 w 3463"/>
              <a:gd name="T91" fmla="*/ 2062 h 4485"/>
              <a:gd name="T92" fmla="*/ 3463 w 3463"/>
              <a:gd name="T93" fmla="*/ 2198 h 4485"/>
              <a:gd name="T94" fmla="*/ 3463 w 3463"/>
              <a:gd name="T95" fmla="*/ 2218 h 4485"/>
              <a:gd name="T96" fmla="*/ 3246 w 3463"/>
              <a:gd name="T97" fmla="*/ 3520 h 4485"/>
              <a:gd name="T98" fmla="*/ 2202 w 3463"/>
              <a:gd name="T99" fmla="*/ 3519 h 4485"/>
              <a:gd name="T100" fmla="*/ 2096 w 3463"/>
              <a:gd name="T101" fmla="*/ 3536 h 4485"/>
              <a:gd name="T102" fmla="*/ 2007 w 3463"/>
              <a:gd name="T103" fmla="*/ 3608 h 4485"/>
              <a:gd name="T104" fmla="*/ 1988 w 3463"/>
              <a:gd name="T105" fmla="*/ 3711 h 4485"/>
              <a:gd name="T106" fmla="*/ 2025 w 3463"/>
              <a:gd name="T107" fmla="*/ 3809 h 4485"/>
              <a:gd name="T108" fmla="*/ 2118 w 3463"/>
              <a:gd name="T109" fmla="*/ 4087 h 4485"/>
              <a:gd name="T110" fmla="*/ 2100 w 3463"/>
              <a:gd name="T111" fmla="*/ 4220 h 4485"/>
              <a:gd name="T112" fmla="*/ 1965 w 3463"/>
              <a:gd name="T113" fmla="*/ 4399 h 4485"/>
              <a:gd name="T114" fmla="*/ 1740 w 3463"/>
              <a:gd name="T115" fmla="*/ 4483 h 4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63" h="4485">
                <a:moveTo>
                  <a:pt x="1696" y="4485"/>
                </a:moveTo>
                <a:lnTo>
                  <a:pt x="1653" y="4483"/>
                </a:lnTo>
                <a:lnTo>
                  <a:pt x="1570" y="4468"/>
                </a:lnTo>
                <a:lnTo>
                  <a:pt x="1495" y="4439"/>
                </a:lnTo>
                <a:lnTo>
                  <a:pt x="1427" y="4399"/>
                </a:lnTo>
                <a:lnTo>
                  <a:pt x="1370" y="4347"/>
                </a:lnTo>
                <a:lnTo>
                  <a:pt x="1324" y="4288"/>
                </a:lnTo>
                <a:lnTo>
                  <a:pt x="1292" y="4220"/>
                </a:lnTo>
                <a:lnTo>
                  <a:pt x="1276" y="4146"/>
                </a:lnTo>
                <a:lnTo>
                  <a:pt x="1273" y="4108"/>
                </a:lnTo>
                <a:lnTo>
                  <a:pt x="1274" y="4087"/>
                </a:lnTo>
                <a:lnTo>
                  <a:pt x="1283" y="4039"/>
                </a:lnTo>
                <a:lnTo>
                  <a:pt x="1307" y="3957"/>
                </a:lnTo>
                <a:lnTo>
                  <a:pt x="1368" y="3809"/>
                </a:lnTo>
                <a:lnTo>
                  <a:pt x="1381" y="3781"/>
                </a:lnTo>
                <a:lnTo>
                  <a:pt x="1392" y="3756"/>
                </a:lnTo>
                <a:lnTo>
                  <a:pt x="1404" y="3711"/>
                </a:lnTo>
                <a:lnTo>
                  <a:pt x="1405" y="3668"/>
                </a:lnTo>
                <a:lnTo>
                  <a:pt x="1395" y="3627"/>
                </a:lnTo>
                <a:lnTo>
                  <a:pt x="1386" y="3608"/>
                </a:lnTo>
                <a:lnTo>
                  <a:pt x="1374" y="3590"/>
                </a:lnTo>
                <a:lnTo>
                  <a:pt x="1343" y="3561"/>
                </a:lnTo>
                <a:lnTo>
                  <a:pt x="1303" y="3539"/>
                </a:lnTo>
                <a:lnTo>
                  <a:pt x="1255" y="3524"/>
                </a:lnTo>
                <a:lnTo>
                  <a:pt x="1229" y="3520"/>
                </a:lnTo>
                <a:lnTo>
                  <a:pt x="1229" y="3519"/>
                </a:lnTo>
                <a:lnTo>
                  <a:pt x="1217" y="3519"/>
                </a:lnTo>
                <a:lnTo>
                  <a:pt x="1194" y="3519"/>
                </a:lnTo>
                <a:lnTo>
                  <a:pt x="184" y="3520"/>
                </a:lnTo>
                <a:lnTo>
                  <a:pt x="0" y="3520"/>
                </a:lnTo>
                <a:lnTo>
                  <a:pt x="0" y="2218"/>
                </a:lnTo>
                <a:lnTo>
                  <a:pt x="0" y="2206"/>
                </a:lnTo>
                <a:lnTo>
                  <a:pt x="0" y="2198"/>
                </a:lnTo>
                <a:lnTo>
                  <a:pt x="0" y="2198"/>
                </a:lnTo>
                <a:lnTo>
                  <a:pt x="4" y="2159"/>
                </a:lnTo>
                <a:lnTo>
                  <a:pt x="26" y="2097"/>
                </a:lnTo>
                <a:lnTo>
                  <a:pt x="53" y="2062"/>
                </a:lnTo>
                <a:lnTo>
                  <a:pt x="75" y="2045"/>
                </a:lnTo>
                <a:lnTo>
                  <a:pt x="100" y="2034"/>
                </a:lnTo>
                <a:lnTo>
                  <a:pt x="128" y="2029"/>
                </a:lnTo>
                <a:lnTo>
                  <a:pt x="143" y="2027"/>
                </a:lnTo>
                <a:lnTo>
                  <a:pt x="163" y="2029"/>
                </a:lnTo>
                <a:lnTo>
                  <a:pt x="208" y="2040"/>
                </a:lnTo>
                <a:lnTo>
                  <a:pt x="230" y="2049"/>
                </a:lnTo>
                <a:lnTo>
                  <a:pt x="262" y="2066"/>
                </a:lnTo>
                <a:lnTo>
                  <a:pt x="412" y="2127"/>
                </a:lnTo>
                <a:lnTo>
                  <a:pt x="495" y="2150"/>
                </a:lnTo>
                <a:lnTo>
                  <a:pt x="545" y="2158"/>
                </a:lnTo>
                <a:lnTo>
                  <a:pt x="567" y="2159"/>
                </a:lnTo>
                <a:lnTo>
                  <a:pt x="608" y="2158"/>
                </a:lnTo>
                <a:lnTo>
                  <a:pt x="685" y="2140"/>
                </a:lnTo>
                <a:lnTo>
                  <a:pt x="757" y="2106"/>
                </a:lnTo>
                <a:lnTo>
                  <a:pt x="821" y="2058"/>
                </a:lnTo>
                <a:lnTo>
                  <a:pt x="874" y="1999"/>
                </a:lnTo>
                <a:lnTo>
                  <a:pt x="918" y="1927"/>
                </a:lnTo>
                <a:lnTo>
                  <a:pt x="948" y="1847"/>
                </a:lnTo>
                <a:lnTo>
                  <a:pt x="963" y="1762"/>
                </a:lnTo>
                <a:lnTo>
                  <a:pt x="964" y="1715"/>
                </a:lnTo>
                <a:lnTo>
                  <a:pt x="963" y="1669"/>
                </a:lnTo>
                <a:lnTo>
                  <a:pt x="948" y="1583"/>
                </a:lnTo>
                <a:lnTo>
                  <a:pt x="918" y="1504"/>
                </a:lnTo>
                <a:lnTo>
                  <a:pt x="874" y="1432"/>
                </a:lnTo>
                <a:lnTo>
                  <a:pt x="821" y="1373"/>
                </a:lnTo>
                <a:lnTo>
                  <a:pt x="757" y="1325"/>
                </a:lnTo>
                <a:lnTo>
                  <a:pt x="685" y="1290"/>
                </a:lnTo>
                <a:lnTo>
                  <a:pt x="608" y="1273"/>
                </a:lnTo>
                <a:lnTo>
                  <a:pt x="567" y="1272"/>
                </a:lnTo>
                <a:lnTo>
                  <a:pt x="545" y="1272"/>
                </a:lnTo>
                <a:lnTo>
                  <a:pt x="495" y="1281"/>
                </a:lnTo>
                <a:lnTo>
                  <a:pt x="412" y="1304"/>
                </a:lnTo>
                <a:lnTo>
                  <a:pt x="262" y="1365"/>
                </a:lnTo>
                <a:lnTo>
                  <a:pt x="230" y="1380"/>
                </a:lnTo>
                <a:lnTo>
                  <a:pt x="208" y="1391"/>
                </a:lnTo>
                <a:lnTo>
                  <a:pt x="163" y="1402"/>
                </a:lnTo>
                <a:lnTo>
                  <a:pt x="143" y="1402"/>
                </a:lnTo>
                <a:lnTo>
                  <a:pt x="128" y="1402"/>
                </a:lnTo>
                <a:lnTo>
                  <a:pt x="100" y="1396"/>
                </a:lnTo>
                <a:lnTo>
                  <a:pt x="75" y="1384"/>
                </a:lnTo>
                <a:lnTo>
                  <a:pt x="53" y="1367"/>
                </a:lnTo>
                <a:lnTo>
                  <a:pt x="26" y="1334"/>
                </a:lnTo>
                <a:lnTo>
                  <a:pt x="4" y="1272"/>
                </a:lnTo>
                <a:lnTo>
                  <a:pt x="0" y="1233"/>
                </a:lnTo>
                <a:lnTo>
                  <a:pt x="0" y="1209"/>
                </a:lnTo>
                <a:lnTo>
                  <a:pt x="0" y="0"/>
                </a:lnTo>
                <a:lnTo>
                  <a:pt x="2165" y="0"/>
                </a:lnTo>
                <a:lnTo>
                  <a:pt x="2165" y="0"/>
                </a:lnTo>
                <a:lnTo>
                  <a:pt x="2175" y="0"/>
                </a:lnTo>
                <a:lnTo>
                  <a:pt x="2198" y="0"/>
                </a:lnTo>
                <a:lnTo>
                  <a:pt x="3270" y="0"/>
                </a:lnTo>
                <a:lnTo>
                  <a:pt x="3281" y="0"/>
                </a:lnTo>
                <a:lnTo>
                  <a:pt x="3463" y="0"/>
                </a:lnTo>
                <a:lnTo>
                  <a:pt x="3463" y="1209"/>
                </a:lnTo>
                <a:lnTo>
                  <a:pt x="3463" y="1234"/>
                </a:lnTo>
                <a:lnTo>
                  <a:pt x="3460" y="1272"/>
                </a:lnTo>
                <a:lnTo>
                  <a:pt x="3438" y="1334"/>
                </a:lnTo>
                <a:lnTo>
                  <a:pt x="3410" y="1367"/>
                </a:lnTo>
                <a:lnTo>
                  <a:pt x="3388" y="1384"/>
                </a:lnTo>
                <a:lnTo>
                  <a:pt x="3364" y="1396"/>
                </a:lnTo>
                <a:lnTo>
                  <a:pt x="3335" y="1402"/>
                </a:lnTo>
                <a:lnTo>
                  <a:pt x="3320" y="1402"/>
                </a:lnTo>
                <a:lnTo>
                  <a:pt x="3299" y="1402"/>
                </a:lnTo>
                <a:lnTo>
                  <a:pt x="3256" y="1391"/>
                </a:lnTo>
                <a:lnTo>
                  <a:pt x="3234" y="1380"/>
                </a:lnTo>
                <a:lnTo>
                  <a:pt x="3202" y="1365"/>
                </a:lnTo>
                <a:lnTo>
                  <a:pt x="3050" y="1304"/>
                </a:lnTo>
                <a:lnTo>
                  <a:pt x="2968" y="1281"/>
                </a:lnTo>
                <a:lnTo>
                  <a:pt x="2919" y="1272"/>
                </a:lnTo>
                <a:lnTo>
                  <a:pt x="2897" y="1272"/>
                </a:lnTo>
                <a:lnTo>
                  <a:pt x="2856" y="1273"/>
                </a:lnTo>
                <a:lnTo>
                  <a:pt x="2778" y="1290"/>
                </a:lnTo>
                <a:lnTo>
                  <a:pt x="2706" y="1325"/>
                </a:lnTo>
                <a:lnTo>
                  <a:pt x="2643" y="1373"/>
                </a:lnTo>
                <a:lnTo>
                  <a:pt x="2589" y="1432"/>
                </a:lnTo>
                <a:lnTo>
                  <a:pt x="2546" y="1504"/>
                </a:lnTo>
                <a:lnTo>
                  <a:pt x="2516" y="1583"/>
                </a:lnTo>
                <a:lnTo>
                  <a:pt x="2500" y="1669"/>
                </a:lnTo>
                <a:lnTo>
                  <a:pt x="2499" y="1715"/>
                </a:lnTo>
                <a:lnTo>
                  <a:pt x="2500" y="1762"/>
                </a:lnTo>
                <a:lnTo>
                  <a:pt x="2516" y="1847"/>
                </a:lnTo>
                <a:lnTo>
                  <a:pt x="2546" y="1927"/>
                </a:lnTo>
                <a:lnTo>
                  <a:pt x="2589" y="1999"/>
                </a:lnTo>
                <a:lnTo>
                  <a:pt x="2643" y="2058"/>
                </a:lnTo>
                <a:lnTo>
                  <a:pt x="2706" y="2106"/>
                </a:lnTo>
                <a:lnTo>
                  <a:pt x="2778" y="2140"/>
                </a:lnTo>
                <a:lnTo>
                  <a:pt x="2856" y="2158"/>
                </a:lnTo>
                <a:lnTo>
                  <a:pt x="2897" y="2159"/>
                </a:lnTo>
                <a:lnTo>
                  <a:pt x="2919" y="2158"/>
                </a:lnTo>
                <a:lnTo>
                  <a:pt x="2968" y="2150"/>
                </a:lnTo>
                <a:lnTo>
                  <a:pt x="3050" y="2127"/>
                </a:lnTo>
                <a:lnTo>
                  <a:pt x="3202" y="2066"/>
                </a:lnTo>
                <a:lnTo>
                  <a:pt x="3234" y="2049"/>
                </a:lnTo>
                <a:lnTo>
                  <a:pt x="3256" y="2040"/>
                </a:lnTo>
                <a:lnTo>
                  <a:pt x="3299" y="2029"/>
                </a:lnTo>
                <a:lnTo>
                  <a:pt x="3320" y="2027"/>
                </a:lnTo>
                <a:lnTo>
                  <a:pt x="3335" y="2029"/>
                </a:lnTo>
                <a:lnTo>
                  <a:pt x="3364" y="2034"/>
                </a:lnTo>
                <a:lnTo>
                  <a:pt x="3388" y="2045"/>
                </a:lnTo>
                <a:lnTo>
                  <a:pt x="3410" y="2062"/>
                </a:lnTo>
                <a:lnTo>
                  <a:pt x="3438" y="2097"/>
                </a:lnTo>
                <a:lnTo>
                  <a:pt x="3460" y="2159"/>
                </a:lnTo>
                <a:lnTo>
                  <a:pt x="3463" y="2198"/>
                </a:lnTo>
                <a:lnTo>
                  <a:pt x="3463" y="2198"/>
                </a:lnTo>
                <a:lnTo>
                  <a:pt x="3463" y="2206"/>
                </a:lnTo>
                <a:lnTo>
                  <a:pt x="3463" y="2218"/>
                </a:lnTo>
                <a:lnTo>
                  <a:pt x="3463" y="3520"/>
                </a:lnTo>
                <a:lnTo>
                  <a:pt x="3360" y="3520"/>
                </a:lnTo>
                <a:lnTo>
                  <a:pt x="3246" y="3520"/>
                </a:lnTo>
                <a:lnTo>
                  <a:pt x="2744" y="3520"/>
                </a:lnTo>
                <a:lnTo>
                  <a:pt x="2734" y="3520"/>
                </a:lnTo>
                <a:lnTo>
                  <a:pt x="2202" y="3519"/>
                </a:lnTo>
                <a:lnTo>
                  <a:pt x="2178" y="3520"/>
                </a:lnTo>
                <a:lnTo>
                  <a:pt x="2148" y="3523"/>
                </a:lnTo>
                <a:lnTo>
                  <a:pt x="2096" y="3536"/>
                </a:lnTo>
                <a:lnTo>
                  <a:pt x="2052" y="3559"/>
                </a:lnTo>
                <a:lnTo>
                  <a:pt x="2020" y="3590"/>
                </a:lnTo>
                <a:lnTo>
                  <a:pt x="2007" y="3608"/>
                </a:lnTo>
                <a:lnTo>
                  <a:pt x="1998" y="3627"/>
                </a:lnTo>
                <a:lnTo>
                  <a:pt x="1987" y="3668"/>
                </a:lnTo>
                <a:lnTo>
                  <a:pt x="1988" y="3711"/>
                </a:lnTo>
                <a:lnTo>
                  <a:pt x="2000" y="3756"/>
                </a:lnTo>
                <a:lnTo>
                  <a:pt x="2012" y="3781"/>
                </a:lnTo>
                <a:lnTo>
                  <a:pt x="2025" y="3809"/>
                </a:lnTo>
                <a:lnTo>
                  <a:pt x="2086" y="3957"/>
                </a:lnTo>
                <a:lnTo>
                  <a:pt x="2109" y="4039"/>
                </a:lnTo>
                <a:lnTo>
                  <a:pt x="2118" y="4087"/>
                </a:lnTo>
                <a:lnTo>
                  <a:pt x="2119" y="4108"/>
                </a:lnTo>
                <a:lnTo>
                  <a:pt x="2117" y="4146"/>
                </a:lnTo>
                <a:lnTo>
                  <a:pt x="2100" y="4220"/>
                </a:lnTo>
                <a:lnTo>
                  <a:pt x="2069" y="4288"/>
                </a:lnTo>
                <a:lnTo>
                  <a:pt x="2022" y="4347"/>
                </a:lnTo>
                <a:lnTo>
                  <a:pt x="1965" y="4399"/>
                </a:lnTo>
                <a:lnTo>
                  <a:pt x="1898" y="4439"/>
                </a:lnTo>
                <a:lnTo>
                  <a:pt x="1823" y="4468"/>
                </a:lnTo>
                <a:lnTo>
                  <a:pt x="1740" y="4483"/>
                </a:lnTo>
                <a:lnTo>
                  <a:pt x="1696" y="4485"/>
                </a:lnTo>
                <a:close/>
              </a:path>
            </a:pathLst>
          </a:custGeom>
          <a:solidFill>
            <a:srgbClr val="1AA8FE"/>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TextBox 14">
            <a:extLst>
              <a:ext uri="{FF2B5EF4-FFF2-40B4-BE49-F238E27FC236}">
                <a16:creationId xmlns:a16="http://schemas.microsoft.com/office/drawing/2014/main" id="{348C40FB-C5AB-1C41-80AF-A2325E7221CD}"/>
              </a:ext>
            </a:extLst>
          </p:cNvPr>
          <p:cNvSpPr txBox="1"/>
          <p:nvPr/>
        </p:nvSpPr>
        <p:spPr>
          <a:xfrm>
            <a:off x="2113033" y="140131"/>
            <a:ext cx="8183138" cy="707886"/>
          </a:xfrm>
          <a:prstGeom prst="rect">
            <a:avLst/>
          </a:prstGeom>
          <a:noFill/>
        </p:spPr>
        <p:txBody>
          <a:bodyPr wrap="none" rtlCol="0">
            <a:spAutoFit/>
          </a:bodyPr>
          <a:lstStyle/>
          <a:p>
            <a:r>
              <a:rPr lang="en-US" sz="4000" b="1" u="sng" dirty="0"/>
              <a:t>Technology Convergence- Community</a:t>
            </a:r>
          </a:p>
        </p:txBody>
      </p:sp>
      <p:sp>
        <p:nvSpPr>
          <p:cNvPr id="17" name="TextBox 16">
            <a:extLst>
              <a:ext uri="{FF2B5EF4-FFF2-40B4-BE49-F238E27FC236}">
                <a16:creationId xmlns:a16="http://schemas.microsoft.com/office/drawing/2014/main" id="{AE587CB1-9774-AD44-BAC7-F1939E8F7F52}"/>
              </a:ext>
            </a:extLst>
          </p:cNvPr>
          <p:cNvSpPr txBox="1"/>
          <p:nvPr/>
        </p:nvSpPr>
        <p:spPr>
          <a:xfrm>
            <a:off x="4750581" y="1349184"/>
            <a:ext cx="1058303" cy="646331"/>
          </a:xfrm>
          <a:prstGeom prst="rect">
            <a:avLst/>
          </a:prstGeom>
          <a:noFill/>
        </p:spPr>
        <p:txBody>
          <a:bodyPr wrap="none" rtlCol="0">
            <a:spAutoFit/>
          </a:bodyPr>
          <a:lstStyle/>
          <a:p>
            <a:pPr algn="ctr"/>
            <a:r>
              <a:rPr lang="en-US" dirty="0"/>
              <a:t>Smart </a:t>
            </a:r>
          </a:p>
          <a:p>
            <a:pPr algn="ctr"/>
            <a:r>
              <a:rPr lang="en-US" dirty="0"/>
              <a:t>Metering</a:t>
            </a:r>
          </a:p>
        </p:txBody>
      </p:sp>
      <p:sp>
        <p:nvSpPr>
          <p:cNvPr id="18" name="TextBox 17">
            <a:extLst>
              <a:ext uri="{FF2B5EF4-FFF2-40B4-BE49-F238E27FC236}">
                <a16:creationId xmlns:a16="http://schemas.microsoft.com/office/drawing/2014/main" id="{A167A9C0-D0A3-194A-BE86-5DA3B53535B4}"/>
              </a:ext>
            </a:extLst>
          </p:cNvPr>
          <p:cNvSpPr txBox="1"/>
          <p:nvPr/>
        </p:nvSpPr>
        <p:spPr>
          <a:xfrm>
            <a:off x="8273471" y="1254541"/>
            <a:ext cx="1022929" cy="923330"/>
          </a:xfrm>
          <a:prstGeom prst="rect">
            <a:avLst/>
          </a:prstGeom>
          <a:noFill/>
        </p:spPr>
        <p:txBody>
          <a:bodyPr wrap="square" rtlCol="0">
            <a:spAutoFit/>
          </a:bodyPr>
          <a:lstStyle/>
          <a:p>
            <a:pPr algn="ctr"/>
            <a:r>
              <a:rPr lang="en-US" dirty="0"/>
              <a:t>Power </a:t>
            </a:r>
          </a:p>
          <a:p>
            <a:pPr algn="ctr"/>
            <a:r>
              <a:rPr lang="en-US" dirty="0"/>
              <a:t>Power</a:t>
            </a:r>
          </a:p>
          <a:p>
            <a:pPr algn="ctr"/>
            <a:r>
              <a:rPr lang="en-US" dirty="0"/>
              <a:t>Storage</a:t>
            </a:r>
          </a:p>
        </p:txBody>
      </p:sp>
      <p:sp>
        <p:nvSpPr>
          <p:cNvPr id="19" name="TextBox 18">
            <a:extLst>
              <a:ext uri="{FF2B5EF4-FFF2-40B4-BE49-F238E27FC236}">
                <a16:creationId xmlns:a16="http://schemas.microsoft.com/office/drawing/2014/main" id="{39D69AF8-1A85-AF43-ADFB-303800550694}"/>
              </a:ext>
            </a:extLst>
          </p:cNvPr>
          <p:cNvSpPr txBox="1"/>
          <p:nvPr/>
        </p:nvSpPr>
        <p:spPr>
          <a:xfrm>
            <a:off x="8514182" y="4518506"/>
            <a:ext cx="1550541" cy="923330"/>
          </a:xfrm>
          <a:prstGeom prst="rect">
            <a:avLst/>
          </a:prstGeom>
          <a:noFill/>
        </p:spPr>
        <p:txBody>
          <a:bodyPr wrap="square" rtlCol="0">
            <a:spAutoFit/>
          </a:bodyPr>
          <a:lstStyle/>
          <a:p>
            <a:pPr algn="ctr"/>
            <a:r>
              <a:rPr lang="en-US" dirty="0"/>
              <a:t>Energy efficiency audit</a:t>
            </a:r>
          </a:p>
        </p:txBody>
      </p:sp>
      <p:sp>
        <p:nvSpPr>
          <p:cNvPr id="20" name="TextBox 19">
            <a:extLst>
              <a:ext uri="{FF2B5EF4-FFF2-40B4-BE49-F238E27FC236}">
                <a16:creationId xmlns:a16="http://schemas.microsoft.com/office/drawing/2014/main" id="{7424C29E-7A9C-A94A-94F0-E5F9E0184DB0}"/>
              </a:ext>
            </a:extLst>
          </p:cNvPr>
          <p:cNvSpPr txBox="1"/>
          <p:nvPr/>
        </p:nvSpPr>
        <p:spPr>
          <a:xfrm>
            <a:off x="5454754" y="5423595"/>
            <a:ext cx="1183337" cy="923330"/>
          </a:xfrm>
          <a:prstGeom prst="rect">
            <a:avLst/>
          </a:prstGeom>
          <a:noFill/>
        </p:spPr>
        <p:txBody>
          <a:bodyPr wrap="none" rtlCol="0">
            <a:spAutoFit/>
          </a:bodyPr>
          <a:lstStyle/>
          <a:p>
            <a:pPr algn="ctr"/>
            <a:r>
              <a:rPr lang="en-US" dirty="0"/>
              <a:t>Software</a:t>
            </a:r>
          </a:p>
          <a:p>
            <a:pPr algn="ctr"/>
            <a:r>
              <a:rPr lang="en-US" dirty="0"/>
              <a:t>Apps &amp;</a:t>
            </a:r>
          </a:p>
          <a:p>
            <a:pPr algn="ctr"/>
            <a:r>
              <a:rPr lang="en-US" dirty="0"/>
              <a:t>algorithms</a:t>
            </a:r>
          </a:p>
        </p:txBody>
      </p:sp>
      <p:sp>
        <p:nvSpPr>
          <p:cNvPr id="21" name="Up Arrow 20">
            <a:extLst>
              <a:ext uri="{FF2B5EF4-FFF2-40B4-BE49-F238E27FC236}">
                <a16:creationId xmlns:a16="http://schemas.microsoft.com/office/drawing/2014/main" id="{EDFC97E9-1488-F442-8611-F70BB80C9CFD}"/>
              </a:ext>
            </a:extLst>
          </p:cNvPr>
          <p:cNvSpPr/>
          <p:nvPr/>
        </p:nvSpPr>
        <p:spPr>
          <a:xfrm rot="5400000">
            <a:off x="4178941" y="3574684"/>
            <a:ext cx="396103" cy="81284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Up Arrow 21">
            <a:extLst>
              <a:ext uri="{FF2B5EF4-FFF2-40B4-BE49-F238E27FC236}">
                <a16:creationId xmlns:a16="http://schemas.microsoft.com/office/drawing/2014/main" id="{80D548AA-C93E-264E-A7F6-15433131650C}"/>
              </a:ext>
            </a:extLst>
          </p:cNvPr>
          <p:cNvSpPr/>
          <p:nvPr/>
        </p:nvSpPr>
        <p:spPr>
          <a:xfrm rot="9607379">
            <a:off x="5240912" y="2350803"/>
            <a:ext cx="396103" cy="81284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Up Arrow 22">
            <a:extLst>
              <a:ext uri="{FF2B5EF4-FFF2-40B4-BE49-F238E27FC236}">
                <a16:creationId xmlns:a16="http://schemas.microsoft.com/office/drawing/2014/main" id="{3BF5936C-A552-2045-AE99-06E8241BBACD}"/>
              </a:ext>
            </a:extLst>
          </p:cNvPr>
          <p:cNvSpPr/>
          <p:nvPr/>
        </p:nvSpPr>
        <p:spPr>
          <a:xfrm rot="13475403">
            <a:off x="7513792" y="2423948"/>
            <a:ext cx="396103" cy="81284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Up Arrow 23">
            <a:extLst>
              <a:ext uri="{FF2B5EF4-FFF2-40B4-BE49-F238E27FC236}">
                <a16:creationId xmlns:a16="http://schemas.microsoft.com/office/drawing/2014/main" id="{5648F812-B775-D14B-8DC2-A6AFCCB5E753}"/>
              </a:ext>
            </a:extLst>
          </p:cNvPr>
          <p:cNvSpPr/>
          <p:nvPr/>
        </p:nvSpPr>
        <p:spPr>
          <a:xfrm rot="879510">
            <a:off x="5822741" y="4633234"/>
            <a:ext cx="396103" cy="81284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Up Arrow 24">
            <a:extLst>
              <a:ext uri="{FF2B5EF4-FFF2-40B4-BE49-F238E27FC236}">
                <a16:creationId xmlns:a16="http://schemas.microsoft.com/office/drawing/2014/main" id="{832494AE-9EB6-7D45-BBD7-38B3EBD2C207}"/>
              </a:ext>
            </a:extLst>
          </p:cNvPr>
          <p:cNvSpPr/>
          <p:nvPr/>
        </p:nvSpPr>
        <p:spPr>
          <a:xfrm rot="17925864">
            <a:off x="7933741" y="4054065"/>
            <a:ext cx="396103" cy="81284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947FD1A9-A945-2448-93D3-5B07016823DE}"/>
              </a:ext>
            </a:extLst>
          </p:cNvPr>
          <p:cNvSpPr/>
          <p:nvPr/>
        </p:nvSpPr>
        <p:spPr>
          <a:xfrm>
            <a:off x="4820605" y="3048282"/>
            <a:ext cx="3156523" cy="1565708"/>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78C6927D-8E96-8A45-9279-2AF6DAA6B094}"/>
              </a:ext>
            </a:extLst>
          </p:cNvPr>
          <p:cNvSpPr txBox="1"/>
          <p:nvPr/>
        </p:nvSpPr>
        <p:spPr>
          <a:xfrm>
            <a:off x="4975270" y="3344884"/>
            <a:ext cx="2646607" cy="923330"/>
          </a:xfrm>
          <a:prstGeom prst="rect">
            <a:avLst/>
          </a:prstGeom>
          <a:noFill/>
        </p:spPr>
        <p:txBody>
          <a:bodyPr wrap="square" rtlCol="0">
            <a:spAutoFit/>
          </a:bodyPr>
          <a:lstStyle/>
          <a:p>
            <a:pPr algn="ctr"/>
            <a:r>
              <a:rPr lang="en-US" dirty="0"/>
              <a:t>Industrial, commercial</a:t>
            </a:r>
          </a:p>
          <a:p>
            <a:pPr algn="ctr"/>
            <a:r>
              <a:rPr lang="en-US" dirty="0"/>
              <a:t>and residential</a:t>
            </a:r>
          </a:p>
          <a:p>
            <a:pPr algn="ctr"/>
            <a:r>
              <a:rPr lang="en-US" dirty="0"/>
              <a:t>Clean Energy</a:t>
            </a:r>
          </a:p>
        </p:txBody>
      </p:sp>
    </p:spTree>
    <p:extLst>
      <p:ext uri="{BB962C8B-B14F-4D97-AF65-F5344CB8AC3E}">
        <p14:creationId xmlns:p14="http://schemas.microsoft.com/office/powerpoint/2010/main" val="4237860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3F592-5EDC-2F40-BBCA-B2D1486A6D89}"/>
              </a:ext>
            </a:extLst>
          </p:cNvPr>
          <p:cNvSpPr>
            <a:spLocks noGrp="1"/>
          </p:cNvSpPr>
          <p:nvPr>
            <p:ph type="title"/>
          </p:nvPr>
        </p:nvSpPr>
        <p:spPr/>
        <p:txBody>
          <a:bodyPr/>
          <a:lstStyle/>
          <a:p>
            <a:r>
              <a:rPr lang="en-US" dirty="0"/>
              <a:t>Path Forward </a:t>
            </a:r>
            <a:br>
              <a:rPr lang="en-US" dirty="0"/>
            </a:br>
            <a:br>
              <a:rPr lang="en-US" dirty="0"/>
            </a:br>
            <a:r>
              <a:rPr lang="en-US" dirty="0"/>
              <a:t>How will it Happen?</a:t>
            </a:r>
          </a:p>
        </p:txBody>
      </p:sp>
      <p:sp>
        <p:nvSpPr>
          <p:cNvPr id="3" name="Content Placeholder 2">
            <a:extLst>
              <a:ext uri="{FF2B5EF4-FFF2-40B4-BE49-F238E27FC236}">
                <a16:creationId xmlns:a16="http://schemas.microsoft.com/office/drawing/2014/main" id="{ACE06058-98D3-034E-8BE2-A1D4965E7543}"/>
              </a:ext>
            </a:extLst>
          </p:cNvPr>
          <p:cNvSpPr>
            <a:spLocks noGrp="1"/>
          </p:cNvSpPr>
          <p:nvPr>
            <p:ph idx="1"/>
          </p:nvPr>
        </p:nvSpPr>
        <p:spPr/>
        <p:txBody>
          <a:bodyPr>
            <a:normAutofit fontScale="92500" lnSpcReduction="10000"/>
          </a:bodyPr>
          <a:lstStyle/>
          <a:p>
            <a:pPr>
              <a:buFont typeface="Wingdings" pitchFamily="2" charset="2"/>
              <a:buChar char="ü"/>
            </a:pPr>
            <a:endParaRPr lang="en-US" dirty="0"/>
          </a:p>
          <a:p>
            <a:pPr marL="514350" indent="-514350">
              <a:buFont typeface="+mj-lt"/>
              <a:buAutoNum type="arabicPeriod"/>
            </a:pPr>
            <a:r>
              <a:rPr lang="en-US" b="1" dirty="0"/>
              <a:t>Continue to Engage </a:t>
            </a:r>
            <a:r>
              <a:rPr lang="en-US" dirty="0"/>
              <a:t>key policy and decision makers on the current imperative for independent review and action on the Distributed Energy opportunity.</a:t>
            </a:r>
          </a:p>
          <a:p>
            <a:pPr marL="514350" indent="-514350">
              <a:buFont typeface="+mj-lt"/>
              <a:buAutoNum type="arabicPeriod"/>
            </a:pPr>
            <a:r>
              <a:rPr lang="en-US" b="1" dirty="0">
                <a:sym typeface="Wingdings" pitchFamily="2" charset="2"/>
              </a:rPr>
              <a:t>New conversations- </a:t>
            </a:r>
            <a:r>
              <a:rPr lang="en-US" dirty="0">
                <a:sym typeface="Wingdings" pitchFamily="2" charset="2"/>
              </a:rPr>
              <a:t>Engage communities and business on “pain-points”, clean energy goals, emission reduction targets, market access, ESG and SDG impacts to business and growth.  </a:t>
            </a:r>
          </a:p>
          <a:p>
            <a:pPr marL="514350" indent="-514350">
              <a:buFont typeface="+mj-lt"/>
              <a:buAutoNum type="arabicPeriod"/>
            </a:pPr>
            <a:r>
              <a:rPr lang="en-US" b="1" dirty="0">
                <a:sym typeface="Wingdings" pitchFamily="2" charset="2"/>
              </a:rPr>
              <a:t>Identify Key Resources- </a:t>
            </a:r>
            <a:r>
              <a:rPr lang="en-US" dirty="0">
                <a:sym typeface="Wingdings" pitchFamily="2" charset="2"/>
              </a:rPr>
              <a:t>The agents of change (DEAS, FNPA) as well as the technology, utility and municipal partners from public and private sector that will participate in review and assessment.</a:t>
            </a:r>
          </a:p>
          <a:p>
            <a:pPr marL="514350" indent="-514350">
              <a:buFont typeface="+mj-lt"/>
              <a:buAutoNum type="arabicPeriod"/>
            </a:pPr>
            <a:r>
              <a:rPr lang="en-US" b="1" dirty="0"/>
              <a:t>Identify funding requirements </a:t>
            </a:r>
            <a:r>
              <a:rPr lang="en-US" dirty="0"/>
              <a:t>and sources needed in support of community energy opportunities FCM, </a:t>
            </a:r>
            <a:r>
              <a:rPr lang="en-US" dirty="0" err="1"/>
              <a:t>PrairiesCan</a:t>
            </a:r>
            <a:r>
              <a:rPr lang="en-US" dirty="0"/>
              <a:t>, </a:t>
            </a:r>
            <a:r>
              <a:rPr lang="en-US" dirty="0" err="1"/>
              <a:t>Sask</a:t>
            </a:r>
            <a:r>
              <a:rPr lang="en-US" dirty="0"/>
              <a:t>-innovates. </a:t>
            </a:r>
          </a:p>
          <a:p>
            <a:pPr marL="514350" indent="-514350">
              <a:buFont typeface="+mj-lt"/>
              <a:buAutoNum type="arabicPeriod"/>
            </a:pPr>
            <a:r>
              <a:rPr lang="en-US" b="1" dirty="0">
                <a:sym typeface="Wingdings" pitchFamily="2" charset="2"/>
              </a:rPr>
              <a:t>Offer up solutions and pathways - </a:t>
            </a:r>
            <a:r>
              <a:rPr lang="en-US" dirty="0">
                <a:sym typeface="Wingdings" pitchFamily="2" charset="2"/>
              </a:rPr>
              <a:t>articulates the “reasonable extent” to which community power can be utilized as part of the portfolio of energy solutions combining traditional and non-traditional power generation &amp; storage technologies.</a:t>
            </a:r>
          </a:p>
          <a:p>
            <a:pPr>
              <a:buFont typeface="Wingdings" pitchFamily="2" charset="2"/>
              <a:buChar char="ü"/>
            </a:pPr>
            <a:endParaRPr lang="en-US" dirty="0"/>
          </a:p>
        </p:txBody>
      </p:sp>
    </p:spTree>
    <p:extLst>
      <p:ext uri="{BB962C8B-B14F-4D97-AF65-F5344CB8AC3E}">
        <p14:creationId xmlns:p14="http://schemas.microsoft.com/office/powerpoint/2010/main" val="1411811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3F592-5EDC-2F40-BBCA-B2D1486A6D8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250906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A38C-B91D-8F49-A2F7-DC4E7761B01D}"/>
              </a:ext>
            </a:extLst>
          </p:cNvPr>
          <p:cNvSpPr>
            <a:spLocks noGrp="1"/>
          </p:cNvSpPr>
          <p:nvPr>
            <p:ph type="title"/>
          </p:nvPr>
        </p:nvSpPr>
        <p:spPr/>
        <p:txBody>
          <a:bodyPr/>
          <a:lstStyle/>
          <a:p>
            <a:r>
              <a:rPr lang="en-US" b="1" dirty="0"/>
              <a:t>Distributed Energy</a:t>
            </a:r>
            <a:br>
              <a:rPr lang="en-US" b="1" dirty="0"/>
            </a:br>
            <a:r>
              <a:rPr lang="en-US" b="1" dirty="0"/>
              <a:t>Association</a:t>
            </a:r>
            <a:br>
              <a:rPr lang="en-US" b="1" dirty="0"/>
            </a:br>
            <a:br>
              <a:rPr lang="en-US" b="1" dirty="0"/>
            </a:br>
            <a:br>
              <a:rPr lang="en-US" b="1" dirty="0"/>
            </a:br>
            <a:br>
              <a:rPr lang="en-US" b="1" dirty="0"/>
            </a:br>
            <a:endParaRPr lang="en-US" b="1" dirty="0"/>
          </a:p>
        </p:txBody>
      </p:sp>
      <p:sp>
        <p:nvSpPr>
          <p:cNvPr id="3" name="Content Placeholder 2">
            <a:extLst>
              <a:ext uri="{FF2B5EF4-FFF2-40B4-BE49-F238E27FC236}">
                <a16:creationId xmlns:a16="http://schemas.microsoft.com/office/drawing/2014/main" id="{348EAE9D-9D8F-CE44-A606-1B1C5D3BDBFE}"/>
              </a:ext>
            </a:extLst>
          </p:cNvPr>
          <p:cNvSpPr>
            <a:spLocks noGrp="1"/>
          </p:cNvSpPr>
          <p:nvPr>
            <p:ph idx="1"/>
          </p:nvPr>
        </p:nvSpPr>
        <p:spPr>
          <a:xfrm>
            <a:off x="3686388" y="530352"/>
            <a:ext cx="7864636" cy="5797296"/>
          </a:xfrm>
        </p:spPr>
        <p:txBody>
          <a:bodyPr>
            <a:normAutofit fontScale="85000" lnSpcReduction="10000"/>
          </a:bodyPr>
          <a:lstStyle/>
          <a:p>
            <a:pPr marL="0" indent="0">
              <a:buNone/>
            </a:pPr>
            <a:endParaRPr lang="en-US" sz="3500" b="1" dirty="0">
              <a:sym typeface="Wingdings" pitchFamily="2" charset="2"/>
            </a:endParaRPr>
          </a:p>
          <a:p>
            <a:pPr>
              <a:buFont typeface="Wingdings" pitchFamily="2" charset="2"/>
              <a:buChar char="Ø"/>
            </a:pPr>
            <a:r>
              <a:rPr lang="en-US" sz="3300" b="1" dirty="0">
                <a:sym typeface="Wingdings" pitchFamily="2" charset="2"/>
              </a:rPr>
              <a:t>December 3 2018</a:t>
            </a:r>
            <a:r>
              <a:rPr lang="en-US" sz="3300" dirty="0">
                <a:sym typeface="Wingdings" pitchFamily="2" charset="2"/>
              </a:rPr>
              <a:t> </a:t>
            </a:r>
            <a:r>
              <a:rPr lang="en-US" sz="2800" dirty="0" err="1">
                <a:sym typeface="Wingdings" pitchFamily="2" charset="2"/>
              </a:rPr>
              <a:t>Rhime</a:t>
            </a:r>
            <a:r>
              <a:rPr lang="en-US" sz="2800" dirty="0">
                <a:sym typeface="Wingdings" pitchFamily="2" charset="2"/>
              </a:rPr>
              <a:t> frost event…. Alberta clipper, Saskatoon grass fire, PA fire, plow winds, lightning storms, floods, drought </a:t>
            </a:r>
            <a:r>
              <a:rPr lang="en-US" sz="2800" dirty="0" err="1">
                <a:sym typeface="Wingdings" pitchFamily="2" charset="2"/>
              </a:rPr>
              <a:t>etc</a:t>
            </a:r>
            <a:r>
              <a:rPr lang="en-US" sz="2800" dirty="0">
                <a:sym typeface="Wingdings" pitchFamily="2" charset="2"/>
              </a:rPr>
              <a:t> twitter</a:t>
            </a:r>
            <a:endParaRPr lang="en-US" sz="1800" dirty="0">
              <a:sym typeface="Wingdings" pitchFamily="2" charset="2"/>
            </a:endParaRPr>
          </a:p>
          <a:p>
            <a:pPr>
              <a:buFont typeface="Wingdings" pitchFamily="2" charset="2"/>
              <a:buChar char="Ø"/>
            </a:pPr>
            <a:endParaRPr lang="en-US" sz="3300" b="1" dirty="0">
              <a:sym typeface="Wingdings" pitchFamily="2" charset="2"/>
            </a:endParaRPr>
          </a:p>
          <a:p>
            <a:pPr>
              <a:buFont typeface="Wingdings" pitchFamily="2" charset="2"/>
              <a:buChar char="Ø"/>
            </a:pPr>
            <a:r>
              <a:rPr lang="en-US" sz="3300" b="1" dirty="0">
                <a:sym typeface="Wingdings" pitchFamily="2" charset="2"/>
              </a:rPr>
              <a:t>CEA (BC) </a:t>
            </a:r>
            <a:r>
              <a:rPr lang="en-US" sz="3300" dirty="0">
                <a:sym typeface="Wingdings" pitchFamily="2" charset="2"/>
              </a:rPr>
              <a:t>created by gov’t charter to balance needs of utility, technology providers and communities.</a:t>
            </a:r>
          </a:p>
          <a:p>
            <a:pPr>
              <a:buFont typeface="Wingdings" pitchFamily="2" charset="2"/>
              <a:buChar char="Ø"/>
            </a:pPr>
            <a:endParaRPr lang="en-US" dirty="0"/>
          </a:p>
          <a:p>
            <a:pPr>
              <a:buFont typeface="Wingdings" pitchFamily="2" charset="2"/>
              <a:buChar char="Ø"/>
            </a:pPr>
            <a:r>
              <a:rPr lang="en-US" sz="3300" b="1" dirty="0">
                <a:sym typeface="Wingdings" pitchFamily="2" charset="2"/>
              </a:rPr>
              <a:t> DEAS </a:t>
            </a:r>
            <a:r>
              <a:rPr lang="en-US" sz="3300" dirty="0">
                <a:sym typeface="Wingdings" pitchFamily="2" charset="2"/>
              </a:rPr>
              <a:t>created in 2019 to represent </a:t>
            </a:r>
            <a:r>
              <a:rPr lang="en-US" sz="2800" dirty="0">
                <a:sym typeface="Wingdings" pitchFamily="2" charset="2"/>
              </a:rPr>
              <a:t>Solar industry and net metering discussions with utility and gov’t.</a:t>
            </a:r>
          </a:p>
          <a:p>
            <a:pPr>
              <a:buFont typeface="Wingdings" pitchFamily="2" charset="2"/>
              <a:buChar char="Ø"/>
            </a:pPr>
            <a:endParaRPr lang="en-US" sz="2800" dirty="0">
              <a:sym typeface="Wingdings" pitchFamily="2" charset="2"/>
            </a:endParaRPr>
          </a:p>
          <a:p>
            <a:pPr>
              <a:buFont typeface="Wingdings" pitchFamily="2" charset="2"/>
              <a:buChar char="Ø"/>
            </a:pPr>
            <a:r>
              <a:rPr lang="en-US" sz="3900" b="1" i="1" dirty="0">
                <a:sym typeface="Wingdings" pitchFamily="2" charset="2"/>
              </a:rPr>
              <a:t>Partner-Project-Pivot transition model</a:t>
            </a:r>
            <a:endParaRPr lang="en-US" sz="2600" b="1" i="1" dirty="0"/>
          </a:p>
        </p:txBody>
      </p:sp>
    </p:spTree>
    <p:extLst>
      <p:ext uri="{BB962C8B-B14F-4D97-AF65-F5344CB8AC3E}">
        <p14:creationId xmlns:p14="http://schemas.microsoft.com/office/powerpoint/2010/main" val="651014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A38C-B91D-8F49-A2F7-DC4E7761B01D}"/>
              </a:ext>
            </a:extLst>
          </p:cNvPr>
          <p:cNvSpPr>
            <a:spLocks noGrp="1"/>
          </p:cNvSpPr>
          <p:nvPr>
            <p:ph type="title"/>
          </p:nvPr>
        </p:nvSpPr>
        <p:spPr/>
        <p:txBody>
          <a:bodyPr/>
          <a:lstStyle/>
          <a:p>
            <a:r>
              <a:rPr lang="en-US" b="1" dirty="0"/>
              <a:t>Distributed Energy</a:t>
            </a:r>
            <a:br>
              <a:rPr lang="en-US" b="1" dirty="0"/>
            </a:br>
            <a:br>
              <a:rPr lang="en-US" b="1" dirty="0"/>
            </a:br>
            <a:r>
              <a:rPr lang="en-US" b="1" dirty="0"/>
              <a:t>Something old something New…..</a:t>
            </a:r>
          </a:p>
        </p:txBody>
      </p:sp>
      <p:sp>
        <p:nvSpPr>
          <p:cNvPr id="3" name="Content Placeholder 2">
            <a:extLst>
              <a:ext uri="{FF2B5EF4-FFF2-40B4-BE49-F238E27FC236}">
                <a16:creationId xmlns:a16="http://schemas.microsoft.com/office/drawing/2014/main" id="{348EAE9D-9D8F-CE44-A606-1B1C5D3BDBFE}"/>
              </a:ext>
            </a:extLst>
          </p:cNvPr>
          <p:cNvSpPr>
            <a:spLocks noGrp="1"/>
          </p:cNvSpPr>
          <p:nvPr>
            <p:ph idx="1"/>
          </p:nvPr>
        </p:nvSpPr>
        <p:spPr>
          <a:xfrm>
            <a:off x="3686388" y="530352"/>
            <a:ext cx="7315200" cy="5797296"/>
          </a:xfrm>
        </p:spPr>
        <p:txBody>
          <a:bodyPr>
            <a:normAutofit fontScale="77500" lnSpcReduction="20000"/>
          </a:bodyPr>
          <a:lstStyle/>
          <a:p>
            <a:pPr>
              <a:buFont typeface="Wingdings" pitchFamily="2" charset="2"/>
              <a:buChar char="Ø"/>
            </a:pPr>
            <a:endParaRPr lang="en-US" sz="3500" b="1" dirty="0">
              <a:sym typeface="Wingdings" pitchFamily="2" charset="2"/>
            </a:endParaRPr>
          </a:p>
          <a:p>
            <a:pPr>
              <a:buFont typeface="Wingdings" pitchFamily="2" charset="2"/>
              <a:buChar char="Ø"/>
            </a:pPr>
            <a:endParaRPr lang="en-US" sz="3500" b="1" dirty="0">
              <a:sym typeface="Wingdings" pitchFamily="2" charset="2"/>
            </a:endParaRPr>
          </a:p>
          <a:p>
            <a:pPr>
              <a:buFont typeface="Wingdings" pitchFamily="2" charset="2"/>
              <a:buChar char="Ø"/>
            </a:pPr>
            <a:r>
              <a:rPr lang="en-US" sz="3300" b="1" dirty="0">
                <a:sym typeface="Wingdings" pitchFamily="2" charset="2"/>
              </a:rPr>
              <a:t>DE was here first</a:t>
            </a:r>
            <a:r>
              <a:rPr lang="en-US" sz="3300" dirty="0">
                <a:sym typeface="Wingdings" pitchFamily="2" charset="2"/>
              </a:rPr>
              <a:t> </a:t>
            </a:r>
            <a:r>
              <a:rPr lang="en-US" b="1" dirty="0">
                <a:sym typeface="Wingdings" pitchFamily="2" charset="2"/>
              </a:rPr>
              <a:t>1878 – 1920 </a:t>
            </a:r>
            <a:r>
              <a:rPr lang="en-US" dirty="0">
                <a:sym typeface="Wingdings" pitchFamily="2" charset="2"/>
              </a:rPr>
              <a:t>Towns and communities developed out DC microgrids with industry being one of the key local sources of heat and power.  Energy solutions were very resilient and very participative but </a:t>
            </a:r>
            <a:r>
              <a:rPr lang="en-US" b="1" i="1" u="sng" dirty="0">
                <a:sym typeface="Wingdings" pitchFamily="2" charset="2"/>
              </a:rPr>
              <a:t>not safe and not simple (</a:t>
            </a:r>
            <a:r>
              <a:rPr lang="en-US" b="1" i="1" u="sng" dirty="0" err="1">
                <a:sym typeface="Wingdings" pitchFamily="2" charset="2"/>
              </a:rPr>
              <a:t>cogen</a:t>
            </a:r>
            <a:r>
              <a:rPr lang="en-US" b="1" i="1" u="sng" dirty="0">
                <a:sym typeface="Wingdings" pitchFamily="2" charset="2"/>
              </a:rPr>
              <a:t>, coal, kindling, </a:t>
            </a:r>
            <a:r>
              <a:rPr lang="en-US" b="1" i="1" u="sng" dirty="0" err="1">
                <a:sym typeface="Wingdings" pitchFamily="2" charset="2"/>
              </a:rPr>
              <a:t>kereosene</a:t>
            </a:r>
            <a:r>
              <a:rPr lang="en-US" b="1" i="1" u="sng" dirty="0">
                <a:sym typeface="Wingdings" pitchFamily="2" charset="2"/>
              </a:rPr>
              <a:t>).</a:t>
            </a:r>
          </a:p>
          <a:p>
            <a:pPr>
              <a:buFont typeface="Wingdings" pitchFamily="2" charset="2"/>
              <a:buChar char="Ø"/>
            </a:pPr>
            <a:endParaRPr lang="en-US" dirty="0"/>
          </a:p>
          <a:p>
            <a:pPr>
              <a:buFont typeface="Wingdings" pitchFamily="2" charset="2"/>
              <a:buChar char="Ø"/>
            </a:pPr>
            <a:r>
              <a:rPr lang="en-US" sz="3300" b="1" dirty="0">
                <a:sym typeface="Wingdings" pitchFamily="2" charset="2"/>
              </a:rPr>
              <a:t>Utility service </a:t>
            </a:r>
            <a:r>
              <a:rPr lang="en-US" b="1" dirty="0">
                <a:sym typeface="Wingdings" pitchFamily="2" charset="2"/>
              </a:rPr>
              <a:t>1920-1950 </a:t>
            </a:r>
            <a:r>
              <a:rPr lang="en-US" dirty="0">
                <a:sym typeface="Wingdings" pitchFamily="2" charset="2"/>
              </a:rPr>
              <a:t>Many cities continued to own and operate distribution service (Saskatoon Light and power), generation is large centralized at the resource </a:t>
            </a:r>
            <a:r>
              <a:rPr lang="en-US" dirty="0" err="1">
                <a:sym typeface="Wingdings" pitchFamily="2" charset="2"/>
              </a:rPr>
              <a:t>ie</a:t>
            </a:r>
            <a:r>
              <a:rPr lang="en-US" dirty="0">
                <a:sym typeface="Wingdings" pitchFamily="2" charset="2"/>
              </a:rPr>
              <a:t> coal/hydro assets support municipal growth and rural electrification simple, safe and cost effective.</a:t>
            </a:r>
          </a:p>
          <a:p>
            <a:pPr>
              <a:buFont typeface="Wingdings" pitchFamily="2" charset="2"/>
              <a:buChar char="Ø"/>
            </a:pPr>
            <a:endParaRPr lang="en-US" dirty="0"/>
          </a:p>
          <a:p>
            <a:pPr>
              <a:buFont typeface="Wingdings" pitchFamily="2" charset="2"/>
              <a:buChar char="Ø"/>
            </a:pPr>
            <a:r>
              <a:rPr lang="en-US" sz="3300" b="1" dirty="0">
                <a:sym typeface="Wingdings" pitchFamily="2" charset="2"/>
              </a:rPr>
              <a:t> Three D’s </a:t>
            </a:r>
            <a:r>
              <a:rPr lang="en-US" b="1" dirty="0">
                <a:sym typeface="Wingdings" pitchFamily="2" charset="2"/>
              </a:rPr>
              <a:t>2020 – Decentralize, Decarbonize and Digitize.  </a:t>
            </a:r>
            <a:r>
              <a:rPr lang="en-US" dirty="0">
                <a:sym typeface="Wingdings" pitchFamily="2" charset="2"/>
              </a:rPr>
              <a:t>Renewable technologies such as solar, wind, geothermal and now battery storage are mature, cost competitive and growing into the market.  DER’s are safe, cost effective but simplicity is the challenge.</a:t>
            </a:r>
            <a:endParaRPr lang="en-US" dirty="0"/>
          </a:p>
          <a:p>
            <a:pPr>
              <a:buFont typeface="Wingdings" pitchFamily="2" charset="2"/>
              <a:buChar char="Ø"/>
            </a:pPr>
            <a:endParaRPr lang="en-US" sz="3300" b="1" dirty="0"/>
          </a:p>
          <a:p>
            <a:pPr>
              <a:buFont typeface="Wingdings" pitchFamily="2" charset="2"/>
              <a:buChar char="Ø"/>
            </a:pPr>
            <a:r>
              <a:rPr lang="en-US" sz="3300" b="1" dirty="0"/>
              <a:t>Now “Back to the Future”</a:t>
            </a:r>
            <a:r>
              <a:rPr lang="en-US" sz="3300" b="1" dirty="0">
                <a:sym typeface="Wingdings" pitchFamily="2" charset="2"/>
              </a:rPr>
              <a:t> </a:t>
            </a:r>
            <a:r>
              <a:rPr lang="en-US" sz="2100" dirty="0">
                <a:sym typeface="Wingdings" pitchFamily="2" charset="2"/>
              </a:rPr>
              <a:t>Residents, communities and  industry are revisiting DE 100 years later as a compliment to existing utility service.</a:t>
            </a:r>
            <a:endParaRPr lang="en-US" sz="21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20345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A38C-B91D-8F49-A2F7-DC4E7761B01D}"/>
              </a:ext>
            </a:extLst>
          </p:cNvPr>
          <p:cNvSpPr>
            <a:spLocks noGrp="1"/>
          </p:cNvSpPr>
          <p:nvPr>
            <p:ph type="title"/>
          </p:nvPr>
        </p:nvSpPr>
        <p:spPr/>
        <p:txBody>
          <a:bodyPr/>
          <a:lstStyle/>
          <a:p>
            <a:r>
              <a:rPr lang="en-US" b="1" dirty="0"/>
              <a:t>Distributed Energy</a:t>
            </a:r>
            <a:br>
              <a:rPr lang="en-US" b="1" dirty="0"/>
            </a:br>
            <a:br>
              <a:rPr lang="en-US" b="1" dirty="0"/>
            </a:br>
            <a:r>
              <a:rPr lang="en-US" b="1" dirty="0"/>
              <a:t>What is it?</a:t>
            </a:r>
          </a:p>
        </p:txBody>
      </p:sp>
      <p:sp>
        <p:nvSpPr>
          <p:cNvPr id="3" name="Content Placeholder 2">
            <a:extLst>
              <a:ext uri="{FF2B5EF4-FFF2-40B4-BE49-F238E27FC236}">
                <a16:creationId xmlns:a16="http://schemas.microsoft.com/office/drawing/2014/main" id="{348EAE9D-9D8F-CE44-A606-1B1C5D3BDBFE}"/>
              </a:ext>
            </a:extLst>
          </p:cNvPr>
          <p:cNvSpPr>
            <a:spLocks noGrp="1"/>
          </p:cNvSpPr>
          <p:nvPr>
            <p:ph idx="1"/>
          </p:nvPr>
        </p:nvSpPr>
        <p:spPr>
          <a:xfrm>
            <a:off x="3850980" y="593486"/>
            <a:ext cx="7315200" cy="5496418"/>
          </a:xfrm>
        </p:spPr>
        <p:txBody>
          <a:bodyPr>
            <a:normAutofit lnSpcReduction="10000"/>
          </a:bodyPr>
          <a:lstStyle/>
          <a:p>
            <a:pPr marL="0" indent="0">
              <a:buNone/>
            </a:pPr>
            <a:endParaRPr lang="en-US" sz="1800" b="1" dirty="0">
              <a:sym typeface="Wingdings" pitchFamily="2" charset="2"/>
            </a:endParaRPr>
          </a:p>
          <a:p>
            <a:pPr>
              <a:buFont typeface="Wingdings" pitchFamily="2" charset="2"/>
              <a:buChar char="ü"/>
            </a:pPr>
            <a:r>
              <a:rPr lang="en-US" sz="2800" b="1" dirty="0"/>
              <a:t>Small Scale- </a:t>
            </a:r>
            <a:r>
              <a:rPr lang="en-US" sz="1800" dirty="0"/>
              <a:t>Distributed</a:t>
            </a:r>
            <a:r>
              <a:rPr lang="en-US" sz="1800" b="1" dirty="0"/>
              <a:t> </a:t>
            </a:r>
            <a:r>
              <a:rPr lang="en-US" sz="1800" dirty="0"/>
              <a:t>Energy Resources (DERS) are small scale power production, power storage, power sharing devices, typically 10 MW or less in size.</a:t>
            </a:r>
            <a:r>
              <a:rPr lang="en-US" sz="1800" dirty="0">
                <a:sym typeface="Wingdings" pitchFamily="2" charset="2"/>
              </a:rPr>
              <a:t> Industrial, commercial, community and residential scale. </a:t>
            </a:r>
            <a:endParaRPr lang="en-US" sz="1800" dirty="0"/>
          </a:p>
          <a:p>
            <a:pPr>
              <a:buFont typeface="Wingdings" pitchFamily="2" charset="2"/>
              <a:buChar char="ü"/>
            </a:pPr>
            <a:endParaRPr lang="en-US" sz="1800" b="1" dirty="0"/>
          </a:p>
          <a:p>
            <a:pPr>
              <a:buFont typeface="Wingdings" pitchFamily="2" charset="2"/>
              <a:buChar char="ü"/>
            </a:pPr>
            <a:r>
              <a:rPr lang="en-US" sz="2800" b="1" dirty="0"/>
              <a:t>Diverse</a:t>
            </a:r>
            <a:r>
              <a:rPr lang="en-US" sz="2800" dirty="0"/>
              <a:t>-</a:t>
            </a:r>
            <a:r>
              <a:rPr lang="en-US" sz="1800" dirty="0"/>
              <a:t> Distributed Energy Resources (DER) include renewable and non renewable resources alike</a:t>
            </a:r>
            <a:r>
              <a:rPr lang="en-US" sz="1800" dirty="0">
                <a:sym typeface="Wingdings" pitchFamily="2" charset="2"/>
              </a:rPr>
              <a:t> </a:t>
            </a:r>
            <a:r>
              <a:rPr lang="en-US" sz="1800" dirty="0"/>
              <a:t>solar, solar and battery, Battery Electric Vehicles (BEV), micro and commercial combined heat and power (CHP), landfill gas to power, power to gas (renewable to hydrogen or RNG),  small scale wind, hydrogen fuel cell, geothermal</a:t>
            </a:r>
            <a:r>
              <a:rPr lang="en-US" sz="1800" dirty="0">
                <a:sym typeface="Wingdings" pitchFamily="2" charset="2"/>
              </a:rPr>
              <a:t> </a:t>
            </a:r>
            <a:r>
              <a:rPr lang="en-US" sz="1800" b="1" i="1" u="sng" dirty="0">
                <a:sym typeface="Wingdings" pitchFamily="2" charset="2"/>
              </a:rPr>
              <a:t>two way energy flow and prosumer versus consumer.</a:t>
            </a:r>
            <a:endParaRPr lang="en-US" sz="1800" b="1" i="1" u="sng" dirty="0"/>
          </a:p>
          <a:p>
            <a:pPr>
              <a:buFont typeface="Wingdings" pitchFamily="2" charset="2"/>
              <a:buChar char="ü"/>
            </a:pPr>
            <a:endParaRPr lang="en-US" sz="1800" b="1" i="1" u="sng" dirty="0"/>
          </a:p>
          <a:p>
            <a:pPr>
              <a:buFont typeface="Wingdings" pitchFamily="2" charset="2"/>
              <a:buChar char="ü"/>
            </a:pPr>
            <a:r>
              <a:rPr lang="en-US" sz="2800" b="1" dirty="0"/>
              <a:t>Embedded-</a:t>
            </a:r>
            <a:r>
              <a:rPr lang="en-US" sz="3200" dirty="0"/>
              <a:t> </a:t>
            </a:r>
            <a:r>
              <a:rPr lang="en-US" sz="1800" dirty="0"/>
              <a:t>Distributed Energy solutions are located </a:t>
            </a:r>
            <a:r>
              <a:rPr lang="en-US" sz="1800" u="sng" dirty="0"/>
              <a:t>within industry and communities </a:t>
            </a:r>
            <a:r>
              <a:rPr lang="en-US" sz="1800" dirty="0"/>
              <a:t>and have two key advantages versus utility scale production</a:t>
            </a:r>
            <a:r>
              <a:rPr lang="en-US" sz="1800" dirty="0">
                <a:sym typeface="Wingdings" pitchFamily="2" charset="2"/>
              </a:rPr>
              <a:t> first they secure private investment and participation by residents and businesses, second they leverage existing developed and available space; they are located in buildings and rooftops and public spaces </a:t>
            </a:r>
            <a:r>
              <a:rPr lang="en-US" sz="1800" b="1" i="1" dirty="0">
                <a:sym typeface="Wingdings" pitchFamily="2" charset="2"/>
              </a:rPr>
              <a:t>no NIMBY issues.</a:t>
            </a:r>
          </a:p>
          <a:p>
            <a:pPr marL="0" indent="0">
              <a:buNone/>
            </a:pPr>
            <a:endParaRPr lang="en-US" sz="1100" dirty="0"/>
          </a:p>
        </p:txBody>
      </p:sp>
    </p:spTree>
    <p:extLst>
      <p:ext uri="{BB962C8B-B14F-4D97-AF65-F5344CB8AC3E}">
        <p14:creationId xmlns:p14="http://schemas.microsoft.com/office/powerpoint/2010/main" val="2003089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3955826-B833-0B4F-8575-9ADB48892161}"/>
              </a:ext>
            </a:extLst>
          </p:cNvPr>
          <p:cNvSpPr txBox="1"/>
          <p:nvPr/>
        </p:nvSpPr>
        <p:spPr>
          <a:xfrm>
            <a:off x="3654552" y="366465"/>
            <a:ext cx="7936813" cy="5262979"/>
          </a:xfrm>
          <a:prstGeom prst="rect">
            <a:avLst/>
          </a:prstGeom>
          <a:noFill/>
        </p:spPr>
        <p:txBody>
          <a:bodyPr wrap="square" rtlCol="0">
            <a:spAutoFit/>
          </a:bodyPr>
          <a:lstStyle/>
          <a:p>
            <a:pPr marL="342900" indent="-342900">
              <a:buFont typeface="Wingdings" pitchFamily="2" charset="2"/>
              <a:buChar char="ü"/>
            </a:pPr>
            <a:r>
              <a:rPr lang="en-US" sz="2400" b="1" dirty="0">
                <a:sym typeface="Wingdings" pitchFamily="2" charset="2"/>
              </a:rPr>
              <a:t>Efficient-</a:t>
            </a:r>
            <a:r>
              <a:rPr lang="en-US" sz="2400" dirty="0">
                <a:sym typeface="Wingdings" pitchFamily="2" charset="2"/>
              </a:rPr>
              <a:t> </a:t>
            </a:r>
            <a:r>
              <a:rPr lang="en-US" dirty="0">
                <a:sym typeface="Wingdings" pitchFamily="2" charset="2"/>
              </a:rPr>
              <a:t>Industrial </a:t>
            </a:r>
            <a:r>
              <a:rPr lang="en-US" dirty="0" err="1">
                <a:sym typeface="Wingdings" pitchFamily="2" charset="2"/>
              </a:rPr>
              <a:t>cogen</a:t>
            </a:r>
            <a:r>
              <a:rPr lang="en-US" dirty="0">
                <a:sym typeface="Wingdings" pitchFamily="2" charset="2"/>
              </a:rPr>
              <a:t>, commercial scale CHP and now residential CHP is 85-90% efficient at converting energy to space heating, hot-water and electrical power.</a:t>
            </a:r>
          </a:p>
          <a:p>
            <a:pPr marL="342900" indent="-342900">
              <a:buFont typeface="Wingdings" pitchFamily="2" charset="2"/>
              <a:buChar char="ü"/>
            </a:pPr>
            <a:endParaRPr lang="en-US" b="1" dirty="0">
              <a:sym typeface="Wingdings" pitchFamily="2" charset="2"/>
            </a:endParaRPr>
          </a:p>
          <a:p>
            <a:pPr marL="342900" indent="-342900">
              <a:buFont typeface="Wingdings" pitchFamily="2" charset="2"/>
              <a:buChar char="ü"/>
            </a:pPr>
            <a:r>
              <a:rPr lang="en-US" sz="2400" b="1" dirty="0">
                <a:sym typeface="Wingdings" pitchFamily="2" charset="2"/>
              </a:rPr>
              <a:t>Resilient </a:t>
            </a:r>
            <a:r>
              <a:rPr lang="en-US" dirty="0">
                <a:sym typeface="Wingdings" pitchFamily="2" charset="2"/>
              </a:rPr>
              <a:t>– The diversity of DE resources and their location within the community, once they’ve matured to include batteries, BEVS </a:t>
            </a:r>
            <a:r>
              <a:rPr lang="en-US" dirty="0" err="1">
                <a:sym typeface="Wingdings" pitchFamily="2" charset="2"/>
              </a:rPr>
              <a:t>etc</a:t>
            </a:r>
            <a:r>
              <a:rPr lang="en-US" dirty="0">
                <a:sym typeface="Wingdings" pitchFamily="2" charset="2"/>
              </a:rPr>
              <a:t>, does something that utility scale energy generation </a:t>
            </a:r>
            <a:r>
              <a:rPr lang="en-US" b="1" u="sng" dirty="0">
                <a:sym typeface="Wingdings" pitchFamily="2" charset="2"/>
              </a:rPr>
              <a:t>cannot do</a:t>
            </a:r>
            <a:r>
              <a:rPr lang="en-US" dirty="0">
                <a:sym typeface="Wingdings" pitchFamily="2" charset="2"/>
              </a:rPr>
              <a:t> </a:t>
            </a:r>
            <a:r>
              <a:rPr lang="en-US" b="1" dirty="0">
                <a:sym typeface="Wingdings" pitchFamily="2" charset="2"/>
              </a:rPr>
              <a:t>Promotes resilience and energy security within the community.  </a:t>
            </a:r>
          </a:p>
          <a:p>
            <a:pPr marL="342900" indent="-342900">
              <a:buFont typeface="Wingdings" pitchFamily="2" charset="2"/>
              <a:buChar char="ü"/>
            </a:pPr>
            <a:endParaRPr lang="en-US" sz="2400" b="1" dirty="0">
              <a:sym typeface="Wingdings" pitchFamily="2" charset="2"/>
            </a:endParaRPr>
          </a:p>
          <a:p>
            <a:pPr marL="342900" indent="-342900">
              <a:buFont typeface="Wingdings" pitchFamily="2" charset="2"/>
              <a:buChar char="ü"/>
            </a:pPr>
            <a:r>
              <a:rPr lang="en-US" sz="2400" b="1" dirty="0">
                <a:sym typeface="Wingdings" pitchFamily="2" charset="2"/>
              </a:rPr>
              <a:t>Low Risk- </a:t>
            </a:r>
            <a:r>
              <a:rPr lang="en-US" dirty="0">
                <a:sym typeface="Wingdings" pitchFamily="2" charset="2"/>
              </a:rPr>
              <a:t>The capital and project management risk is low and residual economic benefit is high </a:t>
            </a:r>
            <a:r>
              <a:rPr lang="en-US" b="1" dirty="0">
                <a:sym typeface="Wingdings" pitchFamily="2" charset="2"/>
              </a:rPr>
              <a:t>50-60% plus of low risk dollars spent remain in the community    </a:t>
            </a:r>
          </a:p>
          <a:p>
            <a:pPr marL="342900" indent="-342900">
              <a:buFont typeface="Wingdings" pitchFamily="2" charset="2"/>
              <a:buChar char="Ø"/>
            </a:pPr>
            <a:endParaRPr lang="en-US" sz="2400" b="1" dirty="0">
              <a:sym typeface="Wingdings" pitchFamily="2" charset="2"/>
            </a:endParaRPr>
          </a:p>
          <a:p>
            <a:r>
              <a:rPr lang="en-US" sz="2400" b="1" i="1" dirty="0">
                <a:sym typeface="Wingdings" pitchFamily="2" charset="2"/>
              </a:rPr>
              <a:t>Distributed Energy is also distributed participation, distributed benefit and distributed risk Provides Energy choice and Energy security where its wanted.</a:t>
            </a:r>
          </a:p>
        </p:txBody>
      </p:sp>
      <p:sp>
        <p:nvSpPr>
          <p:cNvPr id="2" name="Title 1">
            <a:extLst>
              <a:ext uri="{FF2B5EF4-FFF2-40B4-BE49-F238E27FC236}">
                <a16:creationId xmlns:a16="http://schemas.microsoft.com/office/drawing/2014/main" id="{7D8ADA22-DC01-FEC1-1A18-AD7ACBDFA333}"/>
              </a:ext>
            </a:extLst>
          </p:cNvPr>
          <p:cNvSpPr>
            <a:spLocks noGrp="1"/>
          </p:cNvSpPr>
          <p:nvPr>
            <p:ph type="title"/>
          </p:nvPr>
        </p:nvSpPr>
        <p:spPr>
          <a:xfrm>
            <a:off x="252919" y="1123837"/>
            <a:ext cx="2947482" cy="4601183"/>
          </a:xfrm>
        </p:spPr>
        <p:txBody>
          <a:bodyPr/>
          <a:lstStyle/>
          <a:p>
            <a:r>
              <a:rPr lang="en-US" b="1" dirty="0"/>
              <a:t>Distributed Energy</a:t>
            </a:r>
            <a:br>
              <a:rPr lang="en-US" b="1" dirty="0"/>
            </a:br>
            <a:br>
              <a:rPr lang="en-US" b="1" dirty="0"/>
            </a:br>
            <a:r>
              <a:rPr lang="en-US" b="1" dirty="0"/>
              <a:t>What is it?</a:t>
            </a:r>
          </a:p>
        </p:txBody>
      </p:sp>
    </p:spTree>
    <p:extLst>
      <p:ext uri="{BB962C8B-B14F-4D97-AF65-F5344CB8AC3E}">
        <p14:creationId xmlns:p14="http://schemas.microsoft.com/office/powerpoint/2010/main" val="1618006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A38C-B91D-8F49-A2F7-DC4E7761B01D}"/>
              </a:ext>
            </a:extLst>
          </p:cNvPr>
          <p:cNvSpPr>
            <a:spLocks noGrp="1"/>
          </p:cNvSpPr>
          <p:nvPr>
            <p:ph type="title"/>
          </p:nvPr>
        </p:nvSpPr>
        <p:spPr/>
        <p:txBody>
          <a:bodyPr/>
          <a:lstStyle/>
          <a:p>
            <a:r>
              <a:rPr lang="en-US" b="1" dirty="0"/>
              <a:t>Current State </a:t>
            </a:r>
            <a:br>
              <a:rPr lang="en-US" b="1" dirty="0"/>
            </a:br>
            <a:br>
              <a:rPr lang="en-US" b="1" dirty="0"/>
            </a:br>
            <a:r>
              <a:rPr lang="en-US" b="1" dirty="0"/>
              <a:t>What’s the Issue?</a:t>
            </a:r>
          </a:p>
        </p:txBody>
      </p:sp>
      <p:sp>
        <p:nvSpPr>
          <p:cNvPr id="3" name="Content Placeholder 2">
            <a:extLst>
              <a:ext uri="{FF2B5EF4-FFF2-40B4-BE49-F238E27FC236}">
                <a16:creationId xmlns:a16="http://schemas.microsoft.com/office/drawing/2014/main" id="{348EAE9D-9D8F-CE44-A606-1B1C5D3BDBFE}"/>
              </a:ext>
            </a:extLst>
          </p:cNvPr>
          <p:cNvSpPr>
            <a:spLocks noGrp="1"/>
          </p:cNvSpPr>
          <p:nvPr>
            <p:ph idx="1"/>
          </p:nvPr>
        </p:nvSpPr>
        <p:spPr>
          <a:xfrm>
            <a:off x="3869268" y="688768"/>
            <a:ext cx="7315200" cy="5783283"/>
          </a:xfrm>
        </p:spPr>
        <p:txBody>
          <a:bodyPr>
            <a:normAutofit fontScale="55000" lnSpcReduction="20000"/>
          </a:bodyPr>
          <a:lstStyle/>
          <a:p>
            <a:pPr marL="514350" indent="-514350">
              <a:buFont typeface="+mj-lt"/>
              <a:buAutoNum type="arabicPeriod"/>
            </a:pPr>
            <a:endParaRPr lang="en-US" sz="3600" b="1" dirty="0"/>
          </a:p>
          <a:p>
            <a:pPr marL="514350" indent="-514350">
              <a:buFont typeface="+mj-lt"/>
              <a:buAutoNum type="arabicPeriod"/>
            </a:pPr>
            <a:endParaRPr lang="en-US" sz="3600" b="1" dirty="0"/>
          </a:p>
          <a:p>
            <a:pPr marL="514350" indent="-514350">
              <a:buFont typeface="+mj-lt"/>
              <a:buAutoNum type="arabicPeriod"/>
            </a:pPr>
            <a:r>
              <a:rPr lang="en-US" sz="3600" b="1" dirty="0"/>
              <a:t>Emissions</a:t>
            </a:r>
            <a:r>
              <a:rPr lang="en-US" sz="3600" b="1" dirty="0">
                <a:sym typeface="Wingdings" pitchFamily="2" charset="2"/>
              </a:rPr>
              <a:t> </a:t>
            </a:r>
            <a:r>
              <a:rPr lang="en-US" sz="2500" dirty="0">
                <a:sym typeface="Wingdings" pitchFamily="2" charset="2"/>
              </a:rPr>
              <a:t>highest in Canada per person and per unit GDP</a:t>
            </a:r>
          </a:p>
          <a:p>
            <a:pPr marL="514350" indent="-514350">
              <a:buFont typeface="+mj-lt"/>
              <a:buAutoNum type="arabicPeriod"/>
            </a:pPr>
            <a:endParaRPr lang="en-US" sz="2500" dirty="0"/>
          </a:p>
          <a:p>
            <a:pPr marL="514350" indent="-514350">
              <a:buFont typeface="+mj-lt"/>
              <a:buAutoNum type="arabicPeriod"/>
            </a:pPr>
            <a:r>
              <a:rPr lang="en-US" sz="3600" b="1" dirty="0"/>
              <a:t>Energy Service Cost &amp; Reliability</a:t>
            </a:r>
            <a:r>
              <a:rPr lang="en-US" sz="3600" dirty="0">
                <a:sym typeface="Wingdings" pitchFamily="2" charset="2"/>
              </a:rPr>
              <a:t> </a:t>
            </a:r>
            <a:r>
              <a:rPr lang="en-US" sz="2500" dirty="0">
                <a:sym typeface="Wingdings" pitchFamily="2" charset="2"/>
              </a:rPr>
              <a:t>There’s been s</a:t>
            </a:r>
            <a:r>
              <a:rPr lang="en-US" sz="2500" dirty="0"/>
              <a:t>ubstantial and continuing increases to Energy costs, while energy service reliability has struggled, all of which  negatively impacting</a:t>
            </a:r>
            <a:r>
              <a:rPr lang="en-US" sz="2500" dirty="0">
                <a:sym typeface="Wingdings" pitchFamily="2" charset="2"/>
              </a:rPr>
              <a:t> energy security and affordability.  </a:t>
            </a:r>
          </a:p>
          <a:p>
            <a:pPr marL="514350" indent="-514350">
              <a:buFont typeface="+mj-lt"/>
              <a:buAutoNum type="arabicPeriod"/>
            </a:pPr>
            <a:endParaRPr lang="en-US" dirty="0"/>
          </a:p>
          <a:p>
            <a:pPr marL="514350" indent="-514350">
              <a:buFont typeface="+mj-lt"/>
              <a:buAutoNum type="arabicPeriod"/>
            </a:pPr>
            <a:r>
              <a:rPr lang="en-US" sz="3400" b="1" dirty="0">
                <a:sym typeface="Wingdings" pitchFamily="2" charset="2"/>
              </a:rPr>
              <a:t>Federal Mandates </a:t>
            </a:r>
            <a:r>
              <a:rPr lang="en-US" sz="2500" b="1" dirty="0">
                <a:sym typeface="Wingdings" pitchFamily="2" charset="2"/>
              </a:rPr>
              <a:t>Clean Electricity Regulations, Carbon Tax, Coal plant retirement by 2030 etc. </a:t>
            </a:r>
            <a:r>
              <a:rPr lang="en-US" sz="2500" dirty="0"/>
              <a:t>Technology Convergence and Disruptors are now impacting Utility service providers</a:t>
            </a:r>
            <a:r>
              <a:rPr lang="en-US" sz="2500" dirty="0">
                <a:sym typeface="Wingdings" pitchFamily="2" charset="2"/>
              </a:rPr>
              <a:t> and traditional energy flow models.</a:t>
            </a:r>
            <a:endParaRPr lang="en-US" sz="2500" dirty="0"/>
          </a:p>
          <a:p>
            <a:pPr marL="514350" indent="-514350">
              <a:buFont typeface="+mj-lt"/>
              <a:buAutoNum type="arabicPeriod"/>
            </a:pPr>
            <a:endParaRPr lang="en-US" dirty="0"/>
          </a:p>
          <a:p>
            <a:pPr marL="514350" indent="-514350">
              <a:buFont typeface="+mj-lt"/>
              <a:buAutoNum type="arabicPeriod"/>
            </a:pPr>
            <a:r>
              <a:rPr lang="en-US" sz="3300" b="1" dirty="0"/>
              <a:t>Business /Community Risk </a:t>
            </a:r>
            <a:r>
              <a:rPr lang="en-US" sz="3300" b="1" dirty="0">
                <a:sym typeface="Wingdings" pitchFamily="2" charset="2"/>
              </a:rPr>
              <a:t> </a:t>
            </a:r>
            <a:r>
              <a:rPr lang="en-US" sz="2500" dirty="0"/>
              <a:t>The carbon intensity, new service timeliness and increasing execution cost and operating risk for large scale infrastructure projects is negatively impacting </a:t>
            </a:r>
            <a:r>
              <a:rPr lang="en-US" sz="2500" dirty="0">
                <a:sym typeface="Wingdings" pitchFamily="2" charset="2"/>
              </a:rPr>
              <a:t>business sustainability and growth.</a:t>
            </a:r>
            <a:endParaRPr lang="en-US" sz="2500" dirty="0"/>
          </a:p>
          <a:p>
            <a:pPr marL="514350" indent="-514350">
              <a:buFont typeface="+mj-lt"/>
              <a:buAutoNum type="arabicPeriod"/>
            </a:pPr>
            <a:endParaRPr lang="en-US" dirty="0"/>
          </a:p>
          <a:p>
            <a:pPr marL="514350" indent="-514350">
              <a:buFont typeface="+mj-lt"/>
              <a:buAutoNum type="arabicPeriod"/>
            </a:pPr>
            <a:r>
              <a:rPr lang="en-US" sz="3400" b="1" dirty="0"/>
              <a:t>Social License</a:t>
            </a:r>
            <a:r>
              <a:rPr lang="en-US" sz="3400" dirty="0">
                <a:sym typeface="Wingdings" pitchFamily="2" charset="2"/>
              </a:rPr>
              <a:t> </a:t>
            </a:r>
            <a:r>
              <a:rPr lang="en-US" sz="2500" dirty="0">
                <a:sym typeface="Wingdings" pitchFamily="2" charset="2"/>
              </a:rPr>
              <a:t>Saskatchewan’s r</a:t>
            </a:r>
            <a:r>
              <a:rPr lang="en-US" sz="2500" dirty="0"/>
              <a:t>egulatory and policy regimes have not kept pace with technology and public expectation for changes.  Policy where Saskatchewan business looks to trade into </a:t>
            </a:r>
            <a:r>
              <a:rPr lang="en-US" sz="2500" dirty="0" err="1"/>
              <a:t>ie</a:t>
            </a:r>
            <a:r>
              <a:rPr lang="en-US" sz="2500" dirty="0"/>
              <a:t> E.U. has decarbonization, community and indigenous engagement targets </a:t>
            </a:r>
            <a:r>
              <a:rPr lang="en-US" sz="2500" dirty="0" err="1"/>
              <a:t>etc</a:t>
            </a:r>
            <a:r>
              <a:rPr lang="en-US" sz="2500" dirty="0"/>
              <a:t> as part of the United Nations SDG charter.</a:t>
            </a:r>
          </a:p>
          <a:p>
            <a:pPr marL="514350" indent="-514350">
              <a:buFont typeface="+mj-lt"/>
              <a:buAutoNum type="arabicPeriod"/>
            </a:pPr>
            <a:endParaRPr lang="en-US" sz="2500" dirty="0"/>
          </a:p>
          <a:p>
            <a:pPr marL="514350" indent="-514350">
              <a:buFont typeface="+mj-lt"/>
              <a:buAutoNum type="arabicPeriod"/>
            </a:pPr>
            <a:r>
              <a:rPr lang="en-US" sz="3400" b="1" dirty="0"/>
              <a:t>Indigenous Participation</a:t>
            </a:r>
            <a:r>
              <a:rPr lang="en-US" sz="3400" b="1" dirty="0">
                <a:sym typeface="Wingdings" pitchFamily="2" charset="2"/>
              </a:rPr>
              <a:t> </a:t>
            </a:r>
            <a:r>
              <a:rPr lang="en-US" sz="2500" dirty="0">
                <a:sym typeface="Wingdings" pitchFamily="2" charset="2"/>
              </a:rPr>
              <a:t>Northern and remote communities are at risk for cost and reliability</a:t>
            </a:r>
            <a:endParaRPr lang="en-US" sz="2500"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85896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iangle 1">
            <a:extLst>
              <a:ext uri="{FF2B5EF4-FFF2-40B4-BE49-F238E27FC236}">
                <a16:creationId xmlns:a16="http://schemas.microsoft.com/office/drawing/2014/main" id="{B81ABE38-9818-EE44-A652-75653C1F54B6}"/>
              </a:ext>
            </a:extLst>
          </p:cNvPr>
          <p:cNvSpPr/>
          <p:nvPr/>
        </p:nvSpPr>
        <p:spPr>
          <a:xfrm>
            <a:off x="5034160" y="4015619"/>
            <a:ext cx="1620078" cy="9839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C10711E1-A3E1-0541-B688-AACF51469BCE}"/>
              </a:ext>
            </a:extLst>
          </p:cNvPr>
          <p:cNvCxnSpPr>
            <a:cxnSpLocks/>
          </p:cNvCxnSpPr>
          <p:nvPr/>
        </p:nvCxnSpPr>
        <p:spPr>
          <a:xfrm flipV="1">
            <a:off x="3701049" y="2081109"/>
            <a:ext cx="3185692" cy="4267199"/>
          </a:xfrm>
          <a:prstGeom prst="line">
            <a:avLst/>
          </a:prstGeom>
          <a:ln w="111125">
            <a:prstDash val="soli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B5B398F-FD10-144E-9FE3-6FC195BE22C1}"/>
              </a:ext>
            </a:extLst>
          </p:cNvPr>
          <p:cNvSpPr txBox="1"/>
          <p:nvPr/>
        </p:nvSpPr>
        <p:spPr>
          <a:xfrm>
            <a:off x="1878494" y="289894"/>
            <a:ext cx="9784666" cy="707886"/>
          </a:xfrm>
          <a:prstGeom prst="rect">
            <a:avLst/>
          </a:prstGeom>
          <a:noFill/>
        </p:spPr>
        <p:txBody>
          <a:bodyPr wrap="none" rtlCol="0">
            <a:spAutoFit/>
          </a:bodyPr>
          <a:lstStyle/>
          <a:p>
            <a:r>
              <a:rPr lang="en-US" sz="4000" b="1" dirty="0"/>
              <a:t>Energy Scale</a:t>
            </a:r>
            <a:r>
              <a:rPr lang="en-US" sz="4000" b="1" dirty="0">
                <a:sym typeface="Wingdings" pitchFamily="2" charset="2"/>
              </a:rPr>
              <a:t> the 2030 “Balance of Power”</a:t>
            </a:r>
            <a:endParaRPr lang="en-US" sz="4000" b="1" dirty="0"/>
          </a:p>
        </p:txBody>
      </p:sp>
      <p:sp>
        <p:nvSpPr>
          <p:cNvPr id="7" name="TextBox 6">
            <a:extLst>
              <a:ext uri="{FF2B5EF4-FFF2-40B4-BE49-F238E27FC236}">
                <a16:creationId xmlns:a16="http://schemas.microsoft.com/office/drawing/2014/main" id="{B141869F-66F3-3349-A8B0-5E2F8740CDAC}"/>
              </a:ext>
            </a:extLst>
          </p:cNvPr>
          <p:cNvSpPr txBox="1"/>
          <p:nvPr/>
        </p:nvSpPr>
        <p:spPr>
          <a:xfrm>
            <a:off x="265930" y="1152027"/>
            <a:ext cx="4874728" cy="4031873"/>
          </a:xfrm>
          <a:prstGeom prst="rect">
            <a:avLst/>
          </a:prstGeom>
          <a:noFill/>
        </p:spPr>
        <p:txBody>
          <a:bodyPr wrap="square" rtlCol="0">
            <a:spAutoFit/>
          </a:bodyPr>
          <a:lstStyle/>
          <a:p>
            <a:r>
              <a:rPr lang="en-US" sz="1600" b="1" u="sng" dirty="0"/>
              <a:t>Current 2030 Plan</a:t>
            </a:r>
            <a:r>
              <a:rPr lang="en-US" sz="1600" b="1" u="sng" dirty="0">
                <a:sym typeface="Wingdings" pitchFamily="2" charset="2"/>
              </a:rPr>
              <a:t> </a:t>
            </a:r>
            <a:r>
              <a:rPr lang="en-US" sz="1600" b="1" u="sng" dirty="0"/>
              <a:t> 98% Utility Scale &amp; &lt;1% DER</a:t>
            </a:r>
          </a:p>
          <a:p>
            <a:pPr marL="285750" indent="-285750">
              <a:buFont typeface="Wingdings" pitchFamily="2" charset="2"/>
              <a:buChar char="Ø"/>
            </a:pPr>
            <a:r>
              <a:rPr lang="en-US" sz="1600" dirty="0"/>
              <a:t>&lt;20% </a:t>
            </a:r>
            <a:r>
              <a:rPr lang="en-US" sz="1600" dirty="0" err="1"/>
              <a:t>Sask</a:t>
            </a:r>
            <a:r>
              <a:rPr lang="en-US" sz="1600" dirty="0"/>
              <a:t> economic business participation tied to larges scale generation capital.</a:t>
            </a:r>
          </a:p>
          <a:p>
            <a:pPr marL="285750" indent="-285750">
              <a:buFont typeface="Wingdings" pitchFamily="2" charset="2"/>
              <a:buChar char="Ø"/>
            </a:pPr>
            <a:r>
              <a:rPr lang="en-US" sz="1600" b="1" i="1" dirty="0"/>
              <a:t>Energy service per 1958 SPC Act and Status quo utility-scale centric solutions </a:t>
            </a:r>
          </a:p>
          <a:p>
            <a:pPr marL="285750" indent="-285750">
              <a:buFont typeface="Wingdings" pitchFamily="2" charset="2"/>
              <a:buChar char="Ø"/>
            </a:pPr>
            <a:r>
              <a:rPr lang="en-US" sz="1600" dirty="0"/>
              <a:t>Minimal Clean Energy jobs and no community energy or economic resiliency. </a:t>
            </a:r>
          </a:p>
          <a:p>
            <a:pPr marL="285750" indent="-285750">
              <a:buFont typeface="Wingdings" pitchFamily="2" charset="2"/>
              <a:buChar char="Ø"/>
            </a:pPr>
            <a:r>
              <a:rPr lang="en-US" sz="1600" dirty="0"/>
              <a:t>Minimal access to Federal funding (mostly funding via Crown utility </a:t>
            </a:r>
            <a:r>
              <a:rPr lang="en-US" sz="1400" dirty="0"/>
              <a:t>programs</a:t>
            </a:r>
            <a:r>
              <a:rPr lang="en-US" sz="1600" dirty="0"/>
              <a:t>).</a:t>
            </a:r>
          </a:p>
          <a:p>
            <a:pPr marL="285750" indent="-285750">
              <a:buFont typeface="Wingdings" pitchFamily="2" charset="2"/>
              <a:buChar char="Ø"/>
            </a:pPr>
            <a:r>
              <a:rPr lang="en-US" sz="1600" dirty="0"/>
              <a:t>Limited efficiency programs.</a:t>
            </a:r>
          </a:p>
          <a:p>
            <a:pPr marL="285750" indent="-285750">
              <a:buFont typeface="Wingdings" pitchFamily="2" charset="2"/>
              <a:buChar char="Ø"/>
            </a:pPr>
            <a:r>
              <a:rPr lang="en-US" sz="1600" dirty="0"/>
              <a:t>Disconnected and isolated community efforts</a:t>
            </a:r>
          </a:p>
          <a:p>
            <a:pPr marL="285750" indent="-285750">
              <a:buFont typeface="Wingdings" pitchFamily="2" charset="2"/>
              <a:buChar char="Ø"/>
            </a:pPr>
            <a:r>
              <a:rPr lang="en-US" sz="1600" dirty="0"/>
              <a:t>Limited partnership opportunities</a:t>
            </a:r>
            <a:r>
              <a:rPr lang="en-US" sz="1600" dirty="0">
                <a:sym typeface="Wingdings" pitchFamily="2" charset="2"/>
              </a:rPr>
              <a:t> T&amp;R through energy.</a:t>
            </a:r>
          </a:p>
          <a:p>
            <a:pPr marL="285750" indent="-285750">
              <a:buFont typeface="Wingdings" pitchFamily="2" charset="2"/>
              <a:buChar char="Ø"/>
            </a:pPr>
            <a:r>
              <a:rPr lang="en-US" sz="1600" dirty="0">
                <a:sym typeface="Wingdings" pitchFamily="2" charset="2"/>
              </a:rPr>
              <a:t>Carbon tax liability</a:t>
            </a:r>
          </a:p>
          <a:p>
            <a:pPr marL="285750" indent="-285750">
              <a:buFont typeface="Wingdings" pitchFamily="2" charset="2"/>
              <a:buChar char="Ø"/>
            </a:pPr>
            <a:r>
              <a:rPr lang="en-US" sz="1600" dirty="0">
                <a:sym typeface="Wingdings" pitchFamily="2" charset="2"/>
              </a:rPr>
              <a:t>Minimal technology developments tied to Internet of things (IoT), micro-grids, two-way energy flow. </a:t>
            </a:r>
            <a:r>
              <a:rPr lang="en-US" sz="1600" dirty="0"/>
              <a:t> </a:t>
            </a:r>
          </a:p>
        </p:txBody>
      </p:sp>
      <p:sp>
        <p:nvSpPr>
          <p:cNvPr id="13" name="TextBox 12">
            <a:extLst>
              <a:ext uri="{FF2B5EF4-FFF2-40B4-BE49-F238E27FC236}">
                <a16:creationId xmlns:a16="http://schemas.microsoft.com/office/drawing/2014/main" id="{9D899263-DA69-854C-A7D6-28AC6D1ED238}"/>
              </a:ext>
            </a:extLst>
          </p:cNvPr>
          <p:cNvSpPr txBox="1"/>
          <p:nvPr/>
        </p:nvSpPr>
        <p:spPr>
          <a:xfrm>
            <a:off x="6886742" y="905177"/>
            <a:ext cx="4874728" cy="5509200"/>
          </a:xfrm>
          <a:prstGeom prst="rect">
            <a:avLst/>
          </a:prstGeom>
          <a:noFill/>
        </p:spPr>
        <p:txBody>
          <a:bodyPr wrap="square" rtlCol="0">
            <a:spAutoFit/>
          </a:bodyPr>
          <a:lstStyle/>
          <a:p>
            <a:r>
              <a:rPr lang="en-US" sz="1600" b="1" u="sng" dirty="0"/>
              <a:t>Recommended DEAS Plan</a:t>
            </a:r>
            <a:r>
              <a:rPr lang="en-US" sz="1600" b="1" u="sng" dirty="0">
                <a:sym typeface="Wingdings" pitchFamily="2" charset="2"/>
              </a:rPr>
              <a:t> 90% utility 10% DER</a:t>
            </a:r>
            <a:endParaRPr lang="en-US" sz="1600" b="1" u="sng" dirty="0"/>
          </a:p>
          <a:p>
            <a:pPr marL="285750" indent="-285750">
              <a:buFont typeface="Wingdings" pitchFamily="2" charset="2"/>
              <a:buChar char="Ø"/>
            </a:pPr>
            <a:r>
              <a:rPr lang="en-US" sz="1600" dirty="0"/>
              <a:t>10 % Community, industrial, commercial and residential scale energy added by 2030</a:t>
            </a:r>
            <a:r>
              <a:rPr lang="en-US" sz="1600" dirty="0">
                <a:sym typeface="Wingdings" pitchFamily="2" charset="2"/>
              </a:rPr>
              <a:t> “5 by 5” @ 2025 with 50% renewable 50% Fossil fuel (CHP)</a:t>
            </a:r>
            <a:endParaRPr lang="en-US" sz="1600" dirty="0"/>
          </a:p>
          <a:p>
            <a:pPr marL="285750" indent="-285750">
              <a:buFont typeface="Wingdings" pitchFamily="2" charset="2"/>
              <a:buChar char="Ø"/>
            </a:pPr>
            <a:r>
              <a:rPr lang="en-US" sz="1600" b="1" i="1" dirty="0"/>
              <a:t>Energy as business based on maximized value, sustainability, resilience &amp; partnerships. </a:t>
            </a:r>
          </a:p>
          <a:p>
            <a:pPr marL="285750" indent="-285750">
              <a:buFont typeface="Wingdings" pitchFamily="2" charset="2"/>
              <a:buChar char="Ø"/>
            </a:pPr>
            <a:r>
              <a:rPr lang="en-US" sz="1600" dirty="0"/>
              <a:t>50-60% Sask. economic participation tied to energy investment capital.</a:t>
            </a:r>
          </a:p>
          <a:p>
            <a:pPr marL="285750" indent="-285750">
              <a:buFont typeface="Wingdings" pitchFamily="2" charset="2"/>
              <a:buChar char="Ø"/>
            </a:pPr>
            <a:r>
              <a:rPr lang="en-US" sz="1600" dirty="0"/>
              <a:t>Local Clean Energy businesses &amp; careers driving energy &amp; economic resiliency. </a:t>
            </a:r>
          </a:p>
          <a:p>
            <a:pPr marL="285750" indent="-285750">
              <a:buFont typeface="Wingdings" pitchFamily="2" charset="2"/>
              <a:buChar char="Ø"/>
            </a:pPr>
            <a:r>
              <a:rPr lang="en-US" sz="1600" dirty="0"/>
              <a:t>Maximize Federal funding to communities, universities and businesses via not for profit FNPA and DEAS.</a:t>
            </a:r>
          </a:p>
          <a:p>
            <a:pPr marL="285750" indent="-285750">
              <a:buFont typeface="Wingdings" pitchFamily="2" charset="2"/>
              <a:buChar char="Ø"/>
            </a:pPr>
            <a:r>
              <a:rPr lang="en-US" sz="1600" dirty="0"/>
              <a:t>efficiency program partnerships </a:t>
            </a:r>
            <a:r>
              <a:rPr lang="en-US" sz="1600" dirty="0">
                <a:sym typeface="Wingdings" pitchFamily="2" charset="2"/>
              </a:rPr>
              <a:t> Efficiency Canada.</a:t>
            </a:r>
            <a:endParaRPr lang="en-US" sz="1600" dirty="0"/>
          </a:p>
          <a:p>
            <a:pPr marL="285750" indent="-285750">
              <a:buFont typeface="Wingdings" pitchFamily="2" charset="2"/>
              <a:buChar char="Ø"/>
            </a:pPr>
            <a:r>
              <a:rPr lang="en-US" sz="1600" dirty="0"/>
              <a:t>Coordinated large and small community efforts via DEAS, working with FNPA/MoS/SARM/SEDA.</a:t>
            </a:r>
          </a:p>
          <a:p>
            <a:pPr marL="285750" indent="-285750">
              <a:buFont typeface="Wingdings" pitchFamily="2" charset="2"/>
              <a:buChar char="Ø"/>
            </a:pPr>
            <a:r>
              <a:rPr lang="en-US" sz="1600" dirty="0">
                <a:sym typeface="Wingdings" pitchFamily="2" charset="2"/>
              </a:rPr>
              <a:t>Truth and Reconciliation through energy working with First Nation Energy business &amp; community partners.</a:t>
            </a:r>
          </a:p>
          <a:p>
            <a:pPr marL="285750" indent="-285750">
              <a:buFont typeface="Wingdings" pitchFamily="2" charset="2"/>
              <a:buChar char="Ø"/>
            </a:pPr>
            <a:r>
              <a:rPr lang="en-US" sz="1600" b="1" dirty="0">
                <a:sym typeface="Wingdings" pitchFamily="2" charset="2"/>
              </a:rPr>
              <a:t>Utility- Community- technology alignments to Net Zero delivered through DEAS.</a:t>
            </a:r>
            <a:endParaRPr lang="en-US" sz="1600" b="1" dirty="0"/>
          </a:p>
        </p:txBody>
      </p:sp>
      <p:sp>
        <p:nvSpPr>
          <p:cNvPr id="14" name="TextBox 13">
            <a:extLst>
              <a:ext uri="{FF2B5EF4-FFF2-40B4-BE49-F238E27FC236}">
                <a16:creationId xmlns:a16="http://schemas.microsoft.com/office/drawing/2014/main" id="{5768FAE7-78CB-804D-B2E6-7364DF1FA93E}"/>
              </a:ext>
            </a:extLst>
          </p:cNvPr>
          <p:cNvSpPr txBox="1"/>
          <p:nvPr/>
        </p:nvSpPr>
        <p:spPr>
          <a:xfrm>
            <a:off x="2826237" y="5937593"/>
            <a:ext cx="901209" cy="584775"/>
          </a:xfrm>
          <a:prstGeom prst="rect">
            <a:avLst/>
          </a:prstGeom>
          <a:noFill/>
        </p:spPr>
        <p:txBody>
          <a:bodyPr wrap="none" rtlCol="0">
            <a:spAutoFit/>
          </a:bodyPr>
          <a:lstStyle/>
          <a:p>
            <a:r>
              <a:rPr lang="en-US" sz="3200" b="1" dirty="0"/>
              <a:t>99%</a:t>
            </a:r>
          </a:p>
        </p:txBody>
      </p:sp>
      <p:sp>
        <p:nvSpPr>
          <p:cNvPr id="15" name="TextBox 14">
            <a:extLst>
              <a:ext uri="{FF2B5EF4-FFF2-40B4-BE49-F238E27FC236}">
                <a16:creationId xmlns:a16="http://schemas.microsoft.com/office/drawing/2014/main" id="{74D49545-3E54-DB49-8D96-D17EC6926F99}"/>
              </a:ext>
            </a:extLst>
          </p:cNvPr>
          <p:cNvSpPr txBox="1"/>
          <p:nvPr/>
        </p:nvSpPr>
        <p:spPr>
          <a:xfrm>
            <a:off x="6394502" y="1587074"/>
            <a:ext cx="692818" cy="584775"/>
          </a:xfrm>
          <a:prstGeom prst="rect">
            <a:avLst/>
          </a:prstGeom>
          <a:noFill/>
        </p:spPr>
        <p:txBody>
          <a:bodyPr wrap="none" rtlCol="0">
            <a:spAutoFit/>
          </a:bodyPr>
          <a:lstStyle/>
          <a:p>
            <a:r>
              <a:rPr lang="en-US" sz="3200" b="1" dirty="0"/>
              <a:t>1%</a:t>
            </a:r>
          </a:p>
        </p:txBody>
      </p:sp>
    </p:spTree>
    <p:extLst>
      <p:ext uri="{BB962C8B-B14F-4D97-AF65-F5344CB8AC3E}">
        <p14:creationId xmlns:p14="http://schemas.microsoft.com/office/powerpoint/2010/main" val="445683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78997B-A774-4240-82C6-15CEAE0F2155}"/>
              </a:ext>
            </a:extLst>
          </p:cNvPr>
          <p:cNvSpPr txBox="1"/>
          <p:nvPr/>
        </p:nvSpPr>
        <p:spPr>
          <a:xfrm>
            <a:off x="725555" y="299833"/>
            <a:ext cx="11164980" cy="707886"/>
          </a:xfrm>
          <a:prstGeom prst="rect">
            <a:avLst/>
          </a:prstGeom>
          <a:noFill/>
        </p:spPr>
        <p:txBody>
          <a:bodyPr wrap="none" rtlCol="0">
            <a:spAutoFit/>
          </a:bodyPr>
          <a:lstStyle/>
          <a:p>
            <a:r>
              <a:rPr lang="en-US" sz="4000" b="1" dirty="0"/>
              <a:t>The Two Buckets of Energy Scale</a:t>
            </a:r>
            <a:r>
              <a:rPr lang="en-US" sz="4000" b="1" dirty="0">
                <a:sym typeface="Wingdings" pitchFamily="2" charset="2"/>
              </a:rPr>
              <a:t> the Great Divide</a:t>
            </a:r>
            <a:endParaRPr lang="en-US" sz="4000" b="1" dirty="0"/>
          </a:p>
        </p:txBody>
      </p:sp>
      <p:sp>
        <p:nvSpPr>
          <p:cNvPr id="5" name="Can 4">
            <a:extLst>
              <a:ext uri="{FF2B5EF4-FFF2-40B4-BE49-F238E27FC236}">
                <a16:creationId xmlns:a16="http://schemas.microsoft.com/office/drawing/2014/main" id="{5373E395-1BE6-C940-879A-D54FC1D70EF2}"/>
              </a:ext>
            </a:extLst>
          </p:cNvPr>
          <p:cNvSpPr/>
          <p:nvPr/>
        </p:nvSpPr>
        <p:spPr>
          <a:xfrm>
            <a:off x="725555" y="1401418"/>
            <a:ext cx="3369365" cy="3011556"/>
          </a:xfrm>
          <a:prstGeom prst="ca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UTILITY PLANS</a:t>
            </a:r>
          </a:p>
          <a:p>
            <a:pPr algn="ctr"/>
            <a:r>
              <a:rPr lang="en-US" b="1" dirty="0">
                <a:solidFill>
                  <a:schemeClr val="tx1"/>
                </a:solidFill>
              </a:rPr>
              <a:t>(Energy as Service)</a:t>
            </a:r>
          </a:p>
          <a:p>
            <a:pPr algn="ctr"/>
            <a:endParaRPr lang="en-US" b="1" dirty="0">
              <a:solidFill>
                <a:schemeClr val="tx1"/>
              </a:solidFill>
            </a:endParaRPr>
          </a:p>
          <a:p>
            <a:r>
              <a:rPr lang="en-US" b="1" dirty="0">
                <a:solidFill>
                  <a:schemeClr val="tx1"/>
                </a:solidFill>
              </a:rPr>
              <a:t>Share</a:t>
            </a:r>
            <a:r>
              <a:rPr lang="en-US" b="1" dirty="0">
                <a:solidFill>
                  <a:schemeClr val="tx1"/>
                </a:solidFill>
                <a:sym typeface="Wingdings" pitchFamily="2" charset="2"/>
              </a:rPr>
              <a:t> 99%</a:t>
            </a:r>
            <a:endParaRPr lang="en-US" b="1" dirty="0">
              <a:solidFill>
                <a:schemeClr val="tx1"/>
              </a:solidFill>
            </a:endParaRPr>
          </a:p>
          <a:p>
            <a:r>
              <a:rPr lang="en-US" b="1" dirty="0">
                <a:solidFill>
                  <a:schemeClr val="tx1"/>
                </a:solidFill>
              </a:rPr>
              <a:t>Value statement</a:t>
            </a:r>
            <a:r>
              <a:rPr lang="en-US" b="1" dirty="0">
                <a:solidFill>
                  <a:schemeClr val="tx1"/>
                </a:solidFill>
                <a:sym typeface="Wingdings" pitchFamily="2" charset="2"/>
              </a:rPr>
              <a:t> Big= </a:t>
            </a:r>
            <a:r>
              <a:rPr lang="en-US" b="1" dirty="0">
                <a:solidFill>
                  <a:schemeClr val="tx1"/>
                </a:solidFill>
              </a:rPr>
              <a:t>cheap</a:t>
            </a:r>
          </a:p>
          <a:p>
            <a:r>
              <a:rPr lang="en-US" b="1" dirty="0">
                <a:solidFill>
                  <a:schemeClr val="tx1"/>
                </a:solidFill>
              </a:rPr>
              <a:t>Renewable</a:t>
            </a:r>
            <a:r>
              <a:rPr lang="en-US" b="1" dirty="0">
                <a:solidFill>
                  <a:schemeClr val="tx1"/>
                </a:solidFill>
                <a:sym typeface="Wingdings" pitchFamily="2" charset="2"/>
              </a:rPr>
              <a:t> &lt;</a:t>
            </a:r>
            <a:r>
              <a:rPr lang="en-US" b="1" dirty="0">
                <a:solidFill>
                  <a:schemeClr val="tx1"/>
                </a:solidFill>
              </a:rPr>
              <a:t>50%</a:t>
            </a:r>
          </a:p>
        </p:txBody>
      </p:sp>
      <p:sp>
        <p:nvSpPr>
          <p:cNvPr id="9" name="Can 8">
            <a:extLst>
              <a:ext uri="{FF2B5EF4-FFF2-40B4-BE49-F238E27FC236}">
                <a16:creationId xmlns:a16="http://schemas.microsoft.com/office/drawing/2014/main" id="{94CD5B26-D949-704A-BE3C-FD6E0E58EC54}"/>
              </a:ext>
            </a:extLst>
          </p:cNvPr>
          <p:cNvSpPr/>
          <p:nvPr/>
        </p:nvSpPr>
        <p:spPr>
          <a:xfrm>
            <a:off x="7269333" y="1214376"/>
            <a:ext cx="3763102" cy="3198598"/>
          </a:xfrm>
          <a:prstGeom prst="can">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COMMUNITY PLANS</a:t>
            </a:r>
          </a:p>
          <a:p>
            <a:pPr algn="ctr"/>
            <a:r>
              <a:rPr lang="en-US" b="1" dirty="0">
                <a:solidFill>
                  <a:schemeClr val="tx1"/>
                </a:solidFill>
              </a:rPr>
              <a:t>(Energy as Business)</a:t>
            </a:r>
          </a:p>
          <a:p>
            <a:r>
              <a:rPr lang="en-US" b="1" dirty="0">
                <a:solidFill>
                  <a:schemeClr val="tx1"/>
                </a:solidFill>
              </a:rPr>
              <a:t>Share</a:t>
            </a:r>
            <a:r>
              <a:rPr lang="en-US" b="1" dirty="0">
                <a:solidFill>
                  <a:schemeClr val="tx1"/>
                </a:solidFill>
                <a:sym typeface="Wingdings" pitchFamily="2" charset="2"/>
              </a:rPr>
              <a:t> 50%+ vs 1%</a:t>
            </a:r>
            <a:endParaRPr lang="en-US" b="1" dirty="0">
              <a:solidFill>
                <a:schemeClr val="tx1"/>
              </a:solidFill>
            </a:endParaRPr>
          </a:p>
          <a:p>
            <a:r>
              <a:rPr lang="en-US" b="1" dirty="0">
                <a:solidFill>
                  <a:schemeClr val="tx1"/>
                </a:solidFill>
              </a:rPr>
              <a:t>Value</a:t>
            </a:r>
            <a:r>
              <a:rPr lang="en-US" b="1" dirty="0">
                <a:solidFill>
                  <a:schemeClr val="tx1"/>
                </a:solidFill>
                <a:sym typeface="Wingdings" pitchFamily="2" charset="2"/>
              </a:rPr>
              <a:t> statement </a:t>
            </a:r>
            <a:r>
              <a:rPr lang="en-US" b="1" dirty="0">
                <a:solidFill>
                  <a:schemeClr val="tx1"/>
                </a:solidFill>
              </a:rPr>
              <a:t>Resiliency, Clean Energy jobs, emissions reduction, T&amp;R via Energy, sustainability, Energy security</a:t>
            </a:r>
          </a:p>
          <a:p>
            <a:r>
              <a:rPr lang="en-US" b="1" dirty="0">
                <a:solidFill>
                  <a:schemeClr val="tx1"/>
                </a:solidFill>
              </a:rPr>
              <a:t>Renewable </a:t>
            </a:r>
            <a:r>
              <a:rPr lang="en-US" b="1" dirty="0">
                <a:solidFill>
                  <a:schemeClr val="tx1"/>
                </a:solidFill>
                <a:sym typeface="Wingdings" pitchFamily="2" charset="2"/>
              </a:rPr>
              <a:t> </a:t>
            </a:r>
            <a:r>
              <a:rPr lang="en-US" b="1" dirty="0">
                <a:solidFill>
                  <a:schemeClr val="tx1"/>
                </a:solidFill>
              </a:rPr>
              <a:t> up to 100% (Net zero)</a:t>
            </a:r>
          </a:p>
        </p:txBody>
      </p:sp>
      <p:sp>
        <p:nvSpPr>
          <p:cNvPr id="10" name="Left-Right Arrow 9">
            <a:extLst>
              <a:ext uri="{FF2B5EF4-FFF2-40B4-BE49-F238E27FC236}">
                <a16:creationId xmlns:a16="http://schemas.microsoft.com/office/drawing/2014/main" id="{B56AC603-6331-FE4D-AFAF-E95C6E6CFC38}"/>
              </a:ext>
            </a:extLst>
          </p:cNvPr>
          <p:cNvSpPr/>
          <p:nvPr/>
        </p:nvSpPr>
        <p:spPr>
          <a:xfrm>
            <a:off x="485355" y="4412974"/>
            <a:ext cx="10547080" cy="95415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Utility Plan				               					Saskatoon (LECP), Regina Community 	    	2030						                         						Plans 2030- 2050</a:t>
            </a:r>
          </a:p>
        </p:txBody>
      </p:sp>
      <p:sp>
        <p:nvSpPr>
          <p:cNvPr id="2" name="TextBox 1">
            <a:extLst>
              <a:ext uri="{FF2B5EF4-FFF2-40B4-BE49-F238E27FC236}">
                <a16:creationId xmlns:a16="http://schemas.microsoft.com/office/drawing/2014/main" id="{C26D637A-90D3-7840-9FF3-1D40E7EA49BF}"/>
              </a:ext>
            </a:extLst>
          </p:cNvPr>
          <p:cNvSpPr txBox="1"/>
          <p:nvPr/>
        </p:nvSpPr>
        <p:spPr>
          <a:xfrm>
            <a:off x="1258966" y="5573787"/>
            <a:ext cx="10098157" cy="1200329"/>
          </a:xfrm>
          <a:prstGeom prst="rect">
            <a:avLst/>
          </a:prstGeom>
          <a:noFill/>
        </p:spPr>
        <p:txBody>
          <a:bodyPr wrap="square" rtlCol="0">
            <a:spAutoFit/>
          </a:bodyPr>
          <a:lstStyle/>
          <a:p>
            <a:r>
              <a:rPr lang="en-US" b="1" u="sng" dirty="0"/>
              <a:t>Key Notes:</a:t>
            </a:r>
          </a:p>
          <a:p>
            <a:pPr marL="285750" indent="-285750">
              <a:buFont typeface="Wingdings" pitchFamily="2" charset="2"/>
              <a:buChar char="ü"/>
            </a:pPr>
            <a:r>
              <a:rPr lang="en-US" dirty="0"/>
              <a:t>Saskatchewan is an energy ”island” for power and has the most simple energy ownership structure with CIC</a:t>
            </a:r>
            <a:r>
              <a:rPr lang="en-US" dirty="0">
                <a:sym typeface="Wingdings" pitchFamily="2" charset="2"/>
              </a:rPr>
              <a:t> change and collaboration tied to energy transition </a:t>
            </a:r>
            <a:r>
              <a:rPr lang="en-US" b="1" i="1" dirty="0">
                <a:sym typeface="Wingdings" pitchFamily="2" charset="2"/>
              </a:rPr>
              <a:t>can &amp; should be easier </a:t>
            </a:r>
            <a:r>
              <a:rPr lang="en-US" dirty="0">
                <a:sym typeface="Wingdings" pitchFamily="2" charset="2"/>
              </a:rPr>
              <a:t>here than anywhere else.</a:t>
            </a:r>
            <a:r>
              <a:rPr lang="en-US" dirty="0"/>
              <a:t>  </a:t>
            </a:r>
          </a:p>
        </p:txBody>
      </p:sp>
      <p:sp>
        <p:nvSpPr>
          <p:cNvPr id="3" name="TextBox 2">
            <a:extLst>
              <a:ext uri="{FF2B5EF4-FFF2-40B4-BE49-F238E27FC236}">
                <a16:creationId xmlns:a16="http://schemas.microsoft.com/office/drawing/2014/main" id="{99DE1B80-BCF7-5D4C-8E47-1C69C077B170}"/>
              </a:ext>
            </a:extLst>
          </p:cNvPr>
          <p:cNvSpPr txBox="1"/>
          <p:nvPr/>
        </p:nvSpPr>
        <p:spPr>
          <a:xfrm>
            <a:off x="4479402" y="1987950"/>
            <a:ext cx="2569579" cy="1477328"/>
          </a:xfrm>
          <a:prstGeom prst="rect">
            <a:avLst/>
          </a:prstGeom>
          <a:noFill/>
        </p:spPr>
        <p:txBody>
          <a:bodyPr wrap="square" rtlCol="0">
            <a:spAutoFit/>
          </a:bodyPr>
          <a:lstStyle/>
          <a:p>
            <a:pPr algn="ctr"/>
            <a:r>
              <a:rPr lang="en-US" b="1" dirty="0"/>
              <a:t>Issue is utility and  community renewable and Energy share targets are both </a:t>
            </a:r>
            <a:r>
              <a:rPr lang="en-US" b="1" i="1" dirty="0"/>
              <a:t>disconnected and diverging……</a:t>
            </a:r>
          </a:p>
        </p:txBody>
      </p:sp>
    </p:spTree>
    <p:extLst>
      <p:ext uri="{BB962C8B-B14F-4D97-AF65-F5344CB8AC3E}">
        <p14:creationId xmlns:p14="http://schemas.microsoft.com/office/powerpoint/2010/main" val="1241441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A38C-B91D-8F49-A2F7-DC4E7761B01D}"/>
              </a:ext>
            </a:extLst>
          </p:cNvPr>
          <p:cNvSpPr>
            <a:spLocks noGrp="1"/>
          </p:cNvSpPr>
          <p:nvPr>
            <p:ph type="title"/>
          </p:nvPr>
        </p:nvSpPr>
        <p:spPr/>
        <p:txBody>
          <a:bodyPr/>
          <a:lstStyle/>
          <a:p>
            <a:r>
              <a:rPr lang="en-US" b="1" dirty="0"/>
              <a:t>Future State- </a:t>
            </a:r>
            <a:br>
              <a:rPr lang="en-US" b="1" dirty="0"/>
            </a:br>
            <a:br>
              <a:rPr lang="en-US" b="1" dirty="0"/>
            </a:br>
            <a:r>
              <a:rPr lang="en-US" b="1" dirty="0"/>
              <a:t>What’s Desired?</a:t>
            </a:r>
            <a:br>
              <a:rPr lang="en-US" b="1" dirty="0"/>
            </a:br>
            <a:br>
              <a:rPr lang="en-US" b="1" dirty="0"/>
            </a:br>
            <a:endParaRPr lang="en-US" b="1" dirty="0"/>
          </a:p>
        </p:txBody>
      </p:sp>
      <p:sp>
        <p:nvSpPr>
          <p:cNvPr id="3" name="Content Placeholder 2">
            <a:extLst>
              <a:ext uri="{FF2B5EF4-FFF2-40B4-BE49-F238E27FC236}">
                <a16:creationId xmlns:a16="http://schemas.microsoft.com/office/drawing/2014/main" id="{348EAE9D-9D8F-CE44-A606-1B1C5D3BDBFE}"/>
              </a:ext>
            </a:extLst>
          </p:cNvPr>
          <p:cNvSpPr>
            <a:spLocks noGrp="1"/>
          </p:cNvSpPr>
          <p:nvPr>
            <p:ph idx="1"/>
          </p:nvPr>
        </p:nvSpPr>
        <p:spPr>
          <a:xfrm>
            <a:off x="3832412" y="1248759"/>
            <a:ext cx="7651032" cy="4351338"/>
          </a:xfrm>
        </p:spPr>
        <p:txBody>
          <a:bodyPr>
            <a:normAutofit fontScale="85000" lnSpcReduction="20000"/>
          </a:bodyPr>
          <a:lstStyle/>
          <a:p>
            <a:pPr marL="0" indent="0">
              <a:lnSpc>
                <a:spcPct val="170000"/>
              </a:lnSpc>
              <a:buNone/>
            </a:pPr>
            <a:r>
              <a:rPr lang="en-US" sz="3600" dirty="0"/>
              <a:t>Provide Saskatchewan energy consumers with an optimal mix (</a:t>
            </a:r>
            <a:r>
              <a:rPr lang="en-US" sz="3600" dirty="0" err="1"/>
              <a:t>ie</a:t>
            </a:r>
            <a:r>
              <a:rPr lang="en-US" sz="3600" dirty="0"/>
              <a:t> scale and type) of energy service solutions, as Canada transitions towards its’ longer-term renewable, sustainable and resilient energy use and impacts targets</a:t>
            </a:r>
            <a:r>
              <a:rPr lang="en-US" sz="3600" dirty="0">
                <a:sym typeface="Wingdings" pitchFamily="2" charset="2"/>
              </a:rPr>
              <a:t>.</a:t>
            </a:r>
            <a:r>
              <a:rPr lang="en-US" sz="3600" dirty="0"/>
              <a:t> </a:t>
            </a:r>
          </a:p>
          <a:p>
            <a:pPr marL="0" indent="0">
              <a:buNone/>
            </a:pPr>
            <a:endParaRPr lang="en-US" sz="3600" dirty="0"/>
          </a:p>
        </p:txBody>
      </p:sp>
    </p:spTree>
    <p:extLst>
      <p:ext uri="{BB962C8B-B14F-4D97-AF65-F5344CB8AC3E}">
        <p14:creationId xmlns:p14="http://schemas.microsoft.com/office/powerpoint/2010/main" val="876871935"/>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455324AD288A4F94DA8F97360BF522" ma:contentTypeVersion="11" ma:contentTypeDescription="Create a new document." ma:contentTypeScope="" ma:versionID="fb094fdf6f042f52b4c2fdc336981f57">
  <xsd:schema xmlns:xsd="http://www.w3.org/2001/XMLSchema" xmlns:xs="http://www.w3.org/2001/XMLSchema" xmlns:p="http://schemas.microsoft.com/office/2006/metadata/properties" xmlns:ns2="7115f244-71cb-4c93-96a4-a230dffa8c4f" xmlns:ns3="11deafff-c08c-4a07-b2ef-5c9475668f26" targetNamespace="http://schemas.microsoft.com/office/2006/metadata/properties" ma:root="true" ma:fieldsID="36189ef113c94e820823e74f9d79e6e2" ns2:_="" ns3:_="">
    <xsd:import namespace="7115f244-71cb-4c93-96a4-a230dffa8c4f"/>
    <xsd:import namespace="11deafff-c08c-4a07-b2ef-5c9475668f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OCR"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15f244-71cb-4c93-96a4-a230dffa8c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ebf0b12-4ccb-428d-98f1-72e830c2f3f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1deafff-c08c-4a07-b2ef-5c9475668f26"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2ad28e1e-e9f7-480d-aa00-c345df7084ce}" ma:internalName="TaxCatchAll" ma:showField="CatchAllData" ma:web="11deafff-c08c-4a07-b2ef-5c9475668f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1deafff-c08c-4a07-b2ef-5c9475668f26" xsi:nil="true"/>
    <lcf76f155ced4ddcb4097134ff3c332f xmlns="7115f244-71cb-4c93-96a4-a230dffa8c4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A88B0EF-BB2E-4460-A0C3-DC5B69393826}"/>
</file>

<file path=customXml/itemProps2.xml><?xml version="1.0" encoding="utf-8"?>
<ds:datastoreItem xmlns:ds="http://schemas.openxmlformats.org/officeDocument/2006/customXml" ds:itemID="{3791C570-B6D2-4CE3-9027-8FDDCC9989B7}"/>
</file>

<file path=customXml/itemProps3.xml><?xml version="1.0" encoding="utf-8"?>
<ds:datastoreItem xmlns:ds="http://schemas.openxmlformats.org/officeDocument/2006/customXml" ds:itemID="{8BC9DAA6-1303-425F-A973-5B84EBD363C4}"/>
</file>

<file path=docProps/app.xml><?xml version="1.0" encoding="utf-8"?>
<Properties xmlns="http://schemas.openxmlformats.org/officeDocument/2006/extended-properties" xmlns:vt="http://schemas.openxmlformats.org/officeDocument/2006/docPropsVTypes">
  <Template>{7289829F-9740-1341-A5E3-5E616468E55A}tf10001124</Template>
  <TotalTime>2390</TotalTime>
  <Words>2080</Words>
  <Application>Microsoft Macintosh PowerPoint</Application>
  <PresentationFormat>Widescreen</PresentationFormat>
  <Paragraphs>185</Paragraphs>
  <Slides>16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Corbel</vt:lpstr>
      <vt:lpstr>Wingdings</vt:lpstr>
      <vt:lpstr>Wingdings 2</vt:lpstr>
      <vt:lpstr>Frame</vt:lpstr>
      <vt:lpstr>Distributed Energy Association of Saskatchewan    </vt:lpstr>
      <vt:lpstr>Distributed Energy Association    </vt:lpstr>
      <vt:lpstr>Distributed Energy  Something old something New…..</vt:lpstr>
      <vt:lpstr>Distributed Energy  What is it?</vt:lpstr>
      <vt:lpstr>Distributed Energy  What is it?</vt:lpstr>
      <vt:lpstr>Current State   What’s the Issue?</vt:lpstr>
      <vt:lpstr>PowerPoint Presentation</vt:lpstr>
      <vt:lpstr>PowerPoint Presentation</vt:lpstr>
      <vt:lpstr>Future State-   What’s Desired?  </vt:lpstr>
      <vt:lpstr>S0….   What’s at Stake?</vt:lpstr>
      <vt:lpstr>What’s needed?</vt:lpstr>
      <vt:lpstr>Good News-   We’re neither first nor alone</vt:lpstr>
      <vt:lpstr>PowerPoint Presentation</vt:lpstr>
      <vt:lpstr>PowerPoint Presentation</vt:lpstr>
      <vt:lpstr>Path Forward   How will it Happen?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 McCormick</dc:creator>
  <cp:lastModifiedBy>Erwin Heuck</cp:lastModifiedBy>
  <cp:revision>53</cp:revision>
  <dcterms:created xsi:type="dcterms:W3CDTF">2019-02-23T16:07:18Z</dcterms:created>
  <dcterms:modified xsi:type="dcterms:W3CDTF">2022-09-23T16:54:03Z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0x010100C8455324AD288A4F94DA8F97360BF522</vt:lpwstr>
  </property>
</Properties>
</file>