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embeddedFontLst>
    <p:embeddedFont>
      <p:font typeface="Montserrat" charset="1" panose="00000500000000000000"/>
      <p:regular r:id="rId32"/>
    </p:embeddedFont>
    <p:embeddedFont>
      <p:font typeface="Playfair Display 1" charset="1" panose="00000000000000000000"/>
      <p:regular r:id="rId33"/>
    </p:embeddedFont>
    <p:embeddedFont>
      <p:font typeface="Montserrat Bold" charset="1" panose="00000800000000000000"/>
      <p:regular r:id="rId34"/>
    </p:embeddedFont>
    <p:embeddedFont>
      <p:font typeface="Playfair Display 1 Italics" charset="1" panose="00000000000000000000"/>
      <p:regular r:id="rId35"/>
    </p:embeddedFont>
    <p:embeddedFont>
      <p:font typeface="Playfair Display 1 Bold" charset="1" panose="00000000000000000000"/>
      <p:regular r:id="rId36"/>
    </p:embeddedFont>
    <p:embeddedFont>
      <p:font typeface="Noto Sans" charset="1" panose="020B0502040504020204"/>
      <p:regular r:id="rId37"/>
    </p:embeddedFont>
    <p:embeddedFont>
      <p:font typeface="Noto Sans Bold" charset="1" panose="020B0802040504020204"/>
      <p:regular r:id="rId38"/>
    </p:embeddedFont>
    <p:embeddedFont>
      <p:font typeface="Playfair Display 1 Bold Italics" charset="1" panose="00000000000000000000"/>
      <p:regular r:id="rId39"/>
    </p:embeddedFont>
    <p:embeddedFont>
      <p:font typeface="Agrandir" charset="1" panose="00000500000000000000"/>
      <p:regular r:id="rId40"/>
    </p:embeddedFont>
    <p:embeddedFont>
      <p:font typeface="Agrandir Bold" charset="1" panose="00000800000000000000"/>
      <p:regular r:id="rId41"/>
    </p:embeddedFont>
    <p:embeddedFont>
      <p:font typeface="Agrandir Bold Italics" charset="1" panose="00000800000000000000"/>
      <p:regular r:id="rId42"/>
    </p:embeddedFont>
    <p:embeddedFont>
      <p:font typeface="Montserrat Bold Italics" charset="1" panose="00000800000000000000"/>
      <p:regular r:id="rId43"/>
    </p:embeddedFont>
    <p:embeddedFont>
      <p:font typeface="Montserrat Heavy" charset="1" panose="00000A00000000000000"/>
      <p:regular r:id="rId44"/>
    </p:embeddedFont>
    <p:embeddedFont>
      <p:font typeface="Playfair Display 2 Italics" charset="1" panose="00000500000000000000"/>
      <p:regular r:id="rId45"/>
    </p:embeddedFont>
    <p:embeddedFont>
      <p:font typeface="Montserrat Italics" charset="1" panose="00000500000000000000"/>
      <p:regular r:id="rId46"/>
    </p:embeddedFont>
    <p:embeddedFont>
      <p:font typeface="Playfair Display 2" charset="1" panose="0000050000000000000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9.fntdata"/><Relationship Id="rId21" Type="http://schemas.openxmlformats.org/officeDocument/2006/relationships/slide" Target="slides/slide16.xml"/><Relationship Id="rId34" Type="http://schemas.openxmlformats.org/officeDocument/2006/relationships/font" Target="fonts/font34.fntdata"/><Relationship Id="rId42" Type="http://schemas.openxmlformats.org/officeDocument/2006/relationships/font" Target="fonts/font42.fntdata"/><Relationship Id="rId47" Type="http://schemas.openxmlformats.org/officeDocument/2006/relationships/font" Target="fonts/font47.fntdata"/><Relationship Id="rId50" Type="http://schemas.openxmlformats.org/officeDocument/2006/relationships/customXml" Target="../customXml/item3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2.fntdata"/><Relationship Id="rId37" Type="http://schemas.openxmlformats.org/officeDocument/2006/relationships/font" Target="fonts/font37.fntdata"/><Relationship Id="rId40" Type="http://schemas.openxmlformats.org/officeDocument/2006/relationships/font" Target="fonts/font40.fntdata"/><Relationship Id="rId45" Type="http://schemas.openxmlformats.org/officeDocument/2006/relationships/font" Target="fonts/font45.fntdata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6.fntdata"/><Relationship Id="rId5" Type="http://schemas.openxmlformats.org/officeDocument/2006/relationships/tableStyles" Target="tableStyles.xml"/><Relationship Id="rId49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44.fntdata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5.fntdata"/><Relationship Id="rId4" Type="http://schemas.openxmlformats.org/officeDocument/2006/relationships/theme" Target="theme/theme1.xml"/><Relationship Id="rId43" Type="http://schemas.openxmlformats.org/officeDocument/2006/relationships/font" Target="fonts/font43.fntdata"/><Relationship Id="rId9" Type="http://schemas.openxmlformats.org/officeDocument/2006/relationships/slide" Target="slides/slide4.xml"/><Relationship Id="rId48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3.fntdata"/><Relationship Id="rId38" Type="http://schemas.openxmlformats.org/officeDocument/2006/relationships/font" Target="fonts/font38.fntdata"/><Relationship Id="rId46" Type="http://schemas.openxmlformats.org/officeDocument/2006/relationships/font" Target="fonts/font46.fntdata"/><Relationship Id="rId20" Type="http://schemas.openxmlformats.org/officeDocument/2006/relationships/slide" Target="slides/slide15.xml"/><Relationship Id="rId41" Type="http://schemas.openxmlformats.org/officeDocument/2006/relationships/font" Target="fonts/font4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7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https://lbstrategies.ca" TargetMode="External" Type="http://schemas.openxmlformats.org/officeDocument/2006/relationships/hyperlink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../media/image3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https://lobbyinggood.scoreapp.com" TargetMode="External" Type="http://schemas.openxmlformats.org/officeDocument/2006/relationships/hyperlink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https://www.ted.com/talks/simon_sinek_how_great_leaders_inspire_action?language=en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706" y="4514765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4324222" y="8609758"/>
            <a:ext cx="2913260" cy="659530"/>
          </a:xfrm>
          <a:custGeom>
            <a:avLst/>
            <a:gdLst/>
            <a:ahLst/>
            <a:cxnLst/>
            <a:rect r="r" b="b" t="t" l="l"/>
            <a:pathLst>
              <a:path h="659530" w="2913260">
                <a:moveTo>
                  <a:pt x="0" y="0"/>
                </a:moveTo>
                <a:lnTo>
                  <a:pt x="2913260" y="0"/>
                </a:lnTo>
                <a:lnTo>
                  <a:pt x="2913260" y="659530"/>
                </a:lnTo>
                <a:lnTo>
                  <a:pt x="0" y="659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58884" y="5488071"/>
            <a:ext cx="16230600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681">
                <a:solidFill>
                  <a:srgbClr val="222D43"/>
                </a:solidFill>
                <a:latin typeface="Montserrat"/>
              </a:rPr>
              <a:t>SEDA PATH TO PROSPERITY 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spc="681">
                <a:solidFill>
                  <a:srgbClr val="222D43"/>
                </a:solidFill>
                <a:latin typeface="Montserrat"/>
              </a:rPr>
              <a:t>JUNE 13, 2024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530672" y="7807371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58884" y="2502609"/>
            <a:ext cx="16408332" cy="19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8000" spc="40">
                <a:solidFill>
                  <a:srgbClr val="222D43"/>
                </a:solidFill>
                <a:latin typeface="Playfair Display 1"/>
              </a:rPr>
              <a:t>Amplifying Rural Communities’ Voices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58884" y="8697588"/>
            <a:ext cx="7862435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22D43"/>
                </a:solidFill>
                <a:latin typeface="Montserrat"/>
              </a:rPr>
              <a:t>Lindsay Brumwell, CEO &amp; Founder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8884" y="4843928"/>
            <a:ext cx="16408332" cy="53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2"/>
              </a:lnSpc>
            </a:pPr>
            <a:r>
              <a:rPr lang="en-US" sz="4299" spc="21">
                <a:solidFill>
                  <a:srgbClr val="222D43"/>
                </a:solidFill>
                <a:latin typeface="Playfair Display 1"/>
              </a:rPr>
              <a:t>Effective Communications with Decision-Makers &amp; Officials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492477" y="2207560"/>
            <a:ext cx="9019814" cy="5692537"/>
          </a:xfrm>
          <a:custGeom>
            <a:avLst/>
            <a:gdLst/>
            <a:ahLst/>
            <a:cxnLst/>
            <a:rect r="r" b="b" t="t" l="l"/>
            <a:pathLst>
              <a:path h="5692537" w="9019814">
                <a:moveTo>
                  <a:pt x="0" y="0"/>
                </a:moveTo>
                <a:lnTo>
                  <a:pt x="9019814" y="0"/>
                </a:lnTo>
                <a:lnTo>
                  <a:pt x="9019814" y="5692537"/>
                </a:lnTo>
                <a:lnTo>
                  <a:pt x="0" y="5692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2891" y="2207560"/>
            <a:ext cx="7023567" cy="6303201"/>
          </a:xfrm>
          <a:custGeom>
            <a:avLst/>
            <a:gdLst/>
            <a:ahLst/>
            <a:cxnLst/>
            <a:rect r="r" b="b" t="t" l="l"/>
            <a:pathLst>
              <a:path h="6303201" w="7023567">
                <a:moveTo>
                  <a:pt x="0" y="0"/>
                </a:moveTo>
                <a:lnTo>
                  <a:pt x="7023567" y="0"/>
                </a:lnTo>
                <a:lnTo>
                  <a:pt x="7023567" y="6303201"/>
                </a:lnTo>
                <a:lnTo>
                  <a:pt x="0" y="6303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IDENTIFY KEY STAKEHOLDERS | PROVINCE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794402" y="8615536"/>
            <a:ext cx="893908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22D43"/>
                </a:solidFill>
                <a:latin typeface="Montserrat"/>
              </a:rPr>
              <a:t>https://www.saskatchewan.ca/government/directory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2891" y="8615536"/>
            <a:ext cx="7023567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22D43"/>
                </a:solidFill>
                <a:latin typeface="Montserrat"/>
              </a:rPr>
              <a:t>https://www.legassembly.sk.ca/mlas/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44447" y="3006265"/>
            <a:ext cx="7490980" cy="4019944"/>
          </a:xfrm>
          <a:custGeom>
            <a:avLst/>
            <a:gdLst/>
            <a:ahLst/>
            <a:cxnLst/>
            <a:rect r="r" b="b" t="t" l="l"/>
            <a:pathLst>
              <a:path h="4019944" w="7490980">
                <a:moveTo>
                  <a:pt x="0" y="0"/>
                </a:moveTo>
                <a:lnTo>
                  <a:pt x="7490980" y="0"/>
                </a:lnTo>
                <a:lnTo>
                  <a:pt x="7490980" y="4019944"/>
                </a:lnTo>
                <a:lnTo>
                  <a:pt x="0" y="401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27282" y="3006265"/>
            <a:ext cx="7610189" cy="4019944"/>
          </a:xfrm>
          <a:custGeom>
            <a:avLst/>
            <a:gdLst/>
            <a:ahLst/>
            <a:cxnLst/>
            <a:rect r="r" b="b" t="t" l="l"/>
            <a:pathLst>
              <a:path h="4019944" w="7610189">
                <a:moveTo>
                  <a:pt x="0" y="0"/>
                </a:moveTo>
                <a:lnTo>
                  <a:pt x="7610189" y="0"/>
                </a:lnTo>
                <a:lnTo>
                  <a:pt x="7610189" y="4019944"/>
                </a:lnTo>
                <a:lnTo>
                  <a:pt x="0" y="4019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IDENTIFY KEY STAKEHOLDERS | FEDERAL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6871" y="7130984"/>
            <a:ext cx="7528556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22D43"/>
                </a:solidFill>
                <a:latin typeface="Montserrat"/>
              </a:rPr>
              <a:t>Cabinet, Parlimentary Secretaries, and Political Staff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22D43"/>
                </a:solidFill>
                <a:latin typeface="Montserrat"/>
              </a:rPr>
              <a:t>https://www.pm.gc.ca/en/cabinet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330024" y="7513889"/>
            <a:ext cx="5079398" cy="2230147"/>
            <a:chOff x="0" y="0"/>
            <a:chExt cx="6772530" cy="297353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548789" y="0"/>
              <a:ext cx="6223742" cy="2973530"/>
              <a:chOff x="0" y="0"/>
              <a:chExt cx="1229381" cy="58736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29381" cy="587364"/>
              </a:xfrm>
              <a:custGeom>
                <a:avLst/>
                <a:gdLst/>
                <a:ahLst/>
                <a:cxnLst/>
                <a:rect r="r" b="b" t="t" l="l"/>
                <a:pathLst>
                  <a:path h="587364" w="1229381">
                    <a:moveTo>
                      <a:pt x="24879" y="0"/>
                    </a:moveTo>
                    <a:lnTo>
                      <a:pt x="1204502" y="0"/>
                    </a:lnTo>
                    <a:cubicBezTo>
                      <a:pt x="1218243" y="0"/>
                      <a:pt x="1229381" y="11139"/>
                      <a:pt x="1229381" y="24879"/>
                    </a:cubicBezTo>
                    <a:lnTo>
                      <a:pt x="1229381" y="562485"/>
                    </a:lnTo>
                    <a:cubicBezTo>
                      <a:pt x="1229381" y="576225"/>
                      <a:pt x="1218243" y="587364"/>
                      <a:pt x="1204502" y="587364"/>
                    </a:cubicBezTo>
                    <a:lnTo>
                      <a:pt x="24879" y="587364"/>
                    </a:lnTo>
                    <a:cubicBezTo>
                      <a:pt x="11139" y="587364"/>
                      <a:pt x="0" y="576225"/>
                      <a:pt x="0" y="562485"/>
                    </a:cubicBezTo>
                    <a:lnTo>
                      <a:pt x="0" y="24879"/>
                    </a:lnTo>
                    <a:cubicBezTo>
                      <a:pt x="0" y="11139"/>
                      <a:pt x="11139" y="0"/>
                      <a:pt x="24879" y="0"/>
                    </a:cubicBezTo>
                    <a:close/>
                  </a:path>
                </a:pathLst>
              </a:custGeom>
              <a:solidFill>
                <a:srgbClr val="79CDCE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47625"/>
                <a:ext cx="1229381" cy="634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00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1300777" y="680442"/>
              <a:ext cx="4686265" cy="15868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9"/>
                </a:lnSpc>
              </a:pPr>
              <a:r>
                <a:rPr lang="en-US" sz="1799">
                  <a:solidFill>
                    <a:srgbClr val="222D43"/>
                  </a:solidFill>
                  <a:latin typeface="Montserrat Bold"/>
                </a:rPr>
                <a:t>Tip: </a:t>
              </a:r>
            </a:p>
            <a:p>
              <a:pPr algn="ctr" marL="0" indent="0" lvl="0">
                <a:lnSpc>
                  <a:spcPts val="239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222D43"/>
                  </a:solidFill>
                  <a:latin typeface="Montserrat"/>
                </a:rPr>
                <a:t>When identifying appropriate stakeholders, review Minister mandate letters.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937976"/>
              <a:ext cx="1097577" cy="1097577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22D43"/>
              </a:solidFill>
            </p:spPr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306036" y="1177526"/>
              <a:ext cx="485505" cy="618478"/>
            </a:xfrm>
            <a:custGeom>
              <a:avLst/>
              <a:gdLst/>
              <a:ahLst/>
              <a:cxnLst/>
              <a:rect r="r" b="b" t="t" l="l"/>
              <a:pathLst>
                <a:path h="618478" w="485505">
                  <a:moveTo>
                    <a:pt x="0" y="0"/>
                  </a:moveTo>
                  <a:lnTo>
                    <a:pt x="485505" y="0"/>
                  </a:lnTo>
                  <a:lnTo>
                    <a:pt x="485505" y="618478"/>
                  </a:lnTo>
                  <a:lnTo>
                    <a:pt x="0" y="61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877196" y="2018345"/>
            <a:ext cx="9314627" cy="6914708"/>
          </a:xfrm>
          <a:custGeom>
            <a:avLst/>
            <a:gdLst/>
            <a:ahLst/>
            <a:cxnLst/>
            <a:rect r="r" b="b" t="t" l="l"/>
            <a:pathLst>
              <a:path h="6914708" w="9314627">
                <a:moveTo>
                  <a:pt x="0" y="0"/>
                </a:moveTo>
                <a:lnTo>
                  <a:pt x="9314627" y="0"/>
                </a:lnTo>
                <a:lnTo>
                  <a:pt x="9314627" y="6914708"/>
                </a:lnTo>
                <a:lnTo>
                  <a:pt x="0" y="6914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IDENTIFY KEY STAKEHOLDERS | FEDERAL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24552" y="9085453"/>
            <a:ext cx="9019915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22D43"/>
                </a:solidFill>
                <a:latin typeface="Montserrat"/>
              </a:rPr>
              <a:t>https://www.ourcommons.ca/members/en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452708" y="3233946"/>
            <a:ext cx="4877139" cy="2141344"/>
            <a:chOff x="0" y="0"/>
            <a:chExt cx="6502853" cy="285512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526936" y="0"/>
              <a:ext cx="5975916" cy="2855126"/>
              <a:chOff x="0" y="0"/>
              <a:chExt cx="1229381" cy="58736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229381" cy="587364"/>
              </a:xfrm>
              <a:custGeom>
                <a:avLst/>
                <a:gdLst/>
                <a:ahLst/>
                <a:cxnLst/>
                <a:rect r="r" b="b" t="t" l="l"/>
                <a:pathLst>
                  <a:path h="587364" w="1229381">
                    <a:moveTo>
                      <a:pt x="24879" y="0"/>
                    </a:moveTo>
                    <a:lnTo>
                      <a:pt x="1204502" y="0"/>
                    </a:lnTo>
                    <a:cubicBezTo>
                      <a:pt x="1218243" y="0"/>
                      <a:pt x="1229381" y="11139"/>
                      <a:pt x="1229381" y="24879"/>
                    </a:cubicBezTo>
                    <a:lnTo>
                      <a:pt x="1229381" y="562485"/>
                    </a:lnTo>
                    <a:cubicBezTo>
                      <a:pt x="1229381" y="576225"/>
                      <a:pt x="1218243" y="587364"/>
                      <a:pt x="1204502" y="587364"/>
                    </a:cubicBezTo>
                    <a:lnTo>
                      <a:pt x="24879" y="587364"/>
                    </a:lnTo>
                    <a:cubicBezTo>
                      <a:pt x="11139" y="587364"/>
                      <a:pt x="0" y="576225"/>
                      <a:pt x="0" y="562485"/>
                    </a:cubicBezTo>
                    <a:lnTo>
                      <a:pt x="0" y="24879"/>
                    </a:lnTo>
                    <a:cubicBezTo>
                      <a:pt x="0" y="11139"/>
                      <a:pt x="11139" y="0"/>
                      <a:pt x="24879" y="0"/>
                    </a:cubicBezTo>
                    <a:close/>
                  </a:path>
                </a:pathLst>
              </a:custGeom>
              <a:solidFill>
                <a:srgbClr val="79CDCE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1229381" cy="644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1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1248981" y="485018"/>
              <a:ext cx="4499660" cy="1848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52"/>
                </a:lnSpc>
              </a:pPr>
              <a:r>
                <a:rPr lang="en-US" sz="1968">
                  <a:solidFill>
                    <a:srgbClr val="222D43"/>
                  </a:solidFill>
                  <a:latin typeface="Montserrat Bold"/>
                </a:rPr>
                <a:t>Tip: </a:t>
              </a:r>
            </a:p>
            <a:p>
              <a:pPr algn="ctr" marL="0" indent="0" lvl="0">
                <a:lnSpc>
                  <a:spcPts val="2857"/>
                </a:lnSpc>
                <a:spcBef>
                  <a:spcPct val="0"/>
                </a:spcBef>
              </a:pPr>
              <a:r>
                <a:rPr lang="en-US" sz="1905">
                  <a:solidFill>
                    <a:srgbClr val="222D43"/>
                  </a:solidFill>
                  <a:latin typeface="Montserrat"/>
                </a:rPr>
                <a:t>Don’t forget about MPs that represent your community.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0">
              <a:off x="0" y="900627"/>
              <a:ext cx="1053872" cy="1053872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22D43"/>
              </a:solidFill>
            </p:spPr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293850" y="1130637"/>
              <a:ext cx="466173" cy="593851"/>
            </a:xfrm>
            <a:custGeom>
              <a:avLst/>
              <a:gdLst/>
              <a:ahLst/>
              <a:cxnLst/>
              <a:rect r="r" b="b" t="t" l="l"/>
              <a:pathLst>
                <a:path h="593851" w="466173">
                  <a:moveTo>
                    <a:pt x="0" y="0"/>
                  </a:moveTo>
                  <a:lnTo>
                    <a:pt x="466172" y="0"/>
                  </a:lnTo>
                  <a:lnTo>
                    <a:pt x="466172" y="593851"/>
                  </a:lnTo>
                  <a:lnTo>
                    <a:pt x="0" y="59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08341" y="1928510"/>
            <a:ext cx="6874861" cy="687486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9CDCE"/>
            </a:solidFill>
            <a:ln w="19050" cap="sq">
              <a:solidFill>
                <a:srgbClr val="5CE1E6"/>
              </a:solidFill>
              <a:prstDash val="sysDot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194" lIns="50194" bIns="50194" rIns="50194"/>
            <a:lstStyle/>
            <a:p>
              <a:pPr algn="ctr">
                <a:lnSpc>
                  <a:spcPts val="17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38889" y="3590777"/>
            <a:ext cx="3613764" cy="361376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5CE1E6"/>
              </a:solidFill>
              <a:prstDash val="sysDot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194" lIns="50194" bIns="50194" rIns="50194"/>
            <a:lstStyle/>
            <a:p>
              <a:pPr algn="ctr">
                <a:lnSpc>
                  <a:spcPts val="179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>
            <a:off x="6635343" y="5375352"/>
            <a:ext cx="11220857" cy="0"/>
          </a:xfrm>
          <a:prstGeom prst="line">
            <a:avLst/>
          </a:prstGeom>
          <a:ln cap="rnd" w="19050">
            <a:solidFill>
              <a:srgbClr val="222D43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9" id="9"/>
          <p:cNvGrpSpPr/>
          <p:nvPr/>
        </p:nvGrpSpPr>
        <p:grpSpPr>
          <a:xfrm rot="0">
            <a:off x="11762416" y="4197569"/>
            <a:ext cx="968785" cy="96878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Voters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194514" y="2859711"/>
            <a:ext cx="1135107" cy="964966"/>
            <a:chOff x="0" y="0"/>
            <a:chExt cx="1171830" cy="99618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71830" cy="996185"/>
            </a:xfrm>
            <a:custGeom>
              <a:avLst/>
              <a:gdLst/>
              <a:ahLst/>
              <a:cxnLst/>
              <a:rect r="r" b="b" t="t" l="l"/>
              <a:pathLst>
                <a:path h="996185" w="1171830">
                  <a:moveTo>
                    <a:pt x="585915" y="0"/>
                  </a:moveTo>
                  <a:cubicBezTo>
                    <a:pt x="262323" y="0"/>
                    <a:pt x="0" y="223004"/>
                    <a:pt x="0" y="498093"/>
                  </a:cubicBezTo>
                  <a:cubicBezTo>
                    <a:pt x="0" y="773182"/>
                    <a:pt x="262323" y="996185"/>
                    <a:pt x="585915" y="996185"/>
                  </a:cubicBezTo>
                  <a:cubicBezTo>
                    <a:pt x="909507" y="996185"/>
                    <a:pt x="1171830" y="773182"/>
                    <a:pt x="1171830" y="498093"/>
                  </a:cubicBezTo>
                  <a:cubicBezTo>
                    <a:pt x="1171830" y="223004"/>
                    <a:pt x="909507" y="0"/>
                    <a:pt x="585915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9859" y="64817"/>
              <a:ext cx="952112" cy="837976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Supreme Court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4257192" y="1608213"/>
            <a:ext cx="787328" cy="787328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EU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683202" y="3205853"/>
            <a:ext cx="1314465" cy="1237648"/>
            <a:chOff x="0" y="0"/>
            <a:chExt cx="1356992" cy="127768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56992" cy="1277689"/>
            </a:xfrm>
            <a:custGeom>
              <a:avLst/>
              <a:gdLst/>
              <a:ahLst/>
              <a:cxnLst/>
              <a:rect r="r" b="b" t="t" l="l"/>
              <a:pathLst>
                <a:path h="1277689" w="1356992">
                  <a:moveTo>
                    <a:pt x="678496" y="0"/>
                  </a:moveTo>
                  <a:cubicBezTo>
                    <a:pt x="303773" y="0"/>
                    <a:pt x="0" y="286020"/>
                    <a:pt x="0" y="638845"/>
                  </a:cubicBezTo>
                  <a:cubicBezTo>
                    <a:pt x="0" y="991669"/>
                    <a:pt x="303773" y="1277689"/>
                    <a:pt x="678496" y="1277689"/>
                  </a:cubicBezTo>
                  <a:cubicBezTo>
                    <a:pt x="1053219" y="1277689"/>
                    <a:pt x="1356992" y="991669"/>
                    <a:pt x="1356992" y="638845"/>
                  </a:cubicBezTo>
                  <a:cubicBezTo>
                    <a:pt x="1356992" y="286020"/>
                    <a:pt x="1053219" y="0"/>
                    <a:pt x="678496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27218" y="91208"/>
              <a:ext cx="1102556" cy="1066697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Foreign Investors &amp; Financial Markets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659824" y="3342194"/>
            <a:ext cx="1016268" cy="1187705"/>
            <a:chOff x="0" y="0"/>
            <a:chExt cx="1049147" cy="122613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49147" cy="1226130"/>
            </a:xfrm>
            <a:custGeom>
              <a:avLst/>
              <a:gdLst/>
              <a:ahLst/>
              <a:cxnLst/>
              <a:rect r="r" b="b" t="t" l="l"/>
              <a:pathLst>
                <a:path h="1226130" w="1049147">
                  <a:moveTo>
                    <a:pt x="524573" y="0"/>
                  </a:moveTo>
                  <a:cubicBezTo>
                    <a:pt x="234859" y="0"/>
                    <a:pt x="0" y="274479"/>
                    <a:pt x="0" y="613065"/>
                  </a:cubicBezTo>
                  <a:cubicBezTo>
                    <a:pt x="0" y="951651"/>
                    <a:pt x="234859" y="1226130"/>
                    <a:pt x="524573" y="1226130"/>
                  </a:cubicBezTo>
                  <a:cubicBezTo>
                    <a:pt x="814287" y="1226130"/>
                    <a:pt x="1049147" y="951651"/>
                    <a:pt x="1049147" y="613065"/>
                  </a:cubicBezTo>
                  <a:cubicBezTo>
                    <a:pt x="1049147" y="274479"/>
                    <a:pt x="814287" y="0"/>
                    <a:pt x="524573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98357" y="86375"/>
              <a:ext cx="852432" cy="1024806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 Bold"/>
                </a:rPr>
                <a:t>United States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8940590" y="1608213"/>
            <a:ext cx="1294177" cy="1077588"/>
            <a:chOff x="0" y="0"/>
            <a:chExt cx="1472575" cy="122613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72575" cy="1226130"/>
            </a:xfrm>
            <a:custGeom>
              <a:avLst/>
              <a:gdLst/>
              <a:ahLst/>
              <a:cxnLst/>
              <a:rect r="r" b="b" t="t" l="l"/>
              <a:pathLst>
                <a:path h="1226130" w="1472575">
                  <a:moveTo>
                    <a:pt x="736287" y="0"/>
                  </a:moveTo>
                  <a:cubicBezTo>
                    <a:pt x="329647" y="0"/>
                    <a:pt x="0" y="274479"/>
                    <a:pt x="0" y="613065"/>
                  </a:cubicBezTo>
                  <a:cubicBezTo>
                    <a:pt x="0" y="951651"/>
                    <a:pt x="329647" y="1226130"/>
                    <a:pt x="736287" y="1226130"/>
                  </a:cubicBezTo>
                  <a:cubicBezTo>
                    <a:pt x="1142928" y="1226130"/>
                    <a:pt x="1472575" y="951651"/>
                    <a:pt x="1472575" y="613065"/>
                  </a:cubicBezTo>
                  <a:cubicBezTo>
                    <a:pt x="1472575" y="274479"/>
                    <a:pt x="1142928" y="0"/>
                    <a:pt x="736287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38054" y="86375"/>
              <a:ext cx="1196467" cy="1024806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United Nations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985935" y="2520077"/>
            <a:ext cx="903779" cy="1023302"/>
            <a:chOff x="0" y="0"/>
            <a:chExt cx="1082916" cy="122613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82916" cy="1226130"/>
            </a:xfrm>
            <a:custGeom>
              <a:avLst/>
              <a:gdLst/>
              <a:ahLst/>
              <a:cxnLst/>
              <a:rect r="r" b="b" t="t" l="l"/>
              <a:pathLst>
                <a:path h="1226130" w="1082916">
                  <a:moveTo>
                    <a:pt x="541458" y="0"/>
                  </a:moveTo>
                  <a:cubicBezTo>
                    <a:pt x="242419" y="0"/>
                    <a:pt x="0" y="274479"/>
                    <a:pt x="0" y="613065"/>
                  </a:cubicBezTo>
                  <a:cubicBezTo>
                    <a:pt x="0" y="951651"/>
                    <a:pt x="242419" y="1226130"/>
                    <a:pt x="541458" y="1226130"/>
                  </a:cubicBezTo>
                  <a:cubicBezTo>
                    <a:pt x="840497" y="1226130"/>
                    <a:pt x="1082916" y="951651"/>
                    <a:pt x="1082916" y="613065"/>
                  </a:cubicBezTo>
                  <a:cubicBezTo>
                    <a:pt x="1082916" y="274479"/>
                    <a:pt x="840497" y="0"/>
                    <a:pt x="541458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01523" y="86375"/>
              <a:ext cx="879870" cy="1024806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Political Parties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744144" y="2594976"/>
            <a:ext cx="873503" cy="873503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Unions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144000" y="8109230"/>
            <a:ext cx="1104635" cy="964966"/>
            <a:chOff x="0" y="0"/>
            <a:chExt cx="1140373" cy="99618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140373" cy="996185"/>
            </a:xfrm>
            <a:custGeom>
              <a:avLst/>
              <a:gdLst/>
              <a:ahLst/>
              <a:cxnLst/>
              <a:rect r="r" b="b" t="t" l="l"/>
              <a:pathLst>
                <a:path h="996185" w="1140373">
                  <a:moveTo>
                    <a:pt x="570186" y="0"/>
                  </a:moveTo>
                  <a:cubicBezTo>
                    <a:pt x="255281" y="0"/>
                    <a:pt x="0" y="223004"/>
                    <a:pt x="0" y="498093"/>
                  </a:cubicBezTo>
                  <a:cubicBezTo>
                    <a:pt x="0" y="773182"/>
                    <a:pt x="255281" y="996185"/>
                    <a:pt x="570186" y="996185"/>
                  </a:cubicBezTo>
                  <a:cubicBezTo>
                    <a:pt x="885092" y="996185"/>
                    <a:pt x="1140373" y="773182"/>
                    <a:pt x="1140373" y="498093"/>
                  </a:cubicBezTo>
                  <a:cubicBezTo>
                    <a:pt x="1140373" y="223004"/>
                    <a:pt x="885092" y="0"/>
                    <a:pt x="570186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106910" y="64817"/>
              <a:ext cx="926553" cy="837976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Partners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5550952" y="6863054"/>
            <a:ext cx="1186311" cy="967606"/>
            <a:chOff x="0" y="0"/>
            <a:chExt cx="1221350" cy="996185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221350" cy="996185"/>
            </a:xfrm>
            <a:custGeom>
              <a:avLst/>
              <a:gdLst/>
              <a:ahLst/>
              <a:cxnLst/>
              <a:rect r="r" b="b" t="t" l="l"/>
              <a:pathLst>
                <a:path h="996185" w="1221350">
                  <a:moveTo>
                    <a:pt x="610675" y="0"/>
                  </a:moveTo>
                  <a:cubicBezTo>
                    <a:pt x="273408" y="0"/>
                    <a:pt x="0" y="223004"/>
                    <a:pt x="0" y="498093"/>
                  </a:cubicBezTo>
                  <a:cubicBezTo>
                    <a:pt x="0" y="773182"/>
                    <a:pt x="273408" y="996185"/>
                    <a:pt x="610675" y="996185"/>
                  </a:cubicBezTo>
                  <a:cubicBezTo>
                    <a:pt x="947941" y="996185"/>
                    <a:pt x="1221350" y="773182"/>
                    <a:pt x="1221350" y="498093"/>
                  </a:cubicBezTo>
                  <a:cubicBezTo>
                    <a:pt x="1221350" y="223004"/>
                    <a:pt x="947941" y="0"/>
                    <a:pt x="610675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114502" y="64817"/>
              <a:ext cx="992347" cy="837976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200"/>
                </a:lnSpc>
              </a:pPr>
              <a:r>
                <a:rPr lang="en-US" sz="1000">
                  <a:solidFill>
                    <a:srgbClr val="FFFFFF"/>
                  </a:solidFill>
                  <a:latin typeface="Agrandir"/>
                </a:rPr>
                <a:t>Contractors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2637790" y="7376035"/>
            <a:ext cx="1113448" cy="909249"/>
            <a:chOff x="0" y="0"/>
            <a:chExt cx="1501494" cy="122613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501494" cy="1226130"/>
            </a:xfrm>
            <a:custGeom>
              <a:avLst/>
              <a:gdLst/>
              <a:ahLst/>
              <a:cxnLst/>
              <a:rect r="r" b="b" t="t" l="l"/>
              <a:pathLst>
                <a:path h="1226130" w="1501494">
                  <a:moveTo>
                    <a:pt x="750747" y="0"/>
                  </a:moveTo>
                  <a:cubicBezTo>
                    <a:pt x="336121" y="0"/>
                    <a:pt x="0" y="274479"/>
                    <a:pt x="0" y="613065"/>
                  </a:cubicBezTo>
                  <a:cubicBezTo>
                    <a:pt x="0" y="951651"/>
                    <a:pt x="336121" y="1226130"/>
                    <a:pt x="750747" y="1226130"/>
                  </a:cubicBezTo>
                  <a:cubicBezTo>
                    <a:pt x="1165373" y="1226130"/>
                    <a:pt x="1501494" y="951651"/>
                    <a:pt x="1501494" y="613065"/>
                  </a:cubicBezTo>
                  <a:cubicBezTo>
                    <a:pt x="1501494" y="274479"/>
                    <a:pt x="1165373" y="0"/>
                    <a:pt x="750747" y="0"/>
                  </a:cubicBezTo>
                  <a:close/>
                </a:path>
              </a:pathLst>
            </a:custGeom>
            <a:solidFill>
              <a:srgbClr val="222D43"/>
            </a:solidFill>
            <a:ln cap="sq">
              <a:noFill/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140765" y="76850"/>
              <a:ext cx="1219964" cy="1034331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 marL="0" indent="0" lvl="0">
                <a:lnSpc>
                  <a:spcPts val="1320"/>
                </a:lnSpc>
                <a:spcBef>
                  <a:spcPct val="0"/>
                </a:spcBef>
              </a:pPr>
              <a:r>
                <a:rPr lang="en-US" sz="1100" strike="noStrike" u="none">
                  <a:solidFill>
                    <a:srgbClr val="FFFFFF"/>
                  </a:solidFill>
                  <a:latin typeface="Agrandir"/>
                </a:rPr>
                <a:t>Crown Corps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3882537" y="6634116"/>
            <a:ext cx="894167" cy="964966"/>
            <a:chOff x="0" y="0"/>
            <a:chExt cx="923095" cy="99618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923095" cy="996185"/>
            </a:xfrm>
            <a:custGeom>
              <a:avLst/>
              <a:gdLst/>
              <a:ahLst/>
              <a:cxnLst/>
              <a:rect r="r" b="b" t="t" l="l"/>
              <a:pathLst>
                <a:path h="996185" w="923095">
                  <a:moveTo>
                    <a:pt x="461548" y="0"/>
                  </a:moveTo>
                  <a:cubicBezTo>
                    <a:pt x="206642" y="0"/>
                    <a:pt x="0" y="223004"/>
                    <a:pt x="0" y="498093"/>
                  </a:cubicBezTo>
                  <a:cubicBezTo>
                    <a:pt x="0" y="773182"/>
                    <a:pt x="206642" y="996185"/>
                    <a:pt x="461548" y="996185"/>
                  </a:cubicBezTo>
                  <a:cubicBezTo>
                    <a:pt x="716453" y="996185"/>
                    <a:pt x="923095" y="773182"/>
                    <a:pt x="923095" y="498093"/>
                  </a:cubicBezTo>
                  <a:cubicBezTo>
                    <a:pt x="923095" y="223004"/>
                    <a:pt x="716453" y="0"/>
                    <a:pt x="461548" y="0"/>
                  </a:cubicBezTo>
                  <a:close/>
                </a:path>
              </a:pathLst>
            </a:custGeom>
            <a:solidFill>
              <a:srgbClr val="222D43"/>
            </a:solidFill>
            <a:ln cap="sq">
              <a:noFill/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86540" y="64817"/>
              <a:ext cx="750015" cy="837976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 marL="0" indent="0" lvl="0">
                <a:lnSpc>
                  <a:spcPts val="143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Public sector Unions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4446317" y="8286869"/>
            <a:ext cx="1104635" cy="787328"/>
            <a:chOff x="0" y="0"/>
            <a:chExt cx="1140373" cy="8128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140373" cy="812800"/>
            </a:xfrm>
            <a:custGeom>
              <a:avLst/>
              <a:gdLst/>
              <a:ahLst/>
              <a:cxnLst/>
              <a:rect r="r" b="b" t="t" l="l"/>
              <a:pathLst>
                <a:path h="812800" w="1140373">
                  <a:moveTo>
                    <a:pt x="570186" y="0"/>
                  </a:moveTo>
                  <a:cubicBezTo>
                    <a:pt x="255281" y="0"/>
                    <a:pt x="0" y="181951"/>
                    <a:pt x="0" y="406400"/>
                  </a:cubicBezTo>
                  <a:cubicBezTo>
                    <a:pt x="0" y="630849"/>
                    <a:pt x="255281" y="812800"/>
                    <a:pt x="570186" y="812800"/>
                  </a:cubicBezTo>
                  <a:cubicBezTo>
                    <a:pt x="885092" y="812800"/>
                    <a:pt x="1140373" y="630849"/>
                    <a:pt x="1140373" y="406400"/>
                  </a:cubicBezTo>
                  <a:cubicBezTo>
                    <a:pt x="1140373" y="181951"/>
                    <a:pt x="885092" y="0"/>
                    <a:pt x="570186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106910" y="47625"/>
              <a:ext cx="926553" cy="688975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Suppliers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7670244" y="6564480"/>
            <a:ext cx="1270346" cy="1187705"/>
            <a:chOff x="0" y="0"/>
            <a:chExt cx="1626574" cy="152075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626574" cy="1520758"/>
            </a:xfrm>
            <a:custGeom>
              <a:avLst/>
              <a:gdLst/>
              <a:ahLst/>
              <a:cxnLst/>
              <a:rect r="r" b="b" t="t" l="l"/>
              <a:pathLst>
                <a:path h="1520758" w="1626574">
                  <a:moveTo>
                    <a:pt x="813287" y="0"/>
                  </a:moveTo>
                  <a:cubicBezTo>
                    <a:pt x="364121" y="0"/>
                    <a:pt x="0" y="340433"/>
                    <a:pt x="0" y="760379"/>
                  </a:cubicBezTo>
                  <a:cubicBezTo>
                    <a:pt x="0" y="1180325"/>
                    <a:pt x="364121" y="1520758"/>
                    <a:pt x="813287" y="1520758"/>
                  </a:cubicBezTo>
                  <a:cubicBezTo>
                    <a:pt x="1262453" y="1520758"/>
                    <a:pt x="1626574" y="1180325"/>
                    <a:pt x="1626574" y="760379"/>
                  </a:cubicBezTo>
                  <a:cubicBezTo>
                    <a:pt x="1626574" y="340433"/>
                    <a:pt x="1262453" y="0"/>
                    <a:pt x="813287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152491" y="104471"/>
              <a:ext cx="1321591" cy="1273716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320"/>
                </a:lnSpc>
              </a:pPr>
              <a:r>
                <a:rPr lang="en-US" sz="1100">
                  <a:solidFill>
                    <a:srgbClr val="FFFFFF"/>
                  </a:solidFill>
                  <a:latin typeface="Agrandir"/>
                </a:rPr>
                <a:t>Professional Associations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9143266" y="5588475"/>
            <a:ext cx="1163682" cy="1187705"/>
            <a:chOff x="0" y="0"/>
            <a:chExt cx="1201330" cy="122613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201330" cy="1226130"/>
            </a:xfrm>
            <a:custGeom>
              <a:avLst/>
              <a:gdLst/>
              <a:ahLst/>
              <a:cxnLst/>
              <a:rect r="r" b="b" t="t" l="l"/>
              <a:pathLst>
                <a:path h="1226130" w="1201330">
                  <a:moveTo>
                    <a:pt x="600665" y="0"/>
                  </a:moveTo>
                  <a:cubicBezTo>
                    <a:pt x="268927" y="0"/>
                    <a:pt x="0" y="274479"/>
                    <a:pt x="0" y="613065"/>
                  </a:cubicBezTo>
                  <a:cubicBezTo>
                    <a:pt x="0" y="951651"/>
                    <a:pt x="268927" y="1226130"/>
                    <a:pt x="600665" y="1226130"/>
                  </a:cubicBezTo>
                  <a:cubicBezTo>
                    <a:pt x="932403" y="1226130"/>
                    <a:pt x="1201330" y="951651"/>
                    <a:pt x="1201330" y="613065"/>
                  </a:cubicBezTo>
                  <a:cubicBezTo>
                    <a:pt x="1201330" y="274479"/>
                    <a:pt x="932403" y="0"/>
                    <a:pt x="600665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112625" y="76850"/>
              <a:ext cx="976080" cy="1034331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320"/>
                </a:lnSpc>
              </a:pPr>
              <a:r>
                <a:rPr lang="en-US" sz="1100">
                  <a:solidFill>
                    <a:srgbClr val="FFFFFF"/>
                  </a:solidFill>
                  <a:latin typeface="Agrandir"/>
                </a:rPr>
                <a:t>Agencies, Boards, Comissions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1047250" y="5584902"/>
            <a:ext cx="1140796" cy="808211"/>
            <a:chOff x="0" y="0"/>
            <a:chExt cx="812800" cy="575838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12800" cy="575838"/>
            </a:xfrm>
            <a:custGeom>
              <a:avLst/>
              <a:gdLst/>
              <a:ahLst/>
              <a:cxnLst/>
              <a:rect r="r" b="b" t="t" l="l"/>
              <a:pathLst>
                <a:path h="575838" w="812800">
                  <a:moveTo>
                    <a:pt x="406400" y="0"/>
                  </a:moveTo>
                  <a:cubicBezTo>
                    <a:pt x="181951" y="0"/>
                    <a:pt x="0" y="128906"/>
                    <a:pt x="0" y="287919"/>
                  </a:cubicBezTo>
                  <a:cubicBezTo>
                    <a:pt x="0" y="446932"/>
                    <a:pt x="181951" y="575838"/>
                    <a:pt x="406400" y="575838"/>
                  </a:cubicBezTo>
                  <a:cubicBezTo>
                    <a:pt x="630849" y="575838"/>
                    <a:pt x="812800" y="446932"/>
                    <a:pt x="812800" y="287919"/>
                  </a:cubicBezTo>
                  <a:cubicBezTo>
                    <a:pt x="812800" y="12890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76200" y="25410"/>
              <a:ext cx="660400" cy="496443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200"/>
                </a:lnSpc>
              </a:pPr>
              <a:r>
                <a:rPr lang="en-US" sz="1000">
                  <a:solidFill>
                    <a:srgbClr val="FFFFFF"/>
                  </a:solidFill>
                  <a:latin typeface="Agrandir"/>
                </a:rPr>
                <a:t>Employees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9915869" y="6762876"/>
            <a:ext cx="1050891" cy="989309"/>
            <a:chOff x="0" y="0"/>
            <a:chExt cx="1302454" cy="122613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302454" cy="1226130"/>
            </a:xfrm>
            <a:custGeom>
              <a:avLst/>
              <a:gdLst/>
              <a:ahLst/>
              <a:cxnLst/>
              <a:rect r="r" b="b" t="t" l="l"/>
              <a:pathLst>
                <a:path h="1226130" w="1302454">
                  <a:moveTo>
                    <a:pt x="651227" y="0"/>
                  </a:moveTo>
                  <a:cubicBezTo>
                    <a:pt x="291564" y="0"/>
                    <a:pt x="0" y="274479"/>
                    <a:pt x="0" y="613065"/>
                  </a:cubicBezTo>
                  <a:cubicBezTo>
                    <a:pt x="0" y="951651"/>
                    <a:pt x="291564" y="1226130"/>
                    <a:pt x="651227" y="1226130"/>
                  </a:cubicBezTo>
                  <a:cubicBezTo>
                    <a:pt x="1010890" y="1226130"/>
                    <a:pt x="1302454" y="951651"/>
                    <a:pt x="1302454" y="613065"/>
                  </a:cubicBezTo>
                  <a:cubicBezTo>
                    <a:pt x="1302454" y="274479"/>
                    <a:pt x="1010890" y="0"/>
                    <a:pt x="651227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122105" y="76850"/>
              <a:ext cx="1058244" cy="1034331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320"/>
                </a:lnSpc>
              </a:pPr>
              <a:r>
                <a:rPr lang="en-US" sz="1100">
                  <a:solidFill>
                    <a:srgbClr val="FFFFFF"/>
                  </a:solidFill>
                  <a:latin typeface="Agrandir"/>
                </a:rPr>
                <a:t>Governor General</a:t>
              </a:r>
            </a:p>
          </p:txBody>
        </p:sp>
      </p:grpSp>
      <p:sp>
        <p:nvSpPr>
          <p:cNvPr name="Freeform 60" id="60"/>
          <p:cNvSpPr/>
          <p:nvPr/>
        </p:nvSpPr>
        <p:spPr>
          <a:xfrm flipH="false" flipV="false" rot="-5400000">
            <a:off x="8239336" y="4862245"/>
            <a:ext cx="255286" cy="381661"/>
          </a:xfrm>
          <a:custGeom>
            <a:avLst/>
            <a:gdLst/>
            <a:ahLst/>
            <a:cxnLst/>
            <a:rect r="r" b="b" t="t" l="l"/>
            <a:pathLst>
              <a:path h="381661" w="255286">
                <a:moveTo>
                  <a:pt x="0" y="0"/>
                </a:moveTo>
                <a:lnTo>
                  <a:pt x="255287" y="0"/>
                </a:lnTo>
                <a:lnTo>
                  <a:pt x="255287" y="381661"/>
                </a:lnTo>
                <a:lnTo>
                  <a:pt x="0" y="381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1" id="61"/>
          <p:cNvSpPr txBox="true"/>
          <p:nvPr/>
        </p:nvSpPr>
        <p:spPr>
          <a:xfrm rot="0">
            <a:off x="16403632" y="5589631"/>
            <a:ext cx="1452568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897"/>
              </a:lnSpc>
            </a:pPr>
            <a:r>
              <a:rPr lang="en-US" sz="1580">
                <a:solidFill>
                  <a:srgbClr val="222D43"/>
                </a:solidFill>
                <a:latin typeface="Agrandir Bold Italics"/>
              </a:rPr>
              <a:t>inside The Organization</a:t>
            </a:r>
          </a:p>
        </p:txBody>
      </p:sp>
      <p:sp>
        <p:nvSpPr>
          <p:cNvPr name="Freeform 62" id="62"/>
          <p:cNvSpPr/>
          <p:nvPr/>
        </p:nvSpPr>
        <p:spPr>
          <a:xfrm flipH="false" flipV="false" rot="5400000">
            <a:off x="15996920" y="5574069"/>
            <a:ext cx="255286" cy="381661"/>
          </a:xfrm>
          <a:custGeom>
            <a:avLst/>
            <a:gdLst/>
            <a:ahLst/>
            <a:cxnLst/>
            <a:rect r="r" b="b" t="t" l="l"/>
            <a:pathLst>
              <a:path h="381661" w="255286">
                <a:moveTo>
                  <a:pt x="0" y="0"/>
                </a:moveTo>
                <a:lnTo>
                  <a:pt x="255286" y="0"/>
                </a:lnTo>
                <a:lnTo>
                  <a:pt x="255286" y="381661"/>
                </a:lnTo>
                <a:lnTo>
                  <a:pt x="0" y="381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3" id="63"/>
          <p:cNvSpPr txBox="true"/>
          <p:nvPr/>
        </p:nvSpPr>
        <p:spPr>
          <a:xfrm rot="0">
            <a:off x="11324455" y="3659658"/>
            <a:ext cx="1842632" cy="556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74"/>
              </a:lnSpc>
              <a:spcBef>
                <a:spcPct val="0"/>
              </a:spcBef>
            </a:pPr>
            <a:r>
              <a:rPr lang="en-US" sz="1383">
                <a:solidFill>
                  <a:srgbClr val="222D43"/>
                </a:solidFill>
                <a:latin typeface="Agrandir Bold Italics"/>
              </a:rPr>
              <a:t>Primary Stakeholders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6635343" y="4662525"/>
            <a:ext cx="1540806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97"/>
              </a:lnSpc>
            </a:pPr>
            <a:r>
              <a:rPr lang="en-US" sz="1580">
                <a:solidFill>
                  <a:srgbClr val="222D43"/>
                </a:solidFill>
                <a:latin typeface="Agrandir Bold Italics"/>
              </a:rPr>
              <a:t>Outside The Organization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196792" y="2016330"/>
            <a:ext cx="2097958" cy="45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74"/>
              </a:lnSpc>
              <a:spcBef>
                <a:spcPct val="0"/>
              </a:spcBef>
            </a:pPr>
            <a:r>
              <a:rPr lang="en-US" sz="1383">
                <a:solidFill>
                  <a:srgbClr val="222D43"/>
                </a:solidFill>
                <a:latin typeface="Agrandir Bold Italics"/>
              </a:rPr>
              <a:t>Secondary Stakeholders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1297028" y="1136603"/>
            <a:ext cx="1897486" cy="424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74"/>
              </a:lnSpc>
              <a:spcBef>
                <a:spcPct val="0"/>
              </a:spcBef>
            </a:pPr>
            <a:r>
              <a:rPr lang="en-US" sz="1383">
                <a:solidFill>
                  <a:srgbClr val="222D43"/>
                </a:solidFill>
                <a:latin typeface="Agrandir Bold Italics"/>
              </a:rPr>
              <a:t>Tertiary Stakeholders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028700" y="1296839"/>
            <a:ext cx="7147449" cy="1613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40"/>
              </a:lnSpc>
              <a:spcBef>
                <a:spcPct val="0"/>
              </a:spcBef>
            </a:pPr>
            <a:r>
              <a:rPr lang="en-US" sz="4600">
                <a:solidFill>
                  <a:srgbClr val="222D43"/>
                </a:solidFill>
                <a:latin typeface="Montserrat Bold Italics"/>
              </a:rPr>
              <a:t>There are~300,000 employees within the Canadian civil service. </a:t>
            </a:r>
          </a:p>
        </p:txBody>
      </p:sp>
      <p:grpSp>
        <p:nvGrpSpPr>
          <p:cNvPr name="Group 68" id="68"/>
          <p:cNvGrpSpPr/>
          <p:nvPr/>
        </p:nvGrpSpPr>
        <p:grpSpPr>
          <a:xfrm rot="0">
            <a:off x="869564" y="3163748"/>
            <a:ext cx="4723335" cy="854058"/>
            <a:chOff x="0" y="0"/>
            <a:chExt cx="1018698" cy="184198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018698" cy="184198"/>
            </a:xfrm>
            <a:custGeom>
              <a:avLst/>
              <a:gdLst/>
              <a:ahLst/>
              <a:cxnLst/>
              <a:rect r="r" b="b" t="t" l="l"/>
              <a:pathLst>
                <a:path h="184198" w="1018698">
                  <a:moveTo>
                    <a:pt x="92099" y="0"/>
                  </a:moveTo>
                  <a:lnTo>
                    <a:pt x="926599" y="0"/>
                  </a:lnTo>
                  <a:cubicBezTo>
                    <a:pt x="977464" y="0"/>
                    <a:pt x="1018698" y="41234"/>
                    <a:pt x="1018698" y="92099"/>
                  </a:cubicBezTo>
                  <a:lnTo>
                    <a:pt x="1018698" y="92099"/>
                  </a:lnTo>
                  <a:cubicBezTo>
                    <a:pt x="1018698" y="142964"/>
                    <a:pt x="977464" y="184198"/>
                    <a:pt x="926599" y="184198"/>
                  </a:cubicBezTo>
                  <a:lnTo>
                    <a:pt x="92099" y="184198"/>
                  </a:lnTo>
                  <a:cubicBezTo>
                    <a:pt x="41234" y="184198"/>
                    <a:pt x="0" y="142964"/>
                    <a:pt x="0" y="92099"/>
                  </a:cubicBezTo>
                  <a:lnTo>
                    <a:pt x="0" y="92099"/>
                  </a:lnTo>
                  <a:cubicBezTo>
                    <a:pt x="0" y="41234"/>
                    <a:pt x="41234" y="0"/>
                    <a:pt x="92099" y="0"/>
                  </a:cubicBezTo>
                  <a:close/>
                </a:path>
              </a:pathLst>
            </a:custGeom>
            <a:solidFill>
              <a:srgbClr val="222D43"/>
            </a:solidFill>
            <a:ln cap="rnd">
              <a:noFill/>
              <a:prstDash val="solid"/>
              <a:round/>
            </a:ln>
          </p:spPr>
        </p:sp>
        <p:sp>
          <p:nvSpPr>
            <p:cNvPr name="TextBox 70" id="70"/>
            <p:cNvSpPr txBox="true"/>
            <p:nvPr/>
          </p:nvSpPr>
          <p:spPr>
            <a:xfrm>
              <a:off x="0" y="-142875"/>
              <a:ext cx="1018698" cy="3270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Agrandir"/>
                </a:rPr>
                <a:t> Federal level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1028700" y="6323071"/>
            <a:ext cx="3984069" cy="2984618"/>
            <a:chOff x="0" y="0"/>
            <a:chExt cx="1049302" cy="786072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049302" cy="786072"/>
            </a:xfrm>
            <a:custGeom>
              <a:avLst/>
              <a:gdLst/>
              <a:ahLst/>
              <a:cxnLst/>
              <a:rect r="r" b="b" t="t" l="l"/>
              <a:pathLst>
                <a:path h="786072" w="1049302">
                  <a:moveTo>
                    <a:pt x="29148" y="0"/>
                  </a:moveTo>
                  <a:lnTo>
                    <a:pt x="1020154" y="0"/>
                  </a:lnTo>
                  <a:cubicBezTo>
                    <a:pt x="1036252" y="0"/>
                    <a:pt x="1049302" y="13050"/>
                    <a:pt x="1049302" y="29148"/>
                  </a:cubicBezTo>
                  <a:lnTo>
                    <a:pt x="1049302" y="756924"/>
                  </a:lnTo>
                  <a:cubicBezTo>
                    <a:pt x="1049302" y="764655"/>
                    <a:pt x="1046231" y="772069"/>
                    <a:pt x="1040765" y="777535"/>
                  </a:cubicBezTo>
                  <a:cubicBezTo>
                    <a:pt x="1035299" y="783001"/>
                    <a:pt x="1027885" y="786072"/>
                    <a:pt x="1020154" y="786072"/>
                  </a:cubicBezTo>
                  <a:lnTo>
                    <a:pt x="29148" y="786072"/>
                  </a:lnTo>
                  <a:cubicBezTo>
                    <a:pt x="13050" y="786072"/>
                    <a:pt x="0" y="773022"/>
                    <a:pt x="0" y="756924"/>
                  </a:cubicBezTo>
                  <a:lnTo>
                    <a:pt x="0" y="29148"/>
                  </a:lnTo>
                  <a:cubicBezTo>
                    <a:pt x="0" y="13050"/>
                    <a:pt x="13050" y="0"/>
                    <a:pt x="29148" y="0"/>
                  </a:cubicBezTo>
                  <a:close/>
                </a:path>
              </a:pathLst>
            </a:custGeom>
            <a:solidFill>
              <a:srgbClr val="79CDCE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47625"/>
              <a:ext cx="1049302" cy="833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TextBox 74" id="74"/>
          <p:cNvSpPr txBox="true"/>
          <p:nvPr/>
        </p:nvSpPr>
        <p:spPr>
          <a:xfrm rot="0">
            <a:off x="1342566" y="6710963"/>
            <a:ext cx="3356337" cy="2431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8"/>
              </a:lnSpc>
            </a:pPr>
            <a:r>
              <a:rPr lang="en-US" sz="2179">
                <a:solidFill>
                  <a:srgbClr val="222D43"/>
                </a:solidFill>
                <a:latin typeface="Montserrat Bold"/>
              </a:rPr>
              <a:t>Tip:</a:t>
            </a:r>
            <a:r>
              <a:rPr lang="en-US" sz="2179">
                <a:solidFill>
                  <a:srgbClr val="222D43"/>
                </a:solidFill>
                <a:latin typeface="Montserrat"/>
              </a:rPr>
              <a:t> </a:t>
            </a:r>
          </a:p>
          <a:p>
            <a:pPr algn="ctr">
              <a:lnSpc>
                <a:spcPts val="3268"/>
              </a:lnSpc>
            </a:pPr>
            <a:r>
              <a:rPr lang="en-US" sz="2179">
                <a:solidFill>
                  <a:srgbClr val="222D43"/>
                </a:solidFill>
                <a:latin typeface="Montserrat"/>
              </a:rPr>
              <a:t>Don’t forget about engaging the civil service. They can be found at</a:t>
            </a:r>
          </a:p>
          <a:p>
            <a:pPr algn="ctr" marL="0" indent="0" lvl="0">
              <a:lnSpc>
                <a:spcPts val="3268"/>
              </a:lnSpc>
              <a:spcBef>
                <a:spcPct val="0"/>
              </a:spcBef>
            </a:pPr>
            <a:r>
              <a:rPr lang="en-US" sz="2179">
                <a:solidFill>
                  <a:srgbClr val="222D43"/>
                </a:solidFill>
                <a:latin typeface="Montserrat"/>
              </a:rPr>
              <a:t>https://geds-sage.gc.ca/</a:t>
            </a:r>
          </a:p>
        </p:txBody>
      </p:sp>
      <p:grpSp>
        <p:nvGrpSpPr>
          <p:cNvPr name="Group 75" id="75"/>
          <p:cNvGrpSpPr/>
          <p:nvPr/>
        </p:nvGrpSpPr>
        <p:grpSpPr>
          <a:xfrm rot="0">
            <a:off x="2059486" y="5892543"/>
            <a:ext cx="823183" cy="823183"/>
            <a:chOff x="0" y="0"/>
            <a:chExt cx="1097577" cy="1097577"/>
          </a:xfrm>
        </p:grpSpPr>
        <p:grpSp>
          <p:nvGrpSpPr>
            <p:cNvPr name="Group 76" id="76"/>
            <p:cNvGrpSpPr/>
            <p:nvPr/>
          </p:nvGrpSpPr>
          <p:grpSpPr>
            <a:xfrm rot="0">
              <a:off x="0" y="0"/>
              <a:ext cx="1097577" cy="1097577"/>
              <a:chOff x="0" y="0"/>
              <a:chExt cx="6350000" cy="6350000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22D43"/>
              </a:solidFill>
            </p:spPr>
          </p:sp>
        </p:grpSp>
        <p:sp>
          <p:nvSpPr>
            <p:cNvPr name="Freeform 78" id="78"/>
            <p:cNvSpPr/>
            <p:nvPr/>
          </p:nvSpPr>
          <p:spPr>
            <a:xfrm flipH="false" flipV="false" rot="0">
              <a:off x="306036" y="239549"/>
              <a:ext cx="485505" cy="618478"/>
            </a:xfrm>
            <a:custGeom>
              <a:avLst/>
              <a:gdLst/>
              <a:ahLst/>
              <a:cxnLst/>
              <a:rect r="r" b="b" t="t" l="l"/>
              <a:pathLst>
                <a:path h="618478" w="485505">
                  <a:moveTo>
                    <a:pt x="0" y="0"/>
                  </a:moveTo>
                  <a:lnTo>
                    <a:pt x="485505" y="0"/>
                  </a:lnTo>
                  <a:lnTo>
                    <a:pt x="485505" y="618479"/>
                  </a:lnTo>
                  <a:lnTo>
                    <a:pt x="0" y="618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9" id="79"/>
          <p:cNvGrpSpPr/>
          <p:nvPr/>
        </p:nvGrpSpPr>
        <p:grpSpPr>
          <a:xfrm rot="0">
            <a:off x="14083303" y="4291402"/>
            <a:ext cx="1135107" cy="964966"/>
            <a:chOff x="0" y="0"/>
            <a:chExt cx="1171830" cy="996185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1171830" cy="996185"/>
            </a:xfrm>
            <a:custGeom>
              <a:avLst/>
              <a:gdLst/>
              <a:ahLst/>
              <a:cxnLst/>
              <a:rect r="r" b="b" t="t" l="l"/>
              <a:pathLst>
                <a:path h="996185" w="1171830">
                  <a:moveTo>
                    <a:pt x="585915" y="0"/>
                  </a:moveTo>
                  <a:cubicBezTo>
                    <a:pt x="262323" y="0"/>
                    <a:pt x="0" y="223004"/>
                    <a:pt x="0" y="498093"/>
                  </a:cubicBezTo>
                  <a:cubicBezTo>
                    <a:pt x="0" y="773182"/>
                    <a:pt x="262323" y="996185"/>
                    <a:pt x="585915" y="996185"/>
                  </a:cubicBezTo>
                  <a:cubicBezTo>
                    <a:pt x="909507" y="996185"/>
                    <a:pt x="1171830" y="773182"/>
                    <a:pt x="1171830" y="498093"/>
                  </a:cubicBezTo>
                  <a:cubicBezTo>
                    <a:pt x="1171830" y="223004"/>
                    <a:pt x="909507" y="0"/>
                    <a:pt x="585915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81" id="81"/>
            <p:cNvSpPr txBox="true"/>
            <p:nvPr/>
          </p:nvSpPr>
          <p:spPr>
            <a:xfrm>
              <a:off x="109859" y="64817"/>
              <a:ext cx="952112" cy="837976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grandir"/>
                </a:rPr>
                <a:t>Industry Associations</a:t>
              </a: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9275208" y="4173381"/>
            <a:ext cx="1053611" cy="1102433"/>
            <a:chOff x="0" y="0"/>
            <a:chExt cx="1171830" cy="122613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1171830" cy="1226130"/>
            </a:xfrm>
            <a:custGeom>
              <a:avLst/>
              <a:gdLst/>
              <a:ahLst/>
              <a:cxnLst/>
              <a:rect r="r" b="b" t="t" l="l"/>
              <a:pathLst>
                <a:path h="1226130" w="1171830">
                  <a:moveTo>
                    <a:pt x="585915" y="0"/>
                  </a:moveTo>
                  <a:cubicBezTo>
                    <a:pt x="262323" y="0"/>
                    <a:pt x="0" y="274479"/>
                    <a:pt x="0" y="613065"/>
                  </a:cubicBezTo>
                  <a:cubicBezTo>
                    <a:pt x="0" y="951651"/>
                    <a:pt x="262323" y="1226130"/>
                    <a:pt x="585915" y="1226130"/>
                  </a:cubicBezTo>
                  <a:cubicBezTo>
                    <a:pt x="909507" y="1226130"/>
                    <a:pt x="1171830" y="951651"/>
                    <a:pt x="1171830" y="613065"/>
                  </a:cubicBezTo>
                  <a:cubicBezTo>
                    <a:pt x="1171830" y="274479"/>
                    <a:pt x="909507" y="0"/>
                    <a:pt x="585915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84" id="84"/>
            <p:cNvSpPr txBox="true"/>
            <p:nvPr/>
          </p:nvSpPr>
          <p:spPr>
            <a:xfrm>
              <a:off x="109859" y="76850"/>
              <a:ext cx="952112" cy="1034331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320"/>
                </a:lnSpc>
              </a:pPr>
              <a:r>
                <a:rPr lang="en-US" sz="1100">
                  <a:solidFill>
                    <a:srgbClr val="FFFFFF"/>
                  </a:solidFill>
                  <a:latin typeface="Agrandir"/>
                </a:rPr>
                <a:t>Academia / NGOs / think Tanks</a:t>
              </a: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12437824" y="5584902"/>
            <a:ext cx="1140796" cy="808211"/>
            <a:chOff x="0" y="0"/>
            <a:chExt cx="812800" cy="575838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812800" cy="575838"/>
            </a:xfrm>
            <a:custGeom>
              <a:avLst/>
              <a:gdLst/>
              <a:ahLst/>
              <a:cxnLst/>
              <a:rect r="r" b="b" t="t" l="l"/>
              <a:pathLst>
                <a:path h="575838" w="812800">
                  <a:moveTo>
                    <a:pt x="406400" y="0"/>
                  </a:moveTo>
                  <a:cubicBezTo>
                    <a:pt x="181951" y="0"/>
                    <a:pt x="0" y="128906"/>
                    <a:pt x="0" y="287919"/>
                  </a:cubicBezTo>
                  <a:cubicBezTo>
                    <a:pt x="0" y="446932"/>
                    <a:pt x="181951" y="575838"/>
                    <a:pt x="406400" y="575838"/>
                  </a:cubicBezTo>
                  <a:cubicBezTo>
                    <a:pt x="630849" y="575838"/>
                    <a:pt x="812800" y="446932"/>
                    <a:pt x="812800" y="287919"/>
                  </a:cubicBezTo>
                  <a:cubicBezTo>
                    <a:pt x="812800" y="12890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87" id="87"/>
            <p:cNvSpPr txBox="true"/>
            <p:nvPr/>
          </p:nvSpPr>
          <p:spPr>
            <a:xfrm>
              <a:off x="76200" y="25410"/>
              <a:ext cx="660400" cy="496443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200"/>
                </a:lnSpc>
              </a:pPr>
              <a:r>
                <a:rPr lang="en-US" sz="1000">
                  <a:solidFill>
                    <a:srgbClr val="FFFFFF"/>
                  </a:solidFill>
                  <a:latin typeface="Agrandir Bold"/>
                </a:rPr>
                <a:t>MPs</a:t>
              </a: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9722624" y="3031728"/>
            <a:ext cx="1135107" cy="1187705"/>
            <a:chOff x="0" y="0"/>
            <a:chExt cx="1171830" cy="122613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1171830" cy="1226130"/>
            </a:xfrm>
            <a:custGeom>
              <a:avLst/>
              <a:gdLst/>
              <a:ahLst/>
              <a:cxnLst/>
              <a:rect r="r" b="b" t="t" l="l"/>
              <a:pathLst>
                <a:path h="1226130" w="1171830">
                  <a:moveTo>
                    <a:pt x="585915" y="0"/>
                  </a:moveTo>
                  <a:cubicBezTo>
                    <a:pt x="262323" y="0"/>
                    <a:pt x="0" y="274479"/>
                    <a:pt x="0" y="613065"/>
                  </a:cubicBezTo>
                  <a:cubicBezTo>
                    <a:pt x="0" y="951651"/>
                    <a:pt x="262323" y="1226130"/>
                    <a:pt x="585915" y="1226130"/>
                  </a:cubicBezTo>
                  <a:cubicBezTo>
                    <a:pt x="909507" y="1226130"/>
                    <a:pt x="1171830" y="951651"/>
                    <a:pt x="1171830" y="613065"/>
                  </a:cubicBezTo>
                  <a:cubicBezTo>
                    <a:pt x="1171830" y="274479"/>
                    <a:pt x="909507" y="0"/>
                    <a:pt x="585915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90" id="90"/>
            <p:cNvSpPr txBox="true"/>
            <p:nvPr/>
          </p:nvSpPr>
          <p:spPr>
            <a:xfrm>
              <a:off x="109859" y="86375"/>
              <a:ext cx="952112" cy="1024806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200"/>
                </a:lnSpc>
              </a:pPr>
              <a:r>
                <a:rPr lang="en-US" sz="1000">
                  <a:solidFill>
                    <a:srgbClr val="FFFFFF"/>
                  </a:solidFill>
                  <a:latin typeface="Agrandir"/>
                </a:rPr>
                <a:t> Provincial / Indigenous Gov’t</a:t>
              </a: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11748918" y="6360568"/>
            <a:ext cx="1140796" cy="808211"/>
            <a:chOff x="0" y="0"/>
            <a:chExt cx="812800" cy="575838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812800" cy="575838"/>
            </a:xfrm>
            <a:custGeom>
              <a:avLst/>
              <a:gdLst/>
              <a:ahLst/>
              <a:cxnLst/>
              <a:rect r="r" b="b" t="t" l="l"/>
              <a:pathLst>
                <a:path h="575838" w="812800">
                  <a:moveTo>
                    <a:pt x="406400" y="0"/>
                  </a:moveTo>
                  <a:cubicBezTo>
                    <a:pt x="181951" y="0"/>
                    <a:pt x="0" y="128906"/>
                    <a:pt x="0" y="287919"/>
                  </a:cubicBezTo>
                  <a:cubicBezTo>
                    <a:pt x="0" y="446932"/>
                    <a:pt x="181951" y="575838"/>
                    <a:pt x="406400" y="575838"/>
                  </a:cubicBezTo>
                  <a:cubicBezTo>
                    <a:pt x="630849" y="575838"/>
                    <a:pt x="812800" y="446932"/>
                    <a:pt x="812800" y="287919"/>
                  </a:cubicBezTo>
                  <a:cubicBezTo>
                    <a:pt x="812800" y="12890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93" id="93"/>
            <p:cNvSpPr txBox="true"/>
            <p:nvPr/>
          </p:nvSpPr>
          <p:spPr>
            <a:xfrm>
              <a:off x="76200" y="25410"/>
              <a:ext cx="660400" cy="496443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200"/>
                </a:lnSpc>
              </a:pPr>
              <a:r>
                <a:rPr lang="en-US" sz="1000">
                  <a:solidFill>
                    <a:srgbClr val="FFFFFF"/>
                  </a:solidFill>
                  <a:latin typeface="Agrandir"/>
                </a:rPr>
                <a:t>Privy Council</a:t>
              </a: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11013513" y="7236808"/>
            <a:ext cx="1470811" cy="1187705"/>
            <a:chOff x="0" y="0"/>
            <a:chExt cx="1518395" cy="122613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1518395" cy="1226130"/>
            </a:xfrm>
            <a:custGeom>
              <a:avLst/>
              <a:gdLst/>
              <a:ahLst/>
              <a:cxnLst/>
              <a:rect r="r" b="b" t="t" l="l"/>
              <a:pathLst>
                <a:path h="1226130" w="1518395">
                  <a:moveTo>
                    <a:pt x="759198" y="0"/>
                  </a:moveTo>
                  <a:cubicBezTo>
                    <a:pt x="339904" y="0"/>
                    <a:pt x="0" y="274479"/>
                    <a:pt x="0" y="613065"/>
                  </a:cubicBezTo>
                  <a:cubicBezTo>
                    <a:pt x="0" y="951651"/>
                    <a:pt x="339904" y="1226130"/>
                    <a:pt x="759198" y="1226130"/>
                  </a:cubicBezTo>
                  <a:cubicBezTo>
                    <a:pt x="1178491" y="1226130"/>
                    <a:pt x="1518395" y="951651"/>
                    <a:pt x="1518395" y="613065"/>
                  </a:cubicBezTo>
                  <a:cubicBezTo>
                    <a:pt x="1518395" y="274479"/>
                    <a:pt x="1178491" y="0"/>
                    <a:pt x="759198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96" id="96"/>
            <p:cNvSpPr txBox="true"/>
            <p:nvPr/>
          </p:nvSpPr>
          <p:spPr>
            <a:xfrm>
              <a:off x="142350" y="76850"/>
              <a:ext cx="1233696" cy="1034331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320"/>
                </a:lnSpc>
              </a:pPr>
              <a:r>
                <a:rPr lang="en-US" sz="1100">
                  <a:solidFill>
                    <a:srgbClr val="FFFFFF"/>
                  </a:solidFill>
                  <a:latin typeface="Agrandir"/>
                </a:rPr>
                <a:t>Ambassadors &amp; High Commissioners</a:t>
              </a: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14080142" y="5446411"/>
            <a:ext cx="1470811" cy="1187705"/>
            <a:chOff x="0" y="0"/>
            <a:chExt cx="1518395" cy="122613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1518395" cy="1226130"/>
            </a:xfrm>
            <a:custGeom>
              <a:avLst/>
              <a:gdLst/>
              <a:ahLst/>
              <a:cxnLst/>
              <a:rect r="r" b="b" t="t" l="l"/>
              <a:pathLst>
                <a:path h="1226130" w="1518395">
                  <a:moveTo>
                    <a:pt x="759198" y="0"/>
                  </a:moveTo>
                  <a:cubicBezTo>
                    <a:pt x="339904" y="0"/>
                    <a:pt x="0" y="274479"/>
                    <a:pt x="0" y="613065"/>
                  </a:cubicBezTo>
                  <a:cubicBezTo>
                    <a:pt x="0" y="951651"/>
                    <a:pt x="339904" y="1226130"/>
                    <a:pt x="759198" y="1226130"/>
                  </a:cubicBezTo>
                  <a:cubicBezTo>
                    <a:pt x="1178491" y="1226130"/>
                    <a:pt x="1518395" y="951651"/>
                    <a:pt x="1518395" y="613065"/>
                  </a:cubicBezTo>
                  <a:cubicBezTo>
                    <a:pt x="1518395" y="274479"/>
                    <a:pt x="1178491" y="0"/>
                    <a:pt x="759198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99" id="99"/>
            <p:cNvSpPr txBox="true"/>
            <p:nvPr/>
          </p:nvSpPr>
          <p:spPr>
            <a:xfrm>
              <a:off x="142350" y="76850"/>
              <a:ext cx="1233696" cy="1034331"/>
            </a:xfrm>
            <a:prstGeom prst="rect">
              <a:avLst/>
            </a:prstGeom>
          </p:spPr>
          <p:txBody>
            <a:bodyPr anchor="ctr" rtlCol="false" tIns="125485" lIns="125485" bIns="125485" rIns="125485"/>
            <a:lstStyle/>
            <a:p>
              <a:pPr algn="ctr">
                <a:lnSpc>
                  <a:spcPts val="1320"/>
                </a:lnSpc>
              </a:pPr>
              <a:r>
                <a:rPr lang="en-US" sz="1100">
                  <a:solidFill>
                    <a:srgbClr val="FFFFFF"/>
                  </a:solidFill>
                  <a:latin typeface="Agrandir"/>
                </a:rPr>
                <a:t>Security / National Defense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88291" y="3409053"/>
            <a:ext cx="7755709" cy="5222765"/>
          </a:xfrm>
          <a:custGeom>
            <a:avLst/>
            <a:gdLst/>
            <a:ahLst/>
            <a:cxnLst/>
            <a:rect r="r" b="b" t="t" l="l"/>
            <a:pathLst>
              <a:path h="5222765" w="7755709">
                <a:moveTo>
                  <a:pt x="0" y="0"/>
                </a:moveTo>
                <a:lnTo>
                  <a:pt x="7755709" y="0"/>
                </a:lnTo>
                <a:lnTo>
                  <a:pt x="7755709" y="5222765"/>
                </a:lnTo>
                <a:lnTo>
                  <a:pt x="0" y="52227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602117" y="4306571"/>
            <a:ext cx="3840158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9295A5"/>
                </a:solidFill>
                <a:latin typeface="Montserrat Heavy"/>
              </a:rPr>
              <a:t>April - June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583858" y="6329681"/>
            <a:ext cx="3840158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9295A5"/>
                </a:solidFill>
                <a:latin typeface="Montserrat Heavy"/>
              </a:rPr>
              <a:t>July - September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02117" y="8279342"/>
            <a:ext cx="403259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9295A5"/>
                </a:solidFill>
                <a:latin typeface="Montserrat Heavy"/>
              </a:rPr>
              <a:t>October - December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602117" y="3357987"/>
            <a:ext cx="3803641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9295A5"/>
                </a:solidFill>
                <a:latin typeface="Montserrat Heavy"/>
              </a:rPr>
              <a:t>January - March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49757" y="1532997"/>
            <a:ext cx="7423924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3714" spc="843" strike="noStrike" u="none">
                <a:solidFill>
                  <a:srgbClr val="222D43"/>
                </a:solidFill>
                <a:latin typeface="Montserrat Bold"/>
              </a:rPr>
              <a:t>SECURE A MEETING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02117" y="1021504"/>
            <a:ext cx="6629400" cy="212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>
                <a:solidFill>
                  <a:srgbClr val="222D43"/>
                </a:solidFill>
                <a:latin typeface="Montserrat Bold"/>
              </a:rPr>
              <a:t>Timing is critical. </a:t>
            </a:r>
          </a:p>
          <a:p>
            <a:pPr algn="l">
              <a:lnSpc>
                <a:spcPts val="3449"/>
              </a:lnSpc>
            </a:pPr>
            <a:r>
              <a:rPr lang="en-US" sz="2299">
                <a:solidFill>
                  <a:srgbClr val="222D43"/>
                </a:solidFill>
                <a:latin typeface="Montserrat"/>
              </a:rPr>
              <a:t>Governments of all levels have processes and cycles.</a:t>
            </a:r>
          </a:p>
          <a:p>
            <a:pPr algn="l">
              <a:lnSpc>
                <a:spcPts val="3449"/>
              </a:lnSpc>
            </a:pPr>
            <a:r>
              <a:rPr lang="en-US" sz="2299">
                <a:solidFill>
                  <a:srgbClr val="222D43"/>
                </a:solidFill>
                <a:latin typeface="Montserrat"/>
              </a:rPr>
              <a:t>Watch for the scheduling of the Throne Speech.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02117" y="3698029"/>
            <a:ext cx="5658320" cy="34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222D43"/>
                </a:solidFill>
                <a:latin typeface="Montserrat"/>
              </a:rPr>
              <a:t>March is usually budget month.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610850" y="4697096"/>
            <a:ext cx="6620667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222D43"/>
                </a:solidFill>
                <a:latin typeface="Montserrat"/>
              </a:rPr>
              <a:t>March to mid-May Spring Legislative Session. MLAs will be in Regina most of the time.</a:t>
            </a:r>
          </a:p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222D43"/>
                </a:solidFill>
                <a:latin typeface="Montserrat"/>
              </a:rPr>
              <a:t>End of January to third week of June is Parliament session. MPs will mostly be in Ottawa.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10850" y="6691631"/>
            <a:ext cx="6657183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222D43"/>
                </a:solidFill>
                <a:latin typeface="Montserrat"/>
              </a:rPr>
              <a:t>Civil servants take holidays and bureaucracy slows down. BUT, department budgets are completed by mid-September. </a:t>
            </a:r>
          </a:p>
          <a:p>
            <a:pPr algn="l" marL="0" indent="0" lvl="0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222D43"/>
                </a:solidFill>
                <a:latin typeface="Montserrat"/>
              </a:rPr>
              <a:t>BBQ circuit. Politicians are in their ridings.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02117" y="8593667"/>
            <a:ext cx="6629400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6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222D43"/>
                </a:solidFill>
                <a:latin typeface="Montserrat"/>
              </a:rPr>
              <a:t>Fall sitting of the House. Finalize budgets and priorities. </a:t>
            </a:r>
          </a:p>
          <a:p>
            <a:pPr algn="l" marL="0" indent="0" lvl="0">
              <a:lnSpc>
                <a:spcPts val="266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222D43"/>
                </a:solidFill>
                <a:latin typeface="Montserrat"/>
              </a:rPr>
              <a:t>December politicians return to their ridings. 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-7029447" y="2243510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-7029447" y="2243510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74465" y="2813296"/>
            <a:ext cx="7747628" cy="5165085"/>
          </a:xfrm>
          <a:custGeom>
            <a:avLst/>
            <a:gdLst/>
            <a:ahLst/>
            <a:cxnLst/>
            <a:rect r="r" b="b" t="t" l="l"/>
            <a:pathLst>
              <a:path h="5165085" w="7747628">
                <a:moveTo>
                  <a:pt x="0" y="0"/>
                </a:moveTo>
                <a:lnTo>
                  <a:pt x="7747628" y="0"/>
                </a:lnTo>
                <a:lnTo>
                  <a:pt x="7747628" y="5165086"/>
                </a:lnTo>
                <a:lnTo>
                  <a:pt x="0" y="51650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49757" y="1532997"/>
            <a:ext cx="7423924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3714" spc="843" strike="noStrike" u="none">
                <a:solidFill>
                  <a:srgbClr val="222D43"/>
                </a:solidFill>
                <a:latin typeface="Montserrat Bold"/>
              </a:rPr>
              <a:t>SECURE A MEETING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25753" y="2692007"/>
            <a:ext cx="7802088" cy="531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 Bold"/>
              </a:rPr>
              <a:t>Research and Preparation: </a:t>
            </a:r>
            <a:r>
              <a:rPr lang="en-US" sz="2000">
                <a:solidFill>
                  <a:srgbClr val="222D43"/>
                </a:solidFill>
                <a:latin typeface="Montserrat"/>
              </a:rPr>
              <a:t>Tailor your request to highlight mutual interests and demonstrate thorough preparation on the issues you wish to discuss.</a:t>
            </a:r>
          </a:p>
          <a:p>
            <a:pPr algn="l">
              <a:lnSpc>
                <a:spcPts val="3000"/>
              </a:lnSpc>
            </a:pP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 Bold"/>
              </a:rPr>
              <a:t>Leverage Networks and Relationships: </a:t>
            </a:r>
            <a:r>
              <a:rPr lang="en-US" sz="2000">
                <a:solidFill>
                  <a:srgbClr val="222D43"/>
                </a:solidFill>
                <a:latin typeface="Montserrat"/>
              </a:rPr>
              <a:t>Utilize existing connections and seek introductions from mutual contacts to increase credibility and likelihood of securing a meeting. </a:t>
            </a:r>
          </a:p>
          <a:p>
            <a:pPr algn="l">
              <a:lnSpc>
                <a:spcPts val="3000"/>
              </a:lnSpc>
            </a:pP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 Bold"/>
              </a:rPr>
              <a:t>Demonstrate Community Support: </a:t>
            </a:r>
            <a:r>
              <a:rPr lang="en-US" sz="2000">
                <a:solidFill>
                  <a:srgbClr val="222D43"/>
                </a:solidFill>
                <a:latin typeface="Montserrat"/>
              </a:rPr>
              <a:t>Show that your issue has broad community backing by including endorsements from local organizations, businesses, and constituents, emphasizing the collective interest and impact.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028700" y="2832411"/>
            <a:ext cx="8824332" cy="1669217"/>
            <a:chOff x="0" y="0"/>
            <a:chExt cx="4058845" cy="76777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8845" cy="767774"/>
            </a:xfrm>
            <a:custGeom>
              <a:avLst/>
              <a:gdLst/>
              <a:ahLst/>
              <a:cxnLst/>
              <a:rect r="r" b="b" t="t" l="l"/>
              <a:pathLst>
                <a:path h="767774" w="4058845">
                  <a:moveTo>
                    <a:pt x="0" y="0"/>
                  </a:moveTo>
                  <a:lnTo>
                    <a:pt x="4058845" y="0"/>
                  </a:lnTo>
                  <a:lnTo>
                    <a:pt x="4058845" y="767774"/>
                  </a:lnTo>
                  <a:lnTo>
                    <a:pt x="0" y="7677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9CDCE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058845" cy="786824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042179" y="2496927"/>
            <a:ext cx="6217121" cy="2223000"/>
            <a:chOff x="0" y="0"/>
            <a:chExt cx="2859631" cy="10224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59631" cy="1022492"/>
            </a:xfrm>
            <a:custGeom>
              <a:avLst/>
              <a:gdLst/>
              <a:ahLst/>
              <a:cxnLst/>
              <a:rect r="r" b="b" t="t" l="l"/>
              <a:pathLst>
                <a:path h="1022492" w="2859631">
                  <a:moveTo>
                    <a:pt x="0" y="0"/>
                  </a:moveTo>
                  <a:lnTo>
                    <a:pt x="2859631" y="0"/>
                  </a:lnTo>
                  <a:lnTo>
                    <a:pt x="2859631" y="1022492"/>
                  </a:lnTo>
                  <a:lnTo>
                    <a:pt x="0" y="10224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9CDCE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859631" cy="1041542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084778" y="1965957"/>
            <a:ext cx="2341742" cy="2753970"/>
            <a:chOff x="0" y="0"/>
            <a:chExt cx="3122323" cy="3671960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21673" t="0" r="21673" b="0"/>
            <a:stretch>
              <a:fillRect/>
            </a:stretch>
          </p:blipFill>
          <p:spPr>
            <a:xfrm flipH="false" flipV="false">
              <a:off x="0" y="0"/>
              <a:ext cx="3122323" cy="3671960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11464999" y="2697501"/>
            <a:ext cx="5371480" cy="1804127"/>
            <a:chOff x="0" y="0"/>
            <a:chExt cx="7161973" cy="2405503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3"/>
            <a:srcRect l="0" t="20144" r="0" b="20144"/>
            <a:stretch>
              <a:fillRect/>
            </a:stretch>
          </p:blipFill>
          <p:spPr>
            <a:xfrm flipH="false" flipV="false">
              <a:off x="0" y="0"/>
              <a:ext cx="7161973" cy="2405503"/>
            </a:xfrm>
            <a:prstGeom prst="rect">
              <a:avLst/>
            </a:prstGeom>
          </p:spPr>
        </p:pic>
      </p:grpSp>
      <p:sp>
        <p:nvSpPr>
          <p:cNvPr name="Freeform 13" id="13"/>
          <p:cNvSpPr/>
          <p:nvPr/>
        </p:nvSpPr>
        <p:spPr>
          <a:xfrm flipH="false" flipV="false" rot="0">
            <a:off x="1383115" y="2305951"/>
            <a:ext cx="6026606" cy="1718904"/>
          </a:xfrm>
          <a:custGeom>
            <a:avLst/>
            <a:gdLst/>
            <a:ahLst/>
            <a:cxnLst/>
            <a:rect r="r" b="b" t="t" l="l"/>
            <a:pathLst>
              <a:path h="1718904" w="6026606">
                <a:moveTo>
                  <a:pt x="0" y="0"/>
                </a:moveTo>
                <a:lnTo>
                  <a:pt x="6026605" y="0"/>
                </a:lnTo>
                <a:lnTo>
                  <a:pt x="6026605" y="1718904"/>
                </a:lnTo>
                <a:lnTo>
                  <a:pt x="0" y="1718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53586" y="5229225"/>
            <a:ext cx="3761659" cy="354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</a:pPr>
            <a:r>
              <a:rPr lang="en-US" sz="2899" spc="14">
                <a:solidFill>
                  <a:srgbClr val="222D43"/>
                </a:solidFill>
                <a:latin typeface="Playfair Display 2 Italics"/>
              </a:rPr>
              <a:t>Federal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70732" y="5229225"/>
            <a:ext cx="3761659" cy="354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</a:pPr>
            <a:r>
              <a:rPr lang="en-US" sz="2899" spc="14">
                <a:solidFill>
                  <a:srgbClr val="222D43"/>
                </a:solidFill>
                <a:latin typeface="Playfair Display 2 Italics"/>
              </a:rPr>
              <a:t>Provincial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85041" y="5229225"/>
            <a:ext cx="3761659" cy="354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</a:pPr>
            <a:r>
              <a:rPr lang="en-US" sz="2899" spc="14">
                <a:solidFill>
                  <a:srgbClr val="222D43"/>
                </a:solidFill>
                <a:latin typeface="Playfair Display 2 Italics"/>
              </a:rPr>
              <a:t>Municipal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6871" y="952500"/>
            <a:ext cx="16230600" cy="641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DEVELOP A FOCUSED AGENDA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95464" y="5707417"/>
            <a:ext cx="3773952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22D43"/>
                </a:solidFill>
                <a:latin typeface="Montserrat Bold"/>
              </a:rPr>
              <a:t>National Focus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970732" y="5707417"/>
            <a:ext cx="4180506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22D43"/>
                </a:solidFill>
                <a:latin typeface="Montserrat Bold"/>
              </a:rPr>
              <a:t>Regional Focus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927982" y="5768175"/>
            <a:ext cx="3772057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22D43"/>
                </a:solidFill>
                <a:latin typeface="Montserrat Bold"/>
              </a:rPr>
              <a:t>Local Focus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4013" y="6425400"/>
            <a:ext cx="4716853" cy="3462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222D43"/>
                </a:solidFill>
                <a:latin typeface="Montserrat"/>
              </a:rPr>
              <a:t>Criminal 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222D43"/>
                </a:solidFill>
                <a:latin typeface="Montserrat"/>
              </a:rPr>
              <a:t>Immigration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222D43"/>
                </a:solidFill>
                <a:latin typeface="Montserrat"/>
              </a:rPr>
              <a:t>Indigenous Peoples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222D43"/>
                </a:solidFill>
                <a:latin typeface="Montserrat"/>
              </a:rPr>
              <a:t>International Trade Agreements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222D43"/>
                </a:solidFill>
                <a:latin typeface="Montserrat"/>
              </a:rPr>
              <a:t>Agriculture - CFIA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222D43"/>
                </a:solidFill>
                <a:latin typeface="Montserrat"/>
              </a:rPr>
              <a:t>Taxation / CRA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222D43"/>
                </a:solidFill>
                <a:latin typeface="Montserrat"/>
              </a:rPr>
              <a:t>Employment Insurance</a:t>
            </a:r>
          </a:p>
          <a:p>
            <a:pPr algn="ctr">
              <a:lnSpc>
                <a:spcPts val="2659"/>
              </a:lnSpc>
            </a:pP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22D43"/>
                </a:solidFill>
                <a:latin typeface="Montserrat Italics"/>
              </a:rPr>
              <a:t>Note: Federal Government writes criminal laws, but the enforcement &amp; prosecution is responsibility of the province (except drug laws).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523835" y="6301575"/>
            <a:ext cx="5074299" cy="314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22D43"/>
                </a:solidFill>
                <a:latin typeface="Montserrat"/>
              </a:rPr>
              <a:t>Labour and Employment (except for federal entities)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22D43"/>
                </a:solidFill>
                <a:latin typeface="Montserrat"/>
              </a:rPr>
              <a:t>Childcare and Protection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22D43"/>
                </a:solidFill>
                <a:latin typeface="Montserrat"/>
              </a:rPr>
              <a:t>Housing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22D43"/>
                </a:solidFill>
                <a:latin typeface="Montserrat"/>
              </a:rPr>
              <a:t>Social Assistance (all social programming)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22D43"/>
                </a:solidFill>
                <a:latin typeface="Montserrat"/>
              </a:rPr>
              <a:t>Education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22D43"/>
                </a:solidFill>
                <a:latin typeface="Montserrat"/>
              </a:rPr>
              <a:t>Health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22D43"/>
                </a:solidFill>
                <a:latin typeface="Montserrat"/>
              </a:rPr>
              <a:t>Transportation and Infrastructure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390550" y="6292050"/>
            <a:ext cx="4846921" cy="28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Community planning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Z</a:t>
            </a:r>
            <a:r>
              <a:rPr lang="en-US" sz="2000">
                <a:solidFill>
                  <a:srgbClr val="222D43"/>
                </a:solidFill>
                <a:latin typeface="Montserrat"/>
              </a:rPr>
              <a:t>oning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Property taxes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Local police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Waste - garbage, landfill management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Public transit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Local parks &amp; recreation facilities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843531" y="3140084"/>
            <a:ext cx="5079398" cy="2230147"/>
            <a:chOff x="0" y="0"/>
            <a:chExt cx="6772530" cy="297353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548789" y="0"/>
              <a:ext cx="6223742" cy="2973530"/>
              <a:chOff x="0" y="0"/>
              <a:chExt cx="1229381" cy="58736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29381" cy="587364"/>
              </a:xfrm>
              <a:custGeom>
                <a:avLst/>
                <a:gdLst/>
                <a:ahLst/>
                <a:cxnLst/>
                <a:rect r="r" b="b" t="t" l="l"/>
                <a:pathLst>
                  <a:path h="587364" w="1229381">
                    <a:moveTo>
                      <a:pt x="24879" y="0"/>
                    </a:moveTo>
                    <a:lnTo>
                      <a:pt x="1204502" y="0"/>
                    </a:lnTo>
                    <a:cubicBezTo>
                      <a:pt x="1218243" y="0"/>
                      <a:pt x="1229381" y="11139"/>
                      <a:pt x="1229381" y="24879"/>
                    </a:cubicBezTo>
                    <a:lnTo>
                      <a:pt x="1229381" y="562485"/>
                    </a:lnTo>
                    <a:cubicBezTo>
                      <a:pt x="1229381" y="576225"/>
                      <a:pt x="1218243" y="587364"/>
                      <a:pt x="1204502" y="587364"/>
                    </a:cubicBezTo>
                    <a:lnTo>
                      <a:pt x="24879" y="587364"/>
                    </a:lnTo>
                    <a:cubicBezTo>
                      <a:pt x="11139" y="587364"/>
                      <a:pt x="0" y="576225"/>
                      <a:pt x="0" y="562485"/>
                    </a:cubicBezTo>
                    <a:lnTo>
                      <a:pt x="0" y="24879"/>
                    </a:lnTo>
                    <a:cubicBezTo>
                      <a:pt x="0" y="11139"/>
                      <a:pt x="11139" y="0"/>
                      <a:pt x="24879" y="0"/>
                    </a:cubicBezTo>
                    <a:close/>
                  </a:path>
                </a:pathLst>
              </a:custGeom>
              <a:solidFill>
                <a:srgbClr val="79CDCE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66675"/>
                <a:ext cx="1229381" cy="6540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1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1300777" y="79097"/>
              <a:ext cx="4686265" cy="27800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9"/>
                </a:lnSpc>
              </a:pPr>
              <a:r>
                <a:rPr lang="en-US" sz="1899">
                  <a:solidFill>
                    <a:srgbClr val="222D43"/>
                  </a:solidFill>
                  <a:latin typeface="Montserrat Bold"/>
                </a:rPr>
                <a:t>Tip: </a:t>
              </a:r>
            </a:p>
            <a:p>
              <a:pPr algn="ctr" marL="0" indent="0" lvl="0">
                <a:lnSpc>
                  <a:spcPts val="284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222D43"/>
                  </a:solidFill>
                  <a:latin typeface="Montserrat"/>
                </a:rPr>
                <a:t>Link your ‘ask’ and messages to your audience. Provincially, the Growth Plan is like a federal mandate letter.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0" y="937976"/>
              <a:ext cx="1097577" cy="1097577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22D43"/>
              </a:solidFill>
            </p:spPr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306036" y="1177526"/>
              <a:ext cx="485505" cy="618478"/>
            </a:xfrm>
            <a:custGeom>
              <a:avLst/>
              <a:gdLst/>
              <a:ahLst/>
              <a:cxnLst/>
              <a:rect r="r" b="b" t="t" l="l"/>
              <a:pathLst>
                <a:path h="618478" w="485505">
                  <a:moveTo>
                    <a:pt x="0" y="0"/>
                  </a:moveTo>
                  <a:lnTo>
                    <a:pt x="485505" y="0"/>
                  </a:lnTo>
                  <a:lnTo>
                    <a:pt x="485505" y="618478"/>
                  </a:lnTo>
                  <a:lnTo>
                    <a:pt x="0" y="61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355310" y="4826573"/>
            <a:ext cx="7421234" cy="5732139"/>
          </a:xfrm>
          <a:custGeom>
            <a:avLst/>
            <a:gdLst/>
            <a:ahLst/>
            <a:cxnLst/>
            <a:rect r="r" b="b" t="t" l="l"/>
            <a:pathLst>
              <a:path h="5732139" w="7421234">
                <a:moveTo>
                  <a:pt x="0" y="0"/>
                </a:moveTo>
                <a:lnTo>
                  <a:pt x="7421234" y="0"/>
                </a:lnTo>
                <a:lnTo>
                  <a:pt x="7421234" y="5732140"/>
                </a:lnTo>
                <a:lnTo>
                  <a:pt x="0" y="5732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795" r="0" b="-795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5310" y="1965957"/>
            <a:ext cx="7537485" cy="2717741"/>
          </a:xfrm>
          <a:custGeom>
            <a:avLst/>
            <a:gdLst/>
            <a:ahLst/>
            <a:cxnLst/>
            <a:rect r="r" b="b" t="t" l="l"/>
            <a:pathLst>
              <a:path h="2717741" w="7537485">
                <a:moveTo>
                  <a:pt x="0" y="0"/>
                </a:moveTo>
                <a:lnTo>
                  <a:pt x="7537485" y="0"/>
                </a:lnTo>
                <a:lnTo>
                  <a:pt x="7537485" y="2717741"/>
                </a:lnTo>
                <a:lnTo>
                  <a:pt x="0" y="2717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3714" spc="843" strike="noStrike" u="none">
                <a:solidFill>
                  <a:srgbClr val="222D43"/>
                </a:solidFill>
                <a:latin typeface="Montserrat Bold"/>
              </a:rPr>
              <a:t>DEVELOP A FOCUSED AGENDA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212890" y="5925666"/>
            <a:ext cx="5046410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Prep for the meeting: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Read the plan. 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Focus on only one ‘ask’ at a time. </a:t>
            </a:r>
          </a:p>
          <a:p>
            <a:pPr algn="l">
              <a:lnSpc>
                <a:spcPts val="3000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843531" y="3140084"/>
            <a:ext cx="5079398" cy="2230147"/>
            <a:chOff x="0" y="0"/>
            <a:chExt cx="6772530" cy="297353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548789" y="0"/>
              <a:ext cx="6223742" cy="2973530"/>
              <a:chOff x="0" y="0"/>
              <a:chExt cx="1229381" cy="58736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29381" cy="587364"/>
              </a:xfrm>
              <a:custGeom>
                <a:avLst/>
                <a:gdLst/>
                <a:ahLst/>
                <a:cxnLst/>
                <a:rect r="r" b="b" t="t" l="l"/>
                <a:pathLst>
                  <a:path h="587364" w="1229381">
                    <a:moveTo>
                      <a:pt x="24879" y="0"/>
                    </a:moveTo>
                    <a:lnTo>
                      <a:pt x="1204502" y="0"/>
                    </a:lnTo>
                    <a:cubicBezTo>
                      <a:pt x="1218243" y="0"/>
                      <a:pt x="1229381" y="11139"/>
                      <a:pt x="1229381" y="24879"/>
                    </a:cubicBezTo>
                    <a:lnTo>
                      <a:pt x="1229381" y="562485"/>
                    </a:lnTo>
                    <a:cubicBezTo>
                      <a:pt x="1229381" y="576225"/>
                      <a:pt x="1218243" y="587364"/>
                      <a:pt x="1204502" y="587364"/>
                    </a:cubicBezTo>
                    <a:lnTo>
                      <a:pt x="24879" y="587364"/>
                    </a:lnTo>
                    <a:cubicBezTo>
                      <a:pt x="11139" y="587364"/>
                      <a:pt x="0" y="576225"/>
                      <a:pt x="0" y="562485"/>
                    </a:cubicBezTo>
                    <a:lnTo>
                      <a:pt x="0" y="24879"/>
                    </a:lnTo>
                    <a:cubicBezTo>
                      <a:pt x="0" y="11139"/>
                      <a:pt x="11139" y="0"/>
                      <a:pt x="24879" y="0"/>
                    </a:cubicBezTo>
                    <a:close/>
                  </a:path>
                </a:pathLst>
              </a:custGeom>
              <a:solidFill>
                <a:srgbClr val="79CDCE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66675"/>
                <a:ext cx="1229381" cy="6540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1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1300777" y="79097"/>
              <a:ext cx="4686265" cy="27800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9"/>
                </a:lnSpc>
              </a:pPr>
              <a:r>
                <a:rPr lang="en-US" sz="1899">
                  <a:solidFill>
                    <a:srgbClr val="222D43"/>
                  </a:solidFill>
                  <a:latin typeface="Montserrat Bold"/>
                </a:rPr>
                <a:t>Tip: </a:t>
              </a:r>
            </a:p>
            <a:p>
              <a:pPr algn="ctr" marL="0" indent="0" lvl="0">
                <a:lnSpc>
                  <a:spcPts val="284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222D43"/>
                  </a:solidFill>
                  <a:latin typeface="Montserrat"/>
                </a:rPr>
                <a:t>Develop a clear agenda for your internal / team members. This template can also be used to keep minutes from the meeting.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0" y="937976"/>
              <a:ext cx="1097577" cy="1097577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22D43"/>
              </a:solidFill>
            </p:spPr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306036" y="1177526"/>
              <a:ext cx="485505" cy="618478"/>
            </a:xfrm>
            <a:custGeom>
              <a:avLst/>
              <a:gdLst/>
              <a:ahLst/>
              <a:cxnLst/>
              <a:rect r="r" b="b" t="t" l="l"/>
              <a:pathLst>
                <a:path h="618478" w="485505">
                  <a:moveTo>
                    <a:pt x="0" y="0"/>
                  </a:moveTo>
                  <a:lnTo>
                    <a:pt x="485505" y="0"/>
                  </a:lnTo>
                  <a:lnTo>
                    <a:pt x="485505" y="618478"/>
                  </a:lnTo>
                  <a:lnTo>
                    <a:pt x="0" y="61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206599" y="2032632"/>
            <a:ext cx="9856442" cy="7900368"/>
          </a:xfrm>
          <a:custGeom>
            <a:avLst/>
            <a:gdLst/>
            <a:ahLst/>
            <a:cxnLst/>
            <a:rect r="r" b="b" t="t" l="l"/>
            <a:pathLst>
              <a:path h="7900368" w="9856442">
                <a:moveTo>
                  <a:pt x="0" y="0"/>
                </a:moveTo>
                <a:lnTo>
                  <a:pt x="9856442" y="0"/>
                </a:lnTo>
                <a:lnTo>
                  <a:pt x="9856442" y="7900368"/>
                </a:lnTo>
                <a:lnTo>
                  <a:pt x="0" y="7900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10800000">
            <a:off x="8381281" y="3379577"/>
            <a:ext cx="875581" cy="87558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79CDC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3714" spc="843" strike="noStrike" u="none">
                <a:solidFill>
                  <a:srgbClr val="222D43"/>
                </a:solidFill>
                <a:latin typeface="Montserrat Bold"/>
              </a:rPr>
              <a:t>DEVELOP A FOCUSED AGENDA </a:t>
            </a:r>
          </a:p>
        </p:txBody>
      </p:sp>
      <p:grpSp>
        <p:nvGrpSpPr>
          <p:cNvPr name="Group 17" id="17"/>
          <p:cNvGrpSpPr/>
          <p:nvPr/>
        </p:nvGrpSpPr>
        <p:grpSpPr>
          <a:xfrm rot="-10800000">
            <a:off x="9256862" y="4542276"/>
            <a:ext cx="875581" cy="87558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79CDCE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0800000">
            <a:off x="10376499" y="6288657"/>
            <a:ext cx="875581" cy="87558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79CDCE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-10800000">
            <a:off x="8646281" y="9258300"/>
            <a:ext cx="875581" cy="875581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79CDCE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1876519" y="5785500"/>
            <a:ext cx="5046410" cy="238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222D43"/>
                </a:solidFill>
                <a:latin typeface="Montserrat Bold"/>
              </a:rPr>
              <a:t>Prep for the meeting:</a:t>
            </a:r>
          </a:p>
          <a:p>
            <a:pPr algn="l" marL="388622" indent="-194311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Send an agenda ahead of time.</a:t>
            </a:r>
          </a:p>
          <a:p>
            <a:pPr algn="l" marL="388622" indent="-194311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Ask who will be joining the meeting.</a:t>
            </a:r>
          </a:p>
          <a:p>
            <a:pPr algn="l" marL="388622" indent="-194311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Biographies, include a photo.</a:t>
            </a:r>
          </a:p>
          <a:p>
            <a:pPr algn="l" marL="388622" indent="-194311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1 pager or 2 page briefs on the key issue. </a:t>
            </a:r>
          </a:p>
          <a:p>
            <a:pPr algn="l" marL="388622" indent="-194311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Let your MLA or MP know what you’re doing, even if they aren’t invited.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156504" y="2004057"/>
            <a:ext cx="5469812" cy="8159051"/>
          </a:xfrm>
          <a:custGeom>
            <a:avLst/>
            <a:gdLst/>
            <a:ahLst/>
            <a:cxnLst/>
            <a:rect r="r" b="b" t="t" l="l"/>
            <a:pathLst>
              <a:path h="8159051" w="5469812">
                <a:moveTo>
                  <a:pt x="0" y="0"/>
                </a:moveTo>
                <a:lnTo>
                  <a:pt x="5469811" y="0"/>
                </a:lnTo>
                <a:lnTo>
                  <a:pt x="5469811" y="8159051"/>
                </a:lnTo>
                <a:lnTo>
                  <a:pt x="0" y="8159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6871" y="971550"/>
            <a:ext cx="16230600" cy="553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0"/>
              </a:lnSpc>
              <a:spcBef>
                <a:spcPct val="0"/>
              </a:spcBef>
            </a:pPr>
            <a:r>
              <a:rPr lang="en-US" sz="3314" spc="752">
                <a:solidFill>
                  <a:srgbClr val="222D43"/>
                </a:solidFill>
                <a:latin typeface="Montserrat Bold"/>
              </a:rPr>
              <a:t>CRAFTING A CLEAR MESSAGE | DO YOU STAND OUT?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6871" y="3436008"/>
            <a:ext cx="5403833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222D43"/>
                </a:solidFill>
                <a:latin typeface="Montserrat Bold"/>
              </a:rPr>
              <a:t>There are 774 municipalities across the province.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6871" y="5226708"/>
            <a:ext cx="527033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The two largest municipalities regions are home to ~50% of the province’s population: Saskatoon &amp; Regina. </a:t>
            </a:r>
          </a:p>
          <a:p>
            <a:pPr algn="r">
              <a:lnSpc>
                <a:spcPts val="2100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2303109" y="3140084"/>
            <a:ext cx="5079398" cy="2230147"/>
            <a:chOff x="0" y="0"/>
            <a:chExt cx="6772530" cy="2973530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548789" y="0"/>
              <a:ext cx="6223742" cy="2973530"/>
              <a:chOff x="0" y="0"/>
              <a:chExt cx="1229381" cy="5873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29381" cy="587364"/>
              </a:xfrm>
              <a:custGeom>
                <a:avLst/>
                <a:gdLst/>
                <a:ahLst/>
                <a:cxnLst/>
                <a:rect r="r" b="b" t="t" l="l"/>
                <a:pathLst>
                  <a:path h="587364" w="1229381">
                    <a:moveTo>
                      <a:pt x="24879" y="0"/>
                    </a:moveTo>
                    <a:lnTo>
                      <a:pt x="1204502" y="0"/>
                    </a:lnTo>
                    <a:cubicBezTo>
                      <a:pt x="1218243" y="0"/>
                      <a:pt x="1229381" y="11139"/>
                      <a:pt x="1229381" y="24879"/>
                    </a:cubicBezTo>
                    <a:lnTo>
                      <a:pt x="1229381" y="562485"/>
                    </a:lnTo>
                    <a:cubicBezTo>
                      <a:pt x="1229381" y="576225"/>
                      <a:pt x="1218243" y="587364"/>
                      <a:pt x="1204502" y="587364"/>
                    </a:cubicBezTo>
                    <a:lnTo>
                      <a:pt x="24879" y="587364"/>
                    </a:lnTo>
                    <a:cubicBezTo>
                      <a:pt x="11139" y="587364"/>
                      <a:pt x="0" y="576225"/>
                      <a:pt x="0" y="562485"/>
                    </a:cubicBezTo>
                    <a:lnTo>
                      <a:pt x="0" y="24879"/>
                    </a:lnTo>
                    <a:cubicBezTo>
                      <a:pt x="0" y="11139"/>
                      <a:pt x="11139" y="0"/>
                      <a:pt x="24879" y="0"/>
                    </a:cubicBezTo>
                    <a:close/>
                  </a:path>
                </a:pathLst>
              </a:custGeom>
              <a:solidFill>
                <a:srgbClr val="79CDCE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47625"/>
                <a:ext cx="1229381" cy="634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00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300777" y="89892"/>
              <a:ext cx="4686265" cy="276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9"/>
                </a:lnSpc>
              </a:pPr>
              <a:r>
                <a:rPr lang="en-US" sz="1799">
                  <a:solidFill>
                    <a:srgbClr val="222D43"/>
                  </a:solidFill>
                  <a:latin typeface="Montserrat Bold"/>
                </a:rPr>
                <a:t>Tip: </a:t>
              </a:r>
            </a:p>
            <a:p>
              <a:pPr algn="ctr">
                <a:lnSpc>
                  <a:spcPts val="2399"/>
                </a:lnSpc>
              </a:pPr>
              <a:r>
                <a:rPr lang="en-US" sz="1599">
                  <a:solidFill>
                    <a:srgbClr val="222D43"/>
                  </a:solidFill>
                  <a:latin typeface="Montserrat"/>
                </a:rPr>
                <a:t>Governments typically focus on the majority. If you can’t stand out, find friends and neighbours to align with your ‘ask’. </a:t>
              </a:r>
            </a:p>
            <a:p>
              <a:pPr algn="ctr" marL="0" indent="0" lvl="0">
                <a:lnSpc>
                  <a:spcPts val="239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222D43"/>
                  </a:solidFill>
                  <a:latin typeface="Montserrat"/>
                </a:rPr>
                <a:t>Should your neighbours be on your stakeholder or detractor list?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0" y="937976"/>
              <a:ext cx="1097577" cy="1097577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22D43"/>
              </a:solidFill>
            </p:spPr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306036" y="1177526"/>
              <a:ext cx="485505" cy="618478"/>
            </a:xfrm>
            <a:custGeom>
              <a:avLst/>
              <a:gdLst/>
              <a:ahLst/>
              <a:cxnLst/>
              <a:rect r="r" b="b" t="t" l="l"/>
              <a:pathLst>
                <a:path h="618478" w="485505">
                  <a:moveTo>
                    <a:pt x="0" y="0"/>
                  </a:moveTo>
                  <a:lnTo>
                    <a:pt x="485505" y="0"/>
                  </a:lnTo>
                  <a:lnTo>
                    <a:pt x="485505" y="618478"/>
                  </a:lnTo>
                  <a:lnTo>
                    <a:pt x="0" y="61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56291" y="7891471"/>
            <a:ext cx="6103009" cy="1201003"/>
          </a:xfrm>
          <a:custGeom>
            <a:avLst/>
            <a:gdLst/>
            <a:ahLst/>
            <a:cxnLst/>
            <a:rect r="r" b="b" t="t" l="l"/>
            <a:pathLst>
              <a:path h="1201003" w="6103009">
                <a:moveTo>
                  <a:pt x="0" y="0"/>
                </a:moveTo>
                <a:lnTo>
                  <a:pt x="6103009" y="0"/>
                </a:lnTo>
                <a:lnTo>
                  <a:pt x="6103009" y="1201002"/>
                </a:lnTo>
                <a:lnTo>
                  <a:pt x="0" y="1201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16407" y="2430901"/>
            <a:ext cx="9732347" cy="332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85"/>
              </a:lnSpc>
            </a:pPr>
            <a:r>
              <a:rPr lang="en-US" sz="5450" spc="27">
                <a:solidFill>
                  <a:srgbClr val="222D43"/>
                </a:solidFill>
                <a:latin typeface="Playfair Display 1"/>
              </a:rPr>
              <a:t>“If you can’t explain it simply, you don’t understand it well enough.” </a:t>
            </a:r>
          </a:p>
          <a:p>
            <a:pPr algn="r">
              <a:lnSpc>
                <a:spcPts val="5070"/>
              </a:lnSpc>
            </a:pPr>
            <a:r>
              <a:rPr lang="en-US" sz="3900" spc="19">
                <a:solidFill>
                  <a:srgbClr val="222D43"/>
                </a:solidFill>
                <a:latin typeface="Playfair Display 1"/>
              </a:rPr>
              <a:t>~Albert Einstein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CRAFTING A CLEAR MESSAGE &amp; “ASK”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16407" y="2312790"/>
            <a:ext cx="5146395" cy="4366895"/>
            <a:chOff x="0" y="0"/>
            <a:chExt cx="6861860" cy="582252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6861860" cy="12735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22D43"/>
                  </a:solidFill>
                  <a:latin typeface="Playfair Display 1 Bold"/>
                </a:rPr>
                <a:t>Prep and Development, Prep, Prep, Prep...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03774"/>
              <a:ext cx="6861860" cy="44187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59"/>
                </a:lnSpc>
              </a:pP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Tailor your message to your audience.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Have data and evidence to back up your messages, including costs. 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Have stories to make your ‘ask’ and messages compelling.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Refer to partners, other organizations or examples of successful collaboration.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Include what you want, are willing to do, etc.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553742" y="2312790"/>
            <a:ext cx="5146395" cy="5195570"/>
            <a:chOff x="0" y="0"/>
            <a:chExt cx="6861860" cy="692742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6861860" cy="19339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22D43"/>
                  </a:solidFill>
                  <a:latin typeface="Playfair Display 1 Bold"/>
                </a:rPr>
                <a:t>What Officials Can Do In a Meeting? </a:t>
              </a:r>
            </a:p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064174"/>
              <a:ext cx="6861860" cy="4863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Guard Against Knee-Jerk Political Decisions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Take Decisions on Delegated Authority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Develop Options for the Minister  or Cabinet to Consider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Give Cost Implications and a Proposed Implementation Plan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Champion Your Issue within the System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Provide Recommendations on Next Steps, Timing, Processes and Decision Makers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216814" y="2312790"/>
            <a:ext cx="5146395" cy="3700145"/>
            <a:chOff x="0" y="0"/>
            <a:chExt cx="6861860" cy="493352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6861860" cy="12735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22D43"/>
                  </a:solidFill>
                  <a:latin typeface="Playfair Display 1 Bold"/>
                </a:rPr>
                <a:t>What Officials Cannot Do? </a:t>
              </a:r>
            </a:p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403774"/>
              <a:ext cx="6861860" cy="35297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59"/>
                </a:lnSpc>
              </a:pP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Commit to Policy or Legislative Change or Amendment - alone.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Give Definitive Direction - typically requires coordination and approvals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Implement Major Ideas without Political and Procedural Approvals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Disclose Confidential Information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821334"/>
            <a:ext cx="3993857" cy="773093"/>
            <a:chOff x="0" y="0"/>
            <a:chExt cx="3411676" cy="660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5737302"/>
            <a:ext cx="3993857" cy="773093"/>
            <a:chOff x="0" y="0"/>
            <a:chExt cx="3411676" cy="660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6653271"/>
            <a:ext cx="3993857" cy="773093"/>
            <a:chOff x="0" y="0"/>
            <a:chExt cx="3411676" cy="660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7569239"/>
            <a:ext cx="3993857" cy="773093"/>
            <a:chOff x="0" y="0"/>
            <a:chExt cx="3411676" cy="660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8485207"/>
            <a:ext cx="3993857" cy="773093"/>
            <a:chOff x="0" y="0"/>
            <a:chExt cx="3411676" cy="660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107040" y="4821334"/>
            <a:ext cx="3993857" cy="773093"/>
            <a:chOff x="0" y="0"/>
            <a:chExt cx="3411676" cy="660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107040" y="5737302"/>
            <a:ext cx="3993857" cy="773093"/>
            <a:chOff x="0" y="0"/>
            <a:chExt cx="3411676" cy="660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107040" y="6653271"/>
            <a:ext cx="3993857" cy="773093"/>
            <a:chOff x="0" y="0"/>
            <a:chExt cx="3411676" cy="660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5107040" y="7569239"/>
            <a:ext cx="3993857" cy="773093"/>
            <a:chOff x="0" y="0"/>
            <a:chExt cx="3411676" cy="660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5107040" y="8485207"/>
            <a:ext cx="3993857" cy="773093"/>
            <a:chOff x="0" y="0"/>
            <a:chExt cx="3411676" cy="660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107040" y="3902206"/>
            <a:ext cx="3993857" cy="773093"/>
            <a:chOff x="0" y="0"/>
            <a:chExt cx="3411676" cy="660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86241" y="4821334"/>
            <a:ext cx="3993857" cy="773093"/>
            <a:chOff x="0" y="0"/>
            <a:chExt cx="3411676" cy="660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9186241" y="5737302"/>
            <a:ext cx="3993857" cy="773093"/>
            <a:chOff x="0" y="0"/>
            <a:chExt cx="3411676" cy="6604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9186241" y="6653271"/>
            <a:ext cx="3993857" cy="773093"/>
            <a:chOff x="0" y="0"/>
            <a:chExt cx="3411676" cy="6604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9186241" y="7569239"/>
            <a:ext cx="3993857" cy="773093"/>
            <a:chOff x="0" y="0"/>
            <a:chExt cx="3411676" cy="6604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9186241" y="8485207"/>
            <a:ext cx="3993857" cy="773093"/>
            <a:chOff x="0" y="0"/>
            <a:chExt cx="3411676" cy="660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9186241" y="3902206"/>
            <a:ext cx="3993857" cy="773093"/>
            <a:chOff x="0" y="0"/>
            <a:chExt cx="3411676" cy="6604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3265443" y="4821334"/>
            <a:ext cx="3993857" cy="773093"/>
            <a:chOff x="0" y="0"/>
            <a:chExt cx="3411676" cy="6604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3265443" y="5737302"/>
            <a:ext cx="3993857" cy="773093"/>
            <a:chOff x="0" y="0"/>
            <a:chExt cx="3411676" cy="6604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3265443" y="6653271"/>
            <a:ext cx="3993857" cy="773093"/>
            <a:chOff x="0" y="0"/>
            <a:chExt cx="3411676" cy="6604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3265443" y="7569239"/>
            <a:ext cx="3993857" cy="773093"/>
            <a:chOff x="0" y="0"/>
            <a:chExt cx="3411676" cy="6604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3265443" y="8485207"/>
            <a:ext cx="3993857" cy="773093"/>
            <a:chOff x="0" y="0"/>
            <a:chExt cx="3411676" cy="6604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3265443" y="3902206"/>
            <a:ext cx="3993857" cy="773093"/>
            <a:chOff x="0" y="0"/>
            <a:chExt cx="3411676" cy="6604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411676" cy="660400"/>
            </a:xfrm>
            <a:custGeom>
              <a:avLst/>
              <a:gdLst/>
              <a:ahLst/>
              <a:cxnLst/>
              <a:rect r="r" b="b" t="t" l="l"/>
              <a:pathLst>
                <a:path h="660400" w="3411676">
                  <a:moveTo>
                    <a:pt x="3287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7216" y="0"/>
                  </a:lnTo>
                  <a:cubicBezTo>
                    <a:pt x="3355796" y="0"/>
                    <a:pt x="3411676" y="55880"/>
                    <a:pt x="3411676" y="124460"/>
                  </a:cubicBezTo>
                  <a:lnTo>
                    <a:pt x="3411676" y="535940"/>
                  </a:lnTo>
                  <a:cubicBezTo>
                    <a:pt x="3411676" y="604520"/>
                    <a:pt x="3355796" y="660400"/>
                    <a:pt x="3287216" y="66040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</p:grpSp>
      <p:sp>
        <p:nvSpPr>
          <p:cNvPr name="Freeform 48" id="48"/>
          <p:cNvSpPr/>
          <p:nvPr/>
        </p:nvSpPr>
        <p:spPr>
          <a:xfrm flipH="false" flipV="false" rot="0">
            <a:off x="6918231" y="5022143"/>
            <a:ext cx="371475" cy="371475"/>
          </a:xfrm>
          <a:custGeom>
            <a:avLst/>
            <a:gdLst/>
            <a:ahLst/>
            <a:cxnLst/>
            <a:rect r="r" b="b" t="t" l="l"/>
            <a:pathLst>
              <a:path h="371475" w="371475">
                <a:moveTo>
                  <a:pt x="0" y="0"/>
                </a:moveTo>
                <a:lnTo>
                  <a:pt x="371475" y="0"/>
                </a:lnTo>
                <a:lnTo>
                  <a:pt x="371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5075574" y="5022143"/>
            <a:ext cx="371475" cy="371475"/>
          </a:xfrm>
          <a:custGeom>
            <a:avLst/>
            <a:gdLst/>
            <a:ahLst/>
            <a:cxnLst/>
            <a:rect r="r" b="b" t="t" l="l"/>
            <a:pathLst>
              <a:path h="371475" w="371475">
                <a:moveTo>
                  <a:pt x="0" y="0"/>
                </a:moveTo>
                <a:lnTo>
                  <a:pt x="371475" y="0"/>
                </a:lnTo>
                <a:lnTo>
                  <a:pt x="371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0997432" y="5937327"/>
            <a:ext cx="371475" cy="371475"/>
          </a:xfrm>
          <a:custGeom>
            <a:avLst/>
            <a:gdLst/>
            <a:ahLst/>
            <a:cxnLst/>
            <a:rect r="r" b="b" t="t" l="l"/>
            <a:pathLst>
              <a:path h="371475" w="371475">
                <a:moveTo>
                  <a:pt x="0" y="0"/>
                </a:moveTo>
                <a:lnTo>
                  <a:pt x="371475" y="0"/>
                </a:lnTo>
                <a:lnTo>
                  <a:pt x="371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918231" y="6854080"/>
            <a:ext cx="371475" cy="371475"/>
          </a:xfrm>
          <a:custGeom>
            <a:avLst/>
            <a:gdLst/>
            <a:ahLst/>
            <a:cxnLst/>
            <a:rect r="r" b="b" t="t" l="l"/>
            <a:pathLst>
              <a:path h="371475" w="371475">
                <a:moveTo>
                  <a:pt x="0" y="0"/>
                </a:moveTo>
                <a:lnTo>
                  <a:pt x="371475" y="0"/>
                </a:lnTo>
                <a:lnTo>
                  <a:pt x="371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5075574" y="6854080"/>
            <a:ext cx="371475" cy="371475"/>
          </a:xfrm>
          <a:custGeom>
            <a:avLst/>
            <a:gdLst/>
            <a:ahLst/>
            <a:cxnLst/>
            <a:rect r="r" b="b" t="t" l="l"/>
            <a:pathLst>
              <a:path h="371475" w="371475">
                <a:moveTo>
                  <a:pt x="0" y="0"/>
                </a:moveTo>
                <a:lnTo>
                  <a:pt x="371475" y="0"/>
                </a:lnTo>
                <a:lnTo>
                  <a:pt x="371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0996372" y="6854080"/>
            <a:ext cx="371475" cy="371475"/>
          </a:xfrm>
          <a:custGeom>
            <a:avLst/>
            <a:gdLst/>
            <a:ahLst/>
            <a:cxnLst/>
            <a:rect r="r" b="b" t="t" l="l"/>
            <a:pathLst>
              <a:path h="371475" w="371475">
                <a:moveTo>
                  <a:pt x="0" y="0"/>
                </a:moveTo>
                <a:lnTo>
                  <a:pt x="371475" y="0"/>
                </a:lnTo>
                <a:lnTo>
                  <a:pt x="371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0996372" y="8685232"/>
            <a:ext cx="371475" cy="371475"/>
          </a:xfrm>
          <a:custGeom>
            <a:avLst/>
            <a:gdLst/>
            <a:ahLst/>
            <a:cxnLst/>
            <a:rect r="r" b="b" t="t" l="l"/>
            <a:pathLst>
              <a:path h="371475" w="371475">
                <a:moveTo>
                  <a:pt x="0" y="0"/>
                </a:moveTo>
                <a:lnTo>
                  <a:pt x="371475" y="0"/>
                </a:lnTo>
                <a:lnTo>
                  <a:pt x="371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6918231" y="7769264"/>
            <a:ext cx="371475" cy="371475"/>
          </a:xfrm>
          <a:custGeom>
            <a:avLst/>
            <a:gdLst/>
            <a:ahLst/>
            <a:cxnLst/>
            <a:rect r="r" b="b" t="t" l="l"/>
            <a:pathLst>
              <a:path h="371475" w="371475">
                <a:moveTo>
                  <a:pt x="0" y="0"/>
                </a:moveTo>
                <a:lnTo>
                  <a:pt x="371475" y="0"/>
                </a:lnTo>
                <a:lnTo>
                  <a:pt x="371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5075574" y="7769264"/>
            <a:ext cx="371475" cy="371475"/>
          </a:xfrm>
          <a:custGeom>
            <a:avLst/>
            <a:gdLst/>
            <a:ahLst/>
            <a:cxnLst/>
            <a:rect r="r" b="b" t="t" l="l"/>
            <a:pathLst>
              <a:path h="371475" w="371475">
                <a:moveTo>
                  <a:pt x="0" y="0"/>
                </a:moveTo>
                <a:lnTo>
                  <a:pt x="371475" y="0"/>
                </a:lnTo>
                <a:lnTo>
                  <a:pt x="371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5075574" y="8685232"/>
            <a:ext cx="371475" cy="371475"/>
          </a:xfrm>
          <a:custGeom>
            <a:avLst/>
            <a:gdLst/>
            <a:ahLst/>
            <a:cxnLst/>
            <a:rect r="r" b="b" t="t" l="l"/>
            <a:pathLst>
              <a:path h="371475" w="371475">
                <a:moveTo>
                  <a:pt x="0" y="0"/>
                </a:moveTo>
                <a:lnTo>
                  <a:pt x="371475" y="0"/>
                </a:lnTo>
                <a:lnTo>
                  <a:pt x="371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1099772" y="5022143"/>
            <a:ext cx="385171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Noto Sans Bold"/>
              </a:rPr>
              <a:t>Stakeholder #1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099772" y="5938111"/>
            <a:ext cx="385171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Noto Sans Bold"/>
              </a:rPr>
              <a:t>Stakeholder #2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099772" y="6854080"/>
            <a:ext cx="385171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Noto Sans Bold"/>
              </a:rPr>
              <a:t>Stakeholder #3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099772" y="7770048"/>
            <a:ext cx="385171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Noto Sans Bold"/>
              </a:rPr>
              <a:t>Stakeholder #4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099772" y="8686016"/>
            <a:ext cx="385171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Noto Sans Bold"/>
              </a:rPr>
              <a:t>Stakeholder #5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178112" y="4103015"/>
            <a:ext cx="385171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Noto Sans Bold"/>
              </a:rPr>
              <a:t>Issue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9257313" y="4103015"/>
            <a:ext cx="385171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Noto Sans Bold"/>
              </a:rPr>
              <a:t>Communication Type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3336515" y="4103015"/>
            <a:ext cx="385171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Noto Sans Bold"/>
              </a:rPr>
              <a:t>Engagement  Type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STREAMLINING ADVOCACY EFFORTS</a:t>
            </a:r>
          </a:p>
        </p:txBody>
      </p:sp>
      <p:sp>
        <p:nvSpPr>
          <p:cNvPr name="AutoShape 67" id="67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8" id="68"/>
          <p:cNvSpPr txBox="true"/>
          <p:nvPr/>
        </p:nvSpPr>
        <p:spPr>
          <a:xfrm rot="0">
            <a:off x="1099772" y="2243199"/>
            <a:ext cx="13975802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Build a framework so you can see areas of overlap, gaps, respond quickly, etc. 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Being able to communicate quickly and in a targeted way is essential when working with stakeholders. 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Look at options for engagement options - a conference, a letter, community event, meeting, etc. </a:t>
            </a:r>
          </a:p>
          <a:p>
            <a:pPr algn="l">
              <a:lnSpc>
                <a:spcPts val="3000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843531" y="3140084"/>
            <a:ext cx="5079398" cy="2230147"/>
            <a:chOff x="0" y="0"/>
            <a:chExt cx="6772530" cy="297353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548789" y="0"/>
              <a:ext cx="6223742" cy="2973530"/>
              <a:chOff x="0" y="0"/>
              <a:chExt cx="1229381" cy="58736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29381" cy="587364"/>
              </a:xfrm>
              <a:custGeom>
                <a:avLst/>
                <a:gdLst/>
                <a:ahLst/>
                <a:cxnLst/>
                <a:rect r="r" b="b" t="t" l="l"/>
                <a:pathLst>
                  <a:path h="587364" w="1229381">
                    <a:moveTo>
                      <a:pt x="24879" y="0"/>
                    </a:moveTo>
                    <a:lnTo>
                      <a:pt x="1204502" y="0"/>
                    </a:lnTo>
                    <a:cubicBezTo>
                      <a:pt x="1218243" y="0"/>
                      <a:pt x="1229381" y="11139"/>
                      <a:pt x="1229381" y="24879"/>
                    </a:cubicBezTo>
                    <a:lnTo>
                      <a:pt x="1229381" y="562485"/>
                    </a:lnTo>
                    <a:cubicBezTo>
                      <a:pt x="1229381" y="576225"/>
                      <a:pt x="1218243" y="587364"/>
                      <a:pt x="1204502" y="587364"/>
                    </a:cubicBezTo>
                    <a:lnTo>
                      <a:pt x="24879" y="587364"/>
                    </a:lnTo>
                    <a:cubicBezTo>
                      <a:pt x="11139" y="587364"/>
                      <a:pt x="0" y="576225"/>
                      <a:pt x="0" y="562485"/>
                    </a:cubicBezTo>
                    <a:lnTo>
                      <a:pt x="0" y="24879"/>
                    </a:lnTo>
                    <a:cubicBezTo>
                      <a:pt x="0" y="11139"/>
                      <a:pt x="11139" y="0"/>
                      <a:pt x="24879" y="0"/>
                    </a:cubicBezTo>
                    <a:close/>
                  </a:path>
                </a:pathLst>
              </a:custGeom>
              <a:solidFill>
                <a:srgbClr val="79CDCE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66675"/>
                <a:ext cx="1229381" cy="6540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1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1300777" y="314047"/>
              <a:ext cx="4686265" cy="23101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9"/>
                </a:lnSpc>
              </a:pPr>
              <a:r>
                <a:rPr lang="en-US" sz="1899">
                  <a:solidFill>
                    <a:srgbClr val="222D43"/>
                  </a:solidFill>
                  <a:latin typeface="Montserrat Bold"/>
                </a:rPr>
                <a:t>Tip: </a:t>
              </a:r>
            </a:p>
            <a:p>
              <a:pPr algn="ctr" marL="0" indent="0" lvl="0">
                <a:lnSpc>
                  <a:spcPts val="284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222D43"/>
                  </a:solidFill>
                  <a:latin typeface="Montserrat"/>
                </a:rPr>
                <a:t>Take notes! Include any actions, decisions, and follow-up. Send a copy to all attendees at the meeting.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0" y="937976"/>
              <a:ext cx="1097577" cy="1097577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22D43"/>
              </a:solidFill>
            </p:spPr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306036" y="1177526"/>
              <a:ext cx="485505" cy="618478"/>
            </a:xfrm>
            <a:custGeom>
              <a:avLst/>
              <a:gdLst/>
              <a:ahLst/>
              <a:cxnLst/>
              <a:rect r="r" b="b" t="t" l="l"/>
              <a:pathLst>
                <a:path h="618478" w="485505">
                  <a:moveTo>
                    <a:pt x="0" y="0"/>
                  </a:moveTo>
                  <a:lnTo>
                    <a:pt x="485505" y="0"/>
                  </a:lnTo>
                  <a:lnTo>
                    <a:pt x="485505" y="618478"/>
                  </a:lnTo>
                  <a:lnTo>
                    <a:pt x="0" y="61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206599" y="2032632"/>
            <a:ext cx="9856442" cy="7900368"/>
          </a:xfrm>
          <a:custGeom>
            <a:avLst/>
            <a:gdLst/>
            <a:ahLst/>
            <a:cxnLst/>
            <a:rect r="r" b="b" t="t" l="l"/>
            <a:pathLst>
              <a:path h="7900368" w="9856442">
                <a:moveTo>
                  <a:pt x="0" y="0"/>
                </a:moveTo>
                <a:lnTo>
                  <a:pt x="9856442" y="0"/>
                </a:lnTo>
                <a:lnTo>
                  <a:pt x="9856442" y="7900368"/>
                </a:lnTo>
                <a:lnTo>
                  <a:pt x="0" y="7900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STREAMLINE ADVOCACY EFFORTS</a:t>
            </a:r>
          </a:p>
        </p:txBody>
      </p:sp>
      <p:grpSp>
        <p:nvGrpSpPr>
          <p:cNvPr name="Group 14" id="14"/>
          <p:cNvGrpSpPr/>
          <p:nvPr/>
        </p:nvGrpSpPr>
        <p:grpSpPr>
          <a:xfrm rot="-10800000">
            <a:off x="10376499" y="6288657"/>
            <a:ext cx="875581" cy="87558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79CDC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10800000">
            <a:off x="9269735" y="4494651"/>
            <a:ext cx="875581" cy="87558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79CDCE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2191061" y="5655960"/>
            <a:ext cx="5046410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After the meeting or engagement: 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Send a thank you note / email. 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Put in writing any decisions or next steps. 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Send any information requested. 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222D43"/>
                </a:solidFill>
                <a:latin typeface="Montserrat"/>
              </a:rPr>
              <a:t>Determine next steps - both internal and external.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30665" y="8524547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5" y="0"/>
                </a:lnTo>
                <a:lnTo>
                  <a:pt x="3728635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606446"/>
            <a:ext cx="13208550" cy="970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65"/>
              </a:lnSpc>
            </a:pPr>
            <a:r>
              <a:rPr lang="en-US" sz="6050" spc="30">
                <a:solidFill>
                  <a:srgbClr val="222D43"/>
                </a:solidFill>
                <a:latin typeface="Playfair Display 2"/>
              </a:rPr>
              <a:t>Questions? 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706" y="4514765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2094369" y="7582369"/>
            <a:ext cx="5164937" cy="1016401"/>
          </a:xfrm>
          <a:custGeom>
            <a:avLst/>
            <a:gdLst/>
            <a:ahLst/>
            <a:cxnLst/>
            <a:rect r="r" b="b" t="t" l="l"/>
            <a:pathLst>
              <a:path h="1016401" w="5164937">
                <a:moveTo>
                  <a:pt x="0" y="0"/>
                </a:moveTo>
                <a:lnTo>
                  <a:pt x="5164937" y="0"/>
                </a:lnTo>
                <a:lnTo>
                  <a:pt x="5164937" y="1016401"/>
                </a:lnTo>
                <a:lnTo>
                  <a:pt x="0" y="1016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46046" y="8598770"/>
            <a:ext cx="2913260" cy="659530"/>
          </a:xfrm>
          <a:custGeom>
            <a:avLst/>
            <a:gdLst/>
            <a:ahLst/>
            <a:cxnLst/>
            <a:rect r="r" b="b" t="t" l="l"/>
            <a:pathLst>
              <a:path h="659530" w="2913260">
                <a:moveTo>
                  <a:pt x="0" y="0"/>
                </a:moveTo>
                <a:lnTo>
                  <a:pt x="2913260" y="0"/>
                </a:lnTo>
                <a:lnTo>
                  <a:pt x="2913260" y="659530"/>
                </a:lnTo>
                <a:lnTo>
                  <a:pt x="0" y="659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50974" y="2381563"/>
            <a:ext cx="16408332" cy="2034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77"/>
              </a:lnSpc>
            </a:pPr>
            <a:r>
              <a:rPr lang="en-US" sz="16459" spc="82">
                <a:solidFill>
                  <a:srgbClr val="222D43"/>
                </a:solidFill>
                <a:latin typeface="Playfair Display 1"/>
              </a:rPr>
              <a:t>Thank you!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6882" y="4738317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CONTACT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6882" y="5301193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156">
                <a:solidFill>
                  <a:srgbClr val="222D43"/>
                </a:solidFill>
                <a:latin typeface="Montserrat"/>
                <a:hlinkClick r:id="rId4" tooltip="https://lbstrategies.ca"/>
              </a:rPr>
              <a:t>hello@lbstrategies.ca | lbstrategies.ca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SERVICES 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-7086597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319547" y="4695030"/>
            <a:ext cx="3086100" cy="323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2" indent="-194311" lvl="1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trike="noStrike" u="none">
                <a:solidFill>
                  <a:srgbClr val="222D43"/>
                </a:solidFill>
                <a:latin typeface="Montserrat"/>
              </a:rPr>
              <a:t>Advocacy &amp; Lobbying</a:t>
            </a:r>
          </a:p>
          <a:p>
            <a:pPr algn="l" marL="388622" indent="-194311" lvl="1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trike="noStrike" u="none">
                <a:solidFill>
                  <a:srgbClr val="222D43"/>
                </a:solidFill>
                <a:latin typeface="Montserrat"/>
              </a:rPr>
              <a:t>Message Development</a:t>
            </a:r>
          </a:p>
          <a:p>
            <a:pPr algn="l" marL="388622" indent="-194311" lvl="1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trike="noStrike" u="none">
                <a:solidFill>
                  <a:srgbClr val="222D43"/>
                </a:solidFill>
                <a:latin typeface="Montserrat"/>
              </a:rPr>
              <a:t>Business Development</a:t>
            </a:r>
          </a:p>
          <a:p>
            <a:pPr algn="l" marL="388622" indent="-194311" lvl="1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trike="noStrike" u="none">
                <a:solidFill>
                  <a:srgbClr val="222D43"/>
                </a:solidFill>
                <a:latin typeface="Montserrat"/>
              </a:rPr>
              <a:t>Grassroot Engagement</a:t>
            </a:r>
          </a:p>
          <a:p>
            <a:pPr algn="l" marL="388622" indent="-194311" lvl="1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trike="noStrike" u="none">
                <a:solidFill>
                  <a:srgbClr val="222D43"/>
                </a:solidFill>
                <a:latin typeface="Montserrat"/>
              </a:rPr>
              <a:t>Reputational Management</a:t>
            </a:r>
          </a:p>
          <a:p>
            <a:pPr algn="l" marL="388622" indent="-194311" lvl="1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trike="noStrike" u="none">
                <a:solidFill>
                  <a:srgbClr val="222D43"/>
                </a:solidFill>
                <a:latin typeface="Montserrat"/>
              </a:rPr>
              <a:t>Fundraising</a:t>
            </a:r>
          </a:p>
          <a:p>
            <a:pPr algn="l" marL="388622" indent="-194311" lvl="1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trike="noStrike" u="none">
                <a:solidFill>
                  <a:srgbClr val="222D43"/>
                </a:solidFill>
                <a:latin typeface="Montserrat"/>
              </a:rPr>
              <a:t>Corporate Engagement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620000" y="3216198"/>
            <a:ext cx="2785647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22D43"/>
                </a:solidFill>
                <a:latin typeface="Playfair Display 1 Bold Italics"/>
              </a:rPr>
              <a:t>Government and Stakeholder Relations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3699" y="4695030"/>
            <a:ext cx="3086100" cy="4318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Communications - internal &amp; external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Marketing 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Public Relations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Corporate Social Responsibility (CSR)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Sponsorship  Management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Social Value Planning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Events Design &amp; Management</a:t>
            </a:r>
          </a:p>
          <a:p>
            <a:pPr algn="l">
              <a:lnSpc>
                <a:spcPts val="28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66800" y="3216198"/>
            <a:ext cx="2785647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22D43"/>
                </a:solidFill>
                <a:latin typeface="Playfair Display 1 Bold Italics"/>
              </a:rPr>
              <a:t>Intergrated Corporate Affairs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82537" y="4695030"/>
            <a:ext cx="3086100" cy="214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Policy, Political and Social Risk Analysis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Stakeholder &amp; Decision-maker Mapping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Research and Analysis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43400" y="3216198"/>
            <a:ext cx="2785647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22D43"/>
                </a:solidFill>
                <a:latin typeface="Playfair Display 1 Bold Italics"/>
              </a:rPr>
              <a:t>Political and Social Risk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653297" y="4695030"/>
            <a:ext cx="3086100" cy="3594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8" indent="-194314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Government Relations Training</a:t>
            </a:r>
          </a:p>
          <a:p>
            <a:pPr algn="l" marL="388628" indent="-194314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Media and Stakeholder Relations Training</a:t>
            </a:r>
          </a:p>
          <a:p>
            <a:pPr algn="l" marL="388628" indent="-194314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Identifying allies and partners</a:t>
            </a:r>
          </a:p>
          <a:p>
            <a:pPr algn="l" marL="388628" indent="-194314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Key Message Identification</a:t>
            </a:r>
          </a:p>
          <a:p>
            <a:pPr algn="l" marL="388628" indent="-194314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Coaching </a:t>
            </a:r>
          </a:p>
          <a:p>
            <a:pPr algn="l" marL="388628" indent="-194314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Customized workshops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6600" y="3216198"/>
            <a:ext cx="278564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22D43"/>
                </a:solidFill>
                <a:latin typeface="Playfair Display 1 Bold Italics"/>
              </a:rPr>
              <a:t>Lobbying Good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173200" y="3216198"/>
            <a:ext cx="2785647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222D43"/>
                </a:solidFill>
                <a:latin typeface="Playfair Display 1 Bold Italics"/>
              </a:rPr>
              <a:t>Strategic Planning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343400" y="2756663"/>
            <a:ext cx="138677" cy="138677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2756663"/>
            <a:ext cx="138677" cy="138677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620000" y="2756663"/>
            <a:ext cx="138677" cy="138677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896600" y="2756663"/>
            <a:ext cx="138677" cy="138677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173200" y="2756663"/>
            <a:ext cx="138677" cy="138677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2D43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sp>
        <p:nvSpPr>
          <p:cNvPr name="AutoShape 28" id="28"/>
          <p:cNvSpPr/>
          <p:nvPr/>
        </p:nvSpPr>
        <p:spPr>
          <a:xfrm>
            <a:off x="1127760" y="2821239"/>
            <a:ext cx="17396401" cy="0"/>
          </a:xfrm>
          <a:prstGeom prst="line">
            <a:avLst/>
          </a:prstGeom>
          <a:ln cap="flat" w="2857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4151371" y="4695030"/>
            <a:ext cx="3086100" cy="2870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Strategic planning and implementation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Action plans and metric development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Problem-solving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Prioritization </a:t>
            </a:r>
          </a:p>
          <a:p>
            <a:pPr algn="l" marL="388622" indent="-194311" lvl="1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Workshops</a:t>
            </a:r>
          </a:p>
          <a:p>
            <a:pPr algn="l" marL="388622" indent="-194311" lvl="1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222D43"/>
                </a:solidFill>
                <a:latin typeface="Montserrat"/>
              </a:rPr>
              <a:t>Facilitation 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19922" y="1965957"/>
            <a:ext cx="7506470" cy="7292343"/>
          </a:xfrm>
          <a:custGeom>
            <a:avLst/>
            <a:gdLst/>
            <a:ahLst/>
            <a:cxnLst/>
            <a:rect r="r" b="b" t="t" l="l"/>
            <a:pathLst>
              <a:path h="7292343" w="7506470">
                <a:moveTo>
                  <a:pt x="0" y="0"/>
                </a:moveTo>
                <a:lnTo>
                  <a:pt x="7506470" y="0"/>
                </a:lnTo>
                <a:lnTo>
                  <a:pt x="7506470" y="7292343"/>
                </a:lnTo>
                <a:lnTo>
                  <a:pt x="0" y="7292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73" r="-110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08020" y="1808795"/>
            <a:ext cx="7088816" cy="7130662"/>
          </a:xfrm>
          <a:custGeom>
            <a:avLst/>
            <a:gdLst/>
            <a:ahLst/>
            <a:cxnLst/>
            <a:rect r="r" b="b" t="t" l="l"/>
            <a:pathLst>
              <a:path h="7130662" w="7088816">
                <a:moveTo>
                  <a:pt x="0" y="0"/>
                </a:moveTo>
                <a:lnTo>
                  <a:pt x="7088816" y="0"/>
                </a:lnTo>
                <a:lnTo>
                  <a:pt x="7088816" y="7130662"/>
                </a:lnTo>
                <a:lnTo>
                  <a:pt x="0" y="7130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0C182D"/>
                </a:solidFill>
                <a:latin typeface="Montserrat Bold"/>
              </a:rPr>
              <a:t>WORD AROUND TOWN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74265" y="9378039"/>
            <a:ext cx="649581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9295A5"/>
                </a:solidFill>
                <a:latin typeface="Montserrat Bold"/>
              </a:rPr>
              <a:t>hello@lbstrategies.ca | www.lbstrategies.ca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AGENDA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215561"/>
            <a:ext cx="12038869" cy="5190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22D43"/>
                </a:solidFill>
                <a:latin typeface="Montserrat"/>
              </a:rPr>
              <a:t>Introductions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22D43"/>
                </a:solidFill>
                <a:latin typeface="Montserrat"/>
              </a:rPr>
              <a:t>Importance of Rural Voices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22D43"/>
                </a:solidFill>
                <a:latin typeface="Montserrat"/>
              </a:rPr>
              <a:t>Start with your WHY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22D43"/>
                </a:solidFill>
                <a:latin typeface="Montserrat"/>
              </a:rPr>
              <a:t>Identifying key stakeholders and securing a meeting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22D43"/>
                </a:solidFill>
                <a:latin typeface="Montserrat"/>
              </a:rPr>
              <a:t>Developing a focused agenda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22D43"/>
                </a:solidFill>
                <a:latin typeface="Montserrat"/>
              </a:rPr>
              <a:t>Crafting concise messages and a clear ‘ask’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22D43"/>
                </a:solidFill>
                <a:latin typeface="Montserrat"/>
              </a:rPr>
              <a:t>Streamlining advocacy efforts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22D43"/>
                </a:solidFill>
                <a:latin typeface="Montserrat"/>
              </a:rPr>
              <a:t>Questions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132142"/>
            <a:ext cx="4462090" cy="3144088"/>
          </a:xfrm>
          <a:custGeom>
            <a:avLst/>
            <a:gdLst/>
            <a:ahLst/>
            <a:cxnLst/>
            <a:rect r="r" b="b" t="t" l="l"/>
            <a:pathLst>
              <a:path h="3144088" w="4462090">
                <a:moveTo>
                  <a:pt x="0" y="0"/>
                </a:moveTo>
                <a:lnTo>
                  <a:pt x="4462090" y="0"/>
                </a:lnTo>
                <a:lnTo>
                  <a:pt x="4462090" y="3144089"/>
                </a:lnTo>
                <a:lnTo>
                  <a:pt x="0" y="3144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NICE TO MEET YOU.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5684884" y="3030028"/>
            <a:ext cx="9241013" cy="5210234"/>
            <a:chOff x="0" y="0"/>
            <a:chExt cx="12321351" cy="694697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95250"/>
              <a:ext cx="12281217" cy="6295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8"/>
                </a:lnSpc>
              </a:pPr>
              <a:r>
                <a:rPr lang="en-US" sz="3581" spc="17">
                  <a:solidFill>
                    <a:srgbClr val="222D43"/>
                  </a:solidFill>
                  <a:latin typeface="Playfair Display 1 Italics"/>
                </a:rPr>
                <a:t>CEO &amp; Founder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83553"/>
              <a:ext cx="12321351" cy="765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40"/>
                </a:lnSpc>
              </a:pPr>
              <a:r>
                <a:rPr lang="en-US" sz="3457">
                  <a:solidFill>
                    <a:srgbClr val="222D43"/>
                  </a:solidFill>
                  <a:latin typeface="Montserrat Bold"/>
                </a:rPr>
                <a:t>Lindsay Brumwell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767632"/>
              <a:ext cx="12321351" cy="51793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9900" indent="-239950" lvl="1">
                <a:lnSpc>
                  <a:spcPts val="3111"/>
                </a:lnSpc>
                <a:buFont typeface="Arial"/>
                <a:buChar char="•"/>
              </a:pPr>
              <a:r>
                <a:rPr lang="en-US" sz="2222">
                  <a:solidFill>
                    <a:srgbClr val="222D43"/>
                  </a:solidFill>
                  <a:latin typeface="Montserrat"/>
                </a:rPr>
                <a:t>18+ years of experience in corporate, government, and public affairs. </a:t>
              </a:r>
            </a:p>
            <a:p>
              <a:pPr algn="l" marL="479900" indent="-239950" lvl="1">
                <a:lnSpc>
                  <a:spcPts val="3111"/>
                </a:lnSpc>
                <a:buFont typeface="Arial"/>
                <a:buChar char="•"/>
              </a:pPr>
              <a:r>
                <a:rPr lang="en-US" sz="2222">
                  <a:solidFill>
                    <a:srgbClr val="222D43"/>
                  </a:solidFill>
                  <a:latin typeface="Montserrat"/>
                </a:rPr>
                <a:t>Legislative and regulatory amendment changes at all levels of government.</a:t>
              </a:r>
            </a:p>
            <a:p>
              <a:pPr algn="l" marL="479900" indent="-239950" lvl="1">
                <a:lnSpc>
                  <a:spcPts val="3111"/>
                </a:lnSpc>
                <a:buFont typeface="Arial"/>
                <a:buChar char="•"/>
              </a:pPr>
              <a:r>
                <a:rPr lang="en-US" sz="2222">
                  <a:solidFill>
                    <a:srgbClr val="222D43"/>
                  </a:solidFill>
                  <a:latin typeface="Montserrat"/>
                </a:rPr>
                <a:t>Enabled the </a:t>
              </a:r>
              <a:r>
                <a:rPr lang="en-US" sz="2222">
                  <a:solidFill>
                    <a:srgbClr val="222D43"/>
                  </a:solidFill>
                  <a:latin typeface="Montserrat"/>
                </a:rPr>
                <a:t>movement of hundreds of millions of dollars through various means - investment attraction, regulatory amendments, policy change, etc. </a:t>
              </a:r>
            </a:p>
            <a:p>
              <a:pPr algn="l" marL="479900" indent="-239950" lvl="1">
                <a:lnSpc>
                  <a:spcPts val="3111"/>
                </a:lnSpc>
                <a:buFont typeface="Arial"/>
                <a:buChar char="•"/>
              </a:pPr>
              <a:r>
                <a:rPr lang="en-US" sz="2222">
                  <a:solidFill>
                    <a:srgbClr val="222D43"/>
                  </a:solidFill>
                  <a:latin typeface="Montserrat"/>
                </a:rPr>
                <a:t>Tr</a:t>
              </a:r>
              <a:r>
                <a:rPr lang="en-US" sz="2222">
                  <a:solidFill>
                    <a:srgbClr val="222D43"/>
                  </a:solidFill>
                  <a:latin typeface="Montserrat"/>
                </a:rPr>
                <a:t>usted strategist.</a:t>
              </a:r>
            </a:p>
            <a:p>
              <a:pPr algn="l" marL="479900" indent="-239950" lvl="1">
                <a:lnSpc>
                  <a:spcPts val="3111"/>
                </a:lnSpc>
                <a:buFont typeface="Arial"/>
                <a:buChar char="•"/>
              </a:pPr>
              <a:r>
                <a:rPr lang="en-US" sz="2222">
                  <a:solidFill>
                    <a:srgbClr val="222D43"/>
                  </a:solidFill>
                  <a:latin typeface="Montserrat"/>
                </a:rPr>
                <a:t>S</a:t>
              </a:r>
              <a:r>
                <a:rPr lang="en-US" sz="2222">
                  <a:solidFill>
                    <a:srgbClr val="222D43"/>
                  </a:solidFill>
                  <a:latin typeface="Montserrat"/>
                </a:rPr>
                <a:t>takeholder relations specialist.</a:t>
              </a:r>
            </a:p>
            <a:p>
              <a:pPr algn="l" marL="479900" indent="-239950" lvl="1">
                <a:lnSpc>
                  <a:spcPts val="3111"/>
                </a:lnSpc>
                <a:buFont typeface="Arial"/>
                <a:buChar char="•"/>
              </a:pPr>
              <a:r>
                <a:rPr lang="en-US" sz="2222">
                  <a:solidFill>
                    <a:srgbClr val="222D43"/>
                  </a:solidFill>
                  <a:latin typeface="Montserrat"/>
                </a:rPr>
                <a:t>S</a:t>
              </a:r>
              <a:r>
                <a:rPr lang="en-US" sz="2222">
                  <a:solidFill>
                    <a:srgbClr val="222D43"/>
                  </a:solidFill>
                  <a:latin typeface="Montserrat"/>
                </a:rPr>
                <a:t>poke person, negotiator, coach.</a:t>
              </a:r>
              <a:r>
                <a:rPr lang="en-US" sz="2222">
                  <a:solidFill>
                    <a:srgbClr val="222D43"/>
                  </a:solidFill>
                  <a:latin typeface="Montserrat"/>
                </a:rPr>
                <a:t> 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684884" y="8202162"/>
            <a:ext cx="9241013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22D43"/>
                </a:solidFill>
                <a:latin typeface="Montserrat Bold"/>
              </a:rPr>
              <a:t>Her unique insights and experience will elevate your government relations game without breaking the bank.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9295A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>
            <a:hlinkClick r:id="rId3" tooltip="https://lobbyinggood.scoreapp.com"/>
          </p:cNvPr>
          <p:cNvSpPr/>
          <p:nvPr/>
        </p:nvSpPr>
        <p:spPr>
          <a:xfrm flipH="false" flipV="false" rot="0">
            <a:off x="1028700" y="5495605"/>
            <a:ext cx="16208771" cy="3753701"/>
          </a:xfrm>
          <a:custGeom>
            <a:avLst/>
            <a:gdLst/>
            <a:ahLst/>
            <a:cxnLst/>
            <a:rect r="r" b="b" t="t" l="l"/>
            <a:pathLst>
              <a:path h="3753701" w="16208771">
                <a:moveTo>
                  <a:pt x="0" y="0"/>
                </a:moveTo>
                <a:lnTo>
                  <a:pt x="16208771" y="0"/>
                </a:lnTo>
                <a:lnTo>
                  <a:pt x="16208771" y="3753701"/>
                </a:lnTo>
                <a:lnTo>
                  <a:pt x="0" y="3753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3054" y="531505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16407" y="2162495"/>
            <a:ext cx="16242893" cy="244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spc="25">
                <a:solidFill>
                  <a:srgbClr val="222D43"/>
                </a:solidFill>
                <a:latin typeface="Playfair Display 1"/>
              </a:rPr>
              <a:t>To be partners in change management, problem-solving, external risk mitigation, and opportunity and partnership creation.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6871" y="962025"/>
            <a:ext cx="16230600" cy="629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6"/>
              </a:lnSpc>
            </a:pPr>
            <a:r>
              <a:rPr lang="en-US" sz="3714" spc="245">
                <a:solidFill>
                  <a:srgbClr val="222D43"/>
                </a:solidFill>
                <a:latin typeface="Montserrat Bold"/>
              </a:rPr>
              <a:t>LB STRATEGIES | OUR MISSION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06871" y="952500"/>
            <a:ext cx="16230600" cy="641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IMPORTANCE OF RURAL VOICES IN ADVOCACY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312790"/>
            <a:ext cx="5146395" cy="4033520"/>
            <a:chOff x="0" y="0"/>
            <a:chExt cx="6861860" cy="537802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6861860" cy="12735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22D43"/>
                  </a:solidFill>
                  <a:latin typeface="Playfair Display 1 Bold"/>
                </a:rPr>
                <a:t>Bridging the Urban-Rural Divide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03774"/>
              <a:ext cx="6861860" cy="3974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There  are differences between urban and rural areas in terms of resources, services, and opportunities. Advocacy helps bridge this gap.</a:t>
              </a:r>
            </a:p>
            <a:p>
              <a:pPr algn="l">
                <a:lnSpc>
                  <a:spcPts val="2659"/>
                </a:lnSpc>
              </a:pPr>
            </a:p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222D43"/>
                  </a:solidFill>
                  <a:latin typeface="Noto Sans"/>
                </a:rPr>
                <a:t>There are more MLAs on a per capita basis in Saskatchewan in rural areas. Each rural based MLA represents ~19K residents. </a:t>
              </a:r>
            </a:p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553742" y="2312790"/>
            <a:ext cx="5146395" cy="5033645"/>
            <a:chOff x="0" y="0"/>
            <a:chExt cx="6861860" cy="671152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6861860" cy="12735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22D43"/>
                  </a:solidFill>
                  <a:latin typeface="Playfair Display 1 Bold"/>
                </a:rPr>
                <a:t>Economic Development</a:t>
              </a:r>
            </a:p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403774"/>
              <a:ext cx="6861860" cy="53077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222D43"/>
                  </a:solidFill>
                  <a:latin typeface="Noto Sans Bold"/>
                </a:rPr>
                <a:t>Boosting Local Economies: </a:t>
              </a:r>
              <a:r>
                <a:rPr lang="en-US" sz="1899">
                  <a:solidFill>
                    <a:srgbClr val="222D43"/>
                  </a:solidFill>
                  <a:latin typeface="Noto Sans"/>
                </a:rPr>
                <a:t>Effective advocacy can attract investments, grants, and policies that support local businesses, agriculture, and tourism, driving economic growth.</a:t>
              </a:r>
            </a:p>
            <a:p>
              <a:pPr algn="l">
                <a:lnSpc>
                  <a:spcPts val="2659"/>
                </a:lnSpc>
              </a:pPr>
            </a:p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222D43"/>
                  </a:solidFill>
                  <a:latin typeface="Noto Sans Bold"/>
                </a:rPr>
                <a:t>Job Creation and Retention: </a:t>
              </a:r>
              <a:r>
                <a:rPr lang="en-US" sz="1899">
                  <a:solidFill>
                    <a:srgbClr val="222D43"/>
                  </a:solidFill>
                  <a:latin typeface="Noto Sans"/>
                </a:rPr>
                <a:t>Advocating for policies that support local industries can lead to job creation and prevent the outmigration of residents seeking employment elsewhere.</a:t>
              </a:r>
            </a:p>
            <a:p>
              <a:pPr algn="l">
                <a:lnSpc>
                  <a:spcPts val="2659"/>
                </a:lnSpc>
              </a:pPr>
            </a:p>
            <a:p>
              <a:pPr algn="l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12905" y="2312790"/>
            <a:ext cx="5146395" cy="4700270"/>
            <a:chOff x="0" y="0"/>
            <a:chExt cx="6861860" cy="626702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6861860" cy="12735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22D43"/>
                  </a:solidFill>
                  <a:latin typeface="Playfair Display 1 Bold"/>
                </a:rPr>
                <a:t>Access to Services</a:t>
              </a:r>
            </a:p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403774"/>
              <a:ext cx="6861860" cy="4863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222D43"/>
                  </a:solidFill>
                  <a:latin typeface="Noto Sans Bold"/>
                </a:rPr>
                <a:t>Improving Infrastructure:</a:t>
              </a:r>
              <a:r>
                <a:rPr lang="en-US" sz="1899">
                  <a:solidFill>
                    <a:srgbClr val="222D43"/>
                  </a:solidFill>
                  <a:latin typeface="Noto Sans"/>
                </a:rPr>
                <a:t> Advocacy efforts can lead to better infrastructure, such as roads, internet connectivity, healthcare facilities, and educational institutions.</a:t>
              </a:r>
            </a:p>
            <a:p>
              <a:pPr algn="l">
                <a:lnSpc>
                  <a:spcPts val="2659"/>
                </a:lnSpc>
              </a:pPr>
            </a:p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222D43"/>
                  </a:solidFill>
                  <a:latin typeface="Noto Sans Bold"/>
                </a:rPr>
                <a:t>Enhancing Public Services: </a:t>
              </a:r>
              <a:r>
                <a:rPr lang="en-US" sz="1899">
                  <a:solidFill>
                    <a:srgbClr val="222D43"/>
                  </a:solidFill>
                  <a:latin typeface="Noto Sans"/>
                </a:rPr>
                <a:t>Ensuring rural communities have access to quality public services, including healthcare, education, and emergency services, is vital for their sustainability.</a:t>
              </a:r>
            </a:p>
            <a:p>
              <a:pPr algn="l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THE GOLDEN CIRCLE  BY SIMON SINEK*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102505" y="2260635"/>
            <a:ext cx="11309601" cy="1130960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22D43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52197" y="4535268"/>
            <a:ext cx="9000196" cy="900019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22D4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260382" y="7254536"/>
            <a:ext cx="6583826" cy="658382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22D43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991928" y="5157777"/>
            <a:ext cx="5120733" cy="1517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00"/>
              </a:lnSpc>
            </a:pPr>
            <a:r>
              <a:rPr lang="en-US" sz="8000">
                <a:solidFill>
                  <a:srgbClr val="9295A5"/>
                </a:solidFill>
                <a:latin typeface="Montserrat Bold"/>
              </a:rPr>
              <a:t>HOW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27792" y="8006126"/>
            <a:ext cx="5849007" cy="1623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59"/>
              </a:lnSpc>
            </a:pPr>
            <a:r>
              <a:rPr lang="en-US" sz="8537">
                <a:solidFill>
                  <a:srgbClr val="79CDCE"/>
                </a:solidFill>
                <a:latin typeface="Montserrat Bold"/>
              </a:rPr>
              <a:t>WHY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91928" y="2575731"/>
            <a:ext cx="5120733" cy="1517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00"/>
              </a:lnSpc>
            </a:pPr>
            <a:r>
              <a:rPr lang="en-US" sz="8000">
                <a:solidFill>
                  <a:srgbClr val="9295A5"/>
                </a:solidFill>
                <a:latin typeface="Montserrat Bold"/>
              </a:rPr>
              <a:t>WHAT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905087" y="2312790"/>
            <a:ext cx="5354213" cy="5735630"/>
            <a:chOff x="0" y="0"/>
            <a:chExt cx="7138951" cy="7647507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47625"/>
              <a:ext cx="7138951" cy="6131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9295A5"/>
                  </a:solidFill>
                  <a:latin typeface="Montserrat Bold"/>
                </a:rPr>
                <a:t>WHAT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43374"/>
              <a:ext cx="7138951" cy="1054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9295A5"/>
                  </a:solidFill>
                  <a:latin typeface="Montserrat"/>
                </a:rPr>
                <a:t>Every organization knows WHAT they do. These are the products and services they sell or provide.</a:t>
              </a:r>
            </a:p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9295A5"/>
                  </a:solidFill>
                  <a:latin typeface="Montserrat Bold"/>
                </a:rPr>
                <a:t>The WHAT is the result. </a:t>
              </a:r>
              <a:r>
                <a:rPr lang="en-US" sz="1500">
                  <a:solidFill>
                    <a:srgbClr val="9295A5"/>
                  </a:solidFill>
                  <a:latin typeface="Montserrat Bold"/>
                </a:rPr>
                <a:t>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2307585"/>
              <a:ext cx="7138951" cy="6131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trike="noStrike" u="none">
                  <a:solidFill>
                    <a:srgbClr val="9295A5"/>
                  </a:solidFill>
                  <a:latin typeface="Montserrat Bold"/>
                </a:rPr>
                <a:t>HOW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3098584"/>
              <a:ext cx="7138951" cy="1409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9295A5"/>
                  </a:solidFill>
                  <a:latin typeface="Montserrat"/>
                </a:rPr>
                <a:t>Most organizations know HOW they do it. These are the mechanics, things that make them different or set them apart from their competition.</a:t>
              </a:r>
            </a:p>
            <a:p>
              <a:pPr algn="l" marL="0" indent="0" lvl="1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9295A5"/>
                  </a:solidFill>
                  <a:latin typeface="Montserrat Bold"/>
                </a:rPr>
                <a:t>The HOW is the process and actions taken. </a:t>
              </a:r>
              <a:r>
                <a:rPr lang="en-US" sz="1500">
                  <a:solidFill>
                    <a:srgbClr val="9295A5"/>
                  </a:solidFill>
                  <a:latin typeface="Montserrat Bold"/>
                </a:rPr>
                <a:t> 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5018395"/>
              <a:ext cx="7138951" cy="6131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79CDCE"/>
                  </a:solidFill>
                  <a:latin typeface="Montserrat Bold"/>
                </a:rPr>
                <a:t>WHY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5809394"/>
              <a:ext cx="7138951" cy="1838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 strike="noStrike" u="none">
                  <a:solidFill>
                    <a:srgbClr val="222D43"/>
                  </a:solidFill>
                  <a:latin typeface="Montserrat"/>
                </a:rPr>
                <a:t>Very few organizations know WHY they do what they do. </a:t>
              </a:r>
              <a:r>
                <a:rPr lang="en-US" sz="1500" strike="noStrike" u="none">
                  <a:solidFill>
                    <a:srgbClr val="222D43"/>
                  </a:solidFill>
                  <a:latin typeface="Montserrat Bold"/>
                </a:rPr>
                <a:t>The WHY is your purpose, motivation, belief. </a:t>
              </a:r>
            </a:p>
            <a:p>
              <a:pPr algn="l" marL="0" indent="0" lvl="1">
                <a:lnSpc>
                  <a:spcPts val="2100"/>
                </a:lnSpc>
                <a:spcBef>
                  <a:spcPct val="0"/>
                </a:spcBef>
              </a:pPr>
            </a:p>
            <a:p>
              <a:pPr algn="ctr" marL="0" indent="0" lvl="1">
                <a:lnSpc>
                  <a:spcPts val="2380"/>
                </a:lnSpc>
                <a:spcBef>
                  <a:spcPct val="0"/>
                </a:spcBef>
              </a:pPr>
              <a:r>
                <a:rPr lang="en-US" sz="1700" strike="noStrike" u="none">
                  <a:solidFill>
                    <a:srgbClr val="79CDCE"/>
                  </a:solidFill>
                  <a:latin typeface="Playfair Display 1 Bold Italics"/>
                </a:rPr>
                <a:t>Can you communicate your community’s purpose or objective simply? 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3530665" y="8772320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5" y="0"/>
                </a:lnTo>
                <a:lnTo>
                  <a:pt x="3728635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694027" y="9753659"/>
            <a:ext cx="3716536" cy="336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Montserrat"/>
              </a:rPr>
              <a:t>*The Golden Circle - Communicating From the Inside Out.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Montserrat"/>
              </a:rPr>
              <a:t>Visit</a:t>
            </a:r>
            <a:r>
              <a:rPr lang="en-US" sz="999" u="sng">
                <a:solidFill>
                  <a:srgbClr val="000000"/>
                </a:solidFill>
                <a:latin typeface="Montserrat"/>
                <a:hlinkClick r:id="rId3" tooltip="https://www.ted.com/talks/simon_sinek_how_great_leaders_inspire_action?language=en"/>
              </a:rPr>
              <a:t> TED Talk: How Great Leaders Inspire Action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9561863" y="3795679"/>
            <a:ext cx="1628878" cy="251797"/>
          </a:xfrm>
          <a:custGeom>
            <a:avLst/>
            <a:gdLst/>
            <a:ahLst/>
            <a:cxnLst/>
            <a:rect r="r" b="b" t="t" l="l"/>
            <a:pathLst>
              <a:path h="251797" w="1628878">
                <a:moveTo>
                  <a:pt x="0" y="0"/>
                </a:moveTo>
                <a:lnTo>
                  <a:pt x="1628878" y="0"/>
                </a:lnTo>
                <a:lnTo>
                  <a:pt x="1628878" y="251797"/>
                </a:lnTo>
                <a:lnTo>
                  <a:pt x="0" y="2517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6871" y="952500"/>
            <a:ext cx="16230600" cy="6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22D43"/>
                </a:solidFill>
                <a:latin typeface="Montserrat Bold"/>
              </a:rPr>
              <a:t>STAKEHOLDER MAPPING | THE BASICS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467383" y="2796979"/>
            <a:ext cx="5079398" cy="2230147"/>
            <a:chOff x="0" y="0"/>
            <a:chExt cx="6772530" cy="297353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548789" y="0"/>
              <a:ext cx="6223742" cy="2973530"/>
              <a:chOff x="0" y="0"/>
              <a:chExt cx="1229381" cy="58736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229381" cy="587364"/>
              </a:xfrm>
              <a:custGeom>
                <a:avLst/>
                <a:gdLst/>
                <a:ahLst/>
                <a:cxnLst/>
                <a:rect r="r" b="b" t="t" l="l"/>
                <a:pathLst>
                  <a:path h="587364" w="1229381">
                    <a:moveTo>
                      <a:pt x="24879" y="0"/>
                    </a:moveTo>
                    <a:lnTo>
                      <a:pt x="1204502" y="0"/>
                    </a:lnTo>
                    <a:cubicBezTo>
                      <a:pt x="1218243" y="0"/>
                      <a:pt x="1229381" y="11139"/>
                      <a:pt x="1229381" y="24879"/>
                    </a:cubicBezTo>
                    <a:lnTo>
                      <a:pt x="1229381" y="562485"/>
                    </a:lnTo>
                    <a:cubicBezTo>
                      <a:pt x="1229381" y="576225"/>
                      <a:pt x="1218243" y="587364"/>
                      <a:pt x="1204502" y="587364"/>
                    </a:cubicBezTo>
                    <a:lnTo>
                      <a:pt x="24879" y="587364"/>
                    </a:lnTo>
                    <a:cubicBezTo>
                      <a:pt x="11139" y="587364"/>
                      <a:pt x="0" y="576225"/>
                      <a:pt x="0" y="562485"/>
                    </a:cubicBezTo>
                    <a:lnTo>
                      <a:pt x="0" y="24879"/>
                    </a:lnTo>
                    <a:cubicBezTo>
                      <a:pt x="0" y="11139"/>
                      <a:pt x="11139" y="0"/>
                      <a:pt x="24879" y="0"/>
                    </a:cubicBezTo>
                    <a:close/>
                  </a:path>
                </a:pathLst>
              </a:custGeom>
              <a:solidFill>
                <a:srgbClr val="79CDCE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1229381" cy="634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00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1300777" y="89892"/>
              <a:ext cx="4686265" cy="276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9"/>
                </a:lnSpc>
              </a:pPr>
              <a:r>
                <a:rPr lang="en-US" sz="1799">
                  <a:solidFill>
                    <a:srgbClr val="222D43"/>
                  </a:solidFill>
                  <a:latin typeface="Montserrat Bold"/>
                </a:rPr>
                <a:t>Tip: </a:t>
              </a:r>
            </a:p>
            <a:p>
              <a:pPr algn="ctr" marL="0" indent="0" lvl="0">
                <a:lnSpc>
                  <a:spcPts val="2399"/>
                </a:lnSpc>
                <a:spcBef>
                  <a:spcPct val="0"/>
                </a:spcBef>
              </a:pPr>
              <a:r>
                <a:rPr lang="en-US" sz="1599" strike="noStrike" u="none">
                  <a:solidFill>
                    <a:srgbClr val="222D43"/>
                  </a:solidFill>
                  <a:latin typeface="Montserrat"/>
                </a:rPr>
                <a:t>Being very clear on your WHY before you start the HOW and WHAT. </a:t>
              </a:r>
            </a:p>
            <a:p>
              <a:pPr algn="ctr" marL="0" indent="0" lvl="0">
                <a:lnSpc>
                  <a:spcPts val="2399"/>
                </a:lnSpc>
                <a:spcBef>
                  <a:spcPct val="0"/>
                </a:spcBef>
              </a:pPr>
              <a:r>
                <a:rPr lang="en-US" sz="1599" strike="noStrike" u="none">
                  <a:solidFill>
                    <a:srgbClr val="222D43"/>
                  </a:solidFill>
                  <a:latin typeface="Montserrat"/>
                </a:rPr>
                <a:t>It is crucial to attracting and </a:t>
              </a:r>
            </a:p>
            <a:p>
              <a:pPr algn="ctr" marL="0" indent="0" lvl="0">
                <a:lnSpc>
                  <a:spcPts val="2399"/>
                </a:lnSpc>
                <a:spcBef>
                  <a:spcPct val="0"/>
                </a:spcBef>
              </a:pPr>
              <a:r>
                <a:rPr lang="en-US" sz="1599" strike="noStrike" u="none">
                  <a:solidFill>
                    <a:srgbClr val="222D43"/>
                  </a:solidFill>
                  <a:latin typeface="Montserrat"/>
                </a:rPr>
                <a:t>identifying the right stakeholders &amp; advocates. 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0">
              <a:off x="0" y="937976"/>
              <a:ext cx="1097577" cy="1097577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22D43"/>
              </a:solidFill>
            </p:spPr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306036" y="1177526"/>
              <a:ext cx="485505" cy="618478"/>
            </a:xfrm>
            <a:custGeom>
              <a:avLst/>
              <a:gdLst/>
              <a:ahLst/>
              <a:cxnLst/>
              <a:rect r="r" b="b" t="t" l="l"/>
              <a:pathLst>
                <a:path h="618478" w="485505">
                  <a:moveTo>
                    <a:pt x="0" y="0"/>
                  </a:moveTo>
                  <a:lnTo>
                    <a:pt x="485505" y="0"/>
                  </a:lnTo>
                  <a:lnTo>
                    <a:pt x="485505" y="618478"/>
                  </a:lnTo>
                  <a:lnTo>
                    <a:pt x="0" y="61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28700" y="3004758"/>
            <a:ext cx="8590313" cy="3590393"/>
            <a:chOff x="0" y="0"/>
            <a:chExt cx="11453751" cy="4787191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180975"/>
              <a:ext cx="11453751" cy="25951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26109" indent="-313054" lvl="1">
                <a:lnSpc>
                  <a:spcPts val="5422"/>
                </a:lnSpc>
                <a:buFont typeface="Arial"/>
                <a:buChar char="•"/>
              </a:pPr>
              <a:r>
                <a:rPr lang="en-US" sz="2899">
                  <a:solidFill>
                    <a:srgbClr val="222D43"/>
                  </a:solidFill>
                  <a:latin typeface="Montserrat"/>
                </a:rPr>
                <a:t>Define your objective / issue / priority</a:t>
              </a:r>
            </a:p>
            <a:p>
              <a:pPr algn="l" marL="626109" indent="-313054" lvl="1">
                <a:lnSpc>
                  <a:spcPts val="5422"/>
                </a:lnSpc>
                <a:buFont typeface="Arial"/>
                <a:buChar char="•"/>
              </a:pPr>
              <a:r>
                <a:rPr lang="en-US" sz="2899">
                  <a:solidFill>
                    <a:srgbClr val="222D43"/>
                  </a:solidFill>
                  <a:latin typeface="Montserrat"/>
                </a:rPr>
                <a:t>Identify your stakeholders (e.g. build a list)</a:t>
              </a:r>
            </a:p>
            <a:p>
              <a:pPr algn="l" marL="626109" indent="-313054" lvl="1">
                <a:lnSpc>
                  <a:spcPts val="5422"/>
                </a:lnSpc>
                <a:buFont typeface="Arial"/>
                <a:buChar char="•"/>
              </a:pPr>
              <a:r>
                <a:rPr lang="en-US" sz="2899">
                  <a:solidFill>
                    <a:srgbClr val="222D43"/>
                  </a:solidFill>
                  <a:latin typeface="Montserrat"/>
                </a:rPr>
                <a:t>Segment your stakeholders: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514597" y="2816700"/>
              <a:ext cx="10939153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9295A5"/>
                  </a:solidFill>
                  <a:latin typeface="Montserrat Bold"/>
                </a:rPr>
                <a:t>Political | </a:t>
              </a:r>
              <a:r>
                <a:rPr lang="en-US" sz="2099">
                  <a:solidFill>
                    <a:srgbClr val="9295A5"/>
                  </a:solidFill>
                  <a:latin typeface="Montserrat Bold"/>
                </a:rPr>
                <a:t>Policy | Corporate | </a:t>
              </a:r>
              <a:r>
                <a:rPr lang="en-US" sz="2099">
                  <a:solidFill>
                    <a:srgbClr val="9295A5"/>
                  </a:solidFill>
                  <a:latin typeface="Montserrat Bold"/>
                </a:rPr>
                <a:t>Industry | Region | 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9295A5"/>
                  </a:solidFill>
                  <a:latin typeface="Montserrat Bold"/>
                </a:rPr>
                <a:t>Jurisdiction | Other?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4020830"/>
              <a:ext cx="10939153" cy="7663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26109" indent="-313054" lvl="1">
                <a:lnSpc>
                  <a:spcPts val="5422"/>
                </a:lnSpc>
                <a:buFont typeface="Arial"/>
                <a:buChar char="•"/>
              </a:pPr>
              <a:r>
                <a:rPr lang="en-US" sz="2899">
                  <a:solidFill>
                    <a:srgbClr val="222D43"/>
                  </a:solidFill>
                  <a:latin typeface="Montserrat"/>
                </a:rPr>
                <a:t>Prioritize your stakeholders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221674" y="6842076"/>
            <a:ext cx="8204365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9295A5"/>
                </a:solidFill>
                <a:latin typeface="Montserrat Bold"/>
              </a:rPr>
              <a:t>High | Medium | Low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47625">
            <a:solidFill>
              <a:srgbClr val="79CD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508837" y="8646788"/>
            <a:ext cx="3728635" cy="733753"/>
          </a:xfrm>
          <a:custGeom>
            <a:avLst/>
            <a:gdLst/>
            <a:ahLst/>
            <a:cxnLst/>
            <a:rect r="r" b="b" t="t" l="l"/>
            <a:pathLst>
              <a:path h="733753" w="3728635">
                <a:moveTo>
                  <a:pt x="0" y="0"/>
                </a:moveTo>
                <a:lnTo>
                  <a:pt x="3728634" y="0"/>
                </a:lnTo>
                <a:lnTo>
                  <a:pt x="3728634" y="733753"/>
                </a:lnTo>
                <a:lnTo>
                  <a:pt x="0" y="73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90935" y="2004057"/>
            <a:ext cx="7004773" cy="5249234"/>
          </a:xfrm>
          <a:custGeom>
            <a:avLst/>
            <a:gdLst/>
            <a:ahLst/>
            <a:cxnLst/>
            <a:rect r="r" b="b" t="t" l="l"/>
            <a:pathLst>
              <a:path h="5249234" w="7004773">
                <a:moveTo>
                  <a:pt x="0" y="0"/>
                </a:moveTo>
                <a:lnTo>
                  <a:pt x="7004773" y="0"/>
                </a:lnTo>
                <a:lnTo>
                  <a:pt x="7004773" y="5249234"/>
                </a:lnTo>
                <a:lnTo>
                  <a:pt x="0" y="5249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33867" y="2004057"/>
            <a:ext cx="5858613" cy="8007663"/>
          </a:xfrm>
          <a:custGeom>
            <a:avLst/>
            <a:gdLst/>
            <a:ahLst/>
            <a:cxnLst/>
            <a:rect r="r" b="b" t="t" l="l"/>
            <a:pathLst>
              <a:path h="8007663" w="5858613">
                <a:moveTo>
                  <a:pt x="0" y="0"/>
                </a:moveTo>
                <a:lnTo>
                  <a:pt x="5858614" y="0"/>
                </a:lnTo>
                <a:lnTo>
                  <a:pt x="5858614" y="8007664"/>
                </a:lnTo>
                <a:lnTo>
                  <a:pt x="0" y="800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06871" y="962025"/>
            <a:ext cx="16230600" cy="596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20"/>
              </a:lnSpc>
              <a:spcBef>
                <a:spcPct val="0"/>
              </a:spcBef>
            </a:pPr>
            <a:r>
              <a:rPr lang="en-US" sz="3514" spc="797">
                <a:solidFill>
                  <a:srgbClr val="222D43"/>
                </a:solidFill>
                <a:latin typeface="Montserrat Bold"/>
              </a:rPr>
              <a:t>STAKEHOLDERS | PROVINCIAL GOVERNMENT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40056" y="7205666"/>
            <a:ext cx="3251873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22D43"/>
                </a:solidFill>
                <a:latin typeface="Montserrat"/>
              </a:rPr>
              <a:t>Legislative Assembly of Saskatchewan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22D43"/>
                </a:solidFill>
                <a:latin typeface="Montserrat"/>
              </a:rPr>
              <a:t>61 Members of the Legislature (MLAs)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482838" y="7472366"/>
            <a:ext cx="422096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999">
                <a:solidFill>
                  <a:srgbClr val="222D43"/>
                </a:solidFill>
                <a:latin typeface="Montserrat"/>
              </a:rPr>
              <a:t>Branches of Government.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55324AD288A4F94DA8F97360BF522" ma:contentTypeVersion="14" ma:contentTypeDescription="Create a new document." ma:contentTypeScope="" ma:versionID="0dfc2c4e89ed2ca9f4ddad24de1f364a">
  <xsd:schema xmlns:xsd="http://www.w3.org/2001/XMLSchema" xmlns:xs="http://www.w3.org/2001/XMLSchema" xmlns:p="http://schemas.microsoft.com/office/2006/metadata/properties" xmlns:ns2="7115f244-71cb-4c93-96a4-a230dffa8c4f" xmlns:ns3="11deafff-c08c-4a07-b2ef-5c9475668f26" targetNamespace="http://schemas.microsoft.com/office/2006/metadata/properties" ma:root="true" ma:fieldsID="b023103236bc0e2ad16e75c343bc8ba4" ns2:_="" ns3:_="">
    <xsd:import namespace="7115f244-71cb-4c93-96a4-a230dffa8c4f"/>
    <xsd:import namespace="11deafff-c08c-4a07-b2ef-5c9475668f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5f244-71cb-4c93-96a4-a230dffa8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bf0b12-4ccb-428d-98f1-72e830c2f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eafff-c08c-4a07-b2ef-5c9475668f2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ad28e1e-e9f7-480d-aa00-c345df7084ce}" ma:internalName="TaxCatchAll" ma:showField="CatchAllData" ma:web="11deafff-c08c-4a07-b2ef-5c9475668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deafff-c08c-4a07-b2ef-5c9475668f26" xsi:nil="true"/>
    <lcf76f155ced4ddcb4097134ff3c332f xmlns="7115f244-71cb-4c93-96a4-a230dffa8c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5D7F03-B1EA-4B74-99EF-E0C86B5CAFF4}"/>
</file>

<file path=customXml/itemProps2.xml><?xml version="1.0" encoding="utf-8"?>
<ds:datastoreItem xmlns:ds="http://schemas.openxmlformats.org/officeDocument/2006/customXml" ds:itemID="{F730713E-7A3E-456C-B133-DF93DE39B866}"/>
</file>

<file path=customXml/itemProps3.xml><?xml version="1.0" encoding="utf-8"?>
<ds:datastoreItem xmlns:ds="http://schemas.openxmlformats.org/officeDocument/2006/customXml" ds:itemID="{8AFB2820-8C56-48F5-9EE5-B220C09ADD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SEDA June 2024</dc:title>
  <cp:revision>1</cp:revision>
  <dcterms:created xsi:type="dcterms:W3CDTF">2006-08-16T00:00:00Z</dcterms:created>
  <dcterms:modified xsi:type="dcterms:W3CDTF">2011-08-01T06:04:30Z</dcterms:modified>
  <dc:identifier>DAGHxTu_9to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0x010100C8455324AD288A4F94DA8F97360BF522</vt:lpwstr>
  </property>
</Properties>
</file>