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32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85" r:id="rId15"/>
    <p:sldId id="28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8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8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a Thibault" userId="646ec92e-a671-4e18-b40e-5607137483b7" providerId="ADAL" clId="{DAF2AA4E-F020-43E1-8A0C-890CB785ED82}"/>
    <pc:docChg chg="modSld">
      <pc:chgData name="Verona Thibault" userId="646ec92e-a671-4e18-b40e-5607137483b7" providerId="ADAL" clId="{DAF2AA4E-F020-43E1-8A0C-890CB785ED82}" dt="2026-01-04T17:52:37.623" v="18" actId="20577"/>
      <pc:docMkLst>
        <pc:docMk/>
      </pc:docMkLst>
      <pc:sldChg chg="modSp mod">
        <pc:chgData name="Verona Thibault" userId="646ec92e-a671-4e18-b40e-5607137483b7" providerId="ADAL" clId="{DAF2AA4E-F020-43E1-8A0C-890CB785ED82}" dt="2026-01-04T17:52:37.623" v="18" actId="20577"/>
        <pc:sldMkLst>
          <pc:docMk/>
          <pc:sldMk cId="3432263760" sldId="284"/>
        </pc:sldMkLst>
        <pc:spChg chg="mod">
          <ac:chgData name="Verona Thibault" userId="646ec92e-a671-4e18-b40e-5607137483b7" providerId="ADAL" clId="{DAF2AA4E-F020-43E1-8A0C-890CB785ED82}" dt="2026-01-04T17:52:37.623" v="18" actId="20577"/>
          <ac:spMkLst>
            <pc:docMk/>
            <pc:sldMk cId="3432263760" sldId="284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B60D1-55DC-40BC-A2EC-D99238360CF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E850042-5451-4030-8E6B-DA349A2BFCF8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CA" dirty="0">
              <a:solidFill>
                <a:schemeClr val="tx1">
                  <a:lumMod val="75000"/>
                  <a:lumOff val="25000"/>
                </a:schemeClr>
              </a:solidFill>
            </a:rPr>
            <a:t>Program Orientation</a:t>
          </a:r>
        </a:p>
      </dgm:t>
    </dgm:pt>
    <dgm:pt modelId="{49E6B692-6FF1-49B6-A5C9-C2769A39E010}" type="parTrans" cxnId="{82D20EC4-2430-41A0-9483-66FD75C7A287}">
      <dgm:prSet/>
      <dgm:spPr/>
      <dgm:t>
        <a:bodyPr/>
        <a:lstStyle/>
        <a:p>
          <a:endParaRPr lang="en-CA"/>
        </a:p>
      </dgm:t>
    </dgm:pt>
    <dgm:pt modelId="{88E1077E-0F2F-4E30-80D4-ADD590EBAB48}" type="sibTrans" cxnId="{82D20EC4-2430-41A0-9483-66FD75C7A287}">
      <dgm:prSet/>
      <dgm:spPr/>
      <dgm:t>
        <a:bodyPr/>
        <a:lstStyle/>
        <a:p>
          <a:endParaRPr lang="en-CA"/>
        </a:p>
      </dgm:t>
    </dgm:pt>
    <dgm:pt modelId="{2B2F4EE7-1A18-457B-9A1D-7F702A2C8299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Allow two weeks</a:t>
          </a:r>
        </a:p>
      </dgm:t>
    </dgm:pt>
    <dgm:pt modelId="{2577E3A2-B9AC-454F-8BF3-DF23B00A43AF}" type="parTrans" cxnId="{14FEC10B-639A-4798-AC6A-422D1C11DCC3}">
      <dgm:prSet/>
      <dgm:spPr/>
      <dgm:t>
        <a:bodyPr/>
        <a:lstStyle/>
        <a:p>
          <a:endParaRPr lang="en-CA"/>
        </a:p>
      </dgm:t>
    </dgm:pt>
    <dgm:pt modelId="{A639A46C-626F-4C87-B5CB-EE359B0DDA02}" type="sibTrans" cxnId="{14FEC10B-639A-4798-AC6A-422D1C11DCC3}">
      <dgm:prSet/>
      <dgm:spPr/>
      <dgm:t>
        <a:bodyPr/>
        <a:lstStyle/>
        <a:p>
          <a:endParaRPr lang="en-CA"/>
        </a:p>
      </dgm:t>
    </dgm:pt>
    <dgm:pt modelId="{E3536D1B-4F16-4072-86E3-241932B6CBDB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Make decision to implement</a:t>
          </a:r>
        </a:p>
      </dgm:t>
    </dgm:pt>
    <dgm:pt modelId="{C0DFE0FA-ECD8-463C-AFF2-AD4FE4B4B5A4}" type="parTrans" cxnId="{E4758B85-0BC7-4D42-BC9C-5F66C71EC04B}">
      <dgm:prSet/>
      <dgm:spPr/>
      <dgm:t>
        <a:bodyPr/>
        <a:lstStyle/>
        <a:p>
          <a:endParaRPr lang="en-CA"/>
        </a:p>
      </dgm:t>
    </dgm:pt>
    <dgm:pt modelId="{ECE6AC96-B8CB-4A3C-9A73-C71E6AA2446E}" type="sibTrans" cxnId="{E4758B85-0BC7-4D42-BC9C-5F66C71EC04B}">
      <dgm:prSet/>
      <dgm:spPr/>
      <dgm:t>
        <a:bodyPr/>
        <a:lstStyle/>
        <a:p>
          <a:endParaRPr lang="en-CA"/>
        </a:p>
      </dgm:t>
    </dgm:pt>
    <dgm:pt modelId="{7CDB288A-95F7-4734-840D-6F39A0CD3C50}">
      <dgm:prSet phldrT="[Text]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algn="l"/>
          <a:r>
            <a:rPr lang="en-CA" dirty="0">
              <a:solidFill>
                <a:schemeClr val="tx1">
                  <a:lumMod val="75000"/>
                  <a:lumOff val="25000"/>
                </a:schemeClr>
              </a:solidFill>
            </a:rPr>
            <a:t>Identify Local Coordinator </a:t>
          </a:r>
        </a:p>
        <a:p>
          <a:pPr algn="l"/>
          <a:r>
            <a:rPr lang="en-CA" dirty="0">
              <a:solidFill>
                <a:schemeClr val="tx1">
                  <a:lumMod val="75000"/>
                  <a:lumOff val="25000"/>
                </a:schemeClr>
              </a:solidFill>
            </a:rPr>
            <a:t>Identify Exchange Community</a:t>
          </a:r>
        </a:p>
      </dgm:t>
    </dgm:pt>
    <dgm:pt modelId="{DFE7A505-5808-4FA7-9191-DB3A43AA126F}" type="parTrans" cxnId="{F02FFC13-1421-420C-BBC3-DEF7C3DB2E31}">
      <dgm:prSet/>
      <dgm:spPr/>
      <dgm:t>
        <a:bodyPr/>
        <a:lstStyle/>
        <a:p>
          <a:endParaRPr lang="en-CA"/>
        </a:p>
      </dgm:t>
    </dgm:pt>
    <dgm:pt modelId="{970B1D9F-D549-40EE-B528-FEF69B811FE6}" type="sibTrans" cxnId="{F02FFC13-1421-420C-BBC3-DEF7C3DB2E31}">
      <dgm:prSet/>
      <dgm:spPr/>
      <dgm:t>
        <a:bodyPr/>
        <a:lstStyle/>
        <a:p>
          <a:endParaRPr lang="en-CA"/>
        </a:p>
      </dgm:t>
    </dgm:pt>
    <dgm:pt modelId="{12F3FC9E-1C72-44DC-8EDA-2B4114866B82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SEDA can assist in “match making” communities</a:t>
          </a:r>
        </a:p>
      </dgm:t>
    </dgm:pt>
    <dgm:pt modelId="{7CDCBC4D-68F2-4C70-B654-92BBE064F49F}" type="parTrans" cxnId="{B7194B36-426E-4A2D-8F9E-20080EE48161}">
      <dgm:prSet/>
      <dgm:spPr/>
      <dgm:t>
        <a:bodyPr/>
        <a:lstStyle/>
        <a:p>
          <a:endParaRPr lang="en-CA"/>
        </a:p>
      </dgm:t>
    </dgm:pt>
    <dgm:pt modelId="{E344A464-5D72-476B-9C28-48D10939B9BB}" type="sibTrans" cxnId="{B7194B36-426E-4A2D-8F9E-20080EE48161}">
      <dgm:prSet/>
      <dgm:spPr/>
      <dgm:t>
        <a:bodyPr/>
        <a:lstStyle/>
        <a:p>
          <a:endParaRPr lang="en-CA"/>
        </a:p>
      </dgm:t>
    </dgm:pt>
    <dgm:pt modelId="{613B29E4-BB09-422A-921B-BF295558AF89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endParaRPr lang="en-CA" sz="500" dirty="0"/>
        </a:p>
      </dgm:t>
    </dgm:pt>
    <dgm:pt modelId="{525D8A66-F63C-4C11-9828-0D3D5A9375A5}" type="parTrans" cxnId="{75FDB26B-14C0-41F1-AAF7-80829CAF84DC}">
      <dgm:prSet/>
      <dgm:spPr/>
      <dgm:t>
        <a:bodyPr/>
        <a:lstStyle/>
        <a:p>
          <a:endParaRPr lang="en-CA"/>
        </a:p>
      </dgm:t>
    </dgm:pt>
    <dgm:pt modelId="{E8D72854-CEAE-4D57-95DD-C0F481C7430D}" type="sibTrans" cxnId="{75FDB26B-14C0-41F1-AAF7-80829CAF84DC}">
      <dgm:prSet/>
      <dgm:spPr/>
      <dgm:t>
        <a:bodyPr/>
        <a:lstStyle/>
        <a:p>
          <a:endParaRPr lang="en-CA"/>
        </a:p>
      </dgm:t>
    </dgm:pt>
    <dgm:pt modelId="{770CEE60-93C5-45C7-BC0E-6FD1F14B20A2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Allow four to eight weeks</a:t>
          </a:r>
        </a:p>
      </dgm:t>
    </dgm:pt>
    <dgm:pt modelId="{DA550F19-7A27-4F7F-821F-9AFC041F1A23}" type="parTrans" cxnId="{6C199AD9-6207-45DD-BA15-3CCFC25D8AEE}">
      <dgm:prSet/>
      <dgm:spPr/>
      <dgm:t>
        <a:bodyPr/>
        <a:lstStyle/>
        <a:p>
          <a:endParaRPr lang="en-CA"/>
        </a:p>
      </dgm:t>
    </dgm:pt>
    <dgm:pt modelId="{B9305E0D-EA49-4897-BB6F-AA30C7F6D9E9}" type="sibTrans" cxnId="{6C199AD9-6207-45DD-BA15-3CCFC25D8AEE}">
      <dgm:prSet/>
      <dgm:spPr/>
      <dgm:t>
        <a:bodyPr/>
        <a:lstStyle/>
        <a:p>
          <a:endParaRPr lang="en-CA"/>
        </a:p>
      </dgm:t>
    </dgm:pt>
    <dgm:pt modelId="{C199E321-AB79-4565-B212-267BC334E20E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CA" dirty="0">
              <a:solidFill>
                <a:schemeClr val="tx1">
                  <a:lumMod val="75000"/>
                  <a:lumOff val="25000"/>
                </a:schemeClr>
              </a:solidFill>
            </a:rPr>
            <a:t>Recruit &amp; orient visitation team</a:t>
          </a:r>
        </a:p>
        <a:p>
          <a:pPr algn="l"/>
          <a:r>
            <a:rPr lang="en-CA" dirty="0">
              <a:solidFill>
                <a:schemeClr val="tx1">
                  <a:lumMod val="75000"/>
                  <a:lumOff val="25000"/>
                </a:schemeClr>
              </a:solidFill>
            </a:rPr>
            <a:t>Pre-visit preparation</a:t>
          </a:r>
        </a:p>
        <a:p>
          <a:pPr algn="l"/>
          <a:r>
            <a:rPr lang="en-CA" dirty="0">
              <a:solidFill>
                <a:schemeClr val="tx1">
                  <a:lumMod val="75000"/>
                  <a:lumOff val="25000"/>
                </a:schemeClr>
              </a:solidFill>
            </a:rPr>
            <a:t>Visit to Exchange Community</a:t>
          </a:r>
        </a:p>
      </dgm:t>
    </dgm:pt>
    <dgm:pt modelId="{F091A714-2DF5-466C-9BBD-94A5FEF23CD1}" type="parTrans" cxnId="{C15140D5-3AA9-4FCC-B7BC-70CC70343164}">
      <dgm:prSet/>
      <dgm:spPr/>
      <dgm:t>
        <a:bodyPr/>
        <a:lstStyle/>
        <a:p>
          <a:endParaRPr lang="en-CA"/>
        </a:p>
      </dgm:t>
    </dgm:pt>
    <dgm:pt modelId="{52B0E731-81C6-4507-ABB1-FADF5D04145B}" type="sibTrans" cxnId="{C15140D5-3AA9-4FCC-B7BC-70CC70343164}">
      <dgm:prSet/>
      <dgm:spPr/>
      <dgm:t>
        <a:bodyPr/>
        <a:lstStyle/>
        <a:p>
          <a:endParaRPr lang="en-CA"/>
        </a:p>
      </dgm:t>
    </dgm:pt>
    <dgm:pt modelId="{6E5D216D-7A85-48AA-9C42-548C716178D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endParaRPr lang="en-CA" sz="700" dirty="0"/>
        </a:p>
      </dgm:t>
    </dgm:pt>
    <dgm:pt modelId="{2C48B647-A210-4BBA-8F67-A27E61F88F56}" type="parTrans" cxnId="{F3E276FF-7C1E-4EF5-A30B-EA3CB2BD39BF}">
      <dgm:prSet/>
      <dgm:spPr/>
      <dgm:t>
        <a:bodyPr/>
        <a:lstStyle/>
        <a:p>
          <a:endParaRPr lang="en-CA"/>
        </a:p>
      </dgm:t>
    </dgm:pt>
    <dgm:pt modelId="{0A126F24-6B4F-4F82-AE26-7EC96E4354F4}" type="sibTrans" cxnId="{F3E276FF-7C1E-4EF5-A30B-EA3CB2BD39BF}">
      <dgm:prSet/>
      <dgm:spPr/>
      <dgm:t>
        <a:bodyPr/>
        <a:lstStyle/>
        <a:p>
          <a:endParaRPr lang="en-CA"/>
        </a:p>
      </dgm:t>
    </dgm:pt>
    <dgm:pt modelId="{3E666C7A-0B9C-4C3D-92E9-6AF0049DB852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Allow four weeks</a:t>
          </a:r>
        </a:p>
      </dgm:t>
    </dgm:pt>
    <dgm:pt modelId="{C67C44E8-B777-4639-B2A2-373754728AE0}" type="parTrans" cxnId="{8FC473C0-5902-4012-88CC-2D76BA7D4577}">
      <dgm:prSet/>
      <dgm:spPr/>
      <dgm:t>
        <a:bodyPr/>
        <a:lstStyle/>
        <a:p>
          <a:endParaRPr lang="en-CA"/>
        </a:p>
      </dgm:t>
    </dgm:pt>
    <dgm:pt modelId="{0BD36317-D661-4EF9-8603-A27E5629C561}" type="sibTrans" cxnId="{8FC473C0-5902-4012-88CC-2D76BA7D4577}">
      <dgm:prSet/>
      <dgm:spPr/>
      <dgm:t>
        <a:bodyPr/>
        <a:lstStyle/>
        <a:p>
          <a:endParaRPr lang="en-CA"/>
        </a:p>
      </dgm:t>
    </dgm:pt>
    <dgm:pt modelId="{04AB2552-C824-498D-B29F-A3B40365918E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Set dates, review logistics, equipment, visitation questionnaire</a:t>
          </a:r>
        </a:p>
      </dgm:t>
    </dgm:pt>
    <dgm:pt modelId="{EB9B89AD-578A-4334-895C-967D9CD50584}" type="parTrans" cxnId="{09B0C3AE-CA4F-4C6F-8BE1-A24E2099216B}">
      <dgm:prSet/>
      <dgm:spPr/>
      <dgm:t>
        <a:bodyPr/>
        <a:lstStyle/>
        <a:p>
          <a:endParaRPr lang="en-CA"/>
        </a:p>
      </dgm:t>
    </dgm:pt>
    <dgm:pt modelId="{1D8BB380-59C1-4153-9917-72F74CD0CC0D}" type="sibTrans" cxnId="{09B0C3AE-CA4F-4C6F-8BE1-A24E2099216B}">
      <dgm:prSet/>
      <dgm:spPr/>
      <dgm:t>
        <a:bodyPr/>
        <a:lstStyle/>
        <a:p>
          <a:endParaRPr lang="en-CA"/>
        </a:p>
      </dgm:t>
    </dgm:pt>
    <dgm:pt modelId="{CDE9B224-EB80-44BD-9F26-1EBCEE0DF4E0}" type="pres">
      <dgm:prSet presAssocID="{DAEB60D1-55DC-40BC-A2EC-D99238360CF3}" presName="Name0" presStyleCnt="0">
        <dgm:presLayoutVars>
          <dgm:dir/>
          <dgm:animLvl val="lvl"/>
          <dgm:resizeHandles/>
        </dgm:presLayoutVars>
      </dgm:prSet>
      <dgm:spPr/>
    </dgm:pt>
    <dgm:pt modelId="{240D3C7A-9865-4795-9FD9-9BD687BEA960}" type="pres">
      <dgm:prSet presAssocID="{8E850042-5451-4030-8E6B-DA349A2BFCF8}" presName="linNode" presStyleCnt="0"/>
      <dgm:spPr/>
    </dgm:pt>
    <dgm:pt modelId="{C9E46F04-E240-4ABA-B913-17770E656C46}" type="pres">
      <dgm:prSet presAssocID="{8E850042-5451-4030-8E6B-DA349A2BFCF8}" presName="parentShp" presStyleLbl="node1" presStyleIdx="0" presStyleCnt="3" custLinFactNeighborX="-1007" custLinFactNeighborY="3972">
        <dgm:presLayoutVars>
          <dgm:bulletEnabled val="1"/>
        </dgm:presLayoutVars>
      </dgm:prSet>
      <dgm:spPr/>
    </dgm:pt>
    <dgm:pt modelId="{85611918-CAFE-4C9B-9CF3-DA414CB0CD2B}" type="pres">
      <dgm:prSet presAssocID="{8E850042-5451-4030-8E6B-DA349A2BFCF8}" presName="childShp" presStyleLbl="bgAccFollowNode1" presStyleIdx="0" presStyleCnt="3" custLinFactNeighborY="5036">
        <dgm:presLayoutVars>
          <dgm:bulletEnabled val="1"/>
        </dgm:presLayoutVars>
      </dgm:prSet>
      <dgm:spPr/>
    </dgm:pt>
    <dgm:pt modelId="{BA614347-56EC-4C21-8877-781C703154B6}" type="pres">
      <dgm:prSet presAssocID="{88E1077E-0F2F-4E30-80D4-ADD590EBAB48}" presName="spacing" presStyleCnt="0"/>
      <dgm:spPr/>
    </dgm:pt>
    <dgm:pt modelId="{F227629A-6AD4-4A52-80B1-82C5B5348971}" type="pres">
      <dgm:prSet presAssocID="{7CDB288A-95F7-4734-840D-6F39A0CD3C50}" presName="linNode" presStyleCnt="0"/>
      <dgm:spPr/>
    </dgm:pt>
    <dgm:pt modelId="{DCA549C8-0B5B-45C0-A11A-2C13C1E31CFA}" type="pres">
      <dgm:prSet presAssocID="{7CDB288A-95F7-4734-840D-6F39A0CD3C50}" presName="parentShp" presStyleLbl="node1" presStyleIdx="1" presStyleCnt="3">
        <dgm:presLayoutVars>
          <dgm:bulletEnabled val="1"/>
        </dgm:presLayoutVars>
      </dgm:prSet>
      <dgm:spPr/>
    </dgm:pt>
    <dgm:pt modelId="{E05EA5EE-EF1A-413D-B7A1-7ECFBA2FD557}" type="pres">
      <dgm:prSet presAssocID="{7CDB288A-95F7-4734-840D-6F39A0CD3C50}" presName="childShp" presStyleLbl="bgAccFollowNode1" presStyleIdx="1" presStyleCnt="3" custLinFactNeighborX="1651" custLinFactNeighborY="-5036">
        <dgm:presLayoutVars>
          <dgm:bulletEnabled val="1"/>
        </dgm:presLayoutVars>
      </dgm:prSet>
      <dgm:spPr/>
    </dgm:pt>
    <dgm:pt modelId="{2899BD08-8E4D-47DF-9E8B-66F8462B83D0}" type="pres">
      <dgm:prSet presAssocID="{970B1D9F-D549-40EE-B528-FEF69B811FE6}" presName="spacing" presStyleCnt="0"/>
      <dgm:spPr/>
    </dgm:pt>
    <dgm:pt modelId="{942D25A7-FD12-495F-A6A0-2B1157A2922E}" type="pres">
      <dgm:prSet presAssocID="{C199E321-AB79-4565-B212-267BC334E20E}" presName="linNode" presStyleCnt="0"/>
      <dgm:spPr/>
    </dgm:pt>
    <dgm:pt modelId="{8E5AD0EC-5C46-4CE0-8785-C2FF2D55852B}" type="pres">
      <dgm:prSet presAssocID="{C199E321-AB79-4565-B212-267BC334E20E}" presName="parentShp" presStyleLbl="node1" presStyleIdx="2" presStyleCnt="3">
        <dgm:presLayoutVars>
          <dgm:bulletEnabled val="1"/>
        </dgm:presLayoutVars>
      </dgm:prSet>
      <dgm:spPr/>
    </dgm:pt>
    <dgm:pt modelId="{4DEFCC9A-8596-47FA-9E1D-1757281CD890}" type="pres">
      <dgm:prSet presAssocID="{C199E321-AB79-4565-B212-267BC334E20E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4FEC10B-639A-4798-AC6A-422D1C11DCC3}" srcId="{8E850042-5451-4030-8E6B-DA349A2BFCF8}" destId="{2B2F4EE7-1A18-457B-9A1D-7F702A2C8299}" srcOrd="1" destOrd="0" parTransId="{2577E3A2-B9AC-454F-8BF3-DF23B00A43AF}" sibTransId="{A639A46C-626F-4C87-B5CB-EE359B0DDA02}"/>
    <dgm:cxn modelId="{F02FFC13-1421-420C-BBC3-DEF7C3DB2E31}" srcId="{DAEB60D1-55DC-40BC-A2EC-D99238360CF3}" destId="{7CDB288A-95F7-4734-840D-6F39A0CD3C50}" srcOrd="1" destOrd="0" parTransId="{DFE7A505-5808-4FA7-9191-DB3A43AA126F}" sibTransId="{970B1D9F-D549-40EE-B528-FEF69B811FE6}"/>
    <dgm:cxn modelId="{A53F5B26-3223-4160-8583-B322A2862162}" type="presOf" srcId="{770CEE60-93C5-45C7-BC0E-6FD1F14B20A2}" destId="{E05EA5EE-EF1A-413D-B7A1-7ECFBA2FD557}" srcOrd="0" destOrd="1" presId="urn:microsoft.com/office/officeart/2005/8/layout/vList6"/>
    <dgm:cxn modelId="{B7194B36-426E-4A2D-8F9E-20080EE48161}" srcId="{7CDB288A-95F7-4734-840D-6F39A0CD3C50}" destId="{12F3FC9E-1C72-44DC-8EDA-2B4114866B82}" srcOrd="2" destOrd="0" parTransId="{7CDCBC4D-68F2-4C70-B654-92BBE064F49F}" sibTransId="{E344A464-5D72-476B-9C28-48D10939B9BB}"/>
    <dgm:cxn modelId="{E3BEDB36-AD5F-4642-9A9D-70E69F8164D8}" type="presOf" srcId="{3E666C7A-0B9C-4C3D-92E9-6AF0049DB852}" destId="{4DEFCC9A-8596-47FA-9E1D-1757281CD890}" srcOrd="0" destOrd="0" presId="urn:microsoft.com/office/officeart/2005/8/layout/vList6"/>
    <dgm:cxn modelId="{EFE75B40-AF27-466E-A5BE-846728D01C7F}" type="presOf" srcId="{12F3FC9E-1C72-44DC-8EDA-2B4114866B82}" destId="{E05EA5EE-EF1A-413D-B7A1-7ECFBA2FD557}" srcOrd="0" destOrd="2" presId="urn:microsoft.com/office/officeart/2005/8/layout/vList6"/>
    <dgm:cxn modelId="{8FD8FD68-78FF-4EDE-89A8-E7C867B742D3}" type="presOf" srcId="{613B29E4-BB09-422A-921B-BF295558AF89}" destId="{E05EA5EE-EF1A-413D-B7A1-7ECFBA2FD557}" srcOrd="0" destOrd="0" presId="urn:microsoft.com/office/officeart/2005/8/layout/vList6"/>
    <dgm:cxn modelId="{75FDB26B-14C0-41F1-AAF7-80829CAF84DC}" srcId="{7CDB288A-95F7-4734-840D-6F39A0CD3C50}" destId="{613B29E4-BB09-422A-921B-BF295558AF89}" srcOrd="0" destOrd="0" parTransId="{525D8A66-F63C-4C11-9828-0D3D5A9375A5}" sibTransId="{E8D72854-CEAE-4D57-95DD-C0F481C7430D}"/>
    <dgm:cxn modelId="{186F7475-BD28-4E40-8DD6-B9417BE3B0CE}" type="presOf" srcId="{E3536D1B-4F16-4072-86E3-241932B6CBDB}" destId="{85611918-CAFE-4C9B-9CF3-DA414CB0CD2B}" srcOrd="0" destOrd="2" presId="urn:microsoft.com/office/officeart/2005/8/layout/vList6"/>
    <dgm:cxn modelId="{E4758B85-0BC7-4D42-BC9C-5F66C71EC04B}" srcId="{8E850042-5451-4030-8E6B-DA349A2BFCF8}" destId="{E3536D1B-4F16-4072-86E3-241932B6CBDB}" srcOrd="2" destOrd="0" parTransId="{C0DFE0FA-ECD8-463C-AFF2-AD4FE4B4B5A4}" sibTransId="{ECE6AC96-B8CB-4A3C-9A73-C71E6AA2446E}"/>
    <dgm:cxn modelId="{9056F28D-32C8-4836-885D-49368F19311E}" type="presOf" srcId="{DAEB60D1-55DC-40BC-A2EC-D99238360CF3}" destId="{CDE9B224-EB80-44BD-9F26-1EBCEE0DF4E0}" srcOrd="0" destOrd="0" presId="urn:microsoft.com/office/officeart/2005/8/layout/vList6"/>
    <dgm:cxn modelId="{B838F68D-30B2-465D-957A-566639B5EE8A}" type="presOf" srcId="{8E850042-5451-4030-8E6B-DA349A2BFCF8}" destId="{C9E46F04-E240-4ABA-B913-17770E656C46}" srcOrd="0" destOrd="0" presId="urn:microsoft.com/office/officeart/2005/8/layout/vList6"/>
    <dgm:cxn modelId="{C4922F91-2E00-4C15-A2A5-0BE589567720}" type="presOf" srcId="{04AB2552-C824-498D-B29F-A3B40365918E}" destId="{4DEFCC9A-8596-47FA-9E1D-1757281CD890}" srcOrd="0" destOrd="1" presId="urn:microsoft.com/office/officeart/2005/8/layout/vList6"/>
    <dgm:cxn modelId="{90449F99-1E50-4B59-B4EE-9D6832F81973}" type="presOf" srcId="{2B2F4EE7-1A18-457B-9A1D-7F702A2C8299}" destId="{85611918-CAFE-4C9B-9CF3-DA414CB0CD2B}" srcOrd="0" destOrd="1" presId="urn:microsoft.com/office/officeart/2005/8/layout/vList6"/>
    <dgm:cxn modelId="{4BF24DAA-8DE8-41E0-A0CE-F22620EFC442}" type="presOf" srcId="{C199E321-AB79-4565-B212-267BC334E20E}" destId="{8E5AD0EC-5C46-4CE0-8785-C2FF2D55852B}" srcOrd="0" destOrd="0" presId="urn:microsoft.com/office/officeart/2005/8/layout/vList6"/>
    <dgm:cxn modelId="{09B0C3AE-CA4F-4C6F-8BE1-A24E2099216B}" srcId="{C199E321-AB79-4565-B212-267BC334E20E}" destId="{04AB2552-C824-498D-B29F-A3B40365918E}" srcOrd="1" destOrd="0" parTransId="{EB9B89AD-578A-4334-895C-967D9CD50584}" sibTransId="{1D8BB380-59C1-4153-9917-72F74CD0CC0D}"/>
    <dgm:cxn modelId="{8FC473C0-5902-4012-88CC-2D76BA7D4577}" srcId="{C199E321-AB79-4565-B212-267BC334E20E}" destId="{3E666C7A-0B9C-4C3D-92E9-6AF0049DB852}" srcOrd="0" destOrd="0" parTransId="{C67C44E8-B777-4639-B2A2-373754728AE0}" sibTransId="{0BD36317-D661-4EF9-8603-A27E5629C561}"/>
    <dgm:cxn modelId="{F67341C1-E420-427C-9BF5-FA37970E443C}" type="presOf" srcId="{6E5D216D-7A85-48AA-9C42-548C716178D2}" destId="{85611918-CAFE-4C9B-9CF3-DA414CB0CD2B}" srcOrd="0" destOrd="0" presId="urn:microsoft.com/office/officeart/2005/8/layout/vList6"/>
    <dgm:cxn modelId="{82D20EC4-2430-41A0-9483-66FD75C7A287}" srcId="{DAEB60D1-55DC-40BC-A2EC-D99238360CF3}" destId="{8E850042-5451-4030-8E6B-DA349A2BFCF8}" srcOrd="0" destOrd="0" parTransId="{49E6B692-6FF1-49B6-A5C9-C2769A39E010}" sibTransId="{88E1077E-0F2F-4E30-80D4-ADD590EBAB48}"/>
    <dgm:cxn modelId="{C15140D5-3AA9-4FCC-B7BC-70CC70343164}" srcId="{DAEB60D1-55DC-40BC-A2EC-D99238360CF3}" destId="{C199E321-AB79-4565-B212-267BC334E20E}" srcOrd="2" destOrd="0" parTransId="{F091A714-2DF5-466C-9BBD-94A5FEF23CD1}" sibTransId="{52B0E731-81C6-4507-ABB1-FADF5D04145B}"/>
    <dgm:cxn modelId="{6C199AD9-6207-45DD-BA15-3CCFC25D8AEE}" srcId="{7CDB288A-95F7-4734-840D-6F39A0CD3C50}" destId="{770CEE60-93C5-45C7-BC0E-6FD1F14B20A2}" srcOrd="1" destOrd="0" parTransId="{DA550F19-7A27-4F7F-821F-9AFC041F1A23}" sibTransId="{B9305E0D-EA49-4897-BB6F-AA30C7F6D9E9}"/>
    <dgm:cxn modelId="{B32437DC-1DDB-4962-8570-EC87C937101C}" type="presOf" srcId="{7CDB288A-95F7-4734-840D-6F39A0CD3C50}" destId="{DCA549C8-0B5B-45C0-A11A-2C13C1E31CFA}" srcOrd="0" destOrd="0" presId="urn:microsoft.com/office/officeart/2005/8/layout/vList6"/>
    <dgm:cxn modelId="{F3E276FF-7C1E-4EF5-A30B-EA3CB2BD39BF}" srcId="{8E850042-5451-4030-8E6B-DA349A2BFCF8}" destId="{6E5D216D-7A85-48AA-9C42-548C716178D2}" srcOrd="0" destOrd="0" parTransId="{2C48B647-A210-4BBA-8F67-A27E61F88F56}" sibTransId="{0A126F24-6B4F-4F82-AE26-7EC96E4354F4}"/>
    <dgm:cxn modelId="{E45CC4D6-EBCA-4FA5-8D20-745D0580C908}" type="presParOf" srcId="{CDE9B224-EB80-44BD-9F26-1EBCEE0DF4E0}" destId="{240D3C7A-9865-4795-9FD9-9BD687BEA960}" srcOrd="0" destOrd="0" presId="urn:microsoft.com/office/officeart/2005/8/layout/vList6"/>
    <dgm:cxn modelId="{0D5640A5-C036-442E-B1BF-6522DEA796B4}" type="presParOf" srcId="{240D3C7A-9865-4795-9FD9-9BD687BEA960}" destId="{C9E46F04-E240-4ABA-B913-17770E656C46}" srcOrd="0" destOrd="0" presId="urn:microsoft.com/office/officeart/2005/8/layout/vList6"/>
    <dgm:cxn modelId="{9829252D-4CE8-4715-9D3C-056866493BC6}" type="presParOf" srcId="{240D3C7A-9865-4795-9FD9-9BD687BEA960}" destId="{85611918-CAFE-4C9B-9CF3-DA414CB0CD2B}" srcOrd="1" destOrd="0" presId="urn:microsoft.com/office/officeart/2005/8/layout/vList6"/>
    <dgm:cxn modelId="{2EBC0B7F-4B03-4D01-A3BE-B73A0DCC7A33}" type="presParOf" srcId="{CDE9B224-EB80-44BD-9F26-1EBCEE0DF4E0}" destId="{BA614347-56EC-4C21-8877-781C703154B6}" srcOrd="1" destOrd="0" presId="urn:microsoft.com/office/officeart/2005/8/layout/vList6"/>
    <dgm:cxn modelId="{8BF3FD8E-9690-4B4F-ACF7-9A853F93CB94}" type="presParOf" srcId="{CDE9B224-EB80-44BD-9F26-1EBCEE0DF4E0}" destId="{F227629A-6AD4-4A52-80B1-82C5B5348971}" srcOrd="2" destOrd="0" presId="urn:microsoft.com/office/officeart/2005/8/layout/vList6"/>
    <dgm:cxn modelId="{C5CE726D-75BC-4B1C-B958-FE43B9A5BC0C}" type="presParOf" srcId="{F227629A-6AD4-4A52-80B1-82C5B5348971}" destId="{DCA549C8-0B5B-45C0-A11A-2C13C1E31CFA}" srcOrd="0" destOrd="0" presId="urn:microsoft.com/office/officeart/2005/8/layout/vList6"/>
    <dgm:cxn modelId="{3D7DB805-0657-42D8-B883-4774CC837838}" type="presParOf" srcId="{F227629A-6AD4-4A52-80B1-82C5B5348971}" destId="{E05EA5EE-EF1A-413D-B7A1-7ECFBA2FD557}" srcOrd="1" destOrd="0" presId="urn:microsoft.com/office/officeart/2005/8/layout/vList6"/>
    <dgm:cxn modelId="{E0D7D7F1-834F-4F6C-9487-0DBA167EF8CF}" type="presParOf" srcId="{CDE9B224-EB80-44BD-9F26-1EBCEE0DF4E0}" destId="{2899BD08-8E4D-47DF-9E8B-66F8462B83D0}" srcOrd="3" destOrd="0" presId="urn:microsoft.com/office/officeart/2005/8/layout/vList6"/>
    <dgm:cxn modelId="{65FD68D8-FBDD-4995-8E39-EA56BA57A2B7}" type="presParOf" srcId="{CDE9B224-EB80-44BD-9F26-1EBCEE0DF4E0}" destId="{942D25A7-FD12-495F-A6A0-2B1157A2922E}" srcOrd="4" destOrd="0" presId="urn:microsoft.com/office/officeart/2005/8/layout/vList6"/>
    <dgm:cxn modelId="{0EE07719-FF8D-4382-9574-627FB36B1DB8}" type="presParOf" srcId="{942D25A7-FD12-495F-A6A0-2B1157A2922E}" destId="{8E5AD0EC-5C46-4CE0-8785-C2FF2D55852B}" srcOrd="0" destOrd="0" presId="urn:microsoft.com/office/officeart/2005/8/layout/vList6"/>
    <dgm:cxn modelId="{2C1A309F-5931-4062-8CD1-8A21A7F3093E}" type="presParOf" srcId="{942D25A7-FD12-495F-A6A0-2B1157A2922E}" destId="{4DEFCC9A-8596-47FA-9E1D-1757281CD8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EB60D1-55DC-40BC-A2EC-D99238360CF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E850042-5451-4030-8E6B-DA349A2BFCF8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CA" sz="2000" dirty="0">
              <a:solidFill>
                <a:schemeClr val="tx1">
                  <a:lumMod val="75000"/>
                  <a:lumOff val="25000"/>
                </a:schemeClr>
              </a:solidFill>
            </a:rPr>
            <a:t>Visiting Team Prepares Assessment &amp; Slide Show</a:t>
          </a:r>
        </a:p>
      </dgm:t>
    </dgm:pt>
    <dgm:pt modelId="{49E6B692-6FF1-49B6-A5C9-C2769A39E010}" type="parTrans" cxnId="{82D20EC4-2430-41A0-9483-66FD75C7A287}">
      <dgm:prSet/>
      <dgm:spPr/>
      <dgm:t>
        <a:bodyPr/>
        <a:lstStyle/>
        <a:p>
          <a:endParaRPr lang="en-CA"/>
        </a:p>
      </dgm:t>
    </dgm:pt>
    <dgm:pt modelId="{88E1077E-0F2F-4E30-80D4-ADD590EBAB48}" type="sibTrans" cxnId="{82D20EC4-2430-41A0-9483-66FD75C7A287}">
      <dgm:prSet/>
      <dgm:spPr/>
      <dgm:t>
        <a:bodyPr/>
        <a:lstStyle/>
        <a:p>
          <a:endParaRPr lang="en-CA"/>
        </a:p>
      </dgm:t>
    </dgm:pt>
    <dgm:pt modelId="{E3536D1B-4F16-4072-86E3-241932B6CBDB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t"/>
        <a:lstStyle/>
        <a:p>
          <a:r>
            <a:rPr lang="en-CA" sz="1800" dirty="0"/>
            <a:t>Community Coordinator and 1-2 team members go to exchange community and present report</a:t>
          </a:r>
        </a:p>
      </dgm:t>
    </dgm:pt>
    <dgm:pt modelId="{C0DFE0FA-ECD8-463C-AFF2-AD4FE4B4B5A4}" type="parTrans" cxnId="{E4758B85-0BC7-4D42-BC9C-5F66C71EC04B}">
      <dgm:prSet/>
      <dgm:spPr/>
      <dgm:t>
        <a:bodyPr/>
        <a:lstStyle/>
        <a:p>
          <a:endParaRPr lang="en-CA"/>
        </a:p>
      </dgm:t>
    </dgm:pt>
    <dgm:pt modelId="{ECE6AC96-B8CB-4A3C-9A73-C71E6AA2446E}" type="sibTrans" cxnId="{E4758B85-0BC7-4D42-BC9C-5F66C71EC04B}">
      <dgm:prSet/>
      <dgm:spPr/>
      <dgm:t>
        <a:bodyPr/>
        <a:lstStyle/>
        <a:p>
          <a:endParaRPr lang="en-CA"/>
        </a:p>
      </dgm:t>
    </dgm:pt>
    <dgm:pt modelId="{7CDB288A-95F7-4734-840D-6F39A0CD3C50}">
      <dgm:prSet phldrT="[Text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algn="l"/>
          <a:r>
            <a:rPr lang="en-CA" sz="2000" dirty="0">
              <a:solidFill>
                <a:schemeClr val="tx1">
                  <a:lumMod val="75000"/>
                  <a:lumOff val="25000"/>
                </a:schemeClr>
              </a:solidFill>
            </a:rPr>
            <a:t>Community Hosts Report Back from Exchange Community</a:t>
          </a:r>
        </a:p>
      </dgm:t>
    </dgm:pt>
    <dgm:pt modelId="{DFE7A505-5808-4FA7-9191-DB3A43AA126F}" type="parTrans" cxnId="{F02FFC13-1421-420C-BBC3-DEF7C3DB2E31}">
      <dgm:prSet/>
      <dgm:spPr/>
      <dgm:t>
        <a:bodyPr/>
        <a:lstStyle/>
        <a:p>
          <a:endParaRPr lang="en-CA"/>
        </a:p>
      </dgm:t>
    </dgm:pt>
    <dgm:pt modelId="{970B1D9F-D549-40EE-B528-FEF69B811FE6}" type="sibTrans" cxnId="{F02FFC13-1421-420C-BBC3-DEF7C3DB2E31}">
      <dgm:prSet/>
      <dgm:spPr/>
      <dgm:t>
        <a:bodyPr/>
        <a:lstStyle/>
        <a:p>
          <a:endParaRPr lang="en-CA"/>
        </a:p>
      </dgm:t>
    </dgm:pt>
    <dgm:pt modelId="{12F3FC9E-1C72-44DC-8EDA-2B4114866B82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Community engages in action planning based on report</a:t>
          </a:r>
        </a:p>
      </dgm:t>
    </dgm:pt>
    <dgm:pt modelId="{7CDCBC4D-68F2-4C70-B654-92BBE064F49F}" type="parTrans" cxnId="{B7194B36-426E-4A2D-8F9E-20080EE48161}">
      <dgm:prSet/>
      <dgm:spPr/>
      <dgm:t>
        <a:bodyPr/>
        <a:lstStyle/>
        <a:p>
          <a:endParaRPr lang="en-CA"/>
        </a:p>
      </dgm:t>
    </dgm:pt>
    <dgm:pt modelId="{E344A464-5D72-476B-9C28-48D10939B9BB}" type="sibTrans" cxnId="{B7194B36-426E-4A2D-8F9E-20080EE48161}">
      <dgm:prSet/>
      <dgm:spPr/>
      <dgm:t>
        <a:bodyPr/>
        <a:lstStyle/>
        <a:p>
          <a:endParaRPr lang="en-CA"/>
        </a:p>
      </dgm:t>
    </dgm:pt>
    <dgm:pt modelId="{613B29E4-BB09-422A-921B-BF295558AF89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endParaRPr lang="en-CA" sz="600" dirty="0"/>
        </a:p>
      </dgm:t>
    </dgm:pt>
    <dgm:pt modelId="{525D8A66-F63C-4C11-9828-0D3D5A9375A5}" type="parTrans" cxnId="{75FDB26B-14C0-41F1-AAF7-80829CAF84DC}">
      <dgm:prSet/>
      <dgm:spPr/>
      <dgm:t>
        <a:bodyPr/>
        <a:lstStyle/>
        <a:p>
          <a:endParaRPr lang="en-CA"/>
        </a:p>
      </dgm:t>
    </dgm:pt>
    <dgm:pt modelId="{E8D72854-CEAE-4D57-95DD-C0F481C7430D}" type="sibTrans" cxnId="{75FDB26B-14C0-41F1-AAF7-80829CAF84DC}">
      <dgm:prSet/>
      <dgm:spPr/>
      <dgm:t>
        <a:bodyPr/>
        <a:lstStyle/>
        <a:p>
          <a:endParaRPr lang="en-CA"/>
        </a:p>
      </dgm:t>
    </dgm:pt>
    <dgm:pt modelId="{770CEE60-93C5-45C7-BC0E-6FD1F14B20A2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Allow three to six weeks</a:t>
          </a:r>
        </a:p>
      </dgm:t>
    </dgm:pt>
    <dgm:pt modelId="{DA550F19-7A27-4F7F-821F-9AFC041F1A23}" type="parTrans" cxnId="{6C199AD9-6207-45DD-BA15-3CCFC25D8AEE}">
      <dgm:prSet/>
      <dgm:spPr/>
      <dgm:t>
        <a:bodyPr/>
        <a:lstStyle/>
        <a:p>
          <a:endParaRPr lang="en-CA"/>
        </a:p>
      </dgm:t>
    </dgm:pt>
    <dgm:pt modelId="{B9305E0D-EA49-4897-BB6F-AA30C7F6D9E9}" type="sibTrans" cxnId="{6C199AD9-6207-45DD-BA15-3CCFC25D8AEE}">
      <dgm:prSet/>
      <dgm:spPr/>
      <dgm:t>
        <a:bodyPr/>
        <a:lstStyle/>
        <a:p>
          <a:endParaRPr lang="en-CA"/>
        </a:p>
      </dgm:t>
    </dgm:pt>
    <dgm:pt modelId="{6E5D216D-7A85-48AA-9C42-548C716178D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t"/>
        <a:lstStyle/>
        <a:p>
          <a:r>
            <a:rPr lang="en-CA" sz="1800" dirty="0"/>
            <a:t>Allow three weeks</a:t>
          </a:r>
        </a:p>
      </dgm:t>
    </dgm:pt>
    <dgm:pt modelId="{2C48B647-A210-4BBA-8F67-A27E61F88F56}" type="parTrans" cxnId="{F3E276FF-7C1E-4EF5-A30B-EA3CB2BD39BF}">
      <dgm:prSet/>
      <dgm:spPr/>
      <dgm:t>
        <a:bodyPr/>
        <a:lstStyle/>
        <a:p>
          <a:endParaRPr lang="en-CA"/>
        </a:p>
      </dgm:t>
    </dgm:pt>
    <dgm:pt modelId="{0A126F24-6B4F-4F82-AE26-7EC96E4354F4}" type="sibTrans" cxnId="{F3E276FF-7C1E-4EF5-A30B-EA3CB2BD39BF}">
      <dgm:prSet/>
      <dgm:spPr/>
      <dgm:t>
        <a:bodyPr/>
        <a:lstStyle/>
        <a:p>
          <a:endParaRPr lang="en-CA"/>
        </a:p>
      </dgm:t>
    </dgm:pt>
    <dgm:pt modelId="{A26CF580-1931-4485-9A5B-C42C4B7A5DEC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CA" sz="1800" dirty="0"/>
            <a:t>Both communities evaluate the program experience</a:t>
          </a:r>
        </a:p>
      </dgm:t>
    </dgm:pt>
    <dgm:pt modelId="{2E604F08-9025-4C40-A1D0-938267985ACA}" type="parTrans" cxnId="{336B95B3-98B4-4D80-8AF1-B3C60F1B85BF}">
      <dgm:prSet/>
      <dgm:spPr/>
      <dgm:t>
        <a:bodyPr/>
        <a:lstStyle/>
        <a:p>
          <a:endParaRPr lang="en-CA"/>
        </a:p>
      </dgm:t>
    </dgm:pt>
    <dgm:pt modelId="{F5875078-2D9A-4603-9027-20D541B92509}" type="sibTrans" cxnId="{336B95B3-98B4-4D80-8AF1-B3C60F1B85BF}">
      <dgm:prSet/>
      <dgm:spPr/>
      <dgm:t>
        <a:bodyPr/>
        <a:lstStyle/>
        <a:p>
          <a:endParaRPr lang="en-CA"/>
        </a:p>
      </dgm:t>
    </dgm:pt>
    <dgm:pt modelId="{691E7885-B009-4B9D-AFF6-7C0F0C5EF2AB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 anchor="t"/>
        <a:lstStyle/>
        <a:p>
          <a:endParaRPr lang="en-CA" sz="1200" dirty="0"/>
        </a:p>
      </dgm:t>
    </dgm:pt>
    <dgm:pt modelId="{E4881895-88EA-4C27-AA23-EE6AAD005270}" type="parTrans" cxnId="{39C3B5DE-B502-4336-BD70-C910B34477CB}">
      <dgm:prSet/>
      <dgm:spPr/>
    </dgm:pt>
    <dgm:pt modelId="{9130A348-AFF0-4C43-8131-ADC160FB12B7}" type="sibTrans" cxnId="{39C3B5DE-B502-4336-BD70-C910B34477CB}">
      <dgm:prSet/>
      <dgm:spPr/>
    </dgm:pt>
    <dgm:pt modelId="{CDE9B224-EB80-44BD-9F26-1EBCEE0DF4E0}" type="pres">
      <dgm:prSet presAssocID="{DAEB60D1-55DC-40BC-A2EC-D99238360CF3}" presName="Name0" presStyleCnt="0">
        <dgm:presLayoutVars>
          <dgm:dir/>
          <dgm:animLvl val="lvl"/>
          <dgm:resizeHandles/>
        </dgm:presLayoutVars>
      </dgm:prSet>
      <dgm:spPr/>
    </dgm:pt>
    <dgm:pt modelId="{240D3C7A-9865-4795-9FD9-9BD687BEA960}" type="pres">
      <dgm:prSet presAssocID="{8E850042-5451-4030-8E6B-DA349A2BFCF8}" presName="linNode" presStyleCnt="0"/>
      <dgm:spPr/>
    </dgm:pt>
    <dgm:pt modelId="{C9E46F04-E240-4ABA-B913-17770E656C46}" type="pres">
      <dgm:prSet presAssocID="{8E850042-5451-4030-8E6B-DA349A2BFCF8}" presName="parentShp" presStyleLbl="node1" presStyleIdx="0" presStyleCnt="2" custLinFactNeighborX="-1007" custLinFactNeighborY="3972">
        <dgm:presLayoutVars>
          <dgm:bulletEnabled val="1"/>
        </dgm:presLayoutVars>
      </dgm:prSet>
      <dgm:spPr/>
    </dgm:pt>
    <dgm:pt modelId="{85611918-CAFE-4C9B-9CF3-DA414CB0CD2B}" type="pres">
      <dgm:prSet presAssocID="{8E850042-5451-4030-8E6B-DA349A2BFCF8}" presName="childShp" presStyleLbl="bgAccFollowNode1" presStyleIdx="0" presStyleCnt="2" custLinFactNeighborY="5036">
        <dgm:presLayoutVars>
          <dgm:bulletEnabled val="1"/>
        </dgm:presLayoutVars>
      </dgm:prSet>
      <dgm:spPr/>
    </dgm:pt>
    <dgm:pt modelId="{BA614347-56EC-4C21-8877-781C703154B6}" type="pres">
      <dgm:prSet presAssocID="{88E1077E-0F2F-4E30-80D4-ADD590EBAB48}" presName="spacing" presStyleCnt="0"/>
      <dgm:spPr/>
    </dgm:pt>
    <dgm:pt modelId="{F227629A-6AD4-4A52-80B1-82C5B5348971}" type="pres">
      <dgm:prSet presAssocID="{7CDB288A-95F7-4734-840D-6F39A0CD3C50}" presName="linNode" presStyleCnt="0"/>
      <dgm:spPr/>
    </dgm:pt>
    <dgm:pt modelId="{DCA549C8-0B5B-45C0-A11A-2C13C1E31CFA}" type="pres">
      <dgm:prSet presAssocID="{7CDB288A-95F7-4734-840D-6F39A0CD3C50}" presName="parentShp" presStyleLbl="node1" presStyleIdx="1" presStyleCnt="2">
        <dgm:presLayoutVars>
          <dgm:bulletEnabled val="1"/>
        </dgm:presLayoutVars>
      </dgm:prSet>
      <dgm:spPr/>
    </dgm:pt>
    <dgm:pt modelId="{E05EA5EE-EF1A-413D-B7A1-7ECFBA2FD557}" type="pres">
      <dgm:prSet presAssocID="{7CDB288A-95F7-4734-840D-6F39A0CD3C50}" presName="childShp" presStyleLbl="bgAccFollowNode1" presStyleIdx="1" presStyleCnt="2" custLinFactNeighborX="1651" custLinFactNeighborY="-5036">
        <dgm:presLayoutVars>
          <dgm:bulletEnabled val="1"/>
        </dgm:presLayoutVars>
      </dgm:prSet>
      <dgm:spPr/>
    </dgm:pt>
  </dgm:ptLst>
  <dgm:cxnLst>
    <dgm:cxn modelId="{79EBF208-28B8-41EE-83EA-5175E1488B2F}" type="presOf" srcId="{7CDB288A-95F7-4734-840D-6F39A0CD3C50}" destId="{DCA549C8-0B5B-45C0-A11A-2C13C1E31CFA}" srcOrd="0" destOrd="0" presId="urn:microsoft.com/office/officeart/2005/8/layout/vList6"/>
    <dgm:cxn modelId="{F02FFC13-1421-420C-BBC3-DEF7C3DB2E31}" srcId="{DAEB60D1-55DC-40BC-A2EC-D99238360CF3}" destId="{7CDB288A-95F7-4734-840D-6F39A0CD3C50}" srcOrd="1" destOrd="0" parTransId="{DFE7A505-5808-4FA7-9191-DB3A43AA126F}" sibTransId="{970B1D9F-D549-40EE-B528-FEF69B811FE6}"/>
    <dgm:cxn modelId="{22F7D62E-597C-488C-AA97-DC8C3D5D5C98}" type="presOf" srcId="{12F3FC9E-1C72-44DC-8EDA-2B4114866B82}" destId="{E05EA5EE-EF1A-413D-B7A1-7ECFBA2FD557}" srcOrd="0" destOrd="2" presId="urn:microsoft.com/office/officeart/2005/8/layout/vList6"/>
    <dgm:cxn modelId="{B7194B36-426E-4A2D-8F9E-20080EE48161}" srcId="{7CDB288A-95F7-4734-840D-6F39A0CD3C50}" destId="{12F3FC9E-1C72-44DC-8EDA-2B4114866B82}" srcOrd="2" destOrd="0" parTransId="{7CDCBC4D-68F2-4C70-B654-92BBE064F49F}" sibTransId="{E344A464-5D72-476B-9C28-48D10939B9BB}"/>
    <dgm:cxn modelId="{75FDB26B-14C0-41F1-AAF7-80829CAF84DC}" srcId="{7CDB288A-95F7-4734-840D-6F39A0CD3C50}" destId="{613B29E4-BB09-422A-921B-BF295558AF89}" srcOrd="0" destOrd="0" parTransId="{525D8A66-F63C-4C11-9828-0D3D5A9375A5}" sibTransId="{E8D72854-CEAE-4D57-95DD-C0F481C7430D}"/>
    <dgm:cxn modelId="{377DD656-6A02-4A63-AC7B-FE2B0B821BEF}" type="presOf" srcId="{770CEE60-93C5-45C7-BC0E-6FD1F14B20A2}" destId="{E05EA5EE-EF1A-413D-B7A1-7ECFBA2FD557}" srcOrd="0" destOrd="1" presId="urn:microsoft.com/office/officeart/2005/8/layout/vList6"/>
    <dgm:cxn modelId="{43ADB379-59D3-4CA9-88F1-E4F2B45B6BE6}" type="presOf" srcId="{613B29E4-BB09-422A-921B-BF295558AF89}" destId="{E05EA5EE-EF1A-413D-B7A1-7ECFBA2FD557}" srcOrd="0" destOrd="0" presId="urn:microsoft.com/office/officeart/2005/8/layout/vList6"/>
    <dgm:cxn modelId="{C4E6E25A-5C46-42F3-BCE5-3BCD3E1F8FA8}" type="presOf" srcId="{A26CF580-1931-4485-9A5B-C42C4B7A5DEC}" destId="{E05EA5EE-EF1A-413D-B7A1-7ECFBA2FD557}" srcOrd="0" destOrd="3" presId="urn:microsoft.com/office/officeart/2005/8/layout/vList6"/>
    <dgm:cxn modelId="{E4758B85-0BC7-4D42-BC9C-5F66C71EC04B}" srcId="{8E850042-5451-4030-8E6B-DA349A2BFCF8}" destId="{E3536D1B-4F16-4072-86E3-241932B6CBDB}" srcOrd="2" destOrd="0" parTransId="{C0DFE0FA-ECD8-463C-AFF2-AD4FE4B4B5A4}" sibTransId="{ECE6AC96-B8CB-4A3C-9A73-C71E6AA2446E}"/>
    <dgm:cxn modelId="{3098DBA9-D931-49C2-A122-DDFBD64508BF}" type="presOf" srcId="{691E7885-B009-4B9D-AFF6-7C0F0C5EF2AB}" destId="{85611918-CAFE-4C9B-9CF3-DA414CB0CD2B}" srcOrd="0" destOrd="0" presId="urn:microsoft.com/office/officeart/2005/8/layout/vList6"/>
    <dgm:cxn modelId="{336B95B3-98B4-4D80-8AF1-B3C60F1B85BF}" srcId="{7CDB288A-95F7-4734-840D-6F39A0CD3C50}" destId="{A26CF580-1931-4485-9A5B-C42C4B7A5DEC}" srcOrd="3" destOrd="0" parTransId="{2E604F08-9025-4C40-A1D0-938267985ACA}" sibTransId="{F5875078-2D9A-4603-9027-20D541B92509}"/>
    <dgm:cxn modelId="{82D20EC4-2430-41A0-9483-66FD75C7A287}" srcId="{DAEB60D1-55DC-40BC-A2EC-D99238360CF3}" destId="{8E850042-5451-4030-8E6B-DA349A2BFCF8}" srcOrd="0" destOrd="0" parTransId="{49E6B692-6FF1-49B6-A5C9-C2769A39E010}" sibTransId="{88E1077E-0F2F-4E30-80D4-ADD590EBAB48}"/>
    <dgm:cxn modelId="{6C199AD9-6207-45DD-BA15-3CCFC25D8AEE}" srcId="{7CDB288A-95F7-4734-840D-6F39A0CD3C50}" destId="{770CEE60-93C5-45C7-BC0E-6FD1F14B20A2}" srcOrd="1" destOrd="0" parTransId="{DA550F19-7A27-4F7F-821F-9AFC041F1A23}" sibTransId="{B9305E0D-EA49-4897-BB6F-AA30C7F6D9E9}"/>
    <dgm:cxn modelId="{39C3B5DE-B502-4336-BD70-C910B34477CB}" srcId="{8E850042-5451-4030-8E6B-DA349A2BFCF8}" destId="{691E7885-B009-4B9D-AFF6-7C0F0C5EF2AB}" srcOrd="0" destOrd="0" parTransId="{E4881895-88EA-4C27-AA23-EE6AAD005270}" sibTransId="{9130A348-AFF0-4C43-8131-ADC160FB12B7}"/>
    <dgm:cxn modelId="{37DC33E1-E7CE-4B11-9533-F60A9F2D41CC}" type="presOf" srcId="{8E850042-5451-4030-8E6B-DA349A2BFCF8}" destId="{C9E46F04-E240-4ABA-B913-17770E656C46}" srcOrd="0" destOrd="0" presId="urn:microsoft.com/office/officeart/2005/8/layout/vList6"/>
    <dgm:cxn modelId="{5B939DE2-68DA-4902-8F03-1B0EEAAFBA71}" type="presOf" srcId="{DAEB60D1-55DC-40BC-A2EC-D99238360CF3}" destId="{CDE9B224-EB80-44BD-9F26-1EBCEE0DF4E0}" srcOrd="0" destOrd="0" presId="urn:microsoft.com/office/officeart/2005/8/layout/vList6"/>
    <dgm:cxn modelId="{73DE98FC-5C1D-4ECA-AC7E-5B52DECEE9E8}" type="presOf" srcId="{6E5D216D-7A85-48AA-9C42-548C716178D2}" destId="{85611918-CAFE-4C9B-9CF3-DA414CB0CD2B}" srcOrd="0" destOrd="1" presId="urn:microsoft.com/office/officeart/2005/8/layout/vList6"/>
    <dgm:cxn modelId="{6BF8D2FC-D93D-4D0E-9B9F-FE5AF2845CD6}" type="presOf" srcId="{E3536D1B-4F16-4072-86E3-241932B6CBDB}" destId="{85611918-CAFE-4C9B-9CF3-DA414CB0CD2B}" srcOrd="0" destOrd="2" presId="urn:microsoft.com/office/officeart/2005/8/layout/vList6"/>
    <dgm:cxn modelId="{F3E276FF-7C1E-4EF5-A30B-EA3CB2BD39BF}" srcId="{8E850042-5451-4030-8E6B-DA349A2BFCF8}" destId="{6E5D216D-7A85-48AA-9C42-548C716178D2}" srcOrd="1" destOrd="0" parTransId="{2C48B647-A210-4BBA-8F67-A27E61F88F56}" sibTransId="{0A126F24-6B4F-4F82-AE26-7EC96E4354F4}"/>
    <dgm:cxn modelId="{AF2552B7-6D21-4B38-AD93-45D799D75768}" type="presParOf" srcId="{CDE9B224-EB80-44BD-9F26-1EBCEE0DF4E0}" destId="{240D3C7A-9865-4795-9FD9-9BD687BEA960}" srcOrd="0" destOrd="0" presId="urn:microsoft.com/office/officeart/2005/8/layout/vList6"/>
    <dgm:cxn modelId="{DBF50E6C-1065-430C-BEE4-1D501A41E0BD}" type="presParOf" srcId="{240D3C7A-9865-4795-9FD9-9BD687BEA960}" destId="{C9E46F04-E240-4ABA-B913-17770E656C46}" srcOrd="0" destOrd="0" presId="urn:microsoft.com/office/officeart/2005/8/layout/vList6"/>
    <dgm:cxn modelId="{B381B035-EB2A-41F8-9A4B-80D1BF35BCC7}" type="presParOf" srcId="{240D3C7A-9865-4795-9FD9-9BD687BEA960}" destId="{85611918-CAFE-4C9B-9CF3-DA414CB0CD2B}" srcOrd="1" destOrd="0" presId="urn:microsoft.com/office/officeart/2005/8/layout/vList6"/>
    <dgm:cxn modelId="{9D71BFAC-E890-4994-A3BC-1D6499E4E763}" type="presParOf" srcId="{CDE9B224-EB80-44BD-9F26-1EBCEE0DF4E0}" destId="{BA614347-56EC-4C21-8877-781C703154B6}" srcOrd="1" destOrd="0" presId="urn:microsoft.com/office/officeart/2005/8/layout/vList6"/>
    <dgm:cxn modelId="{5D2D265F-611A-468F-BE0B-BF3F7DBAF849}" type="presParOf" srcId="{CDE9B224-EB80-44BD-9F26-1EBCEE0DF4E0}" destId="{F227629A-6AD4-4A52-80B1-82C5B5348971}" srcOrd="2" destOrd="0" presId="urn:microsoft.com/office/officeart/2005/8/layout/vList6"/>
    <dgm:cxn modelId="{E4A7E3B0-14DD-4737-814A-0CEE59CDF30C}" type="presParOf" srcId="{F227629A-6AD4-4A52-80B1-82C5B5348971}" destId="{DCA549C8-0B5B-45C0-A11A-2C13C1E31CFA}" srcOrd="0" destOrd="0" presId="urn:microsoft.com/office/officeart/2005/8/layout/vList6"/>
    <dgm:cxn modelId="{9317D5CA-53F3-45A6-88D2-DE4F0BFC95BB}" type="presParOf" srcId="{F227629A-6AD4-4A52-80B1-82C5B5348971}" destId="{E05EA5EE-EF1A-413D-B7A1-7ECFBA2FD55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11918-CAFE-4C9B-9CF3-DA414CB0CD2B}">
      <dsp:nvSpPr>
        <dsp:cNvPr id="0" name=""/>
        <dsp:cNvSpPr/>
      </dsp:nvSpPr>
      <dsp:spPr>
        <a:xfrm>
          <a:off x="3960658" y="64788"/>
          <a:ext cx="5940988" cy="12865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7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Allow two weeks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Make decision to implement</a:t>
          </a:r>
        </a:p>
      </dsp:txBody>
      <dsp:txXfrm>
        <a:off x="3960658" y="225601"/>
        <a:ext cx="5458550" cy="964876"/>
      </dsp:txXfrm>
    </dsp:sp>
    <dsp:sp modelId="{C9E46F04-E240-4ABA-B913-17770E656C46}">
      <dsp:nvSpPr>
        <dsp:cNvPr id="0" name=""/>
        <dsp:cNvSpPr/>
      </dsp:nvSpPr>
      <dsp:spPr>
        <a:xfrm>
          <a:off x="0" y="51099"/>
          <a:ext cx="3960658" cy="128650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Program Orientation</a:t>
          </a:r>
        </a:p>
      </dsp:txBody>
      <dsp:txXfrm>
        <a:off x="62802" y="113901"/>
        <a:ext cx="3835054" cy="1160898"/>
      </dsp:txXfrm>
    </dsp:sp>
    <dsp:sp modelId="{E05EA5EE-EF1A-413D-B7A1-7ECFBA2FD557}">
      <dsp:nvSpPr>
        <dsp:cNvPr id="0" name=""/>
        <dsp:cNvSpPr/>
      </dsp:nvSpPr>
      <dsp:spPr>
        <a:xfrm>
          <a:off x="3960658" y="1350364"/>
          <a:ext cx="5940988" cy="12865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5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Allow four to eight weeks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SEDA can assist in “match making” communities</a:t>
          </a:r>
        </a:p>
      </dsp:txBody>
      <dsp:txXfrm>
        <a:off x="3960658" y="1511177"/>
        <a:ext cx="5458550" cy="964876"/>
      </dsp:txXfrm>
    </dsp:sp>
    <dsp:sp modelId="{DCA549C8-0B5B-45C0-A11A-2C13C1E31CFA}">
      <dsp:nvSpPr>
        <dsp:cNvPr id="0" name=""/>
        <dsp:cNvSpPr/>
      </dsp:nvSpPr>
      <dsp:spPr>
        <a:xfrm>
          <a:off x="0" y="1415153"/>
          <a:ext cx="3960658" cy="128650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Identify Local Coordinator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Identify Exchange Community</a:t>
          </a:r>
        </a:p>
      </dsp:txBody>
      <dsp:txXfrm>
        <a:off x="62802" y="1477955"/>
        <a:ext cx="3835054" cy="1160898"/>
      </dsp:txXfrm>
    </dsp:sp>
    <dsp:sp modelId="{4DEFCC9A-8596-47FA-9E1D-1757281CD890}">
      <dsp:nvSpPr>
        <dsp:cNvPr id="0" name=""/>
        <dsp:cNvSpPr/>
      </dsp:nvSpPr>
      <dsp:spPr>
        <a:xfrm>
          <a:off x="3960658" y="2830306"/>
          <a:ext cx="5940988" cy="12865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Allow four weeks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Set dates, review logistics, equipment, visitation questionnaire</a:t>
          </a:r>
        </a:p>
      </dsp:txBody>
      <dsp:txXfrm>
        <a:off x="3960658" y="2991119"/>
        <a:ext cx="5458550" cy="964876"/>
      </dsp:txXfrm>
    </dsp:sp>
    <dsp:sp modelId="{8E5AD0EC-5C46-4CE0-8785-C2FF2D55852B}">
      <dsp:nvSpPr>
        <dsp:cNvPr id="0" name=""/>
        <dsp:cNvSpPr/>
      </dsp:nvSpPr>
      <dsp:spPr>
        <a:xfrm>
          <a:off x="0" y="2830306"/>
          <a:ext cx="3960658" cy="128650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Recruit &amp; orient visitation team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Pre-visit preparation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Visit to Exchange Community</a:t>
          </a:r>
        </a:p>
      </dsp:txBody>
      <dsp:txXfrm>
        <a:off x="62802" y="2893108"/>
        <a:ext cx="3835054" cy="1160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11918-CAFE-4C9B-9CF3-DA414CB0CD2B}">
      <dsp:nvSpPr>
        <dsp:cNvPr id="0" name=""/>
        <dsp:cNvSpPr/>
      </dsp:nvSpPr>
      <dsp:spPr>
        <a:xfrm>
          <a:off x="3960658" y="80526"/>
          <a:ext cx="5940988" cy="15909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1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Allow three weeks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Community Coordinator and 1-2 team members go to exchange community and present report</a:t>
          </a:r>
        </a:p>
      </dsp:txBody>
      <dsp:txXfrm>
        <a:off x="3960658" y="279390"/>
        <a:ext cx="5344396" cy="1193183"/>
      </dsp:txXfrm>
    </dsp:sp>
    <dsp:sp modelId="{C9E46F04-E240-4ABA-B913-17770E656C46}">
      <dsp:nvSpPr>
        <dsp:cNvPr id="0" name=""/>
        <dsp:cNvSpPr/>
      </dsp:nvSpPr>
      <dsp:spPr>
        <a:xfrm>
          <a:off x="0" y="63598"/>
          <a:ext cx="3960658" cy="1590911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Visiting Team Prepares Assessment &amp; Slide Show</a:t>
          </a:r>
        </a:p>
      </dsp:txBody>
      <dsp:txXfrm>
        <a:off x="77662" y="141260"/>
        <a:ext cx="3805334" cy="1435587"/>
      </dsp:txXfrm>
    </dsp:sp>
    <dsp:sp modelId="{E05EA5EE-EF1A-413D-B7A1-7ECFBA2FD557}">
      <dsp:nvSpPr>
        <dsp:cNvPr id="0" name=""/>
        <dsp:cNvSpPr/>
      </dsp:nvSpPr>
      <dsp:spPr>
        <a:xfrm>
          <a:off x="3960658" y="1670291"/>
          <a:ext cx="5940988" cy="15909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Allow three to six weeks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Community engages in action planning based on report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Both communities evaluate the program experience</a:t>
          </a:r>
        </a:p>
      </dsp:txBody>
      <dsp:txXfrm>
        <a:off x="3960658" y="1869155"/>
        <a:ext cx="5344396" cy="1193183"/>
      </dsp:txXfrm>
    </dsp:sp>
    <dsp:sp modelId="{DCA549C8-0B5B-45C0-A11A-2C13C1E31CFA}">
      <dsp:nvSpPr>
        <dsp:cNvPr id="0" name=""/>
        <dsp:cNvSpPr/>
      </dsp:nvSpPr>
      <dsp:spPr>
        <a:xfrm>
          <a:off x="0" y="1750410"/>
          <a:ext cx="3960658" cy="1590911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>
              <a:solidFill>
                <a:schemeClr val="tx1">
                  <a:lumMod val="75000"/>
                  <a:lumOff val="25000"/>
                </a:schemeClr>
              </a:solidFill>
            </a:rPr>
            <a:t>Community Hosts Report Back from Exchange Community</a:t>
          </a:r>
        </a:p>
      </dsp:txBody>
      <dsp:txXfrm>
        <a:off x="77662" y="1828072"/>
        <a:ext cx="3805334" cy="1435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80CDE-5D4E-4FCC-9DE8-2C9CCCC30565}" type="datetimeFigureOut">
              <a:rPr lang="en-CA" smtClean="0"/>
              <a:t>2026-01-04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769F4-9FBF-4B6B-9F9C-F7A47FE38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3445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4801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8443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225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63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5656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377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302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978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36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4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87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21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7869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523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769F4-9FBF-4B6B-9F9C-F7A47FE38FE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45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F07EA-70AF-48B3-BE61-D460909C209E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93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95BD-45EB-493D-915B-F6943C7F97F3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3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9B6C-5FBB-490F-82B3-8AB0101FDA42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5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DEB3-AB4E-4E07-8D6D-70156111C0A1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761" y="5331634"/>
            <a:ext cx="719828" cy="832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8278" y="298982"/>
            <a:ext cx="2144359" cy="7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3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E8B9-A40D-4D89-A27B-7556E536DC1D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1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5E95-D51C-4A9F-90BC-3F870AA8CC52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6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5C6E-6019-492B-97F7-61BB6AF30EF5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6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0166-C421-4EBE-AEDE-0E02B8AD1B64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9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09F33-0F8C-432A-A59D-0EC001F31371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7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3060DC9-E8E9-48D7-BDAF-5F3A5F2B6544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0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9FBE-6ECF-4AB4-811A-B1134D627AAC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789704E-73B6-4E69-B46D-37C324A81DF9}" type="datetime1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FIRST IMPRESSIONS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87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1681" y="3253747"/>
            <a:ext cx="7833876" cy="778015"/>
          </a:xfrm>
        </p:spPr>
        <p:txBody>
          <a:bodyPr>
            <a:normAutofit/>
          </a:bodyPr>
          <a:lstStyle/>
          <a:p>
            <a:pPr algn="ctr"/>
            <a:r>
              <a:rPr lang="en-CA" sz="3600" b="1" dirty="0">
                <a:solidFill>
                  <a:srgbClr val="FF6600"/>
                </a:solidFill>
              </a:rPr>
              <a:t>Program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07" y="865276"/>
            <a:ext cx="6237906" cy="2064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4507" y="5492045"/>
            <a:ext cx="656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3399"/>
                </a:solidFill>
              </a:rPr>
              <a:t>Supported by the Saskatchewan Economic Development Alliance</a:t>
            </a:r>
          </a:p>
          <a:p>
            <a:endParaRPr lang="en-CA" dirty="0">
              <a:solidFill>
                <a:srgbClr val="0033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29" y="4566664"/>
            <a:ext cx="1361684" cy="15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Timeline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OVERVIEW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3168696"/>
              </p:ext>
            </p:extLst>
          </p:nvPr>
        </p:nvGraphicFramePr>
        <p:xfrm>
          <a:off x="1254033" y="2040168"/>
          <a:ext cx="9901647" cy="3341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66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Why do a </a:t>
            </a:r>
            <a:br>
              <a:rPr lang="en-CA" sz="4400" dirty="0"/>
            </a:br>
            <a:r>
              <a:rPr lang="en-CA" sz="4400" dirty="0"/>
              <a:t>First Impressions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026" y="2017058"/>
            <a:ext cx="9853654" cy="4141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/>
              <a:t>Provides a fresh, objective perspective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Identifies community assets to develop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Identifies shortcomings that may negatively affect visitors and potential investors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Helps prioritize issues and develop strategies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Builds relationships with  other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Cost effective (avg. $500)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Short time commitment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Easy to implement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Fun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71256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387" y="296542"/>
            <a:ext cx="10058400" cy="1450757"/>
          </a:xfrm>
        </p:spPr>
        <p:txBody>
          <a:bodyPr>
            <a:normAutofit/>
          </a:bodyPr>
          <a:lstStyle/>
          <a:p>
            <a:r>
              <a:rPr lang="en-CA" sz="4400" dirty="0"/>
              <a:t>Examples of potential results </a:t>
            </a:r>
            <a:br>
              <a:rPr lang="en-CA" sz="4400" dirty="0"/>
            </a:br>
            <a:r>
              <a:rPr lang="en-CA" sz="4400" dirty="0"/>
              <a:t>and action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2164976"/>
            <a:ext cx="6854024" cy="37041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Building / facade improvements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Improved gateway, directional &amp; tourism signage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New recycling bins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New community brand &amp; marketing materials</a:t>
            </a:r>
          </a:p>
          <a:p>
            <a:pPr marL="174625" indent="-174625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lang="en-CA" sz="2400" dirty="0"/>
              <a:t>Partnerships between communities  (e.g. Festival of Lights, Communities in Bloom)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45" y="1958008"/>
            <a:ext cx="4066256" cy="20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44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First Impressions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24638"/>
            <a:ext cx="7602967" cy="4188212"/>
          </a:xfrm>
        </p:spPr>
        <p:txBody>
          <a:bodyPr>
            <a:normAutofit lnSpcReduction="10000"/>
          </a:bodyPr>
          <a:lstStyle/>
          <a:p>
            <a:r>
              <a:rPr lang="en-CA" sz="2400" dirty="0">
                <a:solidFill>
                  <a:srgbClr val="00B0F0"/>
                </a:solidFill>
              </a:rPr>
              <a:t>SEDA Resources and Service OPTION 1                                  </a:t>
            </a:r>
            <a:r>
              <a:rPr lang="en-CA" dirty="0">
                <a:solidFill>
                  <a:srgbClr val="00B0F0"/>
                </a:solidFill>
              </a:rPr>
              <a:t>(FREE TO SEDA MEMBERS)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Electronic copies of all Program Information</a:t>
            </a:r>
          </a:p>
          <a:p>
            <a:pPr marL="631825" indent="-93663">
              <a:buFont typeface="Arial" panose="020B0604020202020204" pitchFamily="34" charset="0"/>
              <a:buChar char="•"/>
            </a:pPr>
            <a:r>
              <a:rPr lang="en-CA" sz="2400" dirty="0"/>
              <a:t>  Coordinators Guide</a:t>
            </a:r>
          </a:p>
          <a:p>
            <a:pPr marL="631825" indent="-93663">
              <a:buFont typeface="Arial" panose="020B0604020202020204" pitchFamily="34" charset="0"/>
              <a:buChar char="•"/>
            </a:pPr>
            <a:r>
              <a:rPr lang="en-CA" sz="2400" dirty="0"/>
              <a:t>  Team Visit Guide Booklet</a:t>
            </a:r>
          </a:p>
          <a:p>
            <a:pPr marL="631825" indent="-93663">
              <a:buFont typeface="Arial" panose="020B0604020202020204" pitchFamily="34" charset="0"/>
              <a:buChar char="•"/>
            </a:pPr>
            <a:r>
              <a:rPr lang="en-CA" sz="2400" dirty="0"/>
              <a:t>  Program Overview </a:t>
            </a:r>
            <a:r>
              <a:rPr lang="en-CA" sz="2400" dirty="0" err="1"/>
              <a:t>Powerpoint</a:t>
            </a:r>
            <a:endParaRPr lang="en-CA" sz="2400" dirty="0"/>
          </a:p>
          <a:p>
            <a:pPr marL="631825" indent="-93663">
              <a:buFont typeface="Arial" panose="020B0604020202020204" pitchFamily="34" charset="0"/>
              <a:buChar char="•"/>
            </a:pPr>
            <a:r>
              <a:rPr lang="en-CA" sz="2400" dirty="0"/>
              <a:t>  Template: Visitation Team Orientation </a:t>
            </a:r>
            <a:r>
              <a:rPr lang="en-CA" sz="2400" dirty="0" err="1"/>
              <a:t>Powerpoint</a:t>
            </a:r>
            <a:endParaRPr lang="en-CA" sz="2400" dirty="0"/>
          </a:p>
          <a:p>
            <a:pPr marL="631825" indent="-93663">
              <a:buFont typeface="Arial" panose="020B0604020202020204" pitchFamily="34" charset="0"/>
              <a:buChar char="•"/>
            </a:pPr>
            <a:r>
              <a:rPr lang="en-CA" sz="2400" dirty="0"/>
              <a:t>  Template: Exchange Visit Report Back </a:t>
            </a:r>
            <a:r>
              <a:rPr lang="en-CA" sz="2400" dirty="0" err="1"/>
              <a:t>Powerpoint</a:t>
            </a:r>
            <a:endParaRPr lang="en-CA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Assists with  Community Match Making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04" y="1838739"/>
            <a:ext cx="2747176" cy="27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7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First Impressions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24638"/>
            <a:ext cx="7602967" cy="4328244"/>
          </a:xfrm>
        </p:spPr>
        <p:txBody>
          <a:bodyPr>
            <a:normAutofit fontScale="92500"/>
          </a:bodyPr>
          <a:lstStyle/>
          <a:p>
            <a:r>
              <a:rPr lang="en-CA" sz="2600" dirty="0">
                <a:solidFill>
                  <a:srgbClr val="00B0F0"/>
                </a:solidFill>
              </a:rPr>
              <a:t>SEDA Resources and Service OPTION 2                                                           </a:t>
            </a:r>
            <a:r>
              <a:rPr lang="en-CA" sz="2400" dirty="0">
                <a:solidFill>
                  <a:srgbClr val="00B0F0"/>
                </a:solidFill>
              </a:rPr>
              <a:t>(Fee for Service – hourly rate or project based)</a:t>
            </a:r>
          </a:p>
          <a:p>
            <a:r>
              <a:rPr lang="en-CA" sz="2400" dirty="0">
                <a:solidFill>
                  <a:schemeClr val="tx1"/>
                </a:solidFill>
              </a:rPr>
              <a:t>SEDA will: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 broker a terms of reference between the two exchange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 coordinate participating communities to complete an exchange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 provide of all project 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 facilitate final report meetings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</a:rPr>
              <a:t> support action planning based on the outcomes of the exchange and final reports.</a:t>
            </a:r>
          </a:p>
          <a:p>
            <a:endParaRPr lang="en-CA" sz="2400" i="1" dirty="0">
              <a:solidFill>
                <a:srgbClr val="00B0F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66" y="1924638"/>
            <a:ext cx="2786614" cy="1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76" y="1698259"/>
            <a:ext cx="6236749" cy="2060627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CA" dirty="0"/>
              <a:t>Contact seda for more information </a:t>
            </a:r>
            <a:r>
              <a:rPr lang="en-CA"/>
              <a:t>at 306-242-2752</a:t>
            </a:r>
            <a:endParaRPr lang="en-CA" dirty="0"/>
          </a:p>
          <a:p>
            <a:pPr algn="ctr"/>
            <a:r>
              <a:rPr lang="en-CA" dirty="0"/>
              <a:t>Or email seda@seda.ca</a:t>
            </a:r>
          </a:p>
        </p:txBody>
      </p:sp>
    </p:spTree>
    <p:extLst>
      <p:ext uri="{BB962C8B-B14F-4D97-AF65-F5344CB8AC3E}">
        <p14:creationId xmlns:p14="http://schemas.microsoft.com/office/powerpoint/2010/main" val="343226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About the Program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5649" y="2067338"/>
            <a:ext cx="7093890" cy="3929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i="1" dirty="0">
                <a:solidFill>
                  <a:srgbClr val="00B0F0"/>
                </a:solidFill>
              </a:rPr>
              <a:t>Assists communities identify their strengths and shortcomings through the eyes of first-time visitors</a:t>
            </a:r>
          </a:p>
          <a:p>
            <a:pPr marL="0" indent="0">
              <a:buNone/>
            </a:pPr>
            <a:r>
              <a:rPr lang="en-CA" b="1" dirty="0"/>
              <a:t>Assesses: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Downtown appearance, amenities and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Housing supply &amp; quality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Tourism facilities /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Infrastructure / transportation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Health &amp; Education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989" y="1958544"/>
            <a:ext cx="2306947" cy="35166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9623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About the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66122"/>
            <a:ext cx="10058400" cy="3602972"/>
          </a:xfrm>
        </p:spPr>
        <p:txBody>
          <a:bodyPr>
            <a:normAutofit/>
          </a:bodyPr>
          <a:lstStyle/>
          <a:p>
            <a:r>
              <a:rPr lang="en-CA" sz="2400" i="1" dirty="0">
                <a:solidFill>
                  <a:srgbClr val="00B0F0"/>
                </a:solidFill>
              </a:rPr>
              <a:t>Community to Community exchange program.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CA" sz="2400" dirty="0"/>
              <a:t>Volunteer teams do a “mystery shopper” type assessment of the other community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CA" sz="2400" dirty="0"/>
              <a:t>Communities are matched, based on location, size, proximity to urban, economy,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Generally communities are 2 to 3 hours apart by road.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1022120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Community Readiness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6892"/>
            <a:ext cx="10058400" cy="4023360"/>
          </a:xfrm>
        </p:spPr>
        <p:txBody>
          <a:bodyPr>
            <a:normAutofit/>
          </a:bodyPr>
          <a:lstStyle/>
          <a:p>
            <a:r>
              <a:rPr lang="en-CA" sz="2400" i="1" dirty="0">
                <a:solidFill>
                  <a:srgbClr val="00B0F0"/>
                </a:solidFill>
              </a:rPr>
              <a:t>Accepting of Constructive Criticism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Community Commitment &amp; Leadership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Human Resources: Coordinator, Visiting team volunteers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Financial resources: travel expenses, report preparation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Engaged in a forward-looking process (downtown revitalization,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Willing to do follow-up 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303640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2421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CA" sz="2800" b="1" dirty="0"/>
              <a:t>Pre-Visit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</a:t>
            </a:r>
            <a:r>
              <a:rPr lang="en-CA" sz="2400" dirty="0"/>
              <a:t>Recruit 5-6 members, varied backgrounds, ages, professions</a:t>
            </a:r>
          </a:p>
          <a:p>
            <a:endParaRPr lang="en-CA" dirty="0"/>
          </a:p>
          <a:p>
            <a:r>
              <a:rPr lang="en-CA" sz="2800" b="1" dirty="0"/>
              <a:t>Visit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CA" sz="2400" dirty="0"/>
              <a:t>One full day: Pre-visit meeting, half-day assessment + travel (Overnight stay  optional)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CA" sz="2400" dirty="0"/>
              <a:t>Team starts with a drive-through…checking entrances &amp; getting a “first impression”…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dirty="0"/>
              <a:t> Team members role play and complete a questionnaire about the community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26354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Scope of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83346"/>
            <a:ext cx="4749728" cy="3885748"/>
          </a:xfrm>
        </p:spPr>
        <p:txBody>
          <a:bodyPr>
            <a:noAutofit/>
          </a:bodyPr>
          <a:lstStyle/>
          <a:p>
            <a:r>
              <a:rPr lang="en-CA" sz="2400" i="1" dirty="0"/>
              <a:t>Pre-Visit: view website &amp; publications</a:t>
            </a:r>
          </a:p>
          <a:p>
            <a:pPr>
              <a:lnSpc>
                <a:spcPct val="100000"/>
              </a:lnSpc>
            </a:pPr>
            <a:r>
              <a:rPr lang="en-CA" sz="2400" dirty="0"/>
              <a:t>• 5-Minute Impression</a:t>
            </a:r>
          </a:p>
          <a:p>
            <a:pPr>
              <a:lnSpc>
                <a:spcPct val="100000"/>
              </a:lnSpc>
            </a:pPr>
            <a:r>
              <a:rPr lang="en-CA" sz="2400" dirty="0"/>
              <a:t>• Downtown</a:t>
            </a:r>
          </a:p>
          <a:p>
            <a:pPr>
              <a:lnSpc>
                <a:spcPct val="100000"/>
              </a:lnSpc>
            </a:pPr>
            <a:r>
              <a:rPr lang="en-CA" sz="2400" dirty="0"/>
              <a:t>• Industry</a:t>
            </a:r>
          </a:p>
          <a:p>
            <a:pPr>
              <a:lnSpc>
                <a:spcPct val="100000"/>
              </a:lnSpc>
            </a:pPr>
            <a:r>
              <a:rPr lang="en-CA" sz="2400" dirty="0"/>
              <a:t>• Housing</a:t>
            </a:r>
          </a:p>
          <a:p>
            <a:pPr>
              <a:lnSpc>
                <a:spcPct val="100000"/>
              </a:lnSpc>
            </a:pPr>
            <a:r>
              <a:rPr lang="en-CA" sz="2400" dirty="0"/>
              <a:t>• Health Care</a:t>
            </a:r>
          </a:p>
          <a:p>
            <a:pPr>
              <a:lnSpc>
                <a:spcPct val="100000"/>
              </a:lnSpc>
            </a:pPr>
            <a:r>
              <a:rPr lang="en-CA" sz="2400" dirty="0"/>
              <a:t>• Restaurants</a:t>
            </a:r>
          </a:p>
          <a:p>
            <a:pPr marL="0" indent="0">
              <a:lnSpc>
                <a:spcPct val="100000"/>
              </a:lnSpc>
              <a:buNone/>
            </a:pP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9568" y="2328051"/>
            <a:ext cx="495836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Public services</a:t>
            </a:r>
          </a:p>
          <a:p>
            <a:endParaRPr lang="en-CA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Visitor information</a:t>
            </a:r>
          </a:p>
          <a:p>
            <a:endParaRPr lang="en-CA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Residents’ perceptions</a:t>
            </a:r>
          </a:p>
          <a:p>
            <a:endParaRPr lang="en-CA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Public Infrastructure</a:t>
            </a:r>
          </a:p>
          <a:p>
            <a:endParaRPr lang="en-CA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Recreation/Tourism</a:t>
            </a:r>
          </a:p>
          <a:p>
            <a:endParaRPr lang="en-CA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 Faith, Culture and Heritage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771" y="1888598"/>
            <a:ext cx="1713124" cy="1402202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136" y="2695213"/>
            <a:ext cx="2243522" cy="1493649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28" y="3926220"/>
            <a:ext cx="2285415" cy="15209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1136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Visiting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86892"/>
            <a:ext cx="10058400" cy="4023360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•"/>
            </a:pPr>
            <a:r>
              <a:rPr lang="en-CA" sz="2400" dirty="0"/>
              <a:t> Uses a Visitation Questionnaire Booklet to record observations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CA" sz="2400" dirty="0"/>
              <a:t> Keeps a Photo Log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CA" sz="2400" dirty="0"/>
              <a:t> Uses Senses – taste, smell, sight</a:t>
            </a:r>
          </a:p>
          <a:p>
            <a:pPr marL="268288" indent="-268288"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n-CA" sz="2400" dirty="0"/>
              <a:t>Obtains information from local residents                                                                                   on how they view their community</a:t>
            </a:r>
          </a:p>
          <a:p>
            <a:pPr>
              <a:buFont typeface="Calibri" panose="020F0502020204030204" pitchFamily="34" charset="0"/>
              <a:buChar char="•"/>
            </a:pPr>
            <a:r>
              <a:rPr lang="en-CA" sz="2400" dirty="0"/>
              <a:t> Role plays to obtain necessary 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331" y="2599730"/>
            <a:ext cx="3558208" cy="2456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95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dirty="0"/>
              <a:t>Community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303" y="2111188"/>
            <a:ext cx="10058400" cy="3690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b="1" dirty="0"/>
              <a:t>Identify a coordinator who: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Recruits &amp; trains volunteers, plans visit, leads report preparation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Completes the Visit / Assessment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Enters into agreement with exchange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Prepares / present a written report &amp; slide presentation to exchange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 Hosts (public) report back from exchange 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Does action-planning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292664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CA" sz="4400" dirty="0"/>
              <a:t>Timeline ( 3 to 6 months)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IMPRESSIONS PROGRAM OVERVIEW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13897421"/>
              </p:ext>
            </p:extLst>
          </p:nvPr>
        </p:nvGraphicFramePr>
        <p:xfrm>
          <a:off x="1097279" y="1946366"/>
          <a:ext cx="9901647" cy="4116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86867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148</TotalTime>
  <Words>778</Words>
  <Application>Microsoft Office PowerPoint</Application>
  <PresentationFormat>Widescreen</PresentationFormat>
  <Paragraphs>148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Retrospect</vt:lpstr>
      <vt:lpstr>PowerPoint Presentation</vt:lpstr>
      <vt:lpstr>About the Program</vt:lpstr>
      <vt:lpstr>About the Program</vt:lpstr>
      <vt:lpstr>Community Readiness Checklist</vt:lpstr>
      <vt:lpstr>The Process</vt:lpstr>
      <vt:lpstr>Scope of Assessment</vt:lpstr>
      <vt:lpstr>Visiting Team</vt:lpstr>
      <vt:lpstr>Community Responsibilities</vt:lpstr>
      <vt:lpstr>Timeline ( 3 to 6 months)</vt:lpstr>
      <vt:lpstr>Timeline</vt:lpstr>
      <vt:lpstr>Why do a  First Impressions Exchange</vt:lpstr>
      <vt:lpstr>Examples of potential results  and action plans</vt:lpstr>
      <vt:lpstr>First Impressions Support</vt:lpstr>
      <vt:lpstr>First Impressions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Verona</dc:creator>
  <cp:lastModifiedBy>Verona Thibault</cp:lastModifiedBy>
  <cp:revision>26</cp:revision>
  <dcterms:created xsi:type="dcterms:W3CDTF">2013-06-30T21:50:14Z</dcterms:created>
  <dcterms:modified xsi:type="dcterms:W3CDTF">2026-01-04T17:52:37Z</dcterms:modified>
</cp:coreProperties>
</file>